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57" r:id="rId4"/>
    <p:sldId id="259" r:id="rId5"/>
    <p:sldId id="306" r:id="rId6"/>
    <p:sldId id="307" r:id="rId7"/>
    <p:sldId id="308" r:id="rId8"/>
    <p:sldId id="290" r:id="rId9"/>
    <p:sldId id="295" r:id="rId10"/>
    <p:sldId id="305" r:id="rId11"/>
    <p:sldId id="292" r:id="rId12"/>
    <p:sldId id="293" r:id="rId13"/>
    <p:sldId id="280" r:id="rId14"/>
  </p:sldIdLst>
  <p:sldSz cx="9144000" cy="5715000" type="screen16x10"/>
  <p:notesSz cx="6858000" cy="9144000"/>
  <p:custDataLst>
    <p:tags r:id="rId1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0" d="100"/>
          <a:sy n="60" d="100"/>
        </p:scale>
        <p:origin x="-1776" y="-58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1000" dirty="0" smtClean="0">
                <a:solidFill>
                  <a:schemeClr val="bg1"/>
                </a:solidFill>
              </a:rPr>
              <a:t>Βασικές εργαστηριακές τεχνικές - </a:t>
            </a:r>
            <a:r>
              <a:rPr lang="en-US" sz="1000" dirty="0" smtClean="0">
                <a:solidFill>
                  <a:schemeClr val="bg1"/>
                </a:solidFill>
              </a:rPr>
              <a:t>pH </a:t>
            </a:r>
            <a:r>
              <a:rPr lang="el-GR" sz="1000" dirty="0" smtClean="0">
                <a:solidFill>
                  <a:schemeClr val="bg1"/>
                </a:solidFill>
              </a:rPr>
              <a:t>διαλυμάτων, 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Burgess%20K%5bAuthor%5d&amp;cauthor=true&amp;cauthor_uid=19831417" TargetMode="External"/><Relationship Id="rId3" Type="http://schemas.openxmlformats.org/officeDocument/2006/relationships/hyperlink" Target="http://www.biblionet.gr/com/276/%CE%A4%CE%B6%CE%B9%CF%8C%CE%BB%CE%B1" TargetMode="External"/><Relationship Id="rId7" Type="http://schemas.openxmlformats.org/officeDocument/2006/relationships/hyperlink" Target="http://www.ncbi.nlm.nih.gov/pubmed?term=Han%20J%5bAuthor%5d&amp;cauthor=true&amp;cauthor_uid=1983141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p.gr/%CE%92%CE%99%CE%9F%CE%9B%CE%9F%CE%93%CE%99%CE%91-%CE%A4%CE%9F%CE%9C%CE%9F%CE%A3-%CE%99_p-279715.aspx?LangId=1" TargetMode="External"/><Relationship Id="rId5" Type="http://schemas.openxmlformats.org/officeDocument/2006/relationships/hyperlink" Target="http://www.cup.gr/REECE-JANE-B-_tl-622438.aspx?TableId=163&amp;LangId=1" TargetMode="External"/><Relationship Id="rId10" Type="http://schemas.openxmlformats.org/officeDocument/2006/relationships/hyperlink" Target="http://www.chem.tamu.edu/rgroup/burgess/pdfs/Papers/Fluorescent%20indicators%20for%20intracellular%20pH%20ex%20vivo.pdf" TargetMode="External"/><Relationship Id="rId4" Type="http://schemas.openxmlformats.org/officeDocument/2006/relationships/hyperlink" Target="http://www.cup.gr/CAMPBELL-NEIL-A-_tl-622435.aspx?TableId=163&amp;LangId=1" TargetMode="External"/><Relationship Id="rId9" Type="http://schemas.openxmlformats.org/officeDocument/2006/relationships/hyperlink" Target="http://www.ncbi.nlm.nih.gov/pubmed/198314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5:</a:t>
            </a:r>
            <a:r>
              <a:rPr lang="en-US" sz="2800" dirty="0" smtClean="0"/>
              <a:t> </a:t>
            </a:r>
            <a:r>
              <a:rPr lang="en-US" sz="2800" b="1" dirty="0"/>
              <a:t>pH </a:t>
            </a:r>
            <a:r>
              <a:rPr lang="el-GR" sz="2800" b="1" dirty="0"/>
              <a:t>διαλυμάτων</a:t>
            </a:r>
            <a:endParaRPr lang="el-GR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 </a:t>
            </a:r>
            <a:r>
              <a:rPr lang="el-GR" dirty="0"/>
              <a:t>διαλυμάτων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5:</a:t>
            </a:r>
            <a:r>
              <a:rPr lang="en-US" sz="2800" dirty="0" smtClean="0"/>
              <a:t> </a:t>
            </a:r>
            <a:r>
              <a:rPr lang="en-US" sz="2800" dirty="0"/>
              <a:t>pH </a:t>
            </a:r>
            <a:r>
              <a:rPr lang="el-GR" sz="2800" dirty="0" smtClean="0"/>
              <a:t>διαλυμάτων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Αντιδραστήρια - Σκεύη - Όργανα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l-GR" dirty="0"/>
              <a:t>Ηλεκτρικό </a:t>
            </a:r>
            <a:r>
              <a:rPr lang="el-GR" dirty="0" err="1"/>
              <a:t>πεχάμετρο</a:t>
            </a:r>
            <a:endParaRPr lang="el-GR" dirty="0"/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Πρότυπα ρυθμιστικά διαλύματα (</a:t>
            </a:r>
            <a:r>
              <a:rPr lang="en-GB" dirty="0"/>
              <a:t>buffer</a:t>
            </a:r>
            <a:r>
              <a:rPr lang="en-US" dirty="0"/>
              <a:t>s</a:t>
            </a:r>
            <a:r>
              <a:rPr lang="el-GR" dirty="0"/>
              <a:t>) βαθμονόμησης του </a:t>
            </a:r>
            <a:r>
              <a:rPr lang="el-GR" dirty="0" err="1"/>
              <a:t>πεχαμέτρου</a:t>
            </a:r>
            <a:endParaRPr lang="el-GR" dirty="0"/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Υδατικά διαλύματα: </a:t>
            </a:r>
            <a:r>
              <a:rPr lang="en-GB" dirty="0" err="1"/>
              <a:t>HCl</a:t>
            </a:r>
            <a:r>
              <a:rPr lang="en-GB" dirty="0"/>
              <a:t> </a:t>
            </a:r>
            <a:r>
              <a:rPr lang="el-GR" dirty="0"/>
              <a:t>συγκέντρωσης 0,1 Ν, </a:t>
            </a:r>
            <a:r>
              <a:rPr lang="en-GB" dirty="0" err="1"/>
              <a:t>NaOH</a:t>
            </a:r>
            <a:r>
              <a:rPr lang="en-GB" dirty="0"/>
              <a:t> </a:t>
            </a:r>
            <a:r>
              <a:rPr lang="el-GR" dirty="0"/>
              <a:t>συγκέντρωσης 0,1 Ν, </a:t>
            </a:r>
            <a:r>
              <a:rPr lang="en-GB" dirty="0" err="1"/>
              <a:t>KCl</a:t>
            </a:r>
            <a:r>
              <a:rPr lang="en-GB" dirty="0"/>
              <a:t> </a:t>
            </a:r>
            <a:r>
              <a:rPr lang="el-GR" dirty="0"/>
              <a:t>συγκέντρωσης 1 Ν, και </a:t>
            </a:r>
            <a:r>
              <a:rPr lang="en-GB" dirty="0"/>
              <a:t>CH</a:t>
            </a:r>
            <a:r>
              <a:rPr lang="el-GR" baseline="-25000" dirty="0"/>
              <a:t>3</a:t>
            </a:r>
            <a:r>
              <a:rPr lang="en-GB" dirty="0"/>
              <a:t>COOH </a:t>
            </a:r>
            <a:r>
              <a:rPr lang="el-GR" dirty="0"/>
              <a:t>συγκέντρωσης 0,1Ν.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Εμφιαλωμένο νερό, εμφιαλωμένα αναψυκτικά, εμφιαλωμένοι χυμοί.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Γυάλινη ράβδος, ποτήρι ζέσης.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449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Εκτέλεση του </a:t>
            </a:r>
            <a:r>
              <a:rPr lang="el-GR" dirty="0" smtClean="0"/>
              <a:t>πειράματος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2" indent="0">
              <a:buNone/>
            </a:pPr>
            <a:r>
              <a:rPr lang="el-GR" sz="1100" i="1" dirty="0" err="1"/>
              <a:t>Ηλεκτρομετρικός</a:t>
            </a:r>
            <a:r>
              <a:rPr lang="el-GR" sz="1100" i="1" dirty="0"/>
              <a:t> προσδιορισμός</a:t>
            </a:r>
            <a:endParaRPr lang="el-GR" sz="1100" b="1" dirty="0"/>
          </a:p>
          <a:p>
            <a:pPr marL="0" indent="0">
              <a:buNone/>
            </a:pPr>
            <a:r>
              <a:rPr lang="el-GR" sz="1400" dirty="0"/>
              <a:t>α</a:t>
            </a:r>
            <a:r>
              <a:rPr lang="el-GR" sz="1400" b="1" dirty="0"/>
              <a:t>.</a:t>
            </a:r>
            <a:r>
              <a:rPr lang="el-GR" sz="1400" dirty="0"/>
              <a:t> Συνδέουμε το όργανο με το ηλεκτρικό ρεύμα και το αφήνουμε να θερμανθεί για 10 </a:t>
            </a:r>
            <a:r>
              <a:rPr lang="en-GB" sz="1400" dirty="0"/>
              <a:t>min </a:t>
            </a:r>
            <a:r>
              <a:rPr lang="el-GR" sz="1400" dirty="0"/>
              <a:t>τουλάχιστον πριν το χρησιμοποιήσουμε.</a:t>
            </a:r>
          </a:p>
          <a:p>
            <a:pPr marL="0" indent="0">
              <a:buNone/>
            </a:pPr>
            <a:r>
              <a:rPr lang="el-GR" sz="1400" dirty="0"/>
              <a:t>β. Βαθμονομούμε το όργανο με τα πρότυπα διαλύματα. Είναι επιθυμητό οι τιμές των ρυθμιστικών διαλυμάτων (</a:t>
            </a:r>
            <a:r>
              <a:rPr lang="en-GB" sz="1400" dirty="0"/>
              <a:t>buffer</a:t>
            </a:r>
            <a:r>
              <a:rPr lang="el-GR" sz="1400" dirty="0"/>
              <a:t>) να βρίσκονται κοντά στις τιμές </a:t>
            </a:r>
            <a:r>
              <a:rPr lang="en-GB" sz="1400" dirty="0"/>
              <a:t>p</a:t>
            </a:r>
            <a:r>
              <a:rPr lang="el-GR" sz="1400" dirty="0"/>
              <a:t>Η των διαλυμάτων που θέλουμε να μετρήσουμε (πχ για αλκαλικά διαλύματα το όργανο ρυθμίζεται με ρυθμιστικό διάλυμα </a:t>
            </a:r>
            <a:r>
              <a:rPr lang="el-GR" sz="1400" dirty="0" err="1"/>
              <a:t>pH</a:t>
            </a:r>
            <a:r>
              <a:rPr lang="el-GR" sz="1400" dirty="0"/>
              <a:t> = 8). Τα συνήθη ρυθμιστικά διαλύματα αφορούν τιμές </a:t>
            </a:r>
            <a:r>
              <a:rPr lang="en-US" sz="1400" dirty="0"/>
              <a:t>pH</a:t>
            </a:r>
            <a:r>
              <a:rPr lang="el-GR" sz="1400" dirty="0"/>
              <a:t> 4, 7, και 10.</a:t>
            </a:r>
          </a:p>
          <a:p>
            <a:pPr marL="0" indent="0">
              <a:buNone/>
            </a:pPr>
            <a:r>
              <a:rPr lang="el-GR" sz="1400" dirty="0"/>
              <a:t>γ. Ρυθμίζουμε την θερμοκρασία του οργάνου σύμφωνα με την θερμοκρασία των εξεταζομένων διαλυμάτων.</a:t>
            </a:r>
          </a:p>
          <a:p>
            <a:pPr marL="0" indent="0">
              <a:buNone/>
            </a:pPr>
            <a:r>
              <a:rPr lang="el-GR" sz="1400" dirty="0" smtClean="0"/>
              <a:t>δ</a:t>
            </a:r>
            <a:r>
              <a:rPr lang="el-GR" sz="1400" b="1" dirty="0"/>
              <a:t>.</a:t>
            </a:r>
            <a:r>
              <a:rPr lang="el-GR" sz="1400" dirty="0"/>
              <a:t> Πλένουμε το ηλεκτρόδιο με </a:t>
            </a:r>
            <a:r>
              <a:rPr lang="el-GR" sz="1400" dirty="0" err="1"/>
              <a:t>απεσταγμένο</a:t>
            </a:r>
            <a:r>
              <a:rPr lang="el-GR" sz="1400" dirty="0"/>
              <a:t> νερό. </a:t>
            </a:r>
          </a:p>
          <a:p>
            <a:pPr marL="0" indent="0">
              <a:buNone/>
            </a:pPr>
            <a:r>
              <a:rPr lang="el-GR" sz="1400" dirty="0" smtClean="0"/>
              <a:t>ε</a:t>
            </a:r>
            <a:r>
              <a:rPr lang="el-GR" sz="1400" dirty="0"/>
              <a:t>. Στεγνώνουμε το ηλεκτρόδιο προσεκτικά με διηθητικό χαρτί, </a:t>
            </a:r>
          </a:p>
          <a:p>
            <a:pPr marL="0" indent="0">
              <a:buNone/>
            </a:pPr>
            <a:r>
              <a:rPr lang="el-GR" sz="1400" dirty="0" smtClean="0"/>
              <a:t>στ</a:t>
            </a:r>
            <a:r>
              <a:rPr lang="el-GR" sz="1400" dirty="0"/>
              <a:t>. Εμβαπτίζουμε το ηλεκτρόδιο στο εξεταζόμενο διάλυμα και σημειώνουμε την τιμή του </a:t>
            </a:r>
            <a:r>
              <a:rPr lang="el-GR" sz="1400" dirty="0" err="1"/>
              <a:t>pH</a:t>
            </a:r>
            <a:r>
              <a:rPr lang="el-GR" sz="1400" dirty="0"/>
              <a:t>.</a:t>
            </a:r>
          </a:p>
          <a:p>
            <a:pPr marL="0" indent="0">
              <a:buNone/>
            </a:pPr>
            <a:r>
              <a:rPr lang="el-GR" sz="1400" dirty="0" smtClean="0"/>
              <a:t>ζ</a:t>
            </a:r>
            <a:r>
              <a:rPr lang="el-GR" sz="1400" dirty="0"/>
              <a:t>. Μεταξύ δύο μετρήσεων πλένουμε και στεγνώνουμε το ηλεκτρόδιο, </a:t>
            </a:r>
          </a:p>
          <a:p>
            <a:pPr marL="0" indent="0">
              <a:buNone/>
            </a:pPr>
            <a:r>
              <a:rPr lang="el-GR" sz="1400" dirty="0" smtClean="0"/>
              <a:t>η</a:t>
            </a:r>
            <a:r>
              <a:rPr lang="el-GR" sz="1400" dirty="0"/>
              <a:t>. Μεταξύ δύο μετρήσεων διακόπτουμε την λειτουργία μέτρησης (επαναφέρουμε τον διακόπτη) για λόγους ασφαλείας του οργάνου.</a:t>
            </a:r>
          </a:p>
          <a:p>
            <a:pPr marL="0" indent="0">
              <a:buNone/>
            </a:pP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025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του πειράματος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20 m</a:t>
            </a:r>
            <a:r>
              <a:rPr lang="en-GB" dirty="0"/>
              <a:t>L</a:t>
            </a:r>
            <a:r>
              <a:rPr lang="el-GR" dirty="0"/>
              <a:t> διαλύματος HC</a:t>
            </a:r>
            <a:r>
              <a:rPr lang="en-US" dirty="0"/>
              <a:t>l</a:t>
            </a:r>
            <a:r>
              <a:rPr lang="el-GR" dirty="0"/>
              <a:t>, κανονικότητας 0,1 Ν, προσθέτουμε: α) 10 m</a:t>
            </a:r>
            <a:r>
              <a:rPr lang="en-GB" dirty="0"/>
              <a:t>L</a:t>
            </a:r>
            <a:r>
              <a:rPr lang="el-GR" dirty="0"/>
              <a:t> β) 20 m</a:t>
            </a:r>
            <a:r>
              <a:rPr lang="en-GB" dirty="0"/>
              <a:t>L</a:t>
            </a:r>
            <a:r>
              <a:rPr lang="el-GR" dirty="0"/>
              <a:t> γ) 30 m</a:t>
            </a:r>
            <a:r>
              <a:rPr lang="en-GB" dirty="0"/>
              <a:t>L</a:t>
            </a:r>
            <a:r>
              <a:rPr lang="el-GR" dirty="0"/>
              <a:t>, </a:t>
            </a:r>
            <a:r>
              <a:rPr lang="el-GR" dirty="0" err="1"/>
              <a:t>NaOH</a:t>
            </a:r>
            <a:r>
              <a:rPr lang="el-GR" dirty="0"/>
              <a:t>, όλα κανονικότητας 0,1 Ν, και προσδιορίζονται </a:t>
            </a:r>
            <a:r>
              <a:rPr lang="el-GR" dirty="0" err="1"/>
              <a:t>ηλεκτρομετρικά</a:t>
            </a:r>
            <a:r>
              <a:rPr lang="el-GR" dirty="0"/>
              <a:t> οι τιμές </a:t>
            </a:r>
            <a:r>
              <a:rPr lang="el-GR" dirty="0" err="1"/>
              <a:t>pH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621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948912"/>
            <a:ext cx="8240150" cy="38528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1400" dirty="0"/>
              <a:t>1.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dirty="0" err="1"/>
              <a:t>Ταμουτσίδη</a:t>
            </a:r>
            <a:r>
              <a:rPr lang="el-GR" sz="1400" dirty="0"/>
              <a:t>, </a:t>
            </a:r>
            <a:r>
              <a:rPr lang="el-GR" sz="1400" i="1" dirty="0"/>
              <a:t>Γεωργική Χημεία</a:t>
            </a:r>
            <a:r>
              <a:rPr lang="el-GR" sz="1400" dirty="0"/>
              <a:t>, έκδοση ίδιου, Β έκδοση, 2008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2. Μ. </a:t>
            </a:r>
            <a:r>
              <a:rPr lang="el-GR" sz="1400" dirty="0" err="1"/>
              <a:t>Λάλια</a:t>
            </a:r>
            <a:r>
              <a:rPr lang="el-GR" sz="1400" dirty="0"/>
              <a:t> – </a:t>
            </a:r>
            <a:r>
              <a:rPr lang="el-GR" sz="1400" dirty="0" err="1"/>
              <a:t>Καντούρη</a:t>
            </a:r>
            <a:r>
              <a:rPr lang="el-GR" sz="1400" dirty="0"/>
              <a:t> και Στ. Παπαστεφάνου,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2</a:t>
            </a:r>
            <a:r>
              <a:rPr lang="el-GR" sz="1400" baseline="30000" dirty="0"/>
              <a:t>η</a:t>
            </a:r>
            <a:r>
              <a:rPr lang="el-GR" sz="1400" dirty="0"/>
              <a:t> έκδοση, Εκδόσεις Ζήτη, Θεσσαλονίκη, 2012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3. Κ.Δ. Ξένου και </a:t>
            </a:r>
            <a:r>
              <a:rPr lang="el-GR" sz="1400" dirty="0" err="1"/>
              <a:t>Ευγ</a:t>
            </a:r>
            <a:r>
              <a:rPr lang="el-GR" sz="1400" dirty="0"/>
              <a:t>. Ξένου,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Θεσσαλονίκη, 2009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4. Ν. </a:t>
            </a:r>
            <a:r>
              <a:rPr lang="el-GR" sz="1400" dirty="0" err="1"/>
              <a:t>Λυδάκη</a:t>
            </a:r>
            <a:r>
              <a:rPr lang="el-GR" sz="1400" dirty="0"/>
              <a:t>-</a:t>
            </a:r>
            <a:r>
              <a:rPr lang="el-GR" sz="1400" dirty="0" err="1"/>
              <a:t>Σημαντήρη</a:t>
            </a:r>
            <a:r>
              <a:rPr lang="el-GR" sz="1400" dirty="0"/>
              <a:t>. </a:t>
            </a:r>
            <a:r>
              <a:rPr lang="el-GR" sz="1400" i="1" dirty="0"/>
              <a:t>Γενική χημεία και ενόργανη ανάλυση</a:t>
            </a:r>
            <a:r>
              <a:rPr lang="el-GR" sz="1400" b="1" dirty="0"/>
              <a:t>: </a:t>
            </a:r>
            <a:r>
              <a:rPr lang="el-GR" sz="1400" dirty="0"/>
              <a:t>Θέματα και εργαστηριακές ασκήσεις. Εκδόσεις </a:t>
            </a:r>
            <a:r>
              <a:rPr lang="el-GR" sz="1400" u="sng" dirty="0" err="1">
                <a:hlinkClick r:id="rId3"/>
              </a:rPr>
              <a:t>Τζιόλα</a:t>
            </a:r>
            <a:r>
              <a:rPr lang="el-GR" sz="1400" dirty="0"/>
              <a:t>, 2009, 408 σελ.</a:t>
            </a:r>
            <a:endParaRPr lang="el-GR" sz="1400" b="1" dirty="0"/>
          </a:p>
          <a:p>
            <a:pPr>
              <a:spcBef>
                <a:spcPts val="0"/>
              </a:spcBef>
            </a:pPr>
            <a:r>
              <a:rPr lang="el-GR" sz="1400" dirty="0"/>
              <a:t>5.</a:t>
            </a:r>
            <a:r>
              <a:rPr lang="el-GR" sz="1400" b="1" dirty="0"/>
              <a:t> </a:t>
            </a:r>
            <a:r>
              <a:rPr lang="en-GB" sz="1400" dirty="0"/>
              <a:t>G</a:t>
            </a:r>
            <a:r>
              <a:rPr lang="el-GR" sz="1400" dirty="0"/>
              <a:t>. </a:t>
            </a:r>
            <a:r>
              <a:rPr lang="en-GB" sz="1400" dirty="0"/>
              <a:t>Nelson </a:t>
            </a:r>
            <a:r>
              <a:rPr lang="en-GB" sz="1400" dirty="0" err="1"/>
              <a:t>Eby</a:t>
            </a:r>
            <a:r>
              <a:rPr lang="el-GR" sz="1400" dirty="0"/>
              <a:t>, </a:t>
            </a:r>
            <a:r>
              <a:rPr lang="en-GB" sz="1400" i="1" dirty="0"/>
              <a:t>Principles of Environmental Geochemistry</a:t>
            </a:r>
            <a:r>
              <a:rPr lang="el-GR" sz="1400" dirty="0"/>
              <a:t>, 2004, </a:t>
            </a:r>
            <a:r>
              <a:rPr lang="en-GB" sz="1400" dirty="0"/>
              <a:t>Thomson</a:t>
            </a:r>
            <a:r>
              <a:rPr lang="el-GR" sz="1400" dirty="0"/>
              <a:t>, </a:t>
            </a:r>
            <a:r>
              <a:rPr lang="en-GB" sz="1400" dirty="0"/>
              <a:t>Brooks</a:t>
            </a:r>
            <a:r>
              <a:rPr lang="el-GR" sz="1400" dirty="0"/>
              <a:t>/</a:t>
            </a:r>
            <a:r>
              <a:rPr lang="en-GB" sz="1400" dirty="0"/>
              <a:t>Cole</a:t>
            </a:r>
            <a:r>
              <a:rPr lang="el-GR" sz="1400" dirty="0"/>
              <a:t>, μετάφραση Νίκος </a:t>
            </a:r>
            <a:r>
              <a:rPr lang="el-GR" sz="1400" dirty="0" err="1"/>
              <a:t>Λυδάκης</a:t>
            </a:r>
            <a:r>
              <a:rPr lang="el-GR" sz="1400" dirty="0"/>
              <a:t>-</a:t>
            </a:r>
            <a:r>
              <a:rPr lang="el-GR" sz="1400" dirty="0" err="1"/>
              <a:t>Σημαντήρης</a:t>
            </a:r>
            <a:r>
              <a:rPr lang="el-GR" sz="1400" dirty="0"/>
              <a:t>, 2011, Εκδόσεις </a:t>
            </a:r>
            <a:r>
              <a:rPr lang="el-GR" sz="1400" dirty="0" err="1"/>
              <a:t>Κωσταράκη</a:t>
            </a:r>
            <a:r>
              <a:rPr lang="el-GR" sz="1400" dirty="0"/>
              <a:t>.</a:t>
            </a:r>
            <a:endParaRPr lang="el-GR" sz="1400" b="1" dirty="0"/>
          </a:p>
          <a:p>
            <a:pPr>
              <a:spcBef>
                <a:spcPts val="0"/>
              </a:spcBef>
            </a:pPr>
            <a:r>
              <a:rPr lang="el-GR" sz="1400" dirty="0"/>
              <a:t>6*. J.M. B</a:t>
            </a:r>
            <a:r>
              <a:rPr lang="en-US" sz="1400" dirty="0"/>
              <a:t>erg</a:t>
            </a:r>
            <a:r>
              <a:rPr lang="el-GR" sz="1400" dirty="0"/>
              <a:t>, J.L T</a:t>
            </a:r>
            <a:r>
              <a:rPr lang="en-US" sz="1400" dirty="0" err="1"/>
              <a:t>ymozcko</a:t>
            </a:r>
            <a:r>
              <a:rPr lang="el-GR" sz="1400" dirty="0"/>
              <a:t>, L.S</a:t>
            </a:r>
            <a:r>
              <a:rPr lang="en-US" sz="1400" dirty="0" err="1"/>
              <a:t>ryer</a:t>
            </a:r>
            <a:r>
              <a:rPr lang="el-GR" sz="1400" dirty="0"/>
              <a:t>, </a:t>
            </a:r>
            <a:r>
              <a:rPr lang="el-GR" sz="1400" i="1" dirty="0"/>
              <a:t>Βιοχημεία</a:t>
            </a:r>
            <a:r>
              <a:rPr lang="el-GR" sz="1400" dirty="0"/>
              <a:t>, 7</a:t>
            </a:r>
            <a:r>
              <a:rPr lang="el-GR" sz="1400" baseline="30000" dirty="0"/>
              <a:t>η</a:t>
            </a:r>
            <a:r>
              <a:rPr lang="el-GR" sz="1400" dirty="0"/>
              <a:t> έκδοση, Πανεπιστημιακές Εκδόσεις Κρήτης, Ηράκλειο 2014. </a:t>
            </a:r>
            <a:r>
              <a:rPr lang="el-GR" sz="1400" i="1" dirty="0"/>
              <a:t>Βλέπε Κεφάλαια 1, 18 και 27 όπου αναφέρεται εξαντλητικά στη χημεία και τη βιοχημεία της ρύθμισης του </a:t>
            </a:r>
            <a:r>
              <a:rPr lang="en-US" sz="1400" i="1" dirty="0"/>
              <a:t>pH</a:t>
            </a:r>
            <a:r>
              <a:rPr lang="el-GR" sz="1400" dirty="0"/>
              <a:t>. 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7*. </a:t>
            </a:r>
            <a:r>
              <a:rPr lang="el-GR" sz="1400" dirty="0" err="1"/>
              <a:t>Γρ</a:t>
            </a:r>
            <a:r>
              <a:rPr lang="el-GR" sz="1400" dirty="0"/>
              <a:t>. Χ. </a:t>
            </a:r>
            <a:r>
              <a:rPr lang="el-GR" sz="1400" dirty="0" err="1"/>
              <a:t>Διαμαντίδη</a:t>
            </a:r>
            <a:r>
              <a:rPr lang="el-GR" sz="1400" dirty="0"/>
              <a:t>, </a:t>
            </a:r>
            <a:r>
              <a:rPr lang="el-GR" sz="1400" i="1" dirty="0"/>
              <a:t>Εισαγωγή στη Βιοχημεία</a:t>
            </a:r>
            <a:r>
              <a:rPr lang="el-GR" sz="1400" dirty="0"/>
              <a:t>, 3</a:t>
            </a:r>
            <a:r>
              <a:rPr lang="el-GR" sz="1400" baseline="30000" dirty="0"/>
              <a:t>η</a:t>
            </a:r>
            <a:r>
              <a:rPr lang="el-GR" sz="1400" dirty="0"/>
              <a:t> έκδοση, </a:t>
            </a:r>
            <a:r>
              <a:rPr lang="en-US" sz="1400" dirty="0"/>
              <a:t>University Studio Press</a:t>
            </a:r>
            <a:r>
              <a:rPr lang="el-GR" sz="1400" dirty="0"/>
              <a:t>, Θεσσαλονίκη, 2007.</a:t>
            </a:r>
          </a:p>
          <a:p>
            <a:pPr>
              <a:spcBef>
                <a:spcPts val="0"/>
              </a:spcBef>
            </a:pPr>
            <a:r>
              <a:rPr lang="el-GR" sz="1400" dirty="0"/>
              <a:t>8*. </a:t>
            </a:r>
            <a:r>
              <a:rPr lang="en-US" sz="1400" dirty="0"/>
              <a:t>J</a:t>
            </a:r>
            <a:r>
              <a:rPr lang="el-GR" sz="1400" dirty="0"/>
              <a:t>. </a:t>
            </a:r>
            <a:r>
              <a:rPr lang="en-US" sz="1400" dirty="0"/>
              <a:t>Clark</a:t>
            </a:r>
            <a:r>
              <a:rPr lang="el-GR" sz="1400" dirty="0"/>
              <a:t>, </a:t>
            </a:r>
            <a:r>
              <a:rPr lang="en-US" sz="1400" dirty="0"/>
              <a:t>R</a:t>
            </a:r>
            <a:r>
              <a:rPr lang="el-GR" sz="1400" dirty="0"/>
              <a:t>. </a:t>
            </a:r>
            <a:r>
              <a:rPr lang="en-US" sz="1400" dirty="0"/>
              <a:t>Switzer</a:t>
            </a:r>
            <a:r>
              <a:rPr lang="el-GR" sz="1400" dirty="0"/>
              <a:t>. </a:t>
            </a:r>
            <a:r>
              <a:rPr lang="el-GR" sz="1400" i="1" dirty="0"/>
              <a:t>Πειραματική Βιοχημεία</a:t>
            </a:r>
            <a:r>
              <a:rPr lang="el-GR" sz="1400" dirty="0"/>
              <a:t>. 2</a:t>
            </a:r>
            <a:r>
              <a:rPr lang="el-GR" sz="1400" baseline="30000" dirty="0"/>
              <a:t>η</a:t>
            </a:r>
            <a:r>
              <a:rPr lang="el-GR" sz="1400" dirty="0"/>
              <a:t> έκδοση. Πανεπιστημιακές Εκδόσεις Κρήτης, Ηράκλειο 2000. </a:t>
            </a:r>
          </a:p>
          <a:p>
            <a:pPr>
              <a:spcBef>
                <a:spcPts val="0"/>
              </a:spcBef>
            </a:pPr>
            <a:r>
              <a:rPr lang="en-GB" sz="1400" dirty="0"/>
              <a:t>9* </a:t>
            </a:r>
            <a:r>
              <a:rPr lang="en-GB" sz="1400" dirty="0">
                <a:hlinkClick r:id="rId4"/>
              </a:rPr>
              <a:t>Campbell Neil A.</a:t>
            </a:r>
            <a:r>
              <a:rPr lang="en-GB" sz="1400" dirty="0"/>
              <a:t>, Jane B. </a:t>
            </a:r>
            <a:r>
              <a:rPr lang="en-GB" sz="1400" dirty="0">
                <a:hlinkClick r:id="rId5"/>
              </a:rPr>
              <a:t>Reece</a:t>
            </a:r>
            <a:r>
              <a:rPr lang="el-GR" sz="1400" dirty="0">
                <a:hlinkClick r:id="rId5"/>
              </a:rPr>
              <a:t>.</a:t>
            </a:r>
            <a:r>
              <a:rPr lang="el-GR" sz="1400" dirty="0"/>
              <a:t> </a:t>
            </a:r>
            <a:r>
              <a:rPr lang="el-GR" sz="1400" i="1" dirty="0">
                <a:hlinkClick r:id="rId6"/>
              </a:rPr>
              <a:t>Βιολογία</a:t>
            </a:r>
            <a:r>
              <a:rPr lang="el-GR" sz="1400" dirty="0">
                <a:hlinkClick r:id="rId6"/>
              </a:rPr>
              <a:t>, τόμος Ι.</a:t>
            </a:r>
            <a:r>
              <a:rPr lang="el-GR" sz="1400" dirty="0"/>
              <a:t> </a:t>
            </a:r>
            <a:r>
              <a:rPr lang="el-GR" sz="1400" i="1" dirty="0"/>
              <a:t>Η χημεία της ζωής</a:t>
            </a:r>
            <a:r>
              <a:rPr lang="el-GR" sz="1400" dirty="0"/>
              <a:t> - Το κύτταρο, Γενετική. Πανεπιστημιακές Εκδόσεις Κρήτης, Ηράκλειο 2012. </a:t>
            </a:r>
            <a:r>
              <a:rPr lang="el-GR" sz="1400" i="1" dirty="0"/>
              <a:t>Βλέπε ειδικά, τα Κεφάλαια 3, 8, 9 και 10.</a:t>
            </a:r>
            <a:endParaRPr lang="el-GR" sz="1400" dirty="0"/>
          </a:p>
          <a:p>
            <a:pPr>
              <a:spcBef>
                <a:spcPts val="0"/>
              </a:spcBef>
            </a:pPr>
            <a:r>
              <a:rPr lang="el-GR" sz="1400" dirty="0"/>
              <a:t>10. </a:t>
            </a:r>
            <a:r>
              <a:rPr lang="el-GR" sz="1400" dirty="0" err="1">
                <a:hlinkClick r:id="rId7"/>
              </a:rPr>
              <a:t>Han</a:t>
            </a:r>
            <a:r>
              <a:rPr lang="el-GR" sz="1400" dirty="0">
                <a:hlinkClick r:id="rId7"/>
              </a:rPr>
              <a:t> J</a:t>
            </a:r>
            <a:r>
              <a:rPr lang="el-GR" sz="1400" dirty="0"/>
              <a:t>, </a:t>
            </a:r>
            <a:r>
              <a:rPr lang="el-GR" sz="1400" dirty="0" err="1">
                <a:hlinkClick r:id="rId8"/>
              </a:rPr>
              <a:t>Burgess</a:t>
            </a:r>
            <a:r>
              <a:rPr lang="el-GR" sz="1400" dirty="0">
                <a:hlinkClick r:id="rId8"/>
              </a:rPr>
              <a:t> K</a:t>
            </a:r>
            <a:r>
              <a:rPr lang="el-GR" sz="1400" dirty="0"/>
              <a:t>. </a:t>
            </a:r>
            <a:r>
              <a:rPr lang="en-US" sz="1400" dirty="0"/>
              <a:t>Fluorescent indicators for intracellular </a:t>
            </a:r>
            <a:r>
              <a:rPr lang="en-US" sz="1400" dirty="0" err="1"/>
              <a:t>pH.</a:t>
            </a:r>
            <a:r>
              <a:rPr lang="en-US" sz="1400" dirty="0"/>
              <a:t> </a:t>
            </a:r>
            <a:r>
              <a:rPr lang="en-US" sz="1400" i="1" dirty="0" err="1">
                <a:hlinkClick r:id="rId9" tooltip="Chemical reviews."/>
              </a:rPr>
              <a:t>Chem</a:t>
            </a:r>
            <a:r>
              <a:rPr lang="en-US" sz="1400" i="1" dirty="0">
                <a:hlinkClick r:id="rId9" tooltip="Chemical reviews."/>
              </a:rPr>
              <a:t> Rev</a:t>
            </a:r>
            <a:r>
              <a:rPr lang="el-GR" sz="1400" dirty="0">
                <a:hlinkClick r:id="rId9" tooltip="Chemical reviews."/>
              </a:rPr>
              <a:t>.</a:t>
            </a:r>
            <a:r>
              <a:rPr lang="en-US" sz="1400" dirty="0"/>
              <a:t> </a:t>
            </a:r>
            <a:r>
              <a:rPr lang="el-GR" sz="1400" dirty="0"/>
              <a:t>(2010) </a:t>
            </a:r>
            <a:r>
              <a:rPr lang="el-GR" sz="1400" b="1" dirty="0"/>
              <a:t>110</a:t>
            </a:r>
            <a:r>
              <a:rPr lang="el-GR" sz="1400" dirty="0"/>
              <a:t>:2709-2928. Ελεύθερα </a:t>
            </a:r>
            <a:r>
              <a:rPr lang="el-GR" sz="1400" dirty="0" err="1"/>
              <a:t>προσβάσιμο</a:t>
            </a:r>
            <a:r>
              <a:rPr lang="el-GR" sz="1400" dirty="0"/>
              <a:t> στην </a:t>
            </a:r>
            <a:r>
              <a:rPr lang="el-GR" sz="1400" u="sng" dirty="0">
                <a:hlinkClick r:id="rId10"/>
              </a:rPr>
              <a:t>http://www.chem.tamu.edu/rgroup/burgess/pdfs/Papers/Fluorescent%20indicators%20for%20intracellular%20pH%20ex%20vivo.pdf</a:t>
            </a:r>
            <a:r>
              <a:rPr lang="el-GR" sz="1400" dirty="0"/>
              <a:t> . Μια αναλυτικότατη περιγραφή στα αγγλικά, της χημείας, οργανικής χημείας και βιοχημείας όλων των χρησιμοποιούμενων φθοριζόντων χρωστικών για τον προσδιορισμό του ενδοκυτταρικού </a:t>
            </a:r>
            <a:r>
              <a:rPr lang="en-US" sz="1400" dirty="0"/>
              <a:t>pH</a:t>
            </a:r>
            <a:r>
              <a:rPr lang="el-GR" sz="1400" dirty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1300</TotalTime>
  <Words>803</Words>
  <Application>Microsoft Office PowerPoint</Application>
  <PresentationFormat>Προβολή στην οθόνη (16:10)</PresentationFormat>
  <Paragraphs>87</Paragraphs>
  <Slides>13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Αντιδραστήρια - Σκεύη - Όργανα</vt:lpstr>
      <vt:lpstr>Εκτέλεση του πειράματος</vt:lpstr>
      <vt:lpstr>Εκτέλεση του πειράματος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170</cp:revision>
  <dcterms:created xsi:type="dcterms:W3CDTF">2012-09-06T09:03:05Z</dcterms:created>
  <dcterms:modified xsi:type="dcterms:W3CDTF">2015-11-22T16:57:51Z</dcterms:modified>
</cp:coreProperties>
</file>