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57" r:id="rId4"/>
    <p:sldId id="259" r:id="rId5"/>
    <p:sldId id="296" r:id="rId6"/>
    <p:sldId id="299" r:id="rId7"/>
    <p:sldId id="297" r:id="rId8"/>
    <p:sldId id="298" r:id="rId9"/>
    <p:sldId id="300" r:id="rId10"/>
    <p:sldId id="290" r:id="rId11"/>
    <p:sldId id="295" r:id="rId12"/>
    <p:sldId id="291" r:id="rId13"/>
    <p:sldId id="292" r:id="rId14"/>
    <p:sldId id="293" r:id="rId15"/>
    <p:sldId id="280" r:id="rId16"/>
  </p:sldIdLst>
  <p:sldSz cx="9144000" cy="5715000" type="screen16x10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-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36512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31998" y="-57951"/>
            <a:ext cx="9140502" cy="25391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Ιοντικές ιδιότητες και ρυθμιστικές ιδιότητες και ρυθμιστική δράση των διαλυμάτων των αμινοξέων,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gunet.gr/modules/document/document.php?course=LABGU280&amp;openDir=/52678eb6ccy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85492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Ιοντικές ιδιότητες και ρυθμιστικές ιδιότητες και ρυθμιστική δράση των διαλυμάτων των αμινοξέων</a:t>
            </a:r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057300"/>
            <a:ext cx="8496944" cy="3852804"/>
          </a:xfrm>
        </p:spPr>
        <p:txBody>
          <a:bodyPr>
            <a:noAutofit/>
          </a:bodyPr>
          <a:lstStyle/>
          <a:p>
            <a:r>
              <a:rPr lang="el-GR" sz="1800" dirty="0"/>
              <a:t>1. </a:t>
            </a:r>
            <a:r>
              <a:rPr lang="en-US" sz="1800" dirty="0"/>
              <a:t>J</a:t>
            </a:r>
            <a:r>
              <a:rPr lang="el-GR" sz="1800" dirty="0"/>
              <a:t>. </a:t>
            </a:r>
            <a:r>
              <a:rPr lang="en-US" sz="1800" dirty="0"/>
              <a:t>Clark</a:t>
            </a:r>
            <a:r>
              <a:rPr lang="el-GR" sz="1800" dirty="0"/>
              <a:t>, </a:t>
            </a:r>
            <a:r>
              <a:rPr lang="en-US" sz="1800" dirty="0"/>
              <a:t>R</a:t>
            </a:r>
            <a:r>
              <a:rPr lang="el-GR" sz="1800" dirty="0"/>
              <a:t>. </a:t>
            </a:r>
            <a:r>
              <a:rPr lang="en-US" sz="1800" dirty="0"/>
              <a:t>Switzer</a:t>
            </a:r>
            <a:r>
              <a:rPr lang="el-GR" sz="1800" dirty="0"/>
              <a:t>. Πειραματική Βιοχημεία. 2</a:t>
            </a:r>
            <a:r>
              <a:rPr lang="el-GR" sz="1800" baseline="30000" dirty="0"/>
              <a:t>η</a:t>
            </a:r>
            <a:r>
              <a:rPr lang="el-GR" sz="1800" dirty="0"/>
              <a:t> έκδοση. Πανεπιστημιακές Εκδόσεις Κρήτης, Ηράκλειο 2000. </a:t>
            </a:r>
          </a:p>
          <a:p>
            <a:r>
              <a:rPr lang="el-GR" sz="1800" dirty="0"/>
              <a:t>2. J.M. B</a:t>
            </a:r>
            <a:r>
              <a:rPr lang="en-US" sz="1800" dirty="0"/>
              <a:t>erg</a:t>
            </a:r>
            <a:r>
              <a:rPr lang="el-GR" sz="1800" dirty="0"/>
              <a:t>, J.L T</a:t>
            </a:r>
            <a:r>
              <a:rPr lang="en-US" sz="1800" dirty="0" err="1"/>
              <a:t>ymozcko</a:t>
            </a:r>
            <a:r>
              <a:rPr lang="el-GR" sz="1800" dirty="0"/>
              <a:t>., L.S</a:t>
            </a:r>
            <a:r>
              <a:rPr lang="en-US" sz="1800" dirty="0" err="1"/>
              <a:t>ryer</a:t>
            </a:r>
            <a:r>
              <a:rPr lang="el-GR" sz="1800" dirty="0"/>
              <a:t>, Βιοχημεία, 5</a:t>
            </a:r>
            <a:r>
              <a:rPr lang="el-GR" sz="1800" baseline="30000" dirty="0"/>
              <a:t>η</a:t>
            </a:r>
            <a:r>
              <a:rPr lang="el-GR" sz="1800" dirty="0"/>
              <a:t> έκδοση, Πανεπιστημιακές Εκδόσεις Κρήτης, Ηράκλειο 2012. </a:t>
            </a:r>
          </a:p>
          <a:p>
            <a:r>
              <a:rPr lang="el-GR" sz="1800" dirty="0"/>
              <a:t>3. </a:t>
            </a:r>
            <a:r>
              <a:rPr lang="el-GR" sz="1800" dirty="0" err="1"/>
              <a:t>Γρ</a:t>
            </a:r>
            <a:r>
              <a:rPr lang="el-GR" sz="1800" dirty="0"/>
              <a:t>. Χ. </a:t>
            </a:r>
            <a:r>
              <a:rPr lang="el-GR" sz="1800" dirty="0" err="1"/>
              <a:t>Διαμαντίδη</a:t>
            </a:r>
            <a:r>
              <a:rPr lang="el-GR" sz="1800" dirty="0"/>
              <a:t>, Εισαγωγή στη Βιοχημεία, 3</a:t>
            </a:r>
            <a:r>
              <a:rPr lang="el-GR" sz="1800" baseline="30000" dirty="0"/>
              <a:t>η</a:t>
            </a:r>
            <a:r>
              <a:rPr lang="el-GR" sz="1800" dirty="0"/>
              <a:t> έκδοση, </a:t>
            </a:r>
            <a:r>
              <a:rPr lang="en-US" sz="1800" dirty="0"/>
              <a:t>University Studio Press</a:t>
            </a:r>
            <a:r>
              <a:rPr lang="el-GR" sz="1800" dirty="0"/>
              <a:t>, Θεσσαλονίκη, 2007.</a:t>
            </a:r>
          </a:p>
          <a:p>
            <a:r>
              <a:rPr lang="el-GR" sz="1800" dirty="0"/>
              <a:t>4. Άσκηση 3 στο Εργαστήριο Γεωργικής Χημείας: Μέτρηση του </a:t>
            </a:r>
            <a:r>
              <a:rPr lang="en-US" sz="1800" dirty="0"/>
              <a:t>pH</a:t>
            </a:r>
            <a:r>
              <a:rPr lang="el-GR" sz="1800" dirty="0"/>
              <a:t>. </a:t>
            </a:r>
            <a:r>
              <a:rPr lang="en-US" sz="1800" dirty="0"/>
              <a:t>E-class, </a:t>
            </a:r>
            <a:r>
              <a:rPr lang="en-US" sz="1800" u="sng" dirty="0">
                <a:hlinkClick r:id="rId3"/>
              </a:rPr>
              <a:t>http://eclass.gunet.gr/modules/document/document.php?course=LABGU280&amp;openDir=/52678eb6ccy1</a:t>
            </a:r>
            <a:r>
              <a:rPr lang="en-US" sz="1800" dirty="0"/>
              <a:t>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Ιοντικές ιδιότητες και ρυθμιστικές ιδιότητες και ρυθμιστική δράση των διαλυμάτων των αμινοξέων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1:</a:t>
            </a:r>
            <a:r>
              <a:rPr lang="en-US" sz="2800" dirty="0" smtClean="0"/>
              <a:t> </a:t>
            </a:r>
            <a:r>
              <a:rPr lang="el-GR" sz="2800" dirty="0"/>
              <a:t>Ιοντικές ιδιότητες και ρυθμιστικές ιδιότητες και ρυθμιστική δράση των διαλυμάτων των </a:t>
            </a:r>
            <a:r>
              <a:rPr lang="el-GR" sz="2800" dirty="0" smtClean="0"/>
              <a:t>αμινοξέων</a:t>
            </a:r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Ιοντισμός ασθενών ηλεκτρολυτών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67544" y="1057300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Να θυμηθούμε μερικά πράγματα από τη Γεωργική Χημεία: </a:t>
            </a:r>
            <a:endParaRPr lang="el-GR" sz="1600" i="1" dirty="0"/>
          </a:p>
          <a:p>
            <a:r>
              <a:rPr lang="el-GR" sz="1600" dirty="0"/>
              <a:t> </a:t>
            </a:r>
            <a:endParaRPr lang="el-GR" sz="1600" i="1" dirty="0"/>
          </a:p>
          <a:p>
            <a:r>
              <a:rPr lang="el-GR" sz="1600" dirty="0"/>
              <a:t>Α. Ιοντισμός του νερού:     Η</a:t>
            </a:r>
            <a:r>
              <a:rPr lang="el-GR" sz="1600" baseline="-25000" dirty="0"/>
              <a:t>2</a:t>
            </a:r>
            <a:r>
              <a:rPr lang="el-GR" sz="1600" dirty="0"/>
              <a:t>Ο  +  Η</a:t>
            </a:r>
            <a:r>
              <a:rPr lang="el-GR" sz="1600" baseline="-25000" dirty="0"/>
              <a:t>2</a:t>
            </a:r>
            <a:r>
              <a:rPr lang="el-GR" sz="1600" dirty="0"/>
              <a:t>Ο  ↔  Η</a:t>
            </a:r>
            <a:r>
              <a:rPr lang="el-GR" sz="1600" baseline="-25000" dirty="0"/>
              <a:t>3</a:t>
            </a:r>
            <a:r>
              <a:rPr lang="el-GR" sz="1600" dirty="0"/>
              <a:t>Ο</a:t>
            </a:r>
            <a:r>
              <a:rPr lang="el-GR" sz="1600" baseline="30000" dirty="0"/>
              <a:t>+</a:t>
            </a:r>
            <a:r>
              <a:rPr lang="el-GR" sz="1600" dirty="0"/>
              <a:t>   +   </a:t>
            </a:r>
            <a:r>
              <a:rPr lang="el-GR" sz="1600" dirty="0" smtClean="0"/>
              <a:t>          ΟΗ</a:t>
            </a:r>
            <a:r>
              <a:rPr lang="el-GR" sz="1600" baseline="30000" dirty="0" smtClean="0"/>
              <a:t>-</a:t>
            </a:r>
            <a:r>
              <a:rPr lang="el-GR" sz="1600" dirty="0" smtClean="0"/>
              <a:t> </a:t>
            </a:r>
            <a:endParaRPr lang="el-GR" sz="1600" i="1" dirty="0"/>
          </a:p>
          <a:p>
            <a:r>
              <a:rPr lang="el-GR" sz="1600" dirty="0" smtClean="0"/>
              <a:t>		       οξύ        </a:t>
            </a:r>
            <a:r>
              <a:rPr lang="el-GR" sz="1600" dirty="0"/>
              <a:t>βάση      συζυγές οξύ   συζυγής βάση</a:t>
            </a:r>
            <a:endParaRPr lang="el-GR" sz="1600" i="1" dirty="0"/>
          </a:p>
          <a:p>
            <a:r>
              <a:rPr lang="el-GR" sz="1600" dirty="0"/>
              <a:t> </a:t>
            </a:r>
            <a:endParaRPr lang="el-GR" sz="1600" i="1" dirty="0"/>
          </a:p>
          <a:p>
            <a:r>
              <a:rPr lang="el-GR" sz="1600" dirty="0"/>
              <a:t>στους 25</a:t>
            </a:r>
            <a:r>
              <a:rPr lang="en-US" sz="1600" baseline="30000" dirty="0" err="1"/>
              <a:t>o</a:t>
            </a:r>
            <a:r>
              <a:rPr lang="en-US" sz="1600" dirty="0" err="1"/>
              <a:t>C</a:t>
            </a:r>
            <a:r>
              <a:rPr lang="en-US" sz="1600" dirty="0"/>
              <a:t> </a:t>
            </a:r>
            <a:r>
              <a:rPr lang="el-GR" sz="1600" dirty="0"/>
              <a:t>η σταθερά του νερού </a:t>
            </a:r>
            <a:r>
              <a:rPr lang="el-GR" sz="1600" i="1" dirty="0"/>
              <a:t>Κ</a:t>
            </a:r>
            <a:r>
              <a:rPr lang="en-US" sz="1600" baseline="-25000" dirty="0"/>
              <a:t>w</a:t>
            </a:r>
            <a:r>
              <a:rPr lang="el-GR" sz="1600" dirty="0"/>
              <a:t> =  [Η</a:t>
            </a:r>
            <a:r>
              <a:rPr lang="el-GR" sz="1600" baseline="-25000" dirty="0"/>
              <a:t>3</a:t>
            </a:r>
            <a:r>
              <a:rPr lang="el-GR" sz="1600" dirty="0"/>
              <a:t>Ο</a:t>
            </a:r>
            <a:r>
              <a:rPr lang="el-GR" sz="1600" baseline="30000" dirty="0"/>
              <a:t>+</a:t>
            </a:r>
            <a:r>
              <a:rPr lang="el-GR" sz="1600" dirty="0"/>
              <a:t>] ∙ [ΟΗ</a:t>
            </a:r>
            <a:r>
              <a:rPr lang="el-GR" sz="1600" baseline="30000" dirty="0"/>
              <a:t>-</a:t>
            </a:r>
            <a:r>
              <a:rPr lang="el-GR" sz="1600" dirty="0"/>
              <a:t>] = 10</a:t>
            </a:r>
            <a:r>
              <a:rPr lang="el-GR" sz="1600" baseline="30000" dirty="0"/>
              <a:t>-14</a:t>
            </a:r>
            <a:r>
              <a:rPr lang="el-GR" sz="1600" dirty="0"/>
              <a:t> </a:t>
            </a:r>
            <a:r>
              <a:rPr lang="en-US" sz="1600" dirty="0"/>
              <a:t>M</a:t>
            </a:r>
            <a:r>
              <a:rPr lang="el-GR" sz="1600" baseline="30000" dirty="0"/>
              <a:t>2</a:t>
            </a:r>
            <a:endParaRPr lang="el-GR" sz="1600" i="1" dirty="0"/>
          </a:p>
          <a:p>
            <a:r>
              <a:rPr lang="el-GR" sz="1600" dirty="0"/>
              <a:t> </a:t>
            </a:r>
            <a:endParaRPr lang="el-GR" sz="1600" i="1" dirty="0"/>
          </a:p>
          <a:p>
            <a:r>
              <a:rPr lang="el-GR" sz="1600" dirty="0"/>
              <a:t>Β. Ιοντισμός ασθενών οξέων:   ΗΑ  +  Η</a:t>
            </a:r>
            <a:r>
              <a:rPr lang="el-GR" sz="1600" baseline="-25000" dirty="0"/>
              <a:t>2</a:t>
            </a:r>
            <a:r>
              <a:rPr lang="el-GR" sz="1600" dirty="0"/>
              <a:t>Ο  ↔  Η</a:t>
            </a:r>
            <a:r>
              <a:rPr lang="el-GR" sz="1600" baseline="-25000" dirty="0"/>
              <a:t>3</a:t>
            </a:r>
            <a:r>
              <a:rPr lang="el-GR" sz="1600" dirty="0"/>
              <a:t>Ο</a:t>
            </a:r>
            <a:r>
              <a:rPr lang="el-GR" sz="1600" baseline="30000" dirty="0"/>
              <a:t>+</a:t>
            </a:r>
            <a:r>
              <a:rPr lang="el-GR" sz="1600" dirty="0"/>
              <a:t>   </a:t>
            </a:r>
            <a:r>
              <a:rPr lang="el-GR" sz="1600" dirty="0" smtClean="0"/>
              <a:t>	       +        	  </a:t>
            </a:r>
            <a:r>
              <a:rPr lang="el-GR" sz="1600" dirty="0"/>
              <a:t>Α</a:t>
            </a:r>
            <a:r>
              <a:rPr lang="el-GR" sz="1600" baseline="30000" dirty="0"/>
              <a:t>-</a:t>
            </a:r>
            <a:r>
              <a:rPr lang="el-GR" sz="1600" dirty="0"/>
              <a:t> </a:t>
            </a:r>
            <a:endParaRPr lang="el-GR" sz="1600" i="1" dirty="0"/>
          </a:p>
          <a:p>
            <a:r>
              <a:rPr lang="el-GR" sz="1600" dirty="0"/>
              <a:t>                                                </a:t>
            </a:r>
            <a:r>
              <a:rPr lang="el-GR" sz="1600" dirty="0"/>
              <a:t> </a:t>
            </a:r>
            <a:r>
              <a:rPr lang="el-GR" sz="1600" dirty="0" smtClean="0"/>
              <a:t>      </a:t>
            </a:r>
            <a:r>
              <a:rPr lang="el-GR" sz="1600" dirty="0"/>
              <a:t>οξύ        βάση      συζυγές οξύ   συζυγής βάση</a:t>
            </a:r>
            <a:endParaRPr lang="el-GR" sz="1600" i="1" dirty="0"/>
          </a:p>
          <a:p>
            <a:r>
              <a:rPr lang="el-GR" sz="1600" dirty="0"/>
              <a:t> </a:t>
            </a:r>
            <a:endParaRPr lang="el-GR" sz="1600" i="1" dirty="0"/>
          </a:p>
          <a:p>
            <a:r>
              <a:rPr lang="el-GR" sz="1600" dirty="0"/>
              <a:t>Η σταθερά διάστασης  </a:t>
            </a:r>
            <a:r>
              <a:rPr lang="el-GR" sz="1600" i="1" dirty="0"/>
              <a:t>Κ</a:t>
            </a:r>
            <a:r>
              <a:rPr lang="el-GR" sz="1600" baseline="-25000" dirty="0"/>
              <a:t>α</a:t>
            </a:r>
            <a:r>
              <a:rPr lang="el-GR" sz="1600" dirty="0"/>
              <a:t> =  [Η</a:t>
            </a:r>
            <a:r>
              <a:rPr lang="el-GR" sz="1600" baseline="-25000" dirty="0"/>
              <a:t>3</a:t>
            </a:r>
            <a:r>
              <a:rPr lang="el-GR" sz="1600" dirty="0"/>
              <a:t>Ο</a:t>
            </a:r>
            <a:r>
              <a:rPr lang="el-GR" sz="1600" baseline="30000" dirty="0"/>
              <a:t>+</a:t>
            </a:r>
            <a:r>
              <a:rPr lang="el-GR" sz="1600" dirty="0"/>
              <a:t>] ∙ [</a:t>
            </a:r>
            <a:r>
              <a:rPr lang="en-US" sz="1600" dirty="0"/>
              <a:t>A</a:t>
            </a:r>
            <a:r>
              <a:rPr lang="el-GR" sz="1600" baseline="30000" dirty="0"/>
              <a:t>-</a:t>
            </a:r>
            <a:r>
              <a:rPr lang="el-GR" sz="1600" dirty="0"/>
              <a:t>] / [</a:t>
            </a:r>
            <a:r>
              <a:rPr lang="en-US" sz="1600" dirty="0"/>
              <a:t>HA</a:t>
            </a:r>
            <a:r>
              <a:rPr lang="el-GR" sz="1600" dirty="0"/>
              <a:t>] , ορίζεται δε </a:t>
            </a:r>
            <a:r>
              <a:rPr lang="en-US" sz="1600" dirty="0"/>
              <a:t>p</a:t>
            </a:r>
            <a:r>
              <a:rPr lang="el-GR" sz="1600" i="1" dirty="0"/>
              <a:t>Κ</a:t>
            </a:r>
            <a:r>
              <a:rPr lang="el-GR" sz="1600" baseline="-25000" dirty="0"/>
              <a:t>α</a:t>
            </a:r>
            <a:r>
              <a:rPr lang="el-GR" sz="1600" dirty="0"/>
              <a:t>  = - </a:t>
            </a:r>
            <a:r>
              <a:rPr lang="en-US" sz="1600" dirty="0"/>
              <a:t>log</a:t>
            </a:r>
            <a:r>
              <a:rPr lang="el-GR" sz="1600" i="1" dirty="0"/>
              <a:t>Κ</a:t>
            </a:r>
            <a:r>
              <a:rPr lang="el-GR" sz="1600" baseline="-25000" dirty="0"/>
              <a:t>α</a:t>
            </a:r>
            <a:r>
              <a:rPr lang="el-GR" sz="1600" dirty="0"/>
              <a:t> , </a:t>
            </a:r>
            <a:r>
              <a:rPr lang="el-GR" sz="1600" dirty="0" err="1"/>
              <a:t>κατ’αναλογία</a:t>
            </a:r>
            <a:r>
              <a:rPr lang="el-GR" sz="1600" dirty="0"/>
              <a:t> με την εξίσωση </a:t>
            </a:r>
            <a:r>
              <a:rPr lang="en-US" sz="1600" dirty="0"/>
              <a:t>pH</a:t>
            </a:r>
            <a:r>
              <a:rPr lang="el-GR" sz="1600" dirty="0"/>
              <a:t> = - </a:t>
            </a:r>
            <a:r>
              <a:rPr lang="en-US" sz="1600" dirty="0"/>
              <a:t>log</a:t>
            </a:r>
            <a:r>
              <a:rPr lang="el-GR" sz="1600" dirty="0"/>
              <a:t> [Η</a:t>
            </a:r>
            <a:r>
              <a:rPr lang="el-GR" sz="1600" baseline="-25000" dirty="0"/>
              <a:t>3</a:t>
            </a:r>
            <a:r>
              <a:rPr lang="el-GR" sz="1600" dirty="0"/>
              <a:t>Ο</a:t>
            </a:r>
            <a:r>
              <a:rPr lang="el-GR" sz="1600" baseline="30000" dirty="0"/>
              <a:t>+</a:t>
            </a:r>
            <a:r>
              <a:rPr lang="el-GR" sz="1600" dirty="0"/>
              <a:t>]</a:t>
            </a:r>
            <a:endParaRPr lang="el-GR" sz="1600" i="1" dirty="0"/>
          </a:p>
          <a:p>
            <a:r>
              <a:rPr lang="el-GR" sz="1600" dirty="0"/>
              <a:t> </a:t>
            </a:r>
            <a:endParaRPr lang="el-GR" sz="1600" i="1" dirty="0"/>
          </a:p>
          <a:p>
            <a:r>
              <a:rPr lang="el-GR" sz="1600" dirty="0"/>
              <a:t>Γ. Ιοντισμός ασθενών βάσεων:   ΝΗ</a:t>
            </a:r>
            <a:r>
              <a:rPr lang="el-GR" sz="1600" baseline="-25000" dirty="0"/>
              <a:t>3</a:t>
            </a:r>
            <a:r>
              <a:rPr lang="el-GR" sz="1600" dirty="0"/>
              <a:t>  +  Η</a:t>
            </a:r>
            <a:r>
              <a:rPr lang="el-GR" sz="1600" baseline="-25000" dirty="0"/>
              <a:t>2</a:t>
            </a:r>
            <a:r>
              <a:rPr lang="el-GR" sz="1600" dirty="0"/>
              <a:t>Ο  ↔  ΝΗ</a:t>
            </a:r>
            <a:r>
              <a:rPr lang="el-GR" sz="1600" baseline="-25000" dirty="0"/>
              <a:t>4</a:t>
            </a:r>
            <a:r>
              <a:rPr lang="el-GR" sz="1600" baseline="30000" dirty="0"/>
              <a:t>+</a:t>
            </a:r>
            <a:r>
              <a:rPr lang="el-GR" sz="1600" dirty="0"/>
              <a:t>   </a:t>
            </a:r>
            <a:r>
              <a:rPr lang="el-GR" sz="1600" dirty="0"/>
              <a:t> </a:t>
            </a:r>
            <a:r>
              <a:rPr lang="el-GR" sz="1600" dirty="0" smtClean="0"/>
              <a:t>         +   </a:t>
            </a:r>
            <a:r>
              <a:rPr lang="el-GR" sz="1600" dirty="0"/>
              <a:t>ΟΗ</a:t>
            </a:r>
            <a:r>
              <a:rPr lang="el-GR" sz="1600" baseline="30000" dirty="0"/>
              <a:t>-</a:t>
            </a:r>
            <a:r>
              <a:rPr lang="el-GR" sz="1600" dirty="0"/>
              <a:t> </a:t>
            </a:r>
            <a:endParaRPr lang="el-GR" sz="1600" i="1" dirty="0"/>
          </a:p>
          <a:p>
            <a:r>
              <a:rPr lang="el-GR" sz="1600" dirty="0"/>
              <a:t>                                                      </a:t>
            </a:r>
            <a:r>
              <a:rPr lang="el-GR" sz="1600" dirty="0" smtClean="0"/>
              <a:t>βάση        </a:t>
            </a:r>
            <a:r>
              <a:rPr lang="el-GR" sz="1600" dirty="0"/>
              <a:t>οξύ         συζυγές οξύ   συζυγής βάση</a:t>
            </a:r>
            <a:endParaRPr lang="el-GR" sz="1600" i="1" dirty="0"/>
          </a:p>
          <a:p>
            <a:r>
              <a:rPr lang="el-GR" sz="1600" dirty="0"/>
              <a:t> </a:t>
            </a:r>
            <a:endParaRPr lang="el-GR" sz="1600" i="1" dirty="0"/>
          </a:p>
          <a:p>
            <a:r>
              <a:rPr lang="el-GR" sz="1600" dirty="0"/>
              <a:t>Η σταθερά διάστασης  </a:t>
            </a:r>
            <a:r>
              <a:rPr lang="el-GR" sz="1600" i="1" dirty="0"/>
              <a:t>Κ</a:t>
            </a:r>
            <a:r>
              <a:rPr lang="el-GR" sz="1600" baseline="-25000" dirty="0"/>
              <a:t>β</a:t>
            </a:r>
            <a:r>
              <a:rPr lang="el-GR" sz="1600" dirty="0"/>
              <a:t> =  [ΝΗ</a:t>
            </a:r>
            <a:r>
              <a:rPr lang="el-GR" sz="1600" baseline="-25000" dirty="0"/>
              <a:t>4</a:t>
            </a:r>
            <a:r>
              <a:rPr lang="el-GR" sz="1600" baseline="30000" dirty="0"/>
              <a:t>+</a:t>
            </a:r>
            <a:r>
              <a:rPr lang="el-GR" sz="1600" dirty="0"/>
              <a:t>] ∙ [ΟΗ</a:t>
            </a:r>
            <a:r>
              <a:rPr lang="el-GR" sz="1600" baseline="30000" dirty="0"/>
              <a:t>-</a:t>
            </a:r>
            <a:r>
              <a:rPr lang="el-GR" sz="1600" dirty="0"/>
              <a:t>] / [ΝΗ</a:t>
            </a:r>
            <a:r>
              <a:rPr lang="el-GR" sz="1600" baseline="-25000" dirty="0"/>
              <a:t>3</a:t>
            </a:r>
            <a:r>
              <a:rPr lang="el-GR" sz="1600" dirty="0"/>
              <a:t>] , ορίζεται δε </a:t>
            </a:r>
            <a:r>
              <a:rPr lang="en-US" sz="1600" dirty="0"/>
              <a:t>p</a:t>
            </a:r>
            <a:r>
              <a:rPr lang="el-GR" sz="1600" i="1" dirty="0"/>
              <a:t>Κ</a:t>
            </a:r>
            <a:r>
              <a:rPr lang="el-GR" sz="1600" baseline="-25000" dirty="0"/>
              <a:t>β</a:t>
            </a:r>
            <a:r>
              <a:rPr lang="el-GR" sz="1600" dirty="0"/>
              <a:t>  = - </a:t>
            </a:r>
            <a:r>
              <a:rPr lang="en-US" sz="1600" dirty="0"/>
              <a:t>log</a:t>
            </a:r>
            <a:r>
              <a:rPr lang="el-GR" sz="1600" i="1" dirty="0"/>
              <a:t>Κ</a:t>
            </a:r>
            <a:r>
              <a:rPr lang="el-GR" sz="1600" baseline="-25000" dirty="0"/>
              <a:t>β</a:t>
            </a:r>
            <a:r>
              <a:rPr lang="el-GR" sz="1600" dirty="0"/>
              <a:t>, </a:t>
            </a:r>
            <a:r>
              <a:rPr lang="el-GR" sz="1600" dirty="0" err="1"/>
              <a:t>κατ’αναλογία</a:t>
            </a:r>
            <a:r>
              <a:rPr lang="el-GR" sz="1600" dirty="0"/>
              <a:t> με την εξίσωση </a:t>
            </a:r>
            <a:r>
              <a:rPr lang="en-US" sz="1600" dirty="0"/>
              <a:t>pH</a:t>
            </a:r>
            <a:r>
              <a:rPr lang="el-GR" sz="1600" dirty="0"/>
              <a:t> = - </a:t>
            </a:r>
            <a:r>
              <a:rPr lang="en-US" sz="1600" dirty="0"/>
              <a:t>log</a:t>
            </a:r>
            <a:r>
              <a:rPr lang="el-GR" sz="1600" dirty="0"/>
              <a:t> [Η</a:t>
            </a:r>
            <a:r>
              <a:rPr lang="el-GR" sz="1600" baseline="-25000" dirty="0"/>
              <a:t>3</a:t>
            </a:r>
            <a:r>
              <a:rPr lang="el-GR" sz="1600" dirty="0"/>
              <a:t>Ο</a:t>
            </a:r>
            <a:r>
              <a:rPr lang="el-GR" sz="1600" baseline="30000" dirty="0"/>
              <a:t>+</a:t>
            </a:r>
            <a:r>
              <a:rPr lang="el-GR" sz="1600" dirty="0"/>
              <a:t>].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321175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Ρυθμιστικά διαλύματα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Ρυθμιστικό διάλυμα είναι το διάλυμα στο οποίο αν προστεθεί μικρή αλλά υπολογίσιμη ποσότητα ισχυρού οξέος ή βάσης διατηρεί το </a:t>
            </a:r>
            <a:r>
              <a:rPr lang="en-US" dirty="0"/>
              <a:t>p</a:t>
            </a:r>
            <a:r>
              <a:rPr lang="el-GR" dirty="0"/>
              <a:t>Η πρακτικά σταθερό μέσα σε μια περιοχή τιμών του </a:t>
            </a:r>
            <a:r>
              <a:rPr lang="en-US" dirty="0"/>
              <a:t>p</a:t>
            </a:r>
            <a:r>
              <a:rPr lang="el-GR" dirty="0"/>
              <a:t>Η. Ένα ρυθμιστικό διάλυμα αποτελείται συνήθως από ένα ασθενές οξύ και την συζυγή του βάση ή μια ασθενή βάση και το συζυγές της οξύ</a:t>
            </a:r>
            <a:r>
              <a:rPr lang="el-GR" dirty="0" smtClean="0"/>
              <a:t>.</a:t>
            </a:r>
          </a:p>
          <a:p>
            <a:r>
              <a:rPr lang="el-GR" dirty="0"/>
              <a:t>Στην εξίσωση για τη σταθερά διάστασης  Κ</a:t>
            </a:r>
            <a:r>
              <a:rPr lang="el-GR" baseline="-25000" dirty="0"/>
              <a:t>α</a:t>
            </a:r>
            <a:r>
              <a:rPr lang="el-GR" dirty="0"/>
              <a:t> =  [Η</a:t>
            </a:r>
            <a:r>
              <a:rPr lang="el-GR" baseline="-25000" dirty="0"/>
              <a:t>3</a:t>
            </a:r>
            <a:r>
              <a:rPr lang="el-GR" dirty="0"/>
              <a:t>Ο</a:t>
            </a:r>
            <a:r>
              <a:rPr lang="el-GR" baseline="30000" dirty="0"/>
              <a:t>+</a:t>
            </a:r>
            <a:r>
              <a:rPr lang="el-GR" dirty="0"/>
              <a:t>] ∙ [</a:t>
            </a:r>
            <a:r>
              <a:rPr lang="en-US" dirty="0"/>
              <a:t>A</a:t>
            </a:r>
            <a:r>
              <a:rPr lang="el-GR" baseline="30000" dirty="0"/>
              <a:t>-</a:t>
            </a:r>
            <a:r>
              <a:rPr lang="el-GR" dirty="0"/>
              <a:t>] / [</a:t>
            </a:r>
            <a:r>
              <a:rPr lang="en-US" dirty="0"/>
              <a:t>HA</a:t>
            </a:r>
            <a:r>
              <a:rPr lang="el-GR" dirty="0"/>
              <a:t>], μπορεί με αλγεβρικό μετασχηματισμό να μας προκύψει </a:t>
            </a:r>
            <a:r>
              <a:rPr lang="el-GR" dirty="0" smtClean="0"/>
              <a:t>η εξίσωση </a:t>
            </a:r>
            <a:r>
              <a:rPr lang="en-GB" dirty="0"/>
              <a:t>Henderson</a:t>
            </a:r>
            <a:r>
              <a:rPr lang="el-GR" dirty="0"/>
              <a:t> - </a:t>
            </a:r>
            <a:r>
              <a:rPr lang="en-GB" dirty="0" err="1"/>
              <a:t>Hasselbalch</a:t>
            </a:r>
            <a:r>
              <a:rPr lang="el-GR" dirty="0"/>
              <a:t> : 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	</a:t>
            </a:r>
            <a:r>
              <a:rPr lang="en-US" dirty="0" smtClean="0"/>
              <a:t>p</a:t>
            </a:r>
            <a:r>
              <a:rPr lang="el-GR" dirty="0"/>
              <a:t>Η = </a:t>
            </a:r>
            <a:r>
              <a:rPr lang="en-GB" dirty="0" err="1"/>
              <a:t>pKa</a:t>
            </a:r>
            <a:r>
              <a:rPr lang="el-GR" dirty="0"/>
              <a:t> + </a:t>
            </a:r>
            <a:r>
              <a:rPr lang="en-GB" dirty="0"/>
              <a:t>log</a:t>
            </a:r>
            <a:r>
              <a:rPr lang="el-GR" dirty="0"/>
              <a:t>([</a:t>
            </a:r>
            <a:r>
              <a:rPr lang="en-GB" dirty="0"/>
              <a:t>A</a:t>
            </a:r>
            <a:r>
              <a:rPr lang="el-GR" baseline="30000" dirty="0"/>
              <a:t>-</a:t>
            </a:r>
            <a:r>
              <a:rPr lang="el-GR" dirty="0"/>
              <a:t>]/[</a:t>
            </a:r>
            <a:r>
              <a:rPr lang="en-GB" dirty="0"/>
              <a:t>HA</a:t>
            </a:r>
            <a:r>
              <a:rPr lang="el-GR" dirty="0"/>
              <a:t>])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34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Ρυθμιστικά διαλύματα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94248" y="1333500"/>
            <a:ext cx="5792552" cy="377163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l-GR" dirty="0" err="1"/>
              <a:t>Οταν</a:t>
            </a:r>
            <a:r>
              <a:rPr lang="el-GR" dirty="0"/>
              <a:t> το </a:t>
            </a:r>
            <a:r>
              <a:rPr lang="en-US" dirty="0"/>
              <a:t>p</a:t>
            </a:r>
            <a:r>
              <a:rPr lang="el-GR" dirty="0"/>
              <a:t>Η = </a:t>
            </a:r>
            <a:r>
              <a:rPr lang="en-GB" dirty="0" err="1"/>
              <a:t>pK</a:t>
            </a:r>
            <a:r>
              <a:rPr lang="el-GR" baseline="-25000" dirty="0"/>
              <a:t>α</a:t>
            </a:r>
            <a:r>
              <a:rPr lang="el-GR" dirty="0"/>
              <a:t> η συγκέντρωση της συζυγούς βάσης είναι ίση με την συγκέντρωση του </a:t>
            </a:r>
            <a:r>
              <a:rPr lang="el-GR" dirty="0" err="1"/>
              <a:t>αδιάστατου</a:t>
            </a:r>
            <a:r>
              <a:rPr lang="el-GR" dirty="0"/>
              <a:t> οξέος. </a:t>
            </a:r>
          </a:p>
          <a:p>
            <a:pPr lvl="0"/>
            <a:r>
              <a:rPr lang="el-GR" dirty="0"/>
              <a:t>Σε αυτή την τιμή το διάλυμα παρουσιάζει την μεγαλύτερη δυνατή κλίση ως </a:t>
            </a:r>
            <a:r>
              <a:rPr lang="el-GR" dirty="0" err="1"/>
              <a:t>Δισοδύναμα</a:t>
            </a:r>
            <a:r>
              <a:rPr lang="el-GR" dirty="0"/>
              <a:t> ΟΗ</a:t>
            </a:r>
            <a:r>
              <a:rPr lang="el-GR" baseline="30000" dirty="0"/>
              <a:t>-</a:t>
            </a:r>
            <a:r>
              <a:rPr lang="el-GR" dirty="0"/>
              <a:t>/Δ</a:t>
            </a:r>
            <a:r>
              <a:rPr lang="en-US" dirty="0"/>
              <a:t>pH</a:t>
            </a:r>
            <a:r>
              <a:rPr lang="el-GR" dirty="0"/>
              <a:t> (σημείο καμπής) άρα και τη καλύτερη ρυθμιστική του ικανότητα.</a:t>
            </a:r>
          </a:p>
          <a:p>
            <a:pPr lvl="0"/>
            <a:r>
              <a:rPr lang="el-GR" dirty="0"/>
              <a:t>Η </a:t>
            </a:r>
            <a:r>
              <a:rPr lang="el-GR" i="1" dirty="0"/>
              <a:t>ρυθμιστική ικανότητα</a:t>
            </a:r>
            <a:r>
              <a:rPr lang="el-GR" dirty="0"/>
              <a:t> εκτείνεται το πολύ στο εύρος τιμών  </a:t>
            </a:r>
            <a:r>
              <a:rPr lang="en-US" b="1" dirty="0"/>
              <a:t>pH</a:t>
            </a:r>
            <a:r>
              <a:rPr lang="el-GR" b="1" dirty="0"/>
              <a:t> = </a:t>
            </a:r>
            <a:r>
              <a:rPr lang="en-GB" b="1" dirty="0" err="1"/>
              <a:t>pK</a:t>
            </a:r>
            <a:r>
              <a:rPr lang="el-GR" b="1" baseline="-25000" dirty="0"/>
              <a:t>α</a:t>
            </a:r>
            <a:r>
              <a:rPr lang="el-GR" b="1" dirty="0"/>
              <a:t> ± 1</a:t>
            </a:r>
            <a:r>
              <a:rPr lang="el-GR" dirty="0"/>
              <a:t>. Βλέπουμε στη προκείμενη περίπτωση το </a:t>
            </a:r>
            <a:r>
              <a:rPr lang="en-GB" dirty="0" err="1"/>
              <a:t>pK</a:t>
            </a:r>
            <a:r>
              <a:rPr lang="el-GR" baseline="-25000" dirty="0"/>
              <a:t>α </a:t>
            </a:r>
            <a:r>
              <a:rPr lang="el-GR" dirty="0"/>
              <a:t>= 4,8, οπότε περιμένουμε καλή ρυθμιστική ικανότητα στο εύρος τιμών </a:t>
            </a:r>
            <a:r>
              <a:rPr lang="en-US" dirty="0"/>
              <a:t>pH</a:t>
            </a:r>
            <a:r>
              <a:rPr lang="el-GR" dirty="0"/>
              <a:t> = 3,8 - 5,8.  Προσέξτε λοιπόν στο σχήμα και δέστε ότι μέσα σε αυτό το πλαίσιο η αλλαγή του </a:t>
            </a:r>
            <a:r>
              <a:rPr lang="en-US" dirty="0"/>
              <a:t>pH </a:t>
            </a:r>
            <a:r>
              <a:rPr lang="el-GR" dirty="0"/>
              <a:t>λόγω έξωθεν προσθήκης μικρής αλλά υπολογίσιμης ποσότητας οξέος ή βάσης θα είναι μικρή. Η αλλαγή φυσικά είναι ακόμη μικρότερη όσο πιο κοντά είμαστε στο </a:t>
            </a:r>
            <a:r>
              <a:rPr lang="en-GB" dirty="0" err="1"/>
              <a:t>pK</a:t>
            </a:r>
            <a:r>
              <a:rPr lang="el-GR" baseline="-25000" dirty="0"/>
              <a:t>α</a:t>
            </a:r>
            <a:r>
              <a:rPr lang="el-GR" dirty="0"/>
              <a:t> και όταν είμαστε ακριβώς σε αυτή τη τιμή </a:t>
            </a:r>
            <a:r>
              <a:rPr lang="en-US" dirty="0"/>
              <a:t>pH</a:t>
            </a:r>
            <a:r>
              <a:rPr lang="el-GR" dirty="0"/>
              <a:t>, τότε είναι η μικρότερη δυνατή.</a:t>
            </a:r>
          </a:p>
          <a:p>
            <a:pPr lvl="0"/>
            <a:r>
              <a:rPr lang="el-GR" dirty="0"/>
              <a:t>Θα μας προέκυπτε ακριβώς η ίδια καμπύλη τιτλοδότησης στη περίπτωση που ξεκινούσαμε από </a:t>
            </a:r>
            <a:r>
              <a:rPr lang="en-US" dirty="0"/>
              <a:t>to </a:t>
            </a:r>
            <a:r>
              <a:rPr lang="el-GR" dirty="0"/>
              <a:t>ανιόν του οξέος (π.χ. οξικό νάτριο το οποίο διίσταται πλήρως στο νερό) και προσθέταμε διαρκώς ισχυρό οξύ (π.χ. υδροχλωρικό οξύ, </a:t>
            </a:r>
            <a:r>
              <a:rPr lang="en-US" dirty="0" err="1"/>
              <a:t>HCl</a:t>
            </a:r>
            <a:r>
              <a:rPr lang="el-GR" dirty="0"/>
              <a:t>). Απλά στον άξονα των </a:t>
            </a:r>
            <a:r>
              <a:rPr lang="el-GR" i="1" dirty="0"/>
              <a:t>ψ</a:t>
            </a:r>
            <a:r>
              <a:rPr lang="el-GR" dirty="0"/>
              <a:t> θα γράφαμε ισοδύναμα οξέος και στο μηδέν ισοδύναμο οξέος θα αντιστοιχούσε </a:t>
            </a:r>
            <a:r>
              <a:rPr lang="en-US" dirty="0"/>
              <a:t>pH</a:t>
            </a:r>
            <a:r>
              <a:rPr lang="el-GR" dirty="0"/>
              <a:t> = 7, ενώ στο ένα ισοδύναμο οξέος θα αντιστοιχούσε </a:t>
            </a:r>
            <a:r>
              <a:rPr lang="en-US" dirty="0"/>
              <a:t>pH</a:t>
            </a:r>
            <a:r>
              <a:rPr lang="el-GR" dirty="0"/>
              <a:t> = 3,2.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61664" r="50000" b="13077"/>
          <a:stretch/>
        </p:blipFill>
        <p:spPr bwMode="auto">
          <a:xfrm>
            <a:off x="106895" y="1705372"/>
            <a:ext cx="2786743" cy="21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54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Γιατί είναι τόσο σημαντική η ρύθμιση του </a:t>
            </a:r>
            <a:r>
              <a:rPr lang="en-US" dirty="0"/>
              <a:t>pH</a:t>
            </a:r>
            <a:r>
              <a:rPr lang="el-GR" dirty="0"/>
              <a:t> στους ζωντανούς οργανισμούς;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l-GR" dirty="0"/>
              <a:t>Όλα τα </a:t>
            </a:r>
            <a:r>
              <a:rPr lang="el-GR" dirty="0" err="1"/>
              <a:t>υποκυτταρικά</a:t>
            </a:r>
            <a:r>
              <a:rPr lang="el-GR" dirty="0"/>
              <a:t> διαμερίσματα (μιτοχόνδρια, </a:t>
            </a:r>
            <a:r>
              <a:rPr lang="el-GR" dirty="0" err="1"/>
              <a:t>λυσοσώματα</a:t>
            </a:r>
            <a:r>
              <a:rPr lang="el-GR" dirty="0"/>
              <a:t>, συσκευή </a:t>
            </a:r>
            <a:r>
              <a:rPr lang="en-US" dirty="0" err="1"/>
              <a:t>Gogli</a:t>
            </a:r>
            <a:r>
              <a:rPr lang="el-GR" dirty="0"/>
              <a:t>, </a:t>
            </a:r>
            <a:r>
              <a:rPr lang="el-GR" dirty="0" err="1"/>
              <a:t>ενδοπλασματικό</a:t>
            </a:r>
            <a:r>
              <a:rPr lang="el-GR" dirty="0"/>
              <a:t> δίκτυο, </a:t>
            </a:r>
            <a:r>
              <a:rPr lang="el-GR" dirty="0" err="1"/>
              <a:t>χλωροπλάστες</a:t>
            </a:r>
            <a:r>
              <a:rPr lang="el-GR" dirty="0"/>
              <a:t>, έχουν το κάθε ένα τη δική του και διαφορετική τιμή </a:t>
            </a:r>
            <a:r>
              <a:rPr lang="en-US" dirty="0"/>
              <a:t>pH</a:t>
            </a:r>
            <a:r>
              <a:rPr lang="el-GR" dirty="0"/>
              <a:t>, Η οποία και διατηρείται σταθερή λόγω των ρυθμιστικών διαλυμάτων που περιέχει το κάθε τέτοιο διαμέρισμα.</a:t>
            </a:r>
          </a:p>
          <a:p>
            <a:pPr lvl="0"/>
            <a:r>
              <a:rPr lang="el-GR" dirty="0"/>
              <a:t>Το αίμα πρέπει να έχει σταθερό </a:t>
            </a:r>
            <a:r>
              <a:rPr lang="en-US" dirty="0"/>
              <a:t>p</a:t>
            </a:r>
            <a:r>
              <a:rPr lang="el-GR" dirty="0"/>
              <a:t>Η = 7,4. Μεγαλύτερη τιμή οδηγεί σε μια κατάσταση που ονομάζεται </a:t>
            </a:r>
            <a:r>
              <a:rPr lang="el-GR" dirty="0" err="1"/>
              <a:t>αλκάλωση</a:t>
            </a:r>
            <a:r>
              <a:rPr lang="el-GR" dirty="0"/>
              <a:t>, ενώ χαμηλότερες τιμές </a:t>
            </a:r>
            <a:r>
              <a:rPr lang="en-US" dirty="0"/>
              <a:t>p</a:t>
            </a:r>
            <a:r>
              <a:rPr lang="el-GR" dirty="0"/>
              <a:t>Η στην οξέωση. Και οι δύο αυτές καταστάσεις είναι ασύμβατες με την ζωή. Η δεύτερη μάλιστα μπορεί να αποβεί θανατηφόρα! Επομένως είναι πολύ σημαντικό η παρουσία ρυθμιστικών διαλυμάτων στο πλάσμα του αίματος που κρατούν το ρΗ σταθερό. </a:t>
            </a:r>
          </a:p>
          <a:p>
            <a:pPr lvl="0"/>
            <a:r>
              <a:rPr lang="el-GR" dirty="0"/>
              <a:t>Ουσιαστικά όλα τα ένζυμα (βιολογικοί καταλύτες) για να δράσουν χρειάζονται καθορισμένες τιμές </a:t>
            </a:r>
            <a:r>
              <a:rPr lang="en-US" dirty="0"/>
              <a:t>p</a:t>
            </a:r>
            <a:r>
              <a:rPr lang="el-GR" dirty="0"/>
              <a:t>Η. Η σημασία λοιπόν και εδώ των ρυθμιστικών διαλυμάτων είναι μεγάλη.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857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Αμινοξέα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Τα αμινοξέα έχουν γενικό τύπο   </a:t>
            </a:r>
            <a:r>
              <a:rPr lang="en-US" b="1" dirty="0"/>
              <a:t>R</a:t>
            </a:r>
            <a:r>
              <a:rPr lang="el-GR" b="1" dirty="0"/>
              <a:t>—</a:t>
            </a:r>
            <a:r>
              <a:rPr lang="en-US" b="1" dirty="0"/>
              <a:t>CH</a:t>
            </a:r>
            <a:r>
              <a:rPr lang="el-GR" b="1" dirty="0"/>
              <a:t>—</a:t>
            </a:r>
            <a:r>
              <a:rPr lang="en-US" b="1" dirty="0"/>
              <a:t>COOH </a:t>
            </a:r>
            <a:endParaRPr lang="el-GR" i="1" dirty="0"/>
          </a:p>
          <a:p>
            <a:pPr marL="0" indent="0">
              <a:buNone/>
            </a:pPr>
            <a:r>
              <a:rPr lang="el-GR" dirty="0" smtClean="0"/>
              <a:t>                                                          </a:t>
            </a:r>
            <a:r>
              <a:rPr lang="en-US" dirty="0" smtClean="0"/>
              <a:t> </a:t>
            </a:r>
            <a:r>
              <a:rPr lang="el-GR" dirty="0"/>
              <a:t> </a:t>
            </a:r>
            <a:r>
              <a:rPr lang="el-GR" dirty="0" smtClean="0"/>
              <a:t>   	</a:t>
            </a:r>
            <a:r>
              <a:rPr lang="en-US" dirty="0" smtClean="0"/>
              <a:t>  </a:t>
            </a:r>
            <a:r>
              <a:rPr lang="en-US" b="1" dirty="0" smtClean="0"/>
              <a:t>| </a:t>
            </a:r>
            <a:endParaRPr lang="el-GR" i="1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</a:t>
            </a:r>
            <a:r>
              <a:rPr lang="el-GR" dirty="0" smtClean="0"/>
              <a:t>	  </a:t>
            </a:r>
            <a:r>
              <a:rPr lang="el-GR" b="1" dirty="0" smtClean="0"/>
              <a:t>ΝΗ</a:t>
            </a:r>
            <a:r>
              <a:rPr lang="el-GR" b="1" baseline="-25000" dirty="0" smtClean="0"/>
              <a:t>2</a:t>
            </a:r>
            <a:endParaRPr lang="el-GR" i="1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  <a:endParaRPr lang="el-GR" i="1" dirty="0" smtClean="0"/>
          </a:p>
          <a:p>
            <a:r>
              <a:rPr lang="el-GR" dirty="0" smtClean="0"/>
              <a:t>Όπου </a:t>
            </a:r>
            <a:r>
              <a:rPr lang="en-US" dirty="0"/>
              <a:t>R </a:t>
            </a:r>
            <a:r>
              <a:rPr lang="el-GR" dirty="0"/>
              <a:t>μπορεί να είναι μια από 20 διαφορετικές ομάδες (</a:t>
            </a:r>
            <a:r>
              <a:rPr lang="el-GR" dirty="0" err="1"/>
              <a:t>αλειφατική</a:t>
            </a:r>
            <a:r>
              <a:rPr lang="el-GR" dirty="0"/>
              <a:t>, αρωματική, όξινη, βασική, πολική, θειούχα, </a:t>
            </a:r>
            <a:r>
              <a:rPr lang="el-GR" dirty="0" err="1"/>
              <a:t>υδροξυλούχα</a:t>
            </a:r>
            <a:r>
              <a:rPr lang="el-GR" dirty="0"/>
              <a:t>).    </a:t>
            </a:r>
            <a:endParaRPr lang="el-GR" i="1" dirty="0"/>
          </a:p>
          <a:p>
            <a:r>
              <a:rPr lang="el-GR" dirty="0" smtClean="0"/>
              <a:t>Έχουν </a:t>
            </a:r>
            <a:r>
              <a:rPr lang="el-GR" dirty="0"/>
              <a:t>δύο ιοντιζόμενες ομάδες, την –</a:t>
            </a:r>
            <a:r>
              <a:rPr lang="en-US" dirty="0"/>
              <a:t>COOH  </a:t>
            </a:r>
            <a:r>
              <a:rPr lang="el-GR" dirty="0"/>
              <a:t>και την –ΝΗ</a:t>
            </a:r>
            <a:r>
              <a:rPr lang="el-GR" baseline="-25000" dirty="0"/>
              <a:t>2</a:t>
            </a:r>
            <a:r>
              <a:rPr lang="el-GR" dirty="0"/>
              <a:t>, και η πρώτη μπορεί να </a:t>
            </a:r>
            <a:r>
              <a:rPr lang="el-GR" dirty="0" err="1"/>
              <a:t>διασταθεί</a:t>
            </a:r>
            <a:r>
              <a:rPr lang="el-GR" dirty="0"/>
              <a:t> σε –</a:t>
            </a:r>
            <a:r>
              <a:rPr lang="en-US" dirty="0"/>
              <a:t>COO</a:t>
            </a:r>
            <a:r>
              <a:rPr lang="el-GR" baseline="30000" dirty="0"/>
              <a:t>-</a:t>
            </a:r>
            <a:r>
              <a:rPr lang="el-GR" dirty="0"/>
              <a:t> (</a:t>
            </a:r>
            <a:r>
              <a:rPr lang="en-GB" dirty="0" err="1"/>
              <a:t>pK</a:t>
            </a:r>
            <a:r>
              <a:rPr lang="el-GR" baseline="-25000" dirty="0"/>
              <a:t>α</a:t>
            </a:r>
            <a:r>
              <a:rPr lang="el-GR" dirty="0"/>
              <a:t>   = 2,2) ενώ η δεύτερη μπορεί να προσλάβει ένα ιόν υδρογόνου και να γίνει –ΝΗ</a:t>
            </a:r>
            <a:r>
              <a:rPr lang="el-GR" baseline="-25000" dirty="0"/>
              <a:t>3</a:t>
            </a:r>
            <a:r>
              <a:rPr lang="el-GR" baseline="30000" dirty="0"/>
              <a:t>+</a:t>
            </a:r>
            <a:r>
              <a:rPr lang="el-GR" dirty="0"/>
              <a:t> (</a:t>
            </a:r>
            <a:r>
              <a:rPr lang="en-GB" dirty="0" err="1"/>
              <a:t>pK</a:t>
            </a:r>
            <a:r>
              <a:rPr lang="el-GR" baseline="-25000" dirty="0"/>
              <a:t>α</a:t>
            </a:r>
            <a:r>
              <a:rPr lang="el-GR" dirty="0"/>
              <a:t>  = 9,6). Σε αυτό το εργαστήριο θα τιτλοδοτήσετε τις δύο ιοντιζόμενες ομάδες του απλούστερου των αμινοξέων, της </a:t>
            </a:r>
            <a:r>
              <a:rPr lang="el-GR" dirty="0" err="1"/>
              <a:t>γλυκίνης</a:t>
            </a:r>
            <a:r>
              <a:rPr lang="el-GR" dirty="0"/>
              <a:t> (όπου </a:t>
            </a:r>
            <a:r>
              <a:rPr lang="en-US" dirty="0"/>
              <a:t>R</a:t>
            </a:r>
            <a:r>
              <a:rPr lang="el-GR" dirty="0"/>
              <a:t> = </a:t>
            </a:r>
            <a:r>
              <a:rPr lang="en-US" dirty="0"/>
              <a:t>H</a:t>
            </a:r>
            <a:r>
              <a:rPr lang="el-GR" dirty="0"/>
              <a:t>).</a:t>
            </a:r>
            <a:endParaRPr lang="el-GR" i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4515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1362</TotalTime>
  <Words>935</Words>
  <Application>Microsoft Office PowerPoint</Application>
  <PresentationFormat>Προβολή στην οθόνη (16:10)</PresentationFormat>
  <Paragraphs>102</Paragraphs>
  <Slides>15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Ιοντισμός ασθενών ηλεκτρολυτών</vt:lpstr>
      <vt:lpstr>Ρυθμιστικά διαλύματα</vt:lpstr>
      <vt:lpstr>Ρυθμιστικά διαλύματα</vt:lpstr>
      <vt:lpstr>Γιατί είναι τόσο σημαντική η ρύθμιση του pH στους ζωντανούς οργανισμούς;</vt:lpstr>
      <vt:lpstr>Αμινοξέα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175</cp:revision>
  <dcterms:created xsi:type="dcterms:W3CDTF">2012-09-06T09:03:05Z</dcterms:created>
  <dcterms:modified xsi:type="dcterms:W3CDTF">2015-11-20T17:34:23Z</dcterms:modified>
</cp:coreProperties>
</file>