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9" r:id="rId3"/>
    <p:sldId id="257" r:id="rId4"/>
    <p:sldId id="259" r:id="rId5"/>
    <p:sldId id="296" r:id="rId6"/>
    <p:sldId id="297" r:id="rId7"/>
    <p:sldId id="298" r:id="rId8"/>
    <p:sldId id="299" r:id="rId9"/>
    <p:sldId id="290" r:id="rId10"/>
    <p:sldId id="295" r:id="rId11"/>
    <p:sldId id="291" r:id="rId12"/>
    <p:sldId id="292" r:id="rId13"/>
    <p:sldId id="293" r:id="rId14"/>
    <p:sldId id="280" r:id="rId15"/>
  </p:sldIdLst>
  <p:sldSz cx="9144000" cy="5715000" type="screen16x10"/>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996" y="-3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20/11/2015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sz="3600"/>
            </a:lvl1p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
        <p:nvSpPr>
          <p:cNvPr id="8" name="Ορθογώνιο 7"/>
          <p:cNvSpPr/>
          <p:nvPr userDrawn="1"/>
        </p:nvSpPr>
        <p:spPr>
          <a:xfrm>
            <a:off x="36512"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1998" y="-57951"/>
            <a:ext cx="9140502" cy="276997"/>
          </a:xfrm>
          <a:prstGeom prst="rect">
            <a:avLst/>
          </a:prstGeom>
          <a:noFill/>
        </p:spPr>
        <p:txBody>
          <a:bodyPr wrap="square" lIns="91436" tIns="45719" rIns="91436" bIns="45719" rtlCol="0">
            <a:spAutoFit/>
          </a:bodyPr>
          <a:lstStyle/>
          <a:p>
            <a:pPr algn="ctr">
              <a:lnSpc>
                <a:spcPct val="150000"/>
              </a:lnSpc>
              <a:spcBef>
                <a:spcPts val="500"/>
              </a:spcBef>
              <a:defRPr/>
            </a:pPr>
            <a:r>
              <a:rPr lang="el-GR" sz="800" b="1" dirty="0" smtClean="0">
                <a:solidFill>
                  <a:schemeClr val="bg1"/>
                </a:solidFill>
              </a:rPr>
              <a:t>Βιοχημεία - Αρχές Βιοτεχνολογίας - </a:t>
            </a:r>
            <a:r>
              <a:rPr lang="el-GR" sz="800" dirty="0" smtClean="0">
                <a:solidFill>
                  <a:schemeClr val="bg1"/>
                </a:solidFill>
              </a:rPr>
              <a:t>Ένζυμα: </a:t>
            </a:r>
            <a:r>
              <a:rPr lang="el-GR" sz="800" dirty="0" err="1" smtClean="0">
                <a:solidFill>
                  <a:schemeClr val="bg1"/>
                </a:solidFill>
              </a:rPr>
              <a:t>υπεροξειδάση</a:t>
            </a:r>
            <a:r>
              <a:rPr lang="el-GR" sz="800" dirty="0" smtClean="0">
                <a:solidFill>
                  <a:schemeClr val="bg1"/>
                </a:solidFill>
              </a:rPr>
              <a:t>, Τμήμα</a:t>
            </a:r>
            <a:r>
              <a:rPr lang="el-GR" sz="800" baseline="0" dirty="0" smtClean="0">
                <a:solidFill>
                  <a:schemeClr val="bg1"/>
                </a:solidFill>
              </a:rPr>
              <a:t> Τεχνολόγων γεωπόνων</a:t>
            </a:r>
            <a:r>
              <a:rPr lang="el-GR" sz="800" dirty="0" smtClean="0">
                <a:solidFill>
                  <a:schemeClr val="bg1"/>
                </a:solidFill>
              </a:rPr>
              <a:t>, ΤΕΙ ΗΠΕΙΡΟΥ </a:t>
            </a:r>
            <a:r>
              <a:rPr lang="el-GR" sz="800" b="1" dirty="0" smtClean="0">
                <a:solidFill>
                  <a:schemeClr val="bg1"/>
                </a:solidFill>
              </a:rPr>
              <a:t>- Ανοιχτά Ακαδημαϊκά Μαθήματα στο ΤΕΙ Ηπείρου</a:t>
            </a:r>
            <a:endParaRPr lang="el-GR" sz="800" b="1" dirty="0">
              <a:solidFill>
                <a:schemeClr val="bg1"/>
              </a:solidFill>
            </a:endParaRPr>
          </a:p>
        </p:txBody>
      </p:sp>
      <p:pic>
        <p:nvPicPr>
          <p:cNvPr id="11" name="Εικόνα 10"/>
          <p:cNvPicPr>
            <a:picLocks noChangeAspect="1"/>
          </p:cNvPicPr>
          <p:nvPr userDrawn="1"/>
        </p:nvPicPr>
        <p:blipFill>
          <a:blip r:embed="rId13"/>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hfreeman.com/Berg7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a:t>Βιοχημεία - Αρχές Βιοτεχνολογίας</a:t>
            </a:r>
          </a:p>
        </p:txBody>
      </p:sp>
      <p:sp>
        <p:nvSpPr>
          <p:cNvPr id="3" name="Υπότιτλος 2"/>
          <p:cNvSpPr>
            <a:spLocks noGrp="1"/>
          </p:cNvSpPr>
          <p:nvPr>
            <p:ph type="subTitle" idx="1"/>
          </p:nvPr>
        </p:nvSpPr>
        <p:spPr>
          <a:xfrm>
            <a:off x="683568" y="2785492"/>
            <a:ext cx="7776864" cy="1460500"/>
          </a:xfrm>
        </p:spPr>
        <p:txBody>
          <a:bodyPr>
            <a:noAutofit/>
          </a:bodyPr>
          <a:lstStyle/>
          <a:p>
            <a:r>
              <a:rPr lang="el-GR" sz="2800" dirty="0" smtClean="0"/>
              <a:t>Ενότητα </a:t>
            </a:r>
            <a:r>
              <a:rPr lang="el-GR" sz="2800" dirty="0" smtClean="0"/>
              <a:t>6:</a:t>
            </a:r>
            <a:r>
              <a:rPr lang="en-US" sz="2800" dirty="0" smtClean="0"/>
              <a:t> </a:t>
            </a:r>
            <a:r>
              <a:rPr lang="el-GR" sz="2800" b="1" dirty="0"/>
              <a:t>Ένζυμα: </a:t>
            </a:r>
            <a:r>
              <a:rPr lang="el-GR" sz="2800" b="1" dirty="0" err="1"/>
              <a:t>υπεροξειδάση</a:t>
            </a:r>
            <a:r>
              <a:rPr lang="el-GR" sz="2800" b="1" dirty="0"/>
              <a:t> </a:t>
            </a:r>
            <a:endParaRPr lang="el-GR" sz="2800" b="1" dirty="0" smtClean="0"/>
          </a:p>
          <a:p>
            <a:r>
              <a:rPr lang="el-GR" sz="2800" dirty="0" smtClean="0"/>
              <a:t>Γεώργιος </a:t>
            </a:r>
            <a:r>
              <a:rPr lang="el-GR" sz="2800" dirty="0" smtClean="0"/>
              <a:t>Παπαδόπουλος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Παπαδόπουλος,</a:t>
            </a:r>
            <a:r>
              <a:rPr lang="en-US" sz="2400" dirty="0" smtClean="0">
                <a:solidFill>
                  <a:schemeClr val="bg1">
                    <a:lumMod val="50000"/>
                  </a:schemeClr>
                </a:solidFill>
              </a:rPr>
              <a:t> </a:t>
            </a:r>
            <a:r>
              <a:rPr lang="el-GR" sz="2400" dirty="0" smtClean="0">
                <a:solidFill>
                  <a:schemeClr val="bg1">
                    <a:lumMod val="50000"/>
                  </a:schemeClr>
                </a:solidFill>
              </a:rPr>
              <a:t>Γ. Βιοχημεία </a:t>
            </a:r>
            <a:r>
              <a:rPr lang="el-GR" sz="2400" dirty="0">
                <a:solidFill>
                  <a:schemeClr val="bg1">
                    <a:lumMod val="50000"/>
                  </a:schemeClr>
                </a:solidFill>
              </a:rPr>
              <a:t>- Αρχές Βιοτεχνολογίας. Τεχνολογικό Ίδρυμα </a:t>
            </a:r>
            <a:r>
              <a:rPr lang="el-GR" sz="2400" dirty="0" smtClean="0">
                <a:solidFill>
                  <a:schemeClr val="bg1">
                    <a:lumMod val="50000"/>
                  </a:schemeClr>
                </a:solidFill>
              </a:rPr>
              <a:t>Ηπείρου. Διαθέσιμο από:</a:t>
            </a:r>
            <a:endParaRPr lang="el-GR" sz="2400" dirty="0">
              <a:solidFill>
                <a:schemeClr val="bg1">
                  <a:lumMod val="50000"/>
                </a:schemeClr>
              </a:solidFill>
            </a:endParaRPr>
          </a:p>
          <a:p>
            <a:pPr algn="just"/>
            <a:r>
              <a:rPr lang="en-US" sz="2400" dirty="0">
                <a:solidFill>
                  <a:schemeClr val="bg1">
                    <a:lumMod val="50000"/>
                  </a:schemeClr>
                </a:solidFill>
              </a:rPr>
              <a:t>http://eclass.teiep.gr/courses/TEXG129/</a:t>
            </a:r>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Αντώνιος Σακελλάριος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Ένζυμα: </a:t>
            </a:r>
            <a:r>
              <a:rPr lang="el-GR" dirty="0" err="1"/>
              <a:t>υπεροξειδάση</a:t>
            </a:r>
            <a:r>
              <a:rPr lang="el-GR" dirty="0"/>
              <a:t> </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1345332"/>
            <a:ext cx="7776864" cy="2702345"/>
          </a:xfrm>
        </p:spPr>
        <p:txBody>
          <a:bodyPr>
            <a:noAutofit/>
          </a:bodyPr>
          <a:lstStyle/>
          <a:p>
            <a:pPr algn="l"/>
            <a:r>
              <a:rPr lang="el-GR" sz="2800" dirty="0" smtClean="0"/>
              <a:t>Τμήμα Τεχνολόγων Γεωπόνων</a:t>
            </a:r>
          </a:p>
          <a:p>
            <a:pPr algn="l"/>
            <a:r>
              <a:rPr lang="el-GR" b="1" dirty="0"/>
              <a:t>Βιοχημεία - Αρχές </a:t>
            </a:r>
            <a:r>
              <a:rPr lang="el-GR" b="1" dirty="0" smtClean="0"/>
              <a:t>Βιοτεχνολογίας</a:t>
            </a:r>
            <a:endParaRPr lang="en-US" b="1" dirty="0" smtClean="0"/>
          </a:p>
          <a:p>
            <a:pPr algn="l"/>
            <a:r>
              <a:rPr lang="el-GR" sz="2800" b="1" dirty="0" smtClean="0"/>
              <a:t>Ενότητα </a:t>
            </a:r>
            <a:r>
              <a:rPr lang="el-GR" sz="2800" b="1" dirty="0" smtClean="0"/>
              <a:t>6:</a:t>
            </a:r>
            <a:r>
              <a:rPr lang="en-US" sz="2800" dirty="0" smtClean="0"/>
              <a:t> </a:t>
            </a:r>
            <a:r>
              <a:rPr lang="el-GR" sz="2800" dirty="0"/>
              <a:t>Ένζυμα: </a:t>
            </a:r>
            <a:r>
              <a:rPr lang="el-GR" sz="2800" dirty="0" err="1"/>
              <a:t>υπεροξειδάση</a:t>
            </a:r>
            <a:r>
              <a:rPr lang="el-GR" sz="2800" dirty="0"/>
              <a:t> </a:t>
            </a:r>
          </a:p>
          <a:p>
            <a:pPr algn="l"/>
            <a:r>
              <a:rPr lang="el-GR" sz="2800" dirty="0" smtClean="0">
                <a:solidFill>
                  <a:schemeClr val="tx2">
                    <a:lumMod val="50000"/>
                  </a:schemeClr>
                </a:solidFill>
              </a:rPr>
              <a:t>Γεώργιος </a:t>
            </a:r>
            <a:r>
              <a:rPr lang="el-GR" sz="2800" dirty="0" smtClean="0">
                <a:solidFill>
                  <a:schemeClr val="tx2">
                    <a:lumMod val="50000"/>
                  </a:schemeClr>
                </a:solidFill>
              </a:rPr>
              <a:t>Παπαδόπουλος</a:t>
            </a:r>
          </a:p>
          <a:p>
            <a:pPr algn="l">
              <a:lnSpc>
                <a:spcPts val="2600"/>
              </a:lnSpc>
            </a:pPr>
            <a:r>
              <a:rPr lang="el-GR" sz="2400" dirty="0" smtClean="0">
                <a:solidFill>
                  <a:schemeClr val="tx2">
                    <a:lumMod val="50000"/>
                  </a:schemeClr>
                </a:solidFill>
              </a:rPr>
              <a:t>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Υπεροξειδάση</a:t>
            </a:r>
            <a:r>
              <a:rPr lang="el-GR" dirty="0" smtClean="0"/>
              <a:t>  </a:t>
            </a:r>
            <a:endParaRPr lang="el-GR" dirty="0"/>
          </a:p>
        </p:txBody>
      </p:sp>
      <p:sp>
        <p:nvSpPr>
          <p:cNvPr id="3" name="Θέση περιεχομένου 2"/>
          <p:cNvSpPr>
            <a:spLocks noGrp="1"/>
          </p:cNvSpPr>
          <p:nvPr>
            <p:ph idx="1"/>
          </p:nvPr>
        </p:nvSpPr>
        <p:spPr>
          <a:xfrm>
            <a:off x="457200" y="1333500"/>
            <a:ext cx="8229600" cy="4188296"/>
          </a:xfrm>
        </p:spPr>
        <p:txBody>
          <a:bodyPr>
            <a:normAutofit fontScale="62500" lnSpcReduction="20000"/>
          </a:bodyPr>
          <a:lstStyle/>
          <a:p>
            <a:r>
              <a:rPr lang="el-GR" dirty="0"/>
              <a:t>Η μελέτη του ενζύμου της </a:t>
            </a:r>
            <a:r>
              <a:rPr lang="el-GR" dirty="0" err="1"/>
              <a:t>υπεροξειδάσης</a:t>
            </a:r>
            <a:r>
              <a:rPr lang="el-GR" dirty="0"/>
              <a:t> θα μας φέρει μνήμες από τα παιδικά μας χρόνια όπου σε κάθε μικρή πληγή μας κάποιος έτρεχε να μας βάλει οξυζενέ (υπεροξείδιο του υδρογόνου, </a:t>
            </a:r>
            <a:r>
              <a:rPr lang="en-GB" dirty="0"/>
              <a:t>Η</a:t>
            </a:r>
            <a:r>
              <a:rPr lang="en-GB" baseline="-25000" dirty="0"/>
              <a:t>2</a:t>
            </a:r>
            <a:r>
              <a:rPr lang="en-GB" dirty="0"/>
              <a:t>Ο</a:t>
            </a:r>
            <a:r>
              <a:rPr lang="en-GB" baseline="-25000" dirty="0"/>
              <a:t>2</a:t>
            </a:r>
            <a:r>
              <a:rPr lang="el-GR" dirty="0" smtClean="0"/>
              <a:t>).</a:t>
            </a:r>
          </a:p>
          <a:p>
            <a:r>
              <a:rPr lang="el-GR" dirty="0" smtClean="0"/>
              <a:t>Μόλις </a:t>
            </a:r>
            <a:r>
              <a:rPr lang="el-GR" dirty="0"/>
              <a:t>έπεφτε η πρώτη σταγόνα οξυζενέ στην πληγή, μας έτσουζε και βλέπαμε να ξεπετούν φυσαλίδες μέσα από τη πληγή. </a:t>
            </a:r>
            <a:endParaRPr lang="el-GR" dirty="0" smtClean="0"/>
          </a:p>
          <a:p>
            <a:r>
              <a:rPr lang="el-GR" dirty="0" smtClean="0"/>
              <a:t>Οι </a:t>
            </a:r>
            <a:r>
              <a:rPr lang="el-GR" dirty="0"/>
              <a:t>φυσαλίδες δεν ήταν τίποτε άλλο από το αέριο οξυγόνο που παράγεται από την </a:t>
            </a:r>
            <a:r>
              <a:rPr lang="el-GR" dirty="0" err="1"/>
              <a:t>υπεροξειδάση</a:t>
            </a:r>
            <a:r>
              <a:rPr lang="el-GR" dirty="0"/>
              <a:t> και την </a:t>
            </a:r>
            <a:r>
              <a:rPr lang="el-GR" dirty="0" err="1"/>
              <a:t>καταλάση</a:t>
            </a:r>
            <a:r>
              <a:rPr lang="el-GR" dirty="0"/>
              <a:t>, ένζυμα που υπάρχουν σε μεγάλες ποσότητες σε ανθρώπινους ιστούς, </a:t>
            </a:r>
            <a:r>
              <a:rPr lang="el-GR" i="1" dirty="0"/>
              <a:t>αλλά όχι σε μικρόβια</a:t>
            </a:r>
            <a:r>
              <a:rPr lang="el-GR" dirty="0"/>
              <a:t>. </a:t>
            </a:r>
            <a:endParaRPr lang="el-GR" dirty="0" smtClean="0"/>
          </a:p>
          <a:p>
            <a:r>
              <a:rPr lang="el-GR" dirty="0" smtClean="0"/>
              <a:t>Το </a:t>
            </a:r>
            <a:r>
              <a:rPr lang="el-GR" dirty="0"/>
              <a:t>υπεροξείδιο του υδρογόνου είναι πολύ αντιδραστική ένωση και τροποποιεί όποια ουσία έρχεται σε επαφή μαζί του. </a:t>
            </a:r>
            <a:endParaRPr lang="el-GR" dirty="0" smtClean="0"/>
          </a:p>
          <a:p>
            <a:r>
              <a:rPr lang="el-GR" dirty="0" smtClean="0"/>
              <a:t>Στα </a:t>
            </a:r>
            <a:r>
              <a:rPr lang="el-GR" dirty="0"/>
              <a:t>μικρόβια, μπορεί να τροποποιήσει μόρια της μεμβράνης τους  έτσι ώστε να απενεργοποιηθούν. Είναι λοιπόν ένα πολύ καλό </a:t>
            </a:r>
            <a:r>
              <a:rPr lang="el-GR" dirty="0" err="1"/>
              <a:t>αντι</a:t>
            </a:r>
            <a:r>
              <a:rPr lang="el-GR" dirty="0"/>
              <a:t>-μικροβιακό αντιδραστήριο. </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273400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Υπεροξειδάση</a:t>
            </a:r>
            <a:endParaRPr lang="el-GR" dirty="0"/>
          </a:p>
        </p:txBody>
      </p:sp>
      <p:sp>
        <p:nvSpPr>
          <p:cNvPr id="3" name="Θέση περιεχομένου 2"/>
          <p:cNvSpPr>
            <a:spLocks noGrp="1"/>
          </p:cNvSpPr>
          <p:nvPr>
            <p:ph idx="1"/>
          </p:nvPr>
        </p:nvSpPr>
        <p:spPr/>
        <p:txBody>
          <a:bodyPr>
            <a:normAutofit/>
          </a:bodyPr>
          <a:lstStyle/>
          <a:p>
            <a:r>
              <a:rPr lang="el-GR" sz="1200" dirty="0"/>
              <a:t>Ο λόγος που  το υπεροξείδιο του υδρογόνου έχει μικρή μόνον επίδραση στα ζώα ή στα φυτά είναι ότι αυτά διαθέτουν ένζυμα (</a:t>
            </a:r>
            <a:r>
              <a:rPr lang="el-GR" sz="1200" dirty="0" err="1"/>
              <a:t>υπεροξειδάσες</a:t>
            </a:r>
            <a:r>
              <a:rPr lang="el-GR" sz="1200" dirty="0"/>
              <a:t>, </a:t>
            </a:r>
            <a:r>
              <a:rPr lang="el-GR" sz="1200" dirty="0" err="1"/>
              <a:t>καταλάσες</a:t>
            </a:r>
            <a:r>
              <a:rPr lang="el-GR" sz="1200" dirty="0"/>
              <a:t>) τα οποία καταλύουν τη μετατροπή του σε νερό και αέριο οξυγόνο, ουσίες που είναι αβλαβείς και για τα ζώα και για τα φυτά</a:t>
            </a:r>
            <a:r>
              <a:rPr lang="el-GR" sz="1200" dirty="0" smtClean="0"/>
              <a:t>:</a:t>
            </a:r>
          </a:p>
          <a:p>
            <a:endParaRPr lang="el-GR" sz="1200" dirty="0"/>
          </a:p>
          <a:p>
            <a:endParaRPr lang="el-GR" sz="1200" dirty="0" smtClean="0"/>
          </a:p>
          <a:p>
            <a:r>
              <a:rPr lang="el-GR" sz="1200" dirty="0" smtClean="0"/>
              <a:t>Τα </a:t>
            </a:r>
            <a:r>
              <a:rPr lang="el-GR" sz="1200" dirty="0"/>
              <a:t>ένζυμα αυτά ανήκουν στην κατηγορία των </a:t>
            </a:r>
            <a:r>
              <a:rPr lang="el-GR" sz="1200" dirty="0" err="1"/>
              <a:t>οξειδοαναγωγασών</a:t>
            </a:r>
            <a:r>
              <a:rPr lang="el-GR" sz="1200" dirty="0"/>
              <a:t> </a:t>
            </a:r>
            <a:endParaRPr lang="el-GR" sz="1200" dirty="0" smtClean="0"/>
          </a:p>
          <a:p>
            <a:endParaRPr lang="el-GR" sz="1200" dirty="0"/>
          </a:p>
          <a:p>
            <a:endParaRPr lang="el-GR" sz="1200" dirty="0" smtClean="0"/>
          </a:p>
          <a:p>
            <a:endParaRPr lang="el-GR" sz="1200" dirty="0"/>
          </a:p>
          <a:p>
            <a:r>
              <a:rPr lang="el-GR" sz="1200" dirty="0"/>
              <a:t>Η αντίδραση είναι </a:t>
            </a:r>
            <a:r>
              <a:rPr lang="el-GR" sz="1200" i="1" dirty="0"/>
              <a:t>μια οξείδωση</a:t>
            </a:r>
            <a:r>
              <a:rPr lang="el-GR" sz="1200" dirty="0"/>
              <a:t> του ενός μορίου υπεροξειδίου σε αέριο οξυγόνο, Ο</a:t>
            </a:r>
            <a:r>
              <a:rPr lang="el-GR" sz="1200" baseline="-25000" dirty="0"/>
              <a:t>2</a:t>
            </a:r>
            <a:r>
              <a:rPr lang="el-GR" sz="1200" dirty="0"/>
              <a:t> , με παράλληλη </a:t>
            </a:r>
            <a:r>
              <a:rPr lang="el-GR" sz="1200" i="1" dirty="0"/>
              <a:t>αναγωγή </a:t>
            </a:r>
            <a:r>
              <a:rPr lang="el-GR" sz="1200" dirty="0"/>
              <a:t>του δεύτερου μορίου υπεροξειδίου, από τη μεταφορά των δύο ατόμων υδρογόνου από το πρώτο μόριο υπεροξειδίου στο δεύτερο, ώστε να προκύψουν δύο μόρια ύδατος. </a:t>
            </a:r>
          </a:p>
          <a:p>
            <a:endParaRPr lang="el-GR" sz="1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64097"/>
            <a:ext cx="6093633" cy="63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120" y="3134566"/>
            <a:ext cx="6692687" cy="69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Υπεροξειδάση</a:t>
            </a:r>
            <a:endParaRPr lang="el-GR" dirty="0"/>
          </a:p>
        </p:txBody>
      </p:sp>
      <p:sp>
        <p:nvSpPr>
          <p:cNvPr id="3" name="Θέση περιεχομένου 2"/>
          <p:cNvSpPr>
            <a:spLocks noGrp="1"/>
          </p:cNvSpPr>
          <p:nvPr>
            <p:ph idx="1"/>
          </p:nvPr>
        </p:nvSpPr>
        <p:spPr/>
        <p:txBody>
          <a:bodyPr>
            <a:normAutofit fontScale="55000" lnSpcReduction="20000"/>
          </a:bodyPr>
          <a:lstStyle/>
          <a:p>
            <a:pPr lvl="0"/>
            <a:r>
              <a:rPr lang="el-GR" dirty="0"/>
              <a:t>Η παρακολούθηση της αντίδρασης είναι άμεση, </a:t>
            </a:r>
            <a:r>
              <a:rPr lang="el-GR" i="1" dirty="0"/>
              <a:t>παρατηρώντας την ύπαρξη φυσαλίδων στο διάλυμα. </a:t>
            </a:r>
            <a:r>
              <a:rPr lang="el-GR" dirty="0"/>
              <a:t>Εναλλακτικά, θα μπορούσε με πιο πολύπλοκο τρόπο να μετρηθεί ποσοτικά η </a:t>
            </a:r>
            <a:r>
              <a:rPr lang="el-GR" i="1" dirty="0"/>
              <a:t>παραγωγή οξυγόνου</a:t>
            </a:r>
            <a:r>
              <a:rPr lang="el-GR" dirty="0"/>
              <a:t> (π.χ. με </a:t>
            </a:r>
            <a:r>
              <a:rPr lang="el-GR" i="1" dirty="0"/>
              <a:t>ηλεκτρόδιο οξυγόνου</a:t>
            </a:r>
            <a:r>
              <a:rPr lang="el-GR" dirty="0"/>
              <a:t>).</a:t>
            </a:r>
          </a:p>
          <a:p>
            <a:r>
              <a:rPr lang="el-GR" dirty="0"/>
              <a:t>Τα ένζυμα αυτά έχουν ως προσθετική ομάδα ένα μόριο </a:t>
            </a:r>
            <a:r>
              <a:rPr lang="el-GR" dirty="0" err="1"/>
              <a:t>αίμης</a:t>
            </a:r>
            <a:r>
              <a:rPr lang="el-GR" dirty="0"/>
              <a:t>, με σίδηρο (</a:t>
            </a:r>
            <a:r>
              <a:rPr lang="en-US" dirty="0"/>
              <a:t>Fe</a:t>
            </a:r>
            <a:r>
              <a:rPr lang="el-GR" baseline="30000" dirty="0"/>
              <a:t>2+</a:t>
            </a:r>
            <a:r>
              <a:rPr lang="el-GR" dirty="0"/>
              <a:t>) ως το κεντρικό μεταλλικό κατιόν. Ο σίδηρος συμμετέχει στη κατάλυση όντας ουσιαστικό μέρος του ενεργού κέντρου (Εικόνα 1). Αρκετά από αυτά, όπως εκείνο της Εικόνας 1 (</a:t>
            </a:r>
            <a:r>
              <a:rPr lang="el-GR" dirty="0" err="1"/>
              <a:t>υπεροξειδάση</a:t>
            </a:r>
            <a:r>
              <a:rPr lang="el-GR" dirty="0"/>
              <a:t> από φλοιό σπόρου σόγιας) περιέχουν επίσης και </a:t>
            </a:r>
            <a:r>
              <a:rPr lang="el-GR" i="1" dirty="0"/>
              <a:t>δύο ιόντα ασβεστίου</a:t>
            </a:r>
            <a:r>
              <a:rPr lang="el-GR" dirty="0"/>
              <a:t> ανά μόριο ενζύμου. Αυτά τα ιόντα δεν συμμετέχουν στη κατάλυση, διαμορφώνουν όμως το περιβάλλον του ενεργού κέντρου, έτσι ώστε αυτό να έχει τη συγκεκριμένη γεωμετρική διάταξη που ευνοεί την πολύ αποτελεσματική κατάλυση.</a:t>
            </a:r>
          </a:p>
          <a:p>
            <a:r>
              <a:rPr lang="el-GR" dirty="0"/>
              <a:t>Οι </a:t>
            </a:r>
            <a:r>
              <a:rPr lang="el-GR" dirty="0" err="1"/>
              <a:t>υπεροξειδάσες</a:t>
            </a:r>
            <a:r>
              <a:rPr lang="el-GR" dirty="0"/>
              <a:t> και οι </a:t>
            </a:r>
            <a:r>
              <a:rPr lang="el-GR" dirty="0" err="1"/>
              <a:t>καταλάσες</a:t>
            </a:r>
            <a:r>
              <a:rPr lang="el-GR" dirty="0"/>
              <a:t>, επειδή έχουν προσθετική ομάδα </a:t>
            </a:r>
            <a:r>
              <a:rPr lang="el-GR" dirty="0" err="1"/>
              <a:t>αίμης</a:t>
            </a:r>
            <a:r>
              <a:rPr lang="el-GR" dirty="0"/>
              <a:t> που συμμετέχει στη κατάλυση, αναστέλλονται ειδικά από ένα ισχυρό δηλητήριο, το </a:t>
            </a:r>
            <a:r>
              <a:rPr lang="el-GR" dirty="0" err="1"/>
              <a:t>αζίδιο</a:t>
            </a:r>
            <a:r>
              <a:rPr lang="el-GR" dirty="0"/>
              <a:t> του νατρίου, </a:t>
            </a:r>
            <a:r>
              <a:rPr lang="en-US" dirty="0" err="1"/>
              <a:t>NaN</a:t>
            </a:r>
            <a:r>
              <a:rPr lang="el-GR" baseline="-25000" dirty="0"/>
              <a:t>3</a:t>
            </a:r>
            <a:r>
              <a:rPr lang="el-GR" dirty="0"/>
              <a:t>. Θα χρησιμοποιήσουμε αυτό το αντιδραστήριο με προσοχή, ώστε να δούμε πώς επιτυγχάνεται η αναστολή ενός ενζύμου.</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82374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Υπεροξειδάση</a:t>
            </a:r>
            <a:endParaRPr lang="el-GR" dirty="0"/>
          </a:p>
        </p:txBody>
      </p:sp>
      <p:sp>
        <p:nvSpPr>
          <p:cNvPr id="3" name="Θέση περιεχομένου 2"/>
          <p:cNvSpPr>
            <a:spLocks noGrp="1"/>
          </p:cNvSpPr>
          <p:nvPr>
            <p:ph idx="1"/>
          </p:nvPr>
        </p:nvSpPr>
        <p:spPr>
          <a:xfrm>
            <a:off x="4733932" y="1333500"/>
            <a:ext cx="3952868" cy="3771636"/>
          </a:xfrm>
        </p:spPr>
        <p:txBody>
          <a:bodyPr>
            <a:normAutofit fontScale="47500" lnSpcReduction="20000"/>
          </a:bodyPr>
          <a:lstStyle/>
          <a:p>
            <a:r>
              <a:rPr lang="el-GR" dirty="0"/>
              <a:t>Απεικόνιση της </a:t>
            </a:r>
            <a:r>
              <a:rPr lang="el-GR" dirty="0" err="1"/>
              <a:t>τριδιάστατης</a:t>
            </a:r>
            <a:r>
              <a:rPr lang="el-GR" dirty="0"/>
              <a:t> δομής του ενεργού κέντρου και των θέσεων δέσμευσης ιόντων ασβεστίου της </a:t>
            </a:r>
            <a:r>
              <a:rPr lang="el-GR" dirty="0" err="1"/>
              <a:t>υπεροξειδάσης</a:t>
            </a:r>
            <a:r>
              <a:rPr lang="el-GR" dirty="0"/>
              <a:t> από τον φλοιό του σπόρου σόγιας. Το ενεργό κέντρο αποτελείται από ένα μόριο </a:t>
            </a:r>
            <a:r>
              <a:rPr lang="el-GR" dirty="0" err="1"/>
              <a:t>αίμης</a:t>
            </a:r>
            <a:r>
              <a:rPr lang="el-GR" dirty="0"/>
              <a:t> (απεικονίζεται ως </a:t>
            </a:r>
            <a:r>
              <a:rPr lang="el-GR" dirty="0" err="1"/>
              <a:t>χωροπληρωτικό</a:t>
            </a:r>
            <a:r>
              <a:rPr lang="el-GR" dirty="0"/>
              <a:t> μοντέλο, με το ιόν σιδήρου, </a:t>
            </a:r>
            <a:r>
              <a:rPr lang="en-US" dirty="0"/>
              <a:t>Fe</a:t>
            </a:r>
            <a:r>
              <a:rPr lang="el-GR" baseline="30000" dirty="0"/>
              <a:t>2+</a:t>
            </a:r>
            <a:r>
              <a:rPr lang="el-GR" dirty="0"/>
              <a:t>, ως σκούρο </a:t>
            </a:r>
            <a:r>
              <a:rPr lang="el-GR" dirty="0" err="1"/>
              <a:t>μπλέ</a:t>
            </a:r>
            <a:r>
              <a:rPr lang="el-GR" dirty="0"/>
              <a:t>, τα άτομα άνθρακα ως </a:t>
            </a:r>
            <a:r>
              <a:rPr lang="el-GR" dirty="0" err="1"/>
              <a:t>γκριζομαύρα</a:t>
            </a:r>
            <a:r>
              <a:rPr lang="el-GR" dirty="0"/>
              <a:t>, οξυγόνου ως κόκκινα, αζώτου ως ανοιχτά μπλε και υδρογόνου ως </a:t>
            </a:r>
            <a:r>
              <a:rPr lang="el-GR" dirty="0" err="1"/>
              <a:t>γκριζοάσπρα</a:t>
            </a:r>
            <a:r>
              <a:rPr lang="el-GR" dirty="0"/>
              <a:t>), τα κατάλοιπα </a:t>
            </a:r>
            <a:r>
              <a:rPr lang="el-GR" dirty="0" err="1"/>
              <a:t>αργινίνης</a:t>
            </a:r>
            <a:r>
              <a:rPr lang="el-GR" dirty="0"/>
              <a:t> 38</a:t>
            </a:r>
            <a:r>
              <a:rPr lang="el-GR" baseline="30000" dirty="0"/>
              <a:t>+</a:t>
            </a:r>
            <a:r>
              <a:rPr lang="el-GR" dirty="0"/>
              <a:t>, </a:t>
            </a:r>
            <a:r>
              <a:rPr lang="el-GR" dirty="0" err="1"/>
              <a:t>ιστιδίνης</a:t>
            </a:r>
            <a:r>
              <a:rPr lang="el-GR" dirty="0"/>
              <a:t> 42 και </a:t>
            </a:r>
            <a:r>
              <a:rPr lang="el-GR" dirty="0" err="1"/>
              <a:t>προλίνης</a:t>
            </a:r>
            <a:r>
              <a:rPr lang="el-GR" dirty="0"/>
              <a:t> 139 (εμφανίζονται ως σκελετικά μοντέλα), και διάφορα μόρια ύδατος (</a:t>
            </a:r>
            <a:r>
              <a:rPr lang="en-US" dirty="0"/>
              <a:t>W</a:t>
            </a:r>
            <a:r>
              <a:rPr lang="el-GR" dirty="0"/>
              <a:t>1 έως </a:t>
            </a:r>
            <a:r>
              <a:rPr lang="en-US" dirty="0"/>
              <a:t>W</a:t>
            </a:r>
            <a:r>
              <a:rPr lang="el-GR" dirty="0"/>
              <a:t>6, ως </a:t>
            </a:r>
            <a:r>
              <a:rPr lang="el-GR" dirty="0" err="1"/>
              <a:t>χωροπληρωτικά</a:t>
            </a:r>
            <a:r>
              <a:rPr lang="el-GR" dirty="0"/>
              <a:t> μοντέλα).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53" r="15766"/>
          <a:stretch/>
        </p:blipFill>
        <p:spPr bwMode="auto">
          <a:xfrm>
            <a:off x="107504" y="1201316"/>
            <a:ext cx="462642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62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251520" y="1164936"/>
            <a:ext cx="8496944" cy="3852804"/>
          </a:xfrm>
        </p:spPr>
        <p:txBody>
          <a:bodyPr>
            <a:noAutofit/>
          </a:bodyPr>
          <a:lstStyle/>
          <a:p>
            <a:r>
              <a:rPr lang="en-GB" sz="1600" dirty="0"/>
              <a:t>1. </a:t>
            </a:r>
            <a:r>
              <a:rPr lang="en-US" sz="1600" dirty="0"/>
              <a:t>John Clark</a:t>
            </a:r>
            <a:r>
              <a:rPr lang="en-GB" sz="1600" dirty="0"/>
              <a:t>, </a:t>
            </a:r>
            <a:r>
              <a:rPr lang="en-US" sz="1600" dirty="0"/>
              <a:t>Robert Switzer</a:t>
            </a:r>
            <a:r>
              <a:rPr lang="en-GB" sz="1600" dirty="0"/>
              <a:t>. </a:t>
            </a:r>
            <a:r>
              <a:rPr lang="el-GR" sz="1600" dirty="0"/>
              <a:t>ΠΕΙΡΑΜΑΤΙΚΗ ΒΙΟΧΗΜΕΙΑ. Παν/</a:t>
            </a:r>
            <a:r>
              <a:rPr lang="el-GR" sz="1600" dirty="0" err="1"/>
              <a:t>κές</a:t>
            </a:r>
            <a:r>
              <a:rPr lang="el-GR" sz="1600" dirty="0"/>
              <a:t> Εκδόσεις Κρήτης, Ηράκλειο, 1992, 2</a:t>
            </a:r>
            <a:r>
              <a:rPr lang="el-GR" sz="1600" baseline="30000" dirty="0"/>
              <a:t>η</a:t>
            </a:r>
            <a:r>
              <a:rPr lang="el-GR" sz="1600" dirty="0"/>
              <a:t> εκτύπωση, 2001.</a:t>
            </a:r>
          </a:p>
          <a:p>
            <a:r>
              <a:rPr lang="el-GR" sz="1600" dirty="0"/>
              <a:t> </a:t>
            </a:r>
            <a:r>
              <a:rPr lang="el-GR" sz="1600" dirty="0" smtClean="0"/>
              <a:t>2</a:t>
            </a:r>
            <a:r>
              <a:rPr lang="el-GR" sz="1600" dirty="0"/>
              <a:t>. ΙΓ </a:t>
            </a:r>
            <a:r>
              <a:rPr lang="el-GR" sz="1600" dirty="0" err="1"/>
              <a:t>Γεωργάτσου</a:t>
            </a:r>
            <a:r>
              <a:rPr lang="el-GR" sz="1600" dirty="0"/>
              <a:t>, Δ. Κυριακίδης,</a:t>
            </a:r>
            <a:r>
              <a:rPr lang="en-GB" sz="1600" dirty="0"/>
              <a:t> </a:t>
            </a:r>
            <a:r>
              <a:rPr lang="el-GR" sz="1600" dirty="0"/>
              <a:t>Τ. </a:t>
            </a:r>
            <a:r>
              <a:rPr lang="el-GR" sz="1600" dirty="0" err="1"/>
              <a:t>Γιουψάνης</a:t>
            </a:r>
            <a:r>
              <a:rPr lang="el-GR" sz="1600" dirty="0"/>
              <a:t>, κ.ά. Εργαστηριακές Ασκήσεις Βιοχημείας. Εκδόσεις Ζήτη. Θεσσαλονίκη, 2004.</a:t>
            </a:r>
          </a:p>
          <a:p>
            <a:r>
              <a:rPr lang="el-GR" sz="1600" dirty="0"/>
              <a:t> </a:t>
            </a:r>
            <a:r>
              <a:rPr lang="el-GR" sz="1600" dirty="0" smtClean="0"/>
              <a:t>3</a:t>
            </a:r>
            <a:r>
              <a:rPr lang="el-GR" sz="1600" dirty="0"/>
              <a:t>. </a:t>
            </a:r>
            <a:r>
              <a:rPr lang="en-US" sz="1600" dirty="0"/>
              <a:t>Jeremy M</a:t>
            </a:r>
            <a:r>
              <a:rPr lang="el-GR" sz="1600" dirty="0"/>
              <a:t>. </a:t>
            </a:r>
            <a:r>
              <a:rPr lang="en-US" sz="1600" dirty="0"/>
              <a:t>Berg</a:t>
            </a:r>
            <a:r>
              <a:rPr lang="el-GR" sz="1600" dirty="0"/>
              <a:t>, </a:t>
            </a:r>
            <a:r>
              <a:rPr lang="en-US" sz="1600" dirty="0"/>
              <a:t>John L</a:t>
            </a:r>
            <a:r>
              <a:rPr lang="el-GR" sz="1600" dirty="0"/>
              <a:t>. </a:t>
            </a:r>
            <a:r>
              <a:rPr lang="en-US" sz="1600" dirty="0" err="1"/>
              <a:t>Tymoczo</a:t>
            </a:r>
            <a:r>
              <a:rPr lang="el-GR" sz="1600" dirty="0"/>
              <a:t>, </a:t>
            </a:r>
            <a:r>
              <a:rPr lang="en-US" sz="1600" dirty="0" err="1"/>
              <a:t>Lubert</a:t>
            </a:r>
            <a:r>
              <a:rPr lang="en-US" sz="1600" dirty="0"/>
              <a:t> </a:t>
            </a:r>
            <a:r>
              <a:rPr lang="en-US" sz="1600" dirty="0" err="1"/>
              <a:t>Stryer</a:t>
            </a:r>
            <a:r>
              <a:rPr lang="el-GR" sz="1600" dirty="0"/>
              <a:t>, ΒΙΟΧΗΜΕΙΑ, 5</a:t>
            </a:r>
            <a:r>
              <a:rPr lang="el-GR" sz="1600" baseline="30000" dirty="0"/>
              <a:t>η</a:t>
            </a:r>
            <a:r>
              <a:rPr lang="el-GR" sz="1600" dirty="0"/>
              <a:t> έκδοση, Α τόμος, Παν/</a:t>
            </a:r>
            <a:r>
              <a:rPr lang="el-GR" sz="1600" dirty="0" err="1"/>
              <a:t>κές</a:t>
            </a:r>
            <a:r>
              <a:rPr lang="el-GR" sz="1600" dirty="0"/>
              <a:t> Εκδόσεις Κρήτης, Ηράκλειο, 2004. Βλέπε και διαδικτυακό τόπο του βιβλίου </a:t>
            </a:r>
            <a:r>
              <a:rPr lang="en-US" sz="1600" u="sng" dirty="0">
                <a:hlinkClick r:id="rId3"/>
              </a:rPr>
              <a:t>www</a:t>
            </a:r>
            <a:r>
              <a:rPr lang="el-GR" sz="1600" u="sng" dirty="0">
                <a:hlinkClick r:id="rId3"/>
              </a:rPr>
              <a:t>.</a:t>
            </a:r>
            <a:r>
              <a:rPr lang="en-US" sz="1600" u="sng" dirty="0" err="1">
                <a:hlinkClick r:id="rId3"/>
              </a:rPr>
              <a:t>whfreeman</a:t>
            </a:r>
            <a:r>
              <a:rPr lang="el-GR" sz="1600" u="sng" dirty="0">
                <a:hlinkClick r:id="rId3"/>
              </a:rPr>
              <a:t>.</a:t>
            </a:r>
            <a:r>
              <a:rPr lang="en-US" sz="1600" u="sng" dirty="0">
                <a:hlinkClick r:id="rId3"/>
              </a:rPr>
              <a:t>com</a:t>
            </a:r>
            <a:r>
              <a:rPr lang="el-GR" sz="1600" u="sng" dirty="0">
                <a:hlinkClick r:id="rId3"/>
              </a:rPr>
              <a:t>/</a:t>
            </a:r>
            <a:r>
              <a:rPr lang="en-US" sz="1600" u="sng" dirty="0">
                <a:hlinkClick r:id="rId3"/>
              </a:rPr>
              <a:t>Berg</a:t>
            </a:r>
            <a:r>
              <a:rPr lang="el-GR" sz="1600" u="sng" dirty="0">
                <a:hlinkClick r:id="rId3"/>
              </a:rPr>
              <a:t>7</a:t>
            </a:r>
            <a:r>
              <a:rPr lang="en-US" sz="1600" u="sng" dirty="0">
                <a:hlinkClick r:id="rId3"/>
              </a:rPr>
              <a:t>e</a:t>
            </a:r>
            <a:r>
              <a:rPr lang="el-GR" sz="1600" u="sng" dirty="0">
                <a:hlinkClick r:id="rId3"/>
              </a:rPr>
              <a:t>/</a:t>
            </a:r>
            <a:r>
              <a:rPr lang="el-GR" sz="1600" dirty="0"/>
              <a:t>. Προσεχώς κυκλοφορεί η 7</a:t>
            </a:r>
            <a:r>
              <a:rPr lang="el-GR" sz="1600" baseline="30000" dirty="0"/>
              <a:t>η</a:t>
            </a:r>
            <a:r>
              <a:rPr lang="el-GR" sz="1600" dirty="0"/>
              <a:t> έκδοση. </a:t>
            </a:r>
          </a:p>
          <a:p>
            <a:r>
              <a:rPr lang="el-GR" sz="1600" dirty="0"/>
              <a:t> </a:t>
            </a:r>
            <a:r>
              <a:rPr lang="el-GR" sz="1600" dirty="0" smtClean="0"/>
              <a:t>4. </a:t>
            </a:r>
            <a:r>
              <a:rPr lang="el-GR" sz="1600" dirty="0" err="1"/>
              <a:t>Διαμαντίδη</a:t>
            </a:r>
            <a:r>
              <a:rPr lang="el-GR" sz="1600" dirty="0"/>
              <a:t> </a:t>
            </a:r>
            <a:r>
              <a:rPr lang="el-GR" sz="1600" dirty="0" err="1"/>
              <a:t>Γρ</a:t>
            </a:r>
            <a:r>
              <a:rPr lang="el-GR" sz="1600" dirty="0"/>
              <a:t>., ΕΙΣΑΓΩΓΗ ΣΤΗ ΒΙΟΧΗΜΕΙΑ, 3</a:t>
            </a:r>
            <a:r>
              <a:rPr lang="el-GR" sz="1600" baseline="30000" dirty="0"/>
              <a:t>η</a:t>
            </a:r>
            <a:r>
              <a:rPr lang="el-GR" sz="1600" dirty="0"/>
              <a:t> έκδοση, </a:t>
            </a:r>
            <a:r>
              <a:rPr lang="en-US" sz="1600" dirty="0"/>
              <a:t>University Studio Press</a:t>
            </a:r>
            <a:r>
              <a:rPr lang="el-GR" sz="1600" dirty="0"/>
              <a:t>, Θεσσαλονίκη, 2007/2010.</a:t>
            </a:r>
          </a:p>
          <a:p>
            <a:r>
              <a:rPr lang="el-GR" sz="1600" dirty="0"/>
              <a:t> </a:t>
            </a:r>
            <a:r>
              <a:rPr lang="el-GR" sz="1600" dirty="0" smtClean="0"/>
              <a:t>5. </a:t>
            </a:r>
            <a:r>
              <a:rPr lang="pt-BR" sz="1600" dirty="0" smtClean="0"/>
              <a:t>Campbell </a:t>
            </a:r>
            <a:r>
              <a:rPr lang="pt-BR" sz="1600" dirty="0"/>
              <a:t>NA</a:t>
            </a:r>
            <a:r>
              <a:rPr lang="el-GR" sz="1600" dirty="0"/>
              <a:t>, </a:t>
            </a:r>
            <a:r>
              <a:rPr lang="pt-BR" sz="1600" dirty="0"/>
              <a:t>Reece JB</a:t>
            </a:r>
            <a:r>
              <a:rPr lang="el-GR" sz="1600" dirty="0"/>
              <a:t>. </a:t>
            </a:r>
            <a:r>
              <a:rPr lang="el-GR" sz="1600" i="1" dirty="0"/>
              <a:t>Βιολογία</a:t>
            </a:r>
            <a:r>
              <a:rPr lang="el-GR" sz="1600" dirty="0"/>
              <a:t>, τόμος Ι. 8</a:t>
            </a:r>
            <a:r>
              <a:rPr lang="el-GR" sz="1600" baseline="30000" dirty="0"/>
              <a:t>η</a:t>
            </a:r>
            <a:r>
              <a:rPr lang="el-GR" sz="1600" dirty="0"/>
              <a:t> έκδοση, Πανεπιστημιακές Εκδόσεις Κρήτης, Ηράκλειο, 2010.</a:t>
            </a:r>
          </a:p>
          <a:p>
            <a:pPr marL="0" indent="0">
              <a:buNone/>
            </a:pPr>
            <a:endParaRPr lang="el-GR" sz="1600" dirty="0"/>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1407</TotalTime>
  <Words>865</Words>
  <Application>Microsoft Office PowerPoint</Application>
  <PresentationFormat>Προβολή στην οθόνη (16:10)</PresentationFormat>
  <Paragraphs>86</Paragraphs>
  <Slides>14</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Βιοχημεία - Αρχές Βιοτεχνολογίας</vt:lpstr>
      <vt:lpstr>Παρουσίαση του PowerPoint</vt:lpstr>
      <vt:lpstr>Άδειες Χρήσης</vt:lpstr>
      <vt:lpstr>Χρηματοδότηση</vt:lpstr>
      <vt:lpstr>Υπεροξειδάση  </vt:lpstr>
      <vt:lpstr>Υπεροξειδάση</vt:lpstr>
      <vt:lpstr>Υπεροξειδάση</vt:lpstr>
      <vt:lpstr>Υπεροξειδάση</vt:lpstr>
      <vt:lpstr>Βιβλιογραφία</vt:lpstr>
      <vt:lpstr>Διατήρηση Σημειωμάτων</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cosine</cp:lastModifiedBy>
  <cp:revision>185</cp:revision>
  <dcterms:created xsi:type="dcterms:W3CDTF">2012-09-06T09:03:05Z</dcterms:created>
  <dcterms:modified xsi:type="dcterms:W3CDTF">2015-11-20T18:18:43Z</dcterms:modified>
</cp:coreProperties>
</file>