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2" r:id="rId14"/>
    <p:sldId id="283" r:id="rId15"/>
    <p:sldId id="285" r:id="rId16"/>
    <p:sldId id="301" r:id="rId17"/>
    <p:sldId id="302" r:id="rId18"/>
    <p:sldId id="303" r:id="rId19"/>
    <p:sldId id="306" r:id="rId20"/>
    <p:sldId id="305" r:id="rId21"/>
    <p:sldId id="304" r:id="rId22"/>
    <p:sldId id="308" r:id="rId23"/>
    <p:sldId id="307" r:id="rId24"/>
    <p:sldId id="309" r:id="rId25"/>
    <p:sldId id="310" r:id="rId26"/>
    <p:sldId id="311" r:id="rId27"/>
    <p:sldId id="314" r:id="rId28"/>
    <p:sldId id="313" r:id="rId29"/>
    <p:sldId id="312" r:id="rId30"/>
    <p:sldId id="315" r:id="rId31"/>
    <p:sldId id="290" r:id="rId32"/>
    <p:sldId id="291" r:id="rId33"/>
    <p:sldId id="292" r:id="rId34"/>
    <p:sldId id="293" r:id="rId35"/>
    <p:sldId id="294" r:id="rId36"/>
    <p:sldId id="295" r:id="rId37"/>
    <p:sldId id="280" r:id="rId38"/>
  </p:sldIdLst>
  <p:sldSz cx="9144000" cy="5715000" type="screen16x10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17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03/11/2015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0299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4464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Κλαδικά Λογιστικά Σχέδια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Ναυτιλιακή Λογιστική</a:t>
            </a:r>
            <a:r>
              <a:rPr lang="en-US" sz="4000" b="1" dirty="0" smtClean="0"/>
              <a:t> </a:t>
            </a:r>
            <a:endParaRPr lang="el-GR" sz="4000" b="1" dirty="0" smtClean="0"/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     Λογιστικό σχέδιο</a:t>
            </a:r>
            <a:endParaRPr lang="el-GR" sz="2800" b="1" dirty="0" smtClean="0"/>
          </a:p>
          <a:p>
            <a:pPr>
              <a:buNone/>
            </a:pPr>
            <a:r>
              <a:rPr lang="en-US" sz="1800" b="1" dirty="0" smtClean="0"/>
              <a:t> </a:t>
            </a:r>
            <a:r>
              <a:rPr lang="el-GR" sz="1800" b="1" dirty="0" smtClean="0"/>
              <a:t>      </a:t>
            </a:r>
            <a:r>
              <a:rPr lang="el-GR" sz="1800" dirty="0" smtClean="0"/>
              <a:t>62.91 Έξοδα κίνησης πλοίου</a:t>
            </a:r>
          </a:p>
          <a:p>
            <a:pPr lvl="1">
              <a:buNone/>
            </a:pPr>
            <a:r>
              <a:rPr lang="en-US" sz="1600" dirty="0" smtClean="0"/>
              <a:t>              </a:t>
            </a:r>
            <a:r>
              <a:rPr lang="el-GR" sz="1600" dirty="0" smtClean="0"/>
              <a:t>62.91.00 Έξοδα Ηλεκτροπαραγωγής / </a:t>
            </a:r>
            <a:r>
              <a:rPr lang="el-GR" sz="1600" dirty="0" err="1" smtClean="0"/>
              <a:t>ατμοπαραγωγής</a:t>
            </a:r>
            <a:endParaRPr lang="el-GR" sz="1600" dirty="0" smtClean="0"/>
          </a:p>
          <a:p>
            <a:pPr lvl="1">
              <a:buNone/>
            </a:pPr>
            <a:r>
              <a:rPr lang="en-US" sz="1600" dirty="0" smtClean="0"/>
              <a:t>              </a:t>
            </a:r>
            <a:r>
              <a:rPr lang="el-GR" sz="1600" dirty="0" smtClean="0"/>
              <a:t>62.91.01 Έξοδα Ύδρευσης </a:t>
            </a:r>
          </a:p>
          <a:p>
            <a:pPr lvl="1">
              <a:buNone/>
            </a:pPr>
            <a:r>
              <a:rPr lang="en-US" sz="1600" dirty="0" smtClean="0"/>
              <a:t>              </a:t>
            </a:r>
            <a:r>
              <a:rPr lang="el-GR" sz="1600" dirty="0" smtClean="0"/>
              <a:t>62.91.02 Έξοδα φορτώσεως/εκφορτώσεως</a:t>
            </a:r>
          </a:p>
          <a:p>
            <a:pPr lvl="1">
              <a:buNone/>
            </a:pPr>
            <a:r>
              <a:rPr lang="en-US" sz="1600" dirty="0" smtClean="0"/>
              <a:t>              </a:t>
            </a:r>
            <a:r>
              <a:rPr lang="el-GR" sz="1600" dirty="0" smtClean="0"/>
              <a:t>62.91.03 Έξοδα </a:t>
            </a:r>
            <a:r>
              <a:rPr lang="el-GR" sz="1600" dirty="0" err="1" smtClean="0"/>
              <a:t>στοιβασίας</a:t>
            </a:r>
            <a:r>
              <a:rPr lang="el-GR" sz="1600" dirty="0" smtClean="0"/>
              <a:t>/</a:t>
            </a:r>
            <a:r>
              <a:rPr lang="el-GR" sz="1600" dirty="0" err="1" smtClean="0"/>
              <a:t>αποστοιβασίας</a:t>
            </a:r>
            <a:endParaRPr lang="el-GR" sz="1600" dirty="0" smtClean="0"/>
          </a:p>
          <a:p>
            <a:pPr lvl="1">
              <a:buNone/>
            </a:pPr>
            <a:r>
              <a:rPr lang="en-US" sz="1600" dirty="0" smtClean="0"/>
              <a:t>              </a:t>
            </a:r>
            <a:r>
              <a:rPr lang="el-GR" sz="1600" dirty="0" smtClean="0"/>
              <a:t>62.91.04 Έξοδα Υγειονομικά</a:t>
            </a:r>
          </a:p>
          <a:p>
            <a:pPr lvl="1">
              <a:buNone/>
            </a:pPr>
            <a:r>
              <a:rPr lang="en-US" sz="1600" dirty="0" smtClean="0"/>
              <a:t>              </a:t>
            </a:r>
            <a:r>
              <a:rPr lang="el-GR" sz="1600" dirty="0" smtClean="0"/>
              <a:t>62.91.05 Έξοδα Δημοσίων Σχέσεων</a:t>
            </a:r>
          </a:p>
          <a:p>
            <a:pPr lvl="1">
              <a:buNone/>
            </a:pPr>
            <a:r>
              <a:rPr lang="en-US" sz="1600" dirty="0" smtClean="0"/>
              <a:t>              </a:t>
            </a:r>
            <a:r>
              <a:rPr lang="el-GR" sz="1600" dirty="0" smtClean="0"/>
              <a:t>62.91.06 Διάφορα Έξοδα πλοίου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41764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70000"/>
              </a:lnSpc>
              <a:buNone/>
            </a:pPr>
            <a:r>
              <a:rPr lang="el-GR" sz="3100" dirty="0" smtClean="0"/>
              <a:t>Λογιστικό σχέδιο</a:t>
            </a:r>
          </a:p>
          <a:p>
            <a:pPr>
              <a:lnSpc>
                <a:spcPct val="70000"/>
              </a:lnSpc>
              <a:buNone/>
            </a:pPr>
            <a:r>
              <a:rPr lang="el-GR" sz="2800" dirty="0" smtClean="0"/>
              <a:t>63. </a:t>
            </a:r>
            <a:r>
              <a:rPr lang="pl-PL" sz="2800" dirty="0" smtClean="0"/>
              <a:t>Φ</a:t>
            </a:r>
            <a:r>
              <a:rPr lang="el-GR" sz="2800" dirty="0" smtClean="0"/>
              <a:t>ό</a:t>
            </a:r>
            <a:r>
              <a:rPr lang="pl-PL" sz="2800" dirty="0" smtClean="0"/>
              <a:t>ροι</a:t>
            </a:r>
            <a:r>
              <a:rPr lang="el-GR" sz="2800" dirty="0" smtClean="0"/>
              <a:t> – </a:t>
            </a:r>
            <a:r>
              <a:rPr lang="el-GR" sz="2800" dirty="0" err="1" smtClean="0"/>
              <a:t>Τέ</a:t>
            </a:r>
            <a:r>
              <a:rPr lang="pl-PL" sz="2800" dirty="0" smtClean="0"/>
              <a:t>λη </a:t>
            </a:r>
            <a:endParaRPr lang="el-GR" sz="2800" dirty="0" smtClean="0"/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</a:t>
            </a:r>
            <a:r>
              <a:rPr lang="el-GR" sz="2800" dirty="0" smtClean="0"/>
              <a:t>63.91 Τέλη – Εισφορές Πλοίων</a:t>
            </a:r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        </a:t>
            </a:r>
            <a:r>
              <a:rPr lang="el-GR" sz="2800" dirty="0" smtClean="0"/>
              <a:t>63.91.00 Τέλη Χωρητικότητας</a:t>
            </a:r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        </a:t>
            </a:r>
            <a:r>
              <a:rPr lang="el-GR" sz="2800" dirty="0" smtClean="0"/>
              <a:t>63.91.01 Εισφορές στο Δημόσιο </a:t>
            </a:r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        </a:t>
            </a:r>
            <a:r>
              <a:rPr lang="el-GR" sz="2800" dirty="0" smtClean="0"/>
              <a:t>63.91.02 Λιμενικά Τέλη / Δικαιώματα</a:t>
            </a:r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        </a:t>
            </a:r>
            <a:r>
              <a:rPr lang="el-GR" sz="2800" dirty="0" smtClean="0"/>
              <a:t>63.91.03 Τέλη / Δικαιώματα Αγκυροβολίας</a:t>
            </a:r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        </a:t>
            </a:r>
            <a:r>
              <a:rPr lang="el-GR" sz="2800" dirty="0" smtClean="0"/>
              <a:t>63.91.04</a:t>
            </a:r>
            <a:r>
              <a:rPr lang="en-US" sz="2800" dirty="0" smtClean="0"/>
              <a:t> </a:t>
            </a:r>
            <a:r>
              <a:rPr lang="el-GR" sz="2800" dirty="0" smtClean="0"/>
              <a:t>Τέλη πλεύρισης / αποβάθρας </a:t>
            </a:r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        </a:t>
            </a:r>
            <a:r>
              <a:rPr lang="el-GR" sz="2800" dirty="0" smtClean="0"/>
              <a:t>63.91.05 Έξοδα/τέλη </a:t>
            </a:r>
            <a:r>
              <a:rPr lang="el-GR" sz="2800" dirty="0" err="1" smtClean="0"/>
              <a:t>αμφιδέτησης</a:t>
            </a:r>
            <a:r>
              <a:rPr lang="el-GR" sz="2800" dirty="0" smtClean="0"/>
              <a:t>/</a:t>
            </a:r>
            <a:r>
              <a:rPr lang="el-GR" sz="2800" dirty="0" err="1" smtClean="0"/>
              <a:t>εξαμφιδέτησης</a:t>
            </a:r>
            <a:endParaRPr lang="el-GR" sz="2800" dirty="0" smtClean="0"/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        </a:t>
            </a:r>
            <a:r>
              <a:rPr lang="el-GR" sz="2800" dirty="0" smtClean="0"/>
              <a:t>63.91.06 Έξοδα/τέλη Φαρικά</a:t>
            </a:r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        </a:t>
            </a:r>
            <a:r>
              <a:rPr lang="el-GR" sz="2800" dirty="0" smtClean="0"/>
              <a:t>63.91.07 Έξοδα/τέλη πλοηγικά </a:t>
            </a:r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        </a:t>
            </a:r>
            <a:r>
              <a:rPr lang="el-GR" sz="2800" dirty="0" smtClean="0"/>
              <a:t>63.91.08 Έξοδα/τέλη πορθμείων/διωρύγων </a:t>
            </a:r>
          </a:p>
          <a:p>
            <a:pPr>
              <a:lnSpc>
                <a:spcPct val="70000"/>
              </a:lnSpc>
              <a:buNone/>
            </a:pPr>
            <a:r>
              <a:rPr lang="en-US" sz="2800" dirty="0" smtClean="0"/>
              <a:t>               </a:t>
            </a:r>
            <a:r>
              <a:rPr lang="el-GR" sz="2800" dirty="0" smtClean="0"/>
              <a:t>63.91.09 Έξοδα/τέλη Προξενικά</a:t>
            </a:r>
          </a:p>
          <a:p>
            <a:pPr marL="0" indent="0">
              <a:lnSpc>
                <a:spcPct val="7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73324"/>
            <a:ext cx="822960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/>
              <a:t>Λογιστικό σχέδιο</a:t>
            </a:r>
          </a:p>
          <a:p>
            <a:pPr>
              <a:lnSpc>
                <a:spcPct val="80000"/>
              </a:lnSpc>
              <a:buNone/>
            </a:pPr>
            <a:r>
              <a:rPr lang="el-GR" sz="2000" dirty="0" smtClean="0"/>
              <a:t>73. </a:t>
            </a:r>
            <a:r>
              <a:rPr lang="pl-PL" sz="2000" dirty="0" smtClean="0"/>
              <a:t>ΠΩΛΗΣΕΙΣ ΥΠΗΡΕΣΙΩΝ</a:t>
            </a:r>
            <a:endParaRPr lang="el-GR" sz="2000" dirty="0" smtClean="0"/>
          </a:p>
          <a:p>
            <a:pPr lvl="1">
              <a:lnSpc>
                <a:spcPct val="80000"/>
              </a:lnSpc>
              <a:buNone/>
            </a:pPr>
            <a:r>
              <a:rPr lang="el-GR" sz="2000" dirty="0" smtClean="0"/>
              <a:t>73.00 </a:t>
            </a:r>
            <a:r>
              <a:rPr lang="pl-PL" sz="2000" dirty="0" smtClean="0"/>
              <a:t>Ναύλοι ή μισθώματα </a:t>
            </a:r>
            <a:endParaRPr lang="el-GR" sz="2000" dirty="0" smtClean="0"/>
          </a:p>
          <a:p>
            <a:pPr lvl="1">
              <a:lnSpc>
                <a:spcPct val="80000"/>
              </a:lnSpc>
              <a:buNone/>
            </a:pPr>
            <a:r>
              <a:rPr lang="el-GR" sz="2000" dirty="0" smtClean="0"/>
              <a:t>73.01 </a:t>
            </a:r>
            <a:r>
              <a:rPr lang="el-GR" sz="2000" dirty="0" err="1" smtClean="0"/>
              <a:t>Επισ</a:t>
            </a:r>
            <a:r>
              <a:rPr lang="pl-PL" sz="2000" dirty="0" smtClean="0"/>
              <a:t>ταλίες</a:t>
            </a:r>
            <a:endParaRPr lang="el-GR" sz="2000" dirty="0" smtClean="0"/>
          </a:p>
          <a:p>
            <a:pPr lvl="1">
              <a:lnSpc>
                <a:spcPct val="80000"/>
              </a:lnSpc>
              <a:buNone/>
            </a:pPr>
            <a:r>
              <a:rPr lang="el-GR" sz="2000" dirty="0" smtClean="0"/>
              <a:t>73.02 Ε</a:t>
            </a:r>
            <a:r>
              <a:rPr lang="pl-PL" sz="2000" dirty="0" smtClean="0"/>
              <a:t>πισπεύσεις  </a:t>
            </a:r>
            <a:endParaRPr lang="el-GR" sz="2000" dirty="0" smtClean="0"/>
          </a:p>
          <a:p>
            <a:pPr lvl="1">
              <a:lnSpc>
                <a:spcPct val="80000"/>
              </a:lnSpc>
              <a:buNone/>
            </a:pPr>
            <a:r>
              <a:rPr lang="el-GR" sz="2000" dirty="0" smtClean="0"/>
              <a:t>73.03 </a:t>
            </a:r>
            <a:r>
              <a:rPr lang="pl-PL" sz="2000" dirty="0" smtClean="0"/>
              <a:t>Έσοδα καθαρισμού κύτης</a:t>
            </a:r>
            <a:endParaRPr lang="el-GR" sz="2000" dirty="0" smtClean="0"/>
          </a:p>
          <a:p>
            <a:pPr>
              <a:lnSpc>
                <a:spcPct val="80000"/>
              </a:lnSpc>
              <a:buNone/>
            </a:pPr>
            <a:endParaRPr lang="el-GR" sz="2000" dirty="0" smtClean="0"/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         </a:t>
            </a:r>
            <a:r>
              <a:rPr lang="el-GR" sz="2000" dirty="0" smtClean="0"/>
              <a:t>73.10       Έσοδα από ναύλους επιβατών 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         </a:t>
            </a:r>
            <a:r>
              <a:rPr lang="el-GR" sz="2000" dirty="0" smtClean="0"/>
              <a:t>73.11       Έσοδα από ναύλους οχημάτων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         </a:t>
            </a:r>
            <a:r>
              <a:rPr lang="el-GR" sz="2000" dirty="0" smtClean="0"/>
              <a:t>73.12       </a:t>
            </a:r>
            <a:r>
              <a:rPr lang="pl-PL" sz="2000" dirty="0" smtClean="0"/>
              <a:t>Έσοδα από μεταφορά εμπορευμάτων</a:t>
            </a:r>
            <a:endParaRPr lang="el-GR" sz="2000" dirty="0" smtClean="0"/>
          </a:p>
          <a:p>
            <a:pPr marL="0" indent="0">
              <a:lnSpc>
                <a:spcPct val="110000"/>
              </a:lnSpc>
              <a:buNone/>
              <a:defRPr/>
            </a:pPr>
            <a:endParaRPr lang="el-GR" sz="3400" dirty="0" smtClean="0">
              <a:latin typeface="+mj-lt"/>
              <a:cs typeface="Times New Roman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Ναυτιλιακή Λογιστική</a:t>
            </a:r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55576" y="1345332"/>
            <a:ext cx="7715200" cy="38536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600" dirty="0" smtClean="0"/>
              <a:t>Λογιστικό σχέδιο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73.20   Έσοδα από Περιηγητικούς πλόες</a:t>
            </a:r>
          </a:p>
          <a:p>
            <a:pPr algn="just"/>
            <a:r>
              <a:rPr lang="el-GR" sz="2000" dirty="0" smtClean="0"/>
              <a:t>Ο Λογαριασμός 73.02 Επισπεύσεις καλύπτει τις αποζημιώσεις που καταβάλλει ο Εκναυλωτής στον Ναυλωτή λόγω επίσπευσης του χρόνου παράδοσης του πλοίου στον πλοιοκτήτη, και είναι αντίθετος των λογαριασμών Εσόδων.</a:t>
            </a:r>
          </a:p>
          <a:p>
            <a:pPr>
              <a:buNone/>
            </a:pPr>
            <a:r>
              <a:rPr lang="pl-PL" sz="2400" dirty="0" smtClean="0"/>
              <a:t>81.02</a:t>
            </a:r>
            <a:r>
              <a:rPr lang="el-GR" sz="2400" dirty="0" smtClean="0"/>
              <a:t>.90</a:t>
            </a:r>
            <a:r>
              <a:rPr lang="pl-PL" sz="2400" dirty="0" smtClean="0"/>
              <a:t> Έκτακτες Ζημιές</a:t>
            </a:r>
            <a:r>
              <a:rPr lang="el-GR" sz="2400" dirty="0" smtClean="0"/>
              <a:t> Πλοίων</a:t>
            </a:r>
          </a:p>
          <a:p>
            <a:pPr>
              <a:buNone/>
            </a:pPr>
            <a:r>
              <a:rPr lang="pl-PL" sz="2400" dirty="0" smtClean="0"/>
              <a:t>81.02</a:t>
            </a:r>
            <a:r>
              <a:rPr lang="el-GR" sz="2400" dirty="0" smtClean="0"/>
              <a:t>.90.99</a:t>
            </a:r>
            <a:r>
              <a:rPr lang="pl-PL" sz="2400" dirty="0" smtClean="0"/>
              <a:t> Έκτακτες Ζημιές</a:t>
            </a:r>
            <a:r>
              <a:rPr lang="el-GR" sz="2400" dirty="0" smtClean="0"/>
              <a:t> Πλοίων καλυμμένες Ασφαλιστικά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/>
          <a:lstStyle/>
          <a:p>
            <a:r>
              <a:rPr lang="el-GR" dirty="0" smtClean="0"/>
              <a:t>Ναυτιλιακή Λογιστική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pl-PL" sz="2800" dirty="0" smtClean="0"/>
              <a:t>Εγγραφ</a:t>
            </a:r>
            <a:r>
              <a:rPr lang="el-GR" sz="2800" dirty="0" err="1" smtClean="0"/>
              <a:t>ές</a:t>
            </a:r>
            <a:r>
              <a:rPr lang="pl-PL" sz="2800" dirty="0" smtClean="0"/>
              <a:t> για την </a:t>
            </a:r>
            <a:r>
              <a:rPr lang="el-GR" sz="2800" dirty="0" smtClean="0"/>
              <a:t>α</a:t>
            </a:r>
            <a:r>
              <a:rPr lang="pl-PL" sz="2800" dirty="0" smtClean="0"/>
              <a:t>π</a:t>
            </a:r>
            <a:r>
              <a:rPr lang="el-GR" sz="2800" dirty="0" smtClean="0"/>
              <a:t>ό</a:t>
            </a:r>
            <a:r>
              <a:rPr lang="pl-PL" sz="2800" dirty="0" smtClean="0"/>
              <a:t>κτηση </a:t>
            </a:r>
            <a:r>
              <a:rPr lang="el-GR" sz="2800" dirty="0" smtClean="0"/>
              <a:t>(νεότευκτου) </a:t>
            </a:r>
            <a:r>
              <a:rPr lang="pl-PL" sz="2800" dirty="0" smtClean="0"/>
              <a:t>πλο</a:t>
            </a:r>
            <a:r>
              <a:rPr lang="el-GR" sz="2800" dirty="0" smtClean="0"/>
              <a:t>ί</a:t>
            </a:r>
            <a:r>
              <a:rPr lang="pl-PL" sz="2800" dirty="0" smtClean="0"/>
              <a:t>ου</a:t>
            </a:r>
            <a:endParaRPr lang="el-GR" sz="28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 smtClean="0"/>
              <a:t>Έστω </a:t>
            </a:r>
            <a:r>
              <a:rPr lang="pl-PL" sz="2400" dirty="0" smtClean="0"/>
              <a:t>ότι, ανα</a:t>
            </a:r>
            <a:r>
              <a:rPr lang="el-GR" sz="2400" dirty="0" smtClean="0"/>
              <a:t>τέθηκε </a:t>
            </a:r>
            <a:r>
              <a:rPr lang="pl-PL" sz="2400" dirty="0" smtClean="0"/>
              <a:t>η κατασκευή ενός δεξαμενόπλοιου σ</a:t>
            </a:r>
            <a:r>
              <a:rPr lang="el-GR" sz="2400" dirty="0" smtClean="0"/>
              <a:t>το Ν</a:t>
            </a:r>
            <a:r>
              <a:rPr lang="pl-PL" sz="2400" dirty="0" smtClean="0"/>
              <a:t>αυπηγείο </a:t>
            </a:r>
            <a:r>
              <a:rPr lang="en-US" sz="2400" dirty="0" smtClean="0"/>
              <a:t>HYUNDAI </a:t>
            </a:r>
            <a:r>
              <a:rPr lang="pl-PL" sz="2400" dirty="0" smtClean="0"/>
              <a:t>με συμβατική τιμή </a:t>
            </a:r>
            <a:r>
              <a:rPr lang="el-GR" sz="2400" dirty="0" smtClean="0"/>
              <a:t>2</a:t>
            </a:r>
            <a:r>
              <a:rPr lang="pl-PL" sz="2400" dirty="0" smtClean="0"/>
              <a:t>0.000.000 </a:t>
            </a:r>
            <a:r>
              <a:rPr lang="el-GR" sz="2400" dirty="0" smtClean="0"/>
              <a:t>δ</a:t>
            </a:r>
            <a:r>
              <a:rPr lang="pl-PL" sz="2400" dirty="0" smtClean="0"/>
              <a:t>ολ.ΗΠΑ πληρωτέο ως εξής: 20% προκαταβολή με την παραγγελία</a:t>
            </a:r>
            <a:r>
              <a:rPr lang="el-GR" sz="2400" dirty="0" smtClean="0"/>
              <a:t>, δίνοντας επιταγή της </a:t>
            </a:r>
            <a:r>
              <a:rPr lang="en-US" sz="2400" dirty="0" smtClean="0"/>
              <a:t>A</a:t>
            </a:r>
            <a:r>
              <a:rPr lang="el-GR" sz="2400" dirty="0" smtClean="0"/>
              <a:t>.</a:t>
            </a:r>
            <a:r>
              <a:rPr lang="en-US" sz="2400" dirty="0" smtClean="0"/>
              <a:t>B</a:t>
            </a:r>
            <a:r>
              <a:rPr lang="el-GR" sz="2400" dirty="0" smtClean="0"/>
              <a:t>.</a:t>
            </a:r>
            <a:r>
              <a:rPr lang="en-US" sz="2400" dirty="0" smtClean="0"/>
              <a:t>N</a:t>
            </a:r>
            <a:r>
              <a:rPr lang="el-GR" sz="2400" dirty="0" smtClean="0"/>
              <a:t>. </a:t>
            </a:r>
            <a:r>
              <a:rPr lang="en-US" sz="2400" dirty="0" smtClean="0"/>
              <a:t>AMRO BANK </a:t>
            </a:r>
            <a:r>
              <a:rPr lang="pl-PL" sz="2400" dirty="0" smtClean="0"/>
              <a:t>και τα υπόλοιπα σε 2 δόσεις</a:t>
            </a:r>
            <a:r>
              <a:rPr lang="el-GR" sz="2400" dirty="0" smtClean="0"/>
              <a:t>,</a:t>
            </a:r>
            <a:r>
              <a:rPr lang="pl-PL" sz="2400" dirty="0" smtClean="0"/>
              <a:t> την </a:t>
            </a:r>
            <a:r>
              <a:rPr lang="el-GR" sz="2400" dirty="0" smtClean="0"/>
              <a:t>1</a:t>
            </a:r>
            <a:r>
              <a:rPr lang="el-GR" sz="2400" baseline="30000" dirty="0" smtClean="0"/>
              <a:t>η </a:t>
            </a:r>
            <a:r>
              <a:rPr lang="el-GR" sz="2400" dirty="0" smtClean="0"/>
              <a:t>σε ποσοστό 50% της αξίας του Πλοίου</a:t>
            </a:r>
            <a:r>
              <a:rPr lang="pl-PL" sz="2400" dirty="0" smtClean="0"/>
              <a:t> με την τοποθέτηση της κύριας μηχανής</a:t>
            </a:r>
            <a:r>
              <a:rPr lang="el-GR" sz="2400" dirty="0" smtClean="0"/>
              <a:t>,</a:t>
            </a:r>
            <a:r>
              <a:rPr lang="pl-PL" sz="2400" dirty="0" smtClean="0"/>
              <a:t> και τη </a:t>
            </a:r>
            <a:r>
              <a:rPr lang="el-GR" sz="2400" dirty="0" smtClean="0"/>
              <a:t>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σε ποσοστό 30%</a:t>
            </a:r>
            <a:r>
              <a:rPr lang="pl-PL" sz="2400" dirty="0" smtClean="0"/>
              <a:t>  με την παράδοση του πλοίου, θα έχουμε τις εξής εγγραφές</a:t>
            </a:r>
            <a:r>
              <a:rPr lang="el-GR" sz="2400" dirty="0" smtClean="0"/>
              <a:t>. </a:t>
            </a:r>
          </a:p>
          <a:p>
            <a:pPr>
              <a:lnSpc>
                <a:spcPct val="80000"/>
              </a:lnSpc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Με την υπογραφή της «</a:t>
            </a:r>
            <a:r>
              <a:rPr lang="pl-PL" sz="2000" dirty="0" smtClean="0"/>
              <a:t>Σύμβαση</a:t>
            </a:r>
            <a:r>
              <a:rPr lang="el-GR" sz="2000" dirty="0" smtClean="0"/>
              <a:t>ς</a:t>
            </a:r>
            <a:r>
              <a:rPr lang="pl-PL" sz="2000" dirty="0" smtClean="0"/>
              <a:t> Ναυπήγησης</a:t>
            </a:r>
            <a:r>
              <a:rPr lang="el-GR" sz="2000" dirty="0" smtClean="0"/>
              <a:t>» </a:t>
            </a:r>
            <a:r>
              <a:rPr lang="pl-PL" sz="2000" dirty="0" smtClean="0"/>
              <a:t>του πλοίου πρέπει να </a:t>
            </a:r>
            <a:r>
              <a:rPr lang="el-GR" sz="2000" dirty="0" smtClean="0"/>
              <a:t>γίνει η</a:t>
            </a:r>
            <a:r>
              <a:rPr lang="pl-PL" sz="2000" dirty="0" smtClean="0"/>
              <a:t> λογιστικ</a:t>
            </a:r>
            <a:r>
              <a:rPr lang="el-GR" sz="2000" dirty="0" smtClean="0"/>
              <a:t>ή</a:t>
            </a:r>
            <a:r>
              <a:rPr lang="pl-PL" sz="2000" dirty="0" smtClean="0"/>
              <a:t> εγγραφ</a:t>
            </a:r>
            <a:r>
              <a:rPr lang="el-GR" sz="2000" dirty="0" smtClean="0"/>
              <a:t>ή</a:t>
            </a:r>
            <a:r>
              <a:rPr lang="pl-PL" sz="2000" dirty="0" smtClean="0"/>
              <a:t> σε λογαριασμούς τάξεως.</a:t>
            </a:r>
            <a:endParaRPr lang="el-GR" sz="2000" dirty="0" smtClean="0"/>
          </a:p>
          <a:p>
            <a:r>
              <a:rPr lang="pl-PL" sz="2000" dirty="0" smtClean="0"/>
              <a:t>--------------------------------------------ημερομηνία------------------------------------</a:t>
            </a:r>
            <a:endParaRPr lang="el-GR" sz="2000" dirty="0" smtClean="0"/>
          </a:p>
          <a:p>
            <a:r>
              <a:rPr lang="el-GR" sz="2000" u="sng" dirty="0" smtClean="0"/>
              <a:t>(</a:t>
            </a:r>
            <a:r>
              <a:rPr lang="pl-PL" sz="2000" u="sng" dirty="0" smtClean="0"/>
              <a:t>0</a:t>
            </a:r>
            <a:r>
              <a:rPr lang="el-GR" sz="2000" u="sng" dirty="0" smtClean="0"/>
              <a:t>)</a:t>
            </a:r>
            <a:r>
              <a:rPr lang="pl-PL" sz="2000" u="sng" dirty="0" smtClean="0"/>
              <a:t> ΛΟΓΑΡΙΑΣΜΟΙ ΤΑΞΕΩΣ  </a:t>
            </a:r>
            <a:endParaRPr lang="el-GR" sz="2000" dirty="0" smtClean="0"/>
          </a:p>
          <a:p>
            <a:r>
              <a:rPr lang="pl-PL" sz="2000" dirty="0" smtClean="0"/>
              <a:t>03 Απαιτήσεις από αμφοτεροβαρείς συμβάσεις</a:t>
            </a:r>
            <a:endParaRPr lang="el-GR" sz="2000" dirty="0" smtClean="0"/>
          </a:p>
          <a:p>
            <a:r>
              <a:rPr lang="el-GR" sz="2000" dirty="0" smtClean="0"/>
              <a:t>03.00</a:t>
            </a:r>
            <a:r>
              <a:rPr lang="pl-PL" sz="2000" dirty="0" smtClean="0"/>
              <a:t>Πλοία υπό ναυπήγηση                                             $ 20.000.000 </a:t>
            </a:r>
            <a:endParaRPr lang="el-GR" sz="2000" dirty="0" smtClean="0"/>
          </a:p>
          <a:p>
            <a:r>
              <a:rPr lang="el-GR" sz="2000" dirty="0" smtClean="0"/>
              <a:t>                </a:t>
            </a:r>
            <a:r>
              <a:rPr lang="el-GR" sz="2000" u="sng" dirty="0" smtClean="0"/>
              <a:t>(</a:t>
            </a:r>
            <a:r>
              <a:rPr lang="pl-PL" sz="2000" u="sng" dirty="0" smtClean="0"/>
              <a:t>0</a:t>
            </a:r>
            <a:r>
              <a:rPr lang="el-GR" sz="2000" u="sng" dirty="0" smtClean="0"/>
              <a:t>)</a:t>
            </a:r>
            <a:r>
              <a:rPr lang="pl-PL" sz="2000" u="sng" dirty="0" smtClean="0"/>
              <a:t> ΛΟΓΑΡΙΑΣΜΟΙ ΤΑΞΕΩΣ</a:t>
            </a:r>
            <a:endParaRPr lang="el-GR" sz="2000" dirty="0" smtClean="0"/>
          </a:p>
          <a:p>
            <a:r>
              <a:rPr lang="el-GR" sz="2000" dirty="0" smtClean="0"/>
              <a:t>                </a:t>
            </a:r>
            <a:r>
              <a:rPr lang="pl-PL" sz="2000" dirty="0" smtClean="0"/>
              <a:t>07 Υποχρεώσεις από αμφοτεροβαρείς συμβάσεις	 </a:t>
            </a:r>
            <a:endParaRPr lang="el-GR" sz="2000" dirty="0" smtClean="0"/>
          </a:p>
          <a:p>
            <a:r>
              <a:rPr lang="el-GR" sz="2000" dirty="0" smtClean="0"/>
              <a:t>                07.00 Ε</a:t>
            </a:r>
            <a:r>
              <a:rPr lang="pl-PL" sz="2000" dirty="0" smtClean="0"/>
              <a:t>κκρεμείς υποχρεώσεις από ναυπηγήσεις</a:t>
            </a:r>
            <a:r>
              <a:rPr lang="en-US" sz="2000" dirty="0" smtClean="0"/>
              <a:t>      </a:t>
            </a:r>
            <a:r>
              <a:rPr lang="el-GR" sz="2000" dirty="0" smtClean="0"/>
              <a:t>   </a:t>
            </a:r>
            <a:r>
              <a:rPr lang="pl-PL" sz="2000" dirty="0" smtClean="0"/>
              <a:t>$20.000.000</a:t>
            </a:r>
            <a:endParaRPr lang="el-GR" sz="2000" dirty="0" smtClean="0"/>
          </a:p>
          <a:p>
            <a:pPr marL="514350" indent="-51435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600" dirty="0" smtClean="0"/>
              <a:t>ΧΡΗΣΗ ΛΟΓΑΡΙΑΣΜΩΝ ΑΝΑΛΟΓΑ ΜΕ ΤΟΝ ΤΡΟΠΟ ΚΤΗΣΗΣ ΠΛΟΙΟΥ</a:t>
            </a: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11560" y="1057300"/>
          <a:ext cx="7600329" cy="4577915"/>
        </p:xfrm>
        <a:graphic>
          <a:graphicData uri="http://schemas.openxmlformats.org/drawingml/2006/table">
            <a:tbl>
              <a:tblPr/>
              <a:tblGrid>
                <a:gridCol w="2131380"/>
                <a:gridCol w="1206189"/>
                <a:gridCol w="2131380"/>
                <a:gridCol w="2131380"/>
              </a:tblGrid>
              <a:tr h="333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            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ΝΑΥΠΗΓΗΣΗ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           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ΑΓΟΡΑ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ΜΕΤ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ΧΕΙΡΙΣΜΕΝΟΥ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4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ΜΕ ΠΡΟΣΩΠΙΚΟ ΛΟΓΑΡΙΑΣΜΟ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Έκδοση συνολικού Τιμολογίου με την παράδοση του πλοίου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ΜΕ ΛΟΓΑΡΙΑΣΜΟ ΑΞΙΩΝ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ΛΟΓΑΡΙΑΣΜΟΙ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8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 ΧΡΗΜΑΤΙΚΑ ΔΙΑΘΕΣΙΜΑ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93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38.00 ΤΑΜΕΙΟ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638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38.03 ΚΑΤΑΘΕΣΕΙΣ ΟΨΕΩΣ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ή 38.05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69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53.93 ΚΑΤΑΣΚΕΥΑΣΤΕΣ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ΟΧΙ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8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53.93.ΧΧ ΝΑΥΠΗΓΕΙΟ ΑΒΓ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3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ΟΧΙ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15.09 ΠΡΟΚΑΤΑΒΟΛΕΣ  ΚΤΗΣΕΩΣ ΠΛΟΙΩΝ 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ΟΧΙ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Έκδοση Τιμολογίου με κάθε χρηματική καταβολή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15.03 ΠΛΟΙΑ ΥΠΟ ΚΑΤΑΣΚΕΥΗ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ΟΧΙ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ΟΧΙ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ΟΧΙ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50.ΠΡΟΜΗΘΕΥΤΕΣ ΔΙΑΦΟΡΟΙ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98" marR="603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3" name="3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l-GR" sz="2600" dirty="0" smtClean="0"/>
              <a:t>Λογιστική Παρακολούθηση με τον τρόπο του Προσωπικού Λογαριασμού</a:t>
            </a:r>
            <a:r>
              <a:rPr lang="pl-PL" sz="2600" dirty="0" smtClean="0"/>
              <a:t>:</a:t>
            </a:r>
            <a:endParaRPr lang="el-GR" sz="2600" dirty="0" smtClean="0"/>
          </a:p>
          <a:p>
            <a:pPr marL="0" indent="0">
              <a:lnSpc>
                <a:spcPct val="70000"/>
              </a:lnSpc>
              <a:buNone/>
            </a:pPr>
            <a:endParaRPr lang="el-GR" sz="2600" dirty="0" smtClean="0"/>
          </a:p>
          <a:p>
            <a:r>
              <a:rPr lang="pl-PL" sz="2800" dirty="0" smtClean="0"/>
              <a:t>--------------------------------------------ημερομηνία-----------------------------------------</a:t>
            </a:r>
            <a:endParaRPr lang="el-GR" sz="2800" dirty="0" smtClean="0"/>
          </a:p>
          <a:p>
            <a:r>
              <a:rPr lang="el-GR" sz="2800" dirty="0" smtClean="0"/>
              <a:t>1</a:t>
            </a:r>
            <a:r>
              <a:rPr lang="pl-PL" sz="2800" dirty="0" smtClean="0"/>
              <a:t>5</a:t>
            </a:r>
            <a:r>
              <a:rPr lang="el-GR" sz="2800" dirty="0" smtClean="0"/>
              <a:t>.</a:t>
            </a:r>
            <a:r>
              <a:rPr lang="pl-PL" sz="2800" dirty="0" smtClean="0"/>
              <a:t>0</a:t>
            </a:r>
            <a:r>
              <a:rPr lang="el-GR" sz="2800" dirty="0" smtClean="0"/>
              <a:t>9 </a:t>
            </a:r>
            <a:r>
              <a:rPr lang="pl-PL" sz="2800" dirty="0" smtClean="0"/>
              <a:t>Π</a:t>
            </a:r>
            <a:r>
              <a:rPr lang="el-GR" sz="2800" dirty="0" smtClean="0"/>
              <a:t>ΡΟΚΑΤΑΒΟΛΕΣ ΚΤΗΣΕΩΣ ΠΛΟΙΩΝ</a:t>
            </a:r>
          </a:p>
          <a:p>
            <a:r>
              <a:rPr lang="en-US" sz="2800" dirty="0" smtClean="0"/>
              <a:t>HULL No</a:t>
            </a:r>
            <a:r>
              <a:rPr lang="el-GR" sz="2800" dirty="0" smtClean="0"/>
              <a:t> 16</a:t>
            </a:r>
          </a:p>
          <a:p>
            <a:r>
              <a:rPr lang="pl-PL" sz="2800" dirty="0" smtClean="0"/>
              <a:t>20% προκαταβολή αξίας κατασκευής </a:t>
            </a:r>
            <a:r>
              <a:rPr lang="el-GR" sz="2800" dirty="0" smtClean="0"/>
              <a:t>		$ 4</a:t>
            </a:r>
            <a:r>
              <a:rPr lang="pl-PL" sz="2800" dirty="0" smtClean="0"/>
              <a:t>.000.000</a:t>
            </a:r>
            <a:endParaRPr lang="el-GR" sz="2800" dirty="0" smtClean="0"/>
          </a:p>
          <a:p>
            <a:r>
              <a:rPr lang="el-GR" sz="2800" dirty="0" smtClean="0"/>
              <a:t>		38.</a:t>
            </a:r>
            <a:r>
              <a:rPr lang="pl-PL" sz="2800" dirty="0" smtClean="0"/>
              <a:t>ΧΡΗΜΑΤΙΚΑ ΔΙΑΘΕΣΙΜΑ</a:t>
            </a:r>
            <a:endParaRPr lang="el-GR" sz="2800" dirty="0" smtClean="0"/>
          </a:p>
          <a:p>
            <a:r>
              <a:rPr lang="pl-PL" sz="2800" dirty="0" smtClean="0"/>
              <a:t>	</a:t>
            </a:r>
            <a:r>
              <a:rPr lang="el-GR" sz="2800" dirty="0" smtClean="0"/>
              <a:t>                   </a:t>
            </a:r>
            <a:r>
              <a:rPr lang="pl-PL" sz="2800" dirty="0" smtClean="0"/>
              <a:t>38.0</a:t>
            </a:r>
            <a:r>
              <a:rPr lang="el-GR" sz="2800" dirty="0" smtClean="0"/>
              <a:t>5</a:t>
            </a:r>
            <a:r>
              <a:rPr lang="pl-PL" sz="2800" dirty="0" smtClean="0"/>
              <a:t>.01 </a:t>
            </a:r>
            <a:r>
              <a:rPr lang="en-US" sz="2800" dirty="0" smtClean="0"/>
              <a:t>A</a:t>
            </a:r>
            <a:r>
              <a:rPr lang="el-GR" sz="2800" dirty="0" smtClean="0"/>
              <a:t>.</a:t>
            </a:r>
            <a:r>
              <a:rPr lang="en-US" sz="2800" dirty="0" smtClean="0"/>
              <a:t>B</a:t>
            </a:r>
            <a:r>
              <a:rPr lang="el-GR" sz="2800" dirty="0" smtClean="0"/>
              <a:t>.</a:t>
            </a:r>
            <a:r>
              <a:rPr lang="en-US" sz="2800" dirty="0" smtClean="0"/>
              <a:t>N</a:t>
            </a:r>
            <a:r>
              <a:rPr lang="el-GR" sz="2800" dirty="0" smtClean="0"/>
              <a:t>. </a:t>
            </a:r>
            <a:r>
              <a:rPr lang="en-US" sz="2800" dirty="0" smtClean="0"/>
              <a:t>AMRO BANK</a:t>
            </a:r>
            <a:endParaRPr lang="el-GR" sz="2800" dirty="0" smtClean="0"/>
          </a:p>
          <a:p>
            <a:r>
              <a:rPr lang="el-GR" sz="2800" dirty="0" smtClean="0"/>
              <a:t> </a:t>
            </a:r>
            <a:r>
              <a:rPr lang="pl-PL" sz="2800" dirty="0" smtClean="0"/>
              <a:t>	</a:t>
            </a:r>
            <a:r>
              <a:rPr lang="el-GR" sz="2800" dirty="0" smtClean="0"/>
              <a:t>                   </a:t>
            </a:r>
            <a:r>
              <a:rPr lang="pl-PL" sz="2800" dirty="0" smtClean="0"/>
              <a:t>Επιταγή Νο ……</a:t>
            </a:r>
            <a:r>
              <a:rPr lang="el-GR" sz="2800" dirty="0" smtClean="0"/>
              <a:t>στο</a:t>
            </a:r>
            <a:r>
              <a:rPr lang="pl-PL" sz="2800" dirty="0" smtClean="0"/>
              <a:t> Ναυπηγείο </a:t>
            </a:r>
            <a:r>
              <a:rPr lang="en-US" sz="2800" dirty="0" smtClean="0"/>
              <a:t>HYUNDAI</a:t>
            </a:r>
            <a:r>
              <a:rPr lang="el-GR" sz="2800" dirty="0" smtClean="0"/>
              <a:t>      </a:t>
            </a:r>
            <a:r>
              <a:rPr lang="pl-PL" sz="2800" dirty="0" smtClean="0"/>
              <a:t>	</a:t>
            </a:r>
            <a:r>
              <a:rPr lang="el-GR" sz="2800" dirty="0" smtClean="0"/>
              <a:t> $</a:t>
            </a:r>
            <a:r>
              <a:rPr lang="pl-PL" sz="2800" dirty="0" smtClean="0"/>
              <a:t>.</a:t>
            </a:r>
            <a:r>
              <a:rPr lang="el-GR" sz="2800" dirty="0" smtClean="0"/>
              <a:t>4</a:t>
            </a:r>
            <a:r>
              <a:rPr lang="pl-PL" sz="2800" dirty="0" smtClean="0"/>
              <a:t>.000.000</a:t>
            </a:r>
            <a:endParaRPr lang="el-GR" sz="28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--------------------------------------ημερομηνία-----------------------------</a:t>
            </a:r>
            <a:endParaRPr lang="el-GR" dirty="0" smtClean="0"/>
          </a:p>
          <a:p>
            <a:r>
              <a:rPr lang="el-GR" dirty="0" smtClean="0"/>
              <a:t>1</a:t>
            </a:r>
            <a:r>
              <a:rPr lang="pl-PL" dirty="0" smtClean="0"/>
              <a:t>5</a:t>
            </a:r>
            <a:r>
              <a:rPr lang="el-GR" dirty="0" smtClean="0"/>
              <a:t>.</a:t>
            </a:r>
            <a:r>
              <a:rPr lang="pl-PL" dirty="0" smtClean="0"/>
              <a:t>0</a:t>
            </a:r>
            <a:r>
              <a:rPr lang="el-GR" dirty="0" smtClean="0"/>
              <a:t>9 </a:t>
            </a:r>
            <a:r>
              <a:rPr lang="pl-PL" dirty="0" smtClean="0"/>
              <a:t>Π</a:t>
            </a:r>
            <a:r>
              <a:rPr lang="el-GR" dirty="0" smtClean="0"/>
              <a:t>ΡΟΚΑΤΑΒΟΛΕΣ ΚΤΗΣΕΩΣ ΠΛΟΙΩΝ</a:t>
            </a:r>
          </a:p>
          <a:p>
            <a:r>
              <a:rPr lang="en-US" dirty="0" smtClean="0"/>
              <a:t>HULL No</a:t>
            </a:r>
            <a:r>
              <a:rPr lang="el-GR" dirty="0" smtClean="0"/>
              <a:t> 16</a:t>
            </a:r>
          </a:p>
          <a:p>
            <a:r>
              <a:rPr lang="el-GR" dirty="0" smtClean="0"/>
              <a:t>Δόση ως η από ….σύμβαση ναυπήγησης 		$10.000.000</a:t>
            </a:r>
            <a:endParaRPr lang="el-GR" b="1" u="sng" dirty="0" smtClean="0"/>
          </a:p>
          <a:p>
            <a:r>
              <a:rPr lang="pl-PL" dirty="0" smtClean="0"/>
              <a:t>	</a:t>
            </a:r>
            <a:r>
              <a:rPr lang="el-GR" dirty="0" smtClean="0"/>
              <a:t>	38.</a:t>
            </a:r>
            <a:r>
              <a:rPr lang="pl-PL" dirty="0" smtClean="0"/>
              <a:t>ΧΡΗΜΑΤΙΚΑ ΔΙΑΘΕΣΙΜΑ</a:t>
            </a:r>
            <a:endParaRPr lang="el-GR" dirty="0" smtClean="0"/>
          </a:p>
          <a:p>
            <a:r>
              <a:rPr lang="en-US" dirty="0" smtClean="0"/>
              <a:t>                      </a:t>
            </a:r>
            <a:r>
              <a:rPr lang="el-GR" dirty="0" smtClean="0"/>
              <a:t>         </a:t>
            </a:r>
            <a:r>
              <a:rPr lang="pl-PL" dirty="0" smtClean="0"/>
              <a:t>38.0</a:t>
            </a:r>
            <a:r>
              <a:rPr lang="en-US" dirty="0" smtClean="0"/>
              <a:t>5</a:t>
            </a:r>
            <a:r>
              <a:rPr lang="pl-PL" dirty="0" smtClean="0"/>
              <a:t>.01</a:t>
            </a:r>
            <a:r>
              <a:rPr lang="en-US" dirty="0" smtClean="0"/>
              <a:t> A.B.N. AMRO BANK</a:t>
            </a:r>
            <a:endParaRPr lang="el-GR" dirty="0" smtClean="0"/>
          </a:p>
          <a:p>
            <a:r>
              <a:rPr lang="pl-PL" dirty="0" smtClean="0"/>
              <a:t>	</a:t>
            </a:r>
            <a:r>
              <a:rPr lang="en-US" dirty="0" smtClean="0"/>
              <a:t>	</a:t>
            </a:r>
            <a:r>
              <a:rPr lang="pl-PL" dirty="0" smtClean="0"/>
              <a:t>Επιταγή Νο </a:t>
            </a:r>
            <a:r>
              <a:rPr lang="el-GR" dirty="0" smtClean="0"/>
              <a:t>… στο</a:t>
            </a:r>
            <a:r>
              <a:rPr lang="pl-PL" dirty="0" smtClean="0"/>
              <a:t> Ναυπηγείο </a:t>
            </a:r>
            <a:r>
              <a:rPr lang="en-US" dirty="0" smtClean="0"/>
              <a:t>HYUNDAI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$10.000.000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Autofit/>
          </a:bodyPr>
          <a:lstStyle/>
          <a:p>
            <a:r>
              <a:rPr lang="pl-PL" sz="2000" dirty="0" smtClean="0"/>
              <a:t>-----------------------------------------ημερομηνία--------------------------------------</a:t>
            </a:r>
            <a:endParaRPr lang="el-GR" sz="2000" dirty="0" smtClean="0"/>
          </a:p>
          <a:p>
            <a:r>
              <a:rPr lang="el-GR" sz="2000" dirty="0" smtClean="0"/>
              <a:t>1</a:t>
            </a:r>
            <a:r>
              <a:rPr lang="pl-PL" sz="2000" dirty="0" smtClean="0"/>
              <a:t>5</a:t>
            </a:r>
            <a:r>
              <a:rPr lang="el-GR" sz="2000" dirty="0" smtClean="0"/>
              <a:t>.</a:t>
            </a:r>
            <a:r>
              <a:rPr lang="pl-PL" sz="2000" dirty="0" smtClean="0"/>
              <a:t>0</a:t>
            </a:r>
            <a:r>
              <a:rPr lang="el-GR" sz="2000" dirty="0" smtClean="0"/>
              <a:t>9 </a:t>
            </a:r>
            <a:r>
              <a:rPr lang="pl-PL" sz="2000" dirty="0" smtClean="0"/>
              <a:t>Π</a:t>
            </a:r>
            <a:r>
              <a:rPr lang="el-GR" sz="2000" dirty="0" smtClean="0"/>
              <a:t>ΡΟΚΑΤΑΒΟΛΕΣ ΚΤΗΣΕΩΣ ΠΛΟΙΩΝ</a:t>
            </a:r>
          </a:p>
          <a:p>
            <a:r>
              <a:rPr lang="en-US" sz="2000" dirty="0" smtClean="0"/>
              <a:t>HULL No</a:t>
            </a:r>
            <a:r>
              <a:rPr lang="el-GR" sz="2000" dirty="0" smtClean="0"/>
              <a:t> 16</a:t>
            </a:r>
          </a:p>
          <a:p>
            <a:r>
              <a:rPr lang="el-GR" sz="2000" dirty="0" smtClean="0"/>
              <a:t>Δόση ως η από …..σύμβαση ναυπήγησης 	$ 6.000.000</a:t>
            </a:r>
            <a:endParaRPr lang="el-GR" sz="2000" b="1" u="sng" dirty="0" smtClean="0"/>
          </a:p>
          <a:p>
            <a:r>
              <a:rPr lang="pl-PL" sz="2000" dirty="0" smtClean="0"/>
              <a:t>	</a:t>
            </a:r>
            <a:r>
              <a:rPr lang="el-GR" sz="2000" dirty="0" smtClean="0"/>
              <a:t>                   </a:t>
            </a:r>
            <a:r>
              <a:rPr lang="pl-PL" sz="2000" dirty="0" smtClean="0"/>
              <a:t>38.ΧΡΗΜΑΤΙΚΑ ΔΙΑΘΕΣΙΜΑ</a:t>
            </a:r>
            <a:endParaRPr lang="el-GR" sz="2000" dirty="0" smtClean="0"/>
          </a:p>
          <a:p>
            <a:r>
              <a:rPr lang="el-GR" sz="2000" dirty="0" smtClean="0"/>
              <a:t>                               </a:t>
            </a:r>
            <a:r>
              <a:rPr lang="pl-PL" sz="2000" dirty="0" smtClean="0"/>
              <a:t>38.0</a:t>
            </a:r>
            <a:r>
              <a:rPr lang="en-US" sz="2000" dirty="0" smtClean="0"/>
              <a:t>5</a:t>
            </a:r>
            <a:r>
              <a:rPr lang="pl-PL" sz="2000" dirty="0" smtClean="0"/>
              <a:t>.01</a:t>
            </a:r>
            <a:r>
              <a:rPr lang="en-US" sz="2000" dirty="0" smtClean="0"/>
              <a:t> A.B.N. AMRO BANK</a:t>
            </a:r>
            <a:endParaRPr lang="el-GR" sz="2000" dirty="0" smtClean="0"/>
          </a:p>
          <a:p>
            <a:r>
              <a:rPr lang="pl-PL" sz="2000" dirty="0" smtClean="0"/>
              <a:t>	</a:t>
            </a:r>
            <a:r>
              <a:rPr lang="el-GR" sz="2000" dirty="0" smtClean="0"/>
              <a:t>                   </a:t>
            </a:r>
            <a:r>
              <a:rPr lang="pl-PL" sz="2000" dirty="0" smtClean="0"/>
              <a:t>Επιταγή Νο ……</a:t>
            </a:r>
            <a:r>
              <a:rPr lang="el-GR" sz="2000" dirty="0" smtClean="0"/>
              <a:t>στο</a:t>
            </a:r>
            <a:r>
              <a:rPr lang="pl-PL" sz="2000" dirty="0" smtClean="0"/>
              <a:t> Ναυπηγείο </a:t>
            </a:r>
            <a:r>
              <a:rPr lang="en-US" sz="2000" dirty="0" smtClean="0"/>
              <a:t>HYUNDAI</a:t>
            </a:r>
            <a:r>
              <a:rPr lang="el-GR" sz="2000" dirty="0" smtClean="0"/>
              <a:t>         $ 6</a:t>
            </a:r>
            <a:r>
              <a:rPr lang="pl-PL" sz="2000" dirty="0" smtClean="0"/>
              <a:t>.000.000</a:t>
            </a:r>
            <a:endParaRPr lang="el-GR" sz="2000" dirty="0" smtClean="0"/>
          </a:p>
          <a:p>
            <a:r>
              <a:rPr lang="el-GR" sz="2000" dirty="0" smtClean="0"/>
              <a:t>                   </a:t>
            </a:r>
            <a:r>
              <a:rPr lang="pl-PL" sz="2000" dirty="0" smtClean="0"/>
              <a:t>Εξόφληση λογαριασμού με ναυπηγείο  </a:t>
            </a:r>
            <a:r>
              <a:rPr lang="en-US" sz="2000" dirty="0" smtClean="0"/>
              <a:t>HYUNDAI</a:t>
            </a:r>
            <a:endParaRPr lang="el-GR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Κλαδικά Λογιστικά Σχέδια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2:</a:t>
            </a:r>
            <a:r>
              <a:rPr lang="en-US" sz="2800" b="1" dirty="0" smtClean="0"/>
              <a:t> </a:t>
            </a:r>
            <a:r>
              <a:rPr lang="el-GR" sz="2800" b="1" dirty="0" smtClean="0"/>
              <a:t>Ναυτιλιακή Λογιστική</a:t>
            </a:r>
            <a:r>
              <a:rPr lang="en-US" sz="2800" b="1" dirty="0" smtClean="0"/>
              <a:t> 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32048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l-GR" sz="2600" dirty="0" smtClean="0"/>
              <a:t>Έστω ότι, το Πλοίο φέρει το όνομα </a:t>
            </a:r>
            <a:r>
              <a:rPr lang="en-US" sz="2600" dirty="0" smtClean="0"/>
              <a:t>HELLENIC STAR</a:t>
            </a:r>
            <a:r>
              <a:rPr lang="el-GR" sz="2600" dirty="0" smtClean="0"/>
              <a:t> και εκδίδεται με την παράδοσή του το Τιμολόγιο # 6.</a:t>
            </a:r>
            <a:r>
              <a:rPr lang="pl-PL" sz="2600" dirty="0" smtClean="0"/>
              <a:t> Μετά τις γενικές δοκιμές συντάσσεται το πρωτόκολλο παρ</a:t>
            </a:r>
            <a:r>
              <a:rPr lang="el-GR" sz="2600" dirty="0" err="1" smtClean="0"/>
              <a:t>άδοσης</a:t>
            </a:r>
            <a:r>
              <a:rPr lang="pl-PL" sz="2600" dirty="0" smtClean="0"/>
              <a:t> “</a:t>
            </a:r>
            <a:r>
              <a:rPr lang="en-US" sz="2600" dirty="0" smtClean="0"/>
              <a:t>Delivery</a:t>
            </a:r>
            <a:r>
              <a:rPr lang="pl-PL" sz="2600" dirty="0" smtClean="0"/>
              <a:t> C</a:t>
            </a:r>
            <a:r>
              <a:rPr lang="en-US" sz="2600" dirty="0" err="1" smtClean="0"/>
              <a:t>ertificate</a:t>
            </a:r>
            <a:r>
              <a:rPr lang="pl-PL" sz="2600" dirty="0" smtClean="0"/>
              <a:t>” και από τη στιγμή </a:t>
            </a:r>
            <a:r>
              <a:rPr lang="el-GR" sz="2600" dirty="0" smtClean="0"/>
              <a:t>εκείνη</a:t>
            </a:r>
            <a:r>
              <a:rPr lang="pl-PL" sz="2600" dirty="0" smtClean="0"/>
              <a:t> το πλοίο τυπικά ανήκει στο στόλο της επιχείρησης.</a:t>
            </a:r>
            <a:endParaRPr lang="el-GR" sz="2600" dirty="0" smtClean="0"/>
          </a:p>
          <a:p>
            <a:pPr>
              <a:lnSpc>
                <a:spcPct val="80000"/>
              </a:lnSpc>
              <a:buNone/>
            </a:pPr>
            <a:r>
              <a:rPr lang="pl-PL" sz="2600" dirty="0" smtClean="0"/>
              <a:t>Η εγγραφή που θα γίνει με την παράδοση </a:t>
            </a:r>
            <a:r>
              <a:rPr lang="el-GR" sz="2600" dirty="0" smtClean="0"/>
              <a:t>του πλοίου είναι</a:t>
            </a:r>
            <a:r>
              <a:rPr lang="pl-PL" sz="2600" dirty="0" smtClean="0"/>
              <a:t>:</a:t>
            </a:r>
            <a:endParaRPr lang="el-GR" sz="2600" dirty="0" smtClean="0"/>
          </a:p>
          <a:p>
            <a:pPr>
              <a:lnSpc>
                <a:spcPct val="80000"/>
              </a:lnSpc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0304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--------------------------------------------ημερομηνία--------------------------------------</a:t>
            </a:r>
            <a:endParaRPr lang="el-GR" dirty="0" smtClean="0"/>
          </a:p>
          <a:p>
            <a:r>
              <a:rPr lang="el-GR" dirty="0" smtClean="0"/>
              <a:t>13.04 ΠΛΟΙΑ</a:t>
            </a:r>
          </a:p>
          <a:p>
            <a:r>
              <a:rPr lang="el-GR" dirty="0" smtClean="0"/>
              <a:t>13.04.01 ΦΟΡΤΗΓΑ ΠΛΟΙΑ</a:t>
            </a:r>
          </a:p>
          <a:p>
            <a:r>
              <a:rPr lang="el-GR" dirty="0" smtClean="0"/>
              <a:t>13.04.01.00 </a:t>
            </a:r>
            <a:r>
              <a:rPr lang="en-US" dirty="0" smtClean="0"/>
              <a:t>HELLENIC STAR</a:t>
            </a:r>
            <a:r>
              <a:rPr lang="el-GR" dirty="0" smtClean="0"/>
              <a:t>	   			   $20.000.000          </a:t>
            </a:r>
          </a:p>
          <a:p>
            <a:r>
              <a:rPr lang="el-GR" dirty="0" smtClean="0"/>
              <a:t>  			53 ΠΙΣΤΩΤΕΣ ΔΙΑΦΟΡΟΙ</a:t>
            </a:r>
          </a:p>
          <a:p>
            <a:r>
              <a:rPr lang="el-GR" dirty="0" smtClean="0"/>
              <a:t>		 	53.93 ΚΑΤΑΣΚΕΥΑΣΤΕΣ- ΕΠΙΣΚΕΥΑΣΤΕΣ</a:t>
            </a:r>
          </a:p>
          <a:p>
            <a:r>
              <a:rPr lang="el-GR" dirty="0" smtClean="0"/>
              <a:t>			53.93.00 Κατασκευαστές Πλοίων</a:t>
            </a:r>
          </a:p>
          <a:p>
            <a:r>
              <a:rPr lang="el-GR" dirty="0" smtClean="0"/>
              <a:t>                                          </a:t>
            </a:r>
            <a:r>
              <a:rPr lang="pl-PL" dirty="0" smtClean="0"/>
              <a:t>5</a:t>
            </a:r>
            <a:r>
              <a:rPr lang="el-GR" dirty="0" smtClean="0"/>
              <a:t>3</a:t>
            </a:r>
            <a:r>
              <a:rPr lang="pl-PL" dirty="0" smtClean="0"/>
              <a:t>.</a:t>
            </a:r>
            <a:r>
              <a:rPr lang="el-GR" dirty="0" smtClean="0"/>
              <a:t>93.</a:t>
            </a:r>
            <a:r>
              <a:rPr lang="pl-PL" dirty="0" smtClean="0"/>
              <a:t>0</a:t>
            </a:r>
            <a:r>
              <a:rPr lang="el-GR" dirty="0" smtClean="0"/>
              <a:t>0</a:t>
            </a:r>
            <a:r>
              <a:rPr lang="pl-PL" dirty="0" smtClean="0"/>
              <a:t>.02 Ναυπηγείο </a:t>
            </a:r>
            <a:r>
              <a:rPr lang="en-US" dirty="0" smtClean="0"/>
              <a:t>HYUNDAI</a:t>
            </a:r>
            <a:r>
              <a:rPr lang="el-GR" dirty="0" smtClean="0"/>
              <a:t>      $20.000.000</a:t>
            </a:r>
            <a:r>
              <a:rPr lang="el-GR" u="sng" dirty="0" smtClean="0"/>
              <a:t>                          </a:t>
            </a:r>
            <a:endParaRPr lang="el-GR" dirty="0" smtClean="0"/>
          </a:p>
          <a:p>
            <a:pPr algn="ctr">
              <a:buNone/>
            </a:pPr>
            <a:r>
              <a:rPr lang="el-GR" dirty="0" smtClean="0"/>
              <a:t>(</a:t>
            </a:r>
            <a:r>
              <a:rPr lang="pl-PL" dirty="0" smtClean="0"/>
              <a:t>κατασκευή </a:t>
            </a:r>
            <a:r>
              <a:rPr lang="el-GR" dirty="0" smtClean="0"/>
              <a:t>του </a:t>
            </a:r>
            <a:r>
              <a:rPr lang="en-US" dirty="0" smtClean="0"/>
              <a:t>HELLENIC STAR</a:t>
            </a:r>
            <a:r>
              <a:rPr lang="el-GR" dirty="0" smtClean="0"/>
              <a:t>, Τιμ.# 6 )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150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--------------------------------------------ημερομηνία--------------------------------------</a:t>
            </a:r>
            <a:endParaRPr lang="el-GR" sz="2000" dirty="0" smtClean="0"/>
          </a:p>
          <a:p>
            <a:r>
              <a:rPr lang="el-GR" sz="2000" dirty="0" smtClean="0"/>
              <a:t>53 ΠΙΣΤΩΤΕΣ ΔΙΑΦΟΡΟΙ</a:t>
            </a:r>
          </a:p>
          <a:p>
            <a:r>
              <a:rPr lang="el-GR" sz="2000" dirty="0" smtClean="0"/>
              <a:t>53.93 ΚΑΤΑΣΚΕΥΑΣΤΕΣ- ΕΠΙΣΚΕΥΑΣΤΕΣ</a:t>
            </a:r>
          </a:p>
          <a:p>
            <a:r>
              <a:rPr lang="el-GR" sz="2000" dirty="0" smtClean="0"/>
              <a:t>53.93.00 Κατασκευαστές Πλοίων</a:t>
            </a:r>
          </a:p>
          <a:p>
            <a:r>
              <a:rPr lang="pl-PL" sz="2000" dirty="0" smtClean="0"/>
              <a:t>5</a:t>
            </a:r>
            <a:r>
              <a:rPr lang="el-GR" sz="2000" dirty="0" smtClean="0"/>
              <a:t>3</a:t>
            </a:r>
            <a:r>
              <a:rPr lang="pl-PL" sz="2000" dirty="0" smtClean="0"/>
              <a:t>.</a:t>
            </a:r>
            <a:r>
              <a:rPr lang="el-GR" sz="2000" dirty="0" smtClean="0"/>
              <a:t>93.</a:t>
            </a:r>
            <a:r>
              <a:rPr lang="pl-PL" sz="2000" dirty="0" smtClean="0"/>
              <a:t>0</a:t>
            </a:r>
            <a:r>
              <a:rPr lang="el-GR" sz="2000" dirty="0" smtClean="0"/>
              <a:t>0</a:t>
            </a:r>
            <a:r>
              <a:rPr lang="pl-PL" sz="2000" dirty="0" smtClean="0"/>
              <a:t>.02 Ναυπηγείο </a:t>
            </a:r>
            <a:r>
              <a:rPr lang="en-US" sz="2000" dirty="0" smtClean="0"/>
              <a:t>HYUNDAI</a:t>
            </a:r>
            <a:r>
              <a:rPr lang="el-GR" sz="2000" dirty="0" smtClean="0"/>
              <a:t>                </a:t>
            </a:r>
            <a:r>
              <a:rPr lang="en-US" sz="2000" dirty="0" smtClean="0"/>
              <a:t>                  </a:t>
            </a:r>
            <a:r>
              <a:rPr lang="el-GR" sz="2000" dirty="0" smtClean="0"/>
              <a:t> $20.000.000</a:t>
            </a:r>
          </a:p>
          <a:p>
            <a:r>
              <a:rPr lang="el-GR" sz="2000" dirty="0" smtClean="0"/>
              <a:t>                                             1</a:t>
            </a:r>
            <a:r>
              <a:rPr lang="pl-PL" sz="2000" dirty="0" smtClean="0"/>
              <a:t>5</a:t>
            </a:r>
            <a:r>
              <a:rPr lang="el-GR" sz="2000" dirty="0" smtClean="0"/>
              <a:t>.</a:t>
            </a:r>
            <a:r>
              <a:rPr lang="pl-PL" sz="2000" dirty="0" smtClean="0"/>
              <a:t>0</a:t>
            </a:r>
            <a:r>
              <a:rPr lang="el-GR" sz="2000" dirty="0" smtClean="0"/>
              <a:t>9 </a:t>
            </a:r>
            <a:r>
              <a:rPr lang="pl-PL" sz="2000" dirty="0" smtClean="0"/>
              <a:t>Π</a:t>
            </a:r>
            <a:r>
              <a:rPr lang="el-GR" sz="2000" dirty="0" smtClean="0"/>
              <a:t>ΡΟΚΑΤΑΒΟΛΕΣ ΚΤΗΣΕΩΣ ΠΛΟΙΩΝ</a:t>
            </a:r>
          </a:p>
          <a:p>
            <a:r>
              <a:rPr lang="el-GR" sz="2000" dirty="0" smtClean="0"/>
              <a:t>                                              </a:t>
            </a:r>
            <a:r>
              <a:rPr lang="en-US" sz="2000" dirty="0" smtClean="0"/>
              <a:t>HULL No</a:t>
            </a:r>
            <a:r>
              <a:rPr lang="el-GR" sz="2000" dirty="0" smtClean="0"/>
              <a:t> 16</a:t>
            </a:r>
            <a:r>
              <a:rPr lang="en-US" sz="2000" dirty="0" smtClean="0"/>
              <a:t>      </a:t>
            </a:r>
            <a:r>
              <a:rPr lang="el-GR" sz="2000" dirty="0" smtClean="0"/>
              <a:t>  </a:t>
            </a:r>
            <a:r>
              <a:rPr lang="en-US" sz="2000" dirty="0" smtClean="0"/>
              <a:t>                                  </a:t>
            </a:r>
            <a:r>
              <a:rPr lang="el-GR" sz="2000" dirty="0" smtClean="0"/>
              <a:t>$20.000.000</a:t>
            </a:r>
          </a:p>
          <a:p>
            <a:pPr algn="ctr">
              <a:buNone/>
            </a:pPr>
            <a:r>
              <a:rPr lang="el-GR" sz="2000" dirty="0" smtClean="0"/>
              <a:t> (</a:t>
            </a:r>
            <a:r>
              <a:rPr lang="pl-PL" sz="2000" dirty="0" smtClean="0"/>
              <a:t>Κάλυψη δαπάνης κατασκευής</a:t>
            </a:r>
            <a:r>
              <a:rPr lang="el-GR" sz="2000" dirty="0" smtClean="0"/>
              <a:t>)</a:t>
            </a: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25252"/>
            <a:ext cx="8229600" cy="6844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/>
          </a:bodyPr>
          <a:lstStyle/>
          <a:p>
            <a:pPr algn="just"/>
            <a:r>
              <a:rPr lang="el-GR" sz="2600" dirty="0" smtClean="0"/>
              <a:t>Εφόσον </a:t>
            </a:r>
            <a:r>
              <a:rPr lang="pl-PL" sz="2600" dirty="0" smtClean="0"/>
              <a:t>κατά τη διάρκεια της ναυπήγησης είχε συμφωνηθεί </a:t>
            </a:r>
            <a:r>
              <a:rPr lang="el-GR" sz="2600" dirty="0" smtClean="0"/>
              <a:t>ν</a:t>
            </a:r>
            <a:r>
              <a:rPr lang="pl-PL" sz="2600" dirty="0" smtClean="0"/>
              <a:t>α αγοραστούν </a:t>
            </a:r>
            <a:r>
              <a:rPr lang="el-GR" sz="2600" dirty="0" smtClean="0"/>
              <a:t>για λογαριασμό του</a:t>
            </a:r>
            <a:r>
              <a:rPr lang="pl-PL" sz="2600" dirty="0" smtClean="0"/>
              <a:t> πλοιοκτήτη </a:t>
            </a:r>
            <a:r>
              <a:rPr lang="el-GR" sz="2600" dirty="0" smtClean="0"/>
              <a:t>συγκεκριμένα όργανα </a:t>
            </a:r>
            <a:r>
              <a:rPr lang="el-GR" sz="2600" dirty="0" err="1" smtClean="0"/>
              <a:t>ναυσιπλ</a:t>
            </a:r>
            <a:r>
              <a:rPr lang="pl-PL" sz="2600" dirty="0" smtClean="0"/>
              <a:t>οΐ</a:t>
            </a:r>
            <a:r>
              <a:rPr lang="el-GR" sz="2600" dirty="0" smtClean="0"/>
              <a:t>ας</a:t>
            </a:r>
            <a:r>
              <a:rPr lang="pl-PL" sz="2600" dirty="0" smtClean="0"/>
              <a:t>, θα πρέπει να κινηθούν οι </a:t>
            </a:r>
            <a:r>
              <a:rPr lang="el-GR" sz="2600" dirty="0" smtClean="0"/>
              <a:t>ανάλογοι</a:t>
            </a:r>
            <a:r>
              <a:rPr lang="pl-PL" sz="2600" dirty="0" smtClean="0"/>
              <a:t> λογαριασμοί για κάθε παραγγελία στους </a:t>
            </a:r>
            <a:r>
              <a:rPr lang="el-GR" sz="2600" dirty="0" err="1" smtClean="0"/>
              <a:t>προμηθευ</a:t>
            </a:r>
            <a:r>
              <a:rPr lang="pl-PL" sz="2600" dirty="0" smtClean="0"/>
              <a:t>τές  των οργάνων αυτών:</a:t>
            </a:r>
            <a:endParaRPr lang="el-GR" sz="2600" dirty="0" smtClean="0"/>
          </a:p>
          <a:p>
            <a:pPr algn="just"/>
            <a:r>
              <a:rPr lang="pl-PL" sz="2600" dirty="0" smtClean="0"/>
              <a:t>Π.</a:t>
            </a:r>
            <a:r>
              <a:rPr lang="el-GR" sz="2600" dirty="0" smtClean="0"/>
              <a:t>χ</a:t>
            </a:r>
            <a:r>
              <a:rPr lang="pl-PL" sz="2600" dirty="0" smtClean="0"/>
              <a:t>. Παραγγελία και παραλαβή </a:t>
            </a:r>
            <a:r>
              <a:rPr lang="en-US" sz="2600" dirty="0" smtClean="0"/>
              <a:t>G</a:t>
            </a:r>
            <a:r>
              <a:rPr lang="el-GR" sz="2600" dirty="0" smtClean="0"/>
              <a:t>.</a:t>
            </a:r>
            <a:r>
              <a:rPr lang="en-US" sz="2600" dirty="0" smtClean="0"/>
              <a:t>P</a:t>
            </a:r>
            <a:r>
              <a:rPr lang="el-GR" sz="2600" dirty="0" smtClean="0"/>
              <a:t>.</a:t>
            </a:r>
            <a:r>
              <a:rPr lang="en-US" sz="2600" dirty="0" smtClean="0"/>
              <a:t>S</a:t>
            </a:r>
            <a:r>
              <a:rPr lang="el-GR" sz="2600" dirty="0" smtClean="0"/>
              <a:t>. από την </a:t>
            </a:r>
            <a:r>
              <a:rPr lang="en-US" sz="2600" dirty="0" smtClean="0"/>
              <a:t>SIEMENS</a:t>
            </a:r>
            <a:r>
              <a:rPr lang="el-GR" sz="2600" dirty="0" smtClean="0"/>
              <a:t>, αξίας $ 2.500. Εξόφληση του ποσού με ισόποση επιταγή της </a:t>
            </a:r>
            <a:r>
              <a:rPr lang="en-US" sz="2600" dirty="0" smtClean="0"/>
              <a:t>A</a:t>
            </a:r>
            <a:r>
              <a:rPr lang="el-GR" sz="2600" dirty="0" smtClean="0"/>
              <a:t>.</a:t>
            </a:r>
            <a:r>
              <a:rPr lang="en-US" sz="2600" dirty="0" smtClean="0"/>
              <a:t>B</a:t>
            </a:r>
            <a:r>
              <a:rPr lang="el-GR" sz="2600" dirty="0" smtClean="0"/>
              <a:t>.</a:t>
            </a:r>
            <a:r>
              <a:rPr lang="en-US" sz="2600" dirty="0" smtClean="0"/>
              <a:t>N</a:t>
            </a:r>
            <a:r>
              <a:rPr lang="el-GR" sz="2600" dirty="0" smtClean="0"/>
              <a:t>. </a:t>
            </a:r>
            <a:r>
              <a:rPr lang="en-US" sz="2600" dirty="0" smtClean="0"/>
              <a:t>AMRO BANK</a:t>
            </a:r>
            <a:r>
              <a:rPr lang="el-GR" sz="2600" dirty="0" smtClean="0"/>
              <a:t> με την παραλαβή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Ναυτιλιακή Λογιστική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---------------------------ημερομηνία---------</a:t>
            </a:r>
            <a:r>
              <a:rPr lang="el-GR" sz="2800" dirty="0" smtClean="0"/>
              <a:t>---------</a:t>
            </a:r>
            <a:r>
              <a:rPr lang="pl-PL" sz="2800" dirty="0" smtClean="0"/>
              <a:t>-</a:t>
            </a:r>
            <a:endParaRPr lang="el-GR" sz="2800" dirty="0" smtClean="0"/>
          </a:p>
          <a:p>
            <a:r>
              <a:rPr lang="pl-PL" sz="2800" dirty="0" smtClean="0"/>
              <a:t>32.ΠΑΡΑΓΓΕΛΙΕΣ ΣΤΟ ΕΞΩΤΕΡΙΚΟ </a:t>
            </a:r>
            <a:endParaRPr lang="el-GR" sz="2800" dirty="0" smtClean="0"/>
          </a:p>
          <a:p>
            <a:r>
              <a:rPr lang="pl-PL" sz="2800" dirty="0" smtClean="0"/>
              <a:t>32.00 Παραγγελίες Παγίων Στοιχείων</a:t>
            </a:r>
            <a:endParaRPr lang="el-GR" sz="2800" dirty="0" smtClean="0"/>
          </a:p>
          <a:p>
            <a:r>
              <a:rPr lang="en-US" sz="2800" dirty="0" smtClean="0"/>
              <a:t>G</a:t>
            </a:r>
            <a:r>
              <a:rPr lang="el-GR" sz="2800" dirty="0" smtClean="0"/>
              <a:t>.</a:t>
            </a:r>
            <a:r>
              <a:rPr lang="en-US" sz="2800" dirty="0" smtClean="0"/>
              <a:t>P</a:t>
            </a:r>
            <a:r>
              <a:rPr lang="el-GR" sz="2800" dirty="0" smtClean="0"/>
              <a:t>.</a:t>
            </a:r>
            <a:r>
              <a:rPr lang="en-US" sz="2800" dirty="0" smtClean="0"/>
              <a:t>S</a:t>
            </a:r>
            <a:r>
              <a:rPr lang="el-GR" sz="2800" dirty="0" smtClean="0"/>
              <a:t>. από την </a:t>
            </a:r>
            <a:r>
              <a:rPr lang="en-US" sz="2800" dirty="0" smtClean="0"/>
              <a:t>SIEMENS</a:t>
            </a:r>
            <a:r>
              <a:rPr lang="el-GR" sz="2800" dirty="0" smtClean="0"/>
              <a:t>            		$</a:t>
            </a:r>
            <a:r>
              <a:rPr lang="pl-PL" sz="2800" dirty="0" smtClean="0"/>
              <a:t>2.500</a:t>
            </a:r>
            <a:endParaRPr lang="el-GR" sz="2800" dirty="0" smtClean="0"/>
          </a:p>
          <a:p>
            <a:r>
              <a:rPr lang="el-GR" sz="2800" dirty="0" smtClean="0"/>
              <a:t>		</a:t>
            </a:r>
            <a:r>
              <a:rPr lang="pl-PL" sz="2800" dirty="0" smtClean="0"/>
              <a:t>50. ΠΡΟΜΗΘΕΥΤΕΣ</a:t>
            </a:r>
            <a:endParaRPr lang="el-GR" sz="2800" dirty="0" smtClean="0"/>
          </a:p>
          <a:p>
            <a:r>
              <a:rPr lang="el-GR" sz="2800" dirty="0" smtClean="0"/>
              <a:t>  		</a:t>
            </a:r>
            <a:r>
              <a:rPr lang="pl-PL" sz="2800" dirty="0" smtClean="0"/>
              <a:t>50.01 SIEMENS                   $ 2.500 </a:t>
            </a:r>
            <a:endParaRPr lang="el-GR" sz="2800" dirty="0" smtClean="0"/>
          </a:p>
          <a:p>
            <a:r>
              <a:rPr lang="pl-PL" sz="2800" dirty="0" smtClean="0"/>
              <a:t>(Παραγγελία  </a:t>
            </a:r>
            <a:r>
              <a:rPr lang="en-US" sz="2800" dirty="0" smtClean="0"/>
              <a:t>G</a:t>
            </a:r>
            <a:r>
              <a:rPr lang="el-GR" sz="2800" dirty="0" smtClean="0"/>
              <a:t>.</a:t>
            </a:r>
            <a:r>
              <a:rPr lang="en-US" sz="2800" dirty="0" smtClean="0"/>
              <a:t>P</a:t>
            </a:r>
            <a:r>
              <a:rPr lang="el-GR" sz="2800" dirty="0" smtClean="0"/>
              <a:t>.</a:t>
            </a:r>
            <a:r>
              <a:rPr lang="en-US" sz="2800" dirty="0" smtClean="0"/>
              <a:t>S</a:t>
            </a:r>
            <a:r>
              <a:rPr lang="el-GR" sz="2800" dirty="0" smtClean="0"/>
              <a:t>)</a:t>
            </a:r>
          </a:p>
          <a:p>
            <a:pPr algn="just">
              <a:lnSpc>
                <a:spcPct val="80000"/>
              </a:lnSpc>
              <a:buNone/>
            </a:pPr>
            <a:endParaRPr lang="el-GR" sz="26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Ναυτιλιακή Λογιστική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7340"/>
            <a:ext cx="8229600" cy="377163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-------------------------------------ημερομηνία-----------------------------</a:t>
            </a:r>
            <a:endParaRPr lang="el-GR" dirty="0" smtClean="0"/>
          </a:p>
          <a:p>
            <a:r>
              <a:rPr lang="pl-PL" dirty="0" smtClean="0"/>
              <a:t>50. ΠΡΟΜΗΘΕΥΤΕΣ</a:t>
            </a:r>
            <a:endParaRPr lang="el-GR" dirty="0" smtClean="0"/>
          </a:p>
          <a:p>
            <a:r>
              <a:rPr lang="pl-PL" dirty="0" smtClean="0"/>
              <a:t>50.01 SIEMENS                                      </a:t>
            </a:r>
            <a:r>
              <a:rPr lang="en-US" dirty="0" smtClean="0"/>
              <a:t>                     </a:t>
            </a:r>
            <a:r>
              <a:rPr lang="pl-PL" dirty="0" smtClean="0"/>
              <a:t>   $ 2.500 </a:t>
            </a:r>
            <a:endParaRPr lang="el-GR" dirty="0" smtClean="0"/>
          </a:p>
          <a:p>
            <a:r>
              <a:rPr lang="pl-PL" dirty="0" smtClean="0"/>
              <a:t>		38 ΧΡΗΜΑΤΙΚΑ ΔΙΑΘΕΣΙΜΑ</a:t>
            </a:r>
            <a:endParaRPr lang="el-GR" dirty="0" smtClean="0"/>
          </a:p>
          <a:p>
            <a:r>
              <a:rPr lang="el-GR" dirty="0" smtClean="0"/>
              <a:t>                               38.05 Καταθέσεις Όψεως</a:t>
            </a:r>
          </a:p>
          <a:p>
            <a:r>
              <a:rPr lang="pl-PL" dirty="0" smtClean="0"/>
              <a:t>		38.05</a:t>
            </a:r>
            <a:r>
              <a:rPr lang="el-GR" dirty="0" smtClean="0"/>
              <a:t>.01 </a:t>
            </a:r>
            <a:r>
              <a:rPr lang="en-US" dirty="0" smtClean="0"/>
              <a:t>A</a:t>
            </a:r>
            <a:r>
              <a:rPr lang="el-GR" dirty="0" smtClean="0"/>
              <a:t>.</a:t>
            </a:r>
            <a:r>
              <a:rPr lang="en-US" dirty="0" smtClean="0"/>
              <a:t>B</a:t>
            </a:r>
            <a:r>
              <a:rPr lang="el-GR" dirty="0" smtClean="0"/>
              <a:t>.</a:t>
            </a:r>
            <a:r>
              <a:rPr lang="en-US" dirty="0" smtClean="0"/>
              <a:t>N</a:t>
            </a:r>
            <a:r>
              <a:rPr lang="el-GR" dirty="0" smtClean="0"/>
              <a:t>. </a:t>
            </a:r>
            <a:r>
              <a:rPr lang="en-US" dirty="0" smtClean="0"/>
              <a:t>AMRO BANK</a:t>
            </a:r>
            <a:r>
              <a:rPr lang="el-GR" dirty="0" smtClean="0"/>
              <a:t>                         </a:t>
            </a:r>
            <a:r>
              <a:rPr lang="pl-PL" dirty="0" smtClean="0"/>
              <a:t>$ 2.500</a:t>
            </a:r>
            <a:endParaRPr lang="el-GR" dirty="0" smtClean="0"/>
          </a:p>
          <a:p>
            <a:r>
              <a:rPr lang="pl-PL" dirty="0" smtClean="0"/>
              <a:t>Εγγραφή για την εξόφληση της </a:t>
            </a:r>
            <a:r>
              <a:rPr lang="el-GR" dirty="0" smtClean="0"/>
              <a:t>αγοράς του 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  <a:r>
              <a:rPr lang="en-US" dirty="0" smtClean="0"/>
              <a:t>P</a:t>
            </a:r>
            <a:r>
              <a:rPr lang="el-GR" dirty="0" smtClean="0"/>
              <a:t>.</a:t>
            </a:r>
            <a:r>
              <a:rPr lang="en-US" dirty="0" smtClean="0"/>
              <a:t>S</a:t>
            </a:r>
            <a:r>
              <a:rPr lang="el-GR" dirty="0" smtClean="0"/>
              <a:t>. από την </a:t>
            </a:r>
            <a:r>
              <a:rPr lang="en-US" dirty="0" smtClean="0"/>
              <a:t>SIEMENS</a:t>
            </a:r>
            <a:r>
              <a:rPr lang="el-GR" dirty="0" smtClean="0"/>
              <a:t>        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892152"/>
          </a:xfrm>
        </p:spPr>
        <p:txBody>
          <a:bodyPr>
            <a:noAutofit/>
          </a:bodyPr>
          <a:lstStyle/>
          <a:p>
            <a:r>
              <a:rPr lang="pl-PL" sz="2000" dirty="0" smtClean="0"/>
              <a:t>--------------------------------------------ημερομηνία--------------------------------------</a:t>
            </a:r>
            <a:endParaRPr lang="el-GR" sz="2000" dirty="0" smtClean="0"/>
          </a:p>
          <a:p>
            <a:pPr algn="just"/>
            <a:r>
              <a:rPr lang="pl-PL" sz="2000" dirty="0" smtClean="0"/>
              <a:t>Τα έξοδα μεταφοράς </a:t>
            </a:r>
            <a:r>
              <a:rPr lang="el-GR" sz="2000" dirty="0" smtClean="0"/>
              <a:t>και όποια άλλα </a:t>
            </a:r>
            <a:r>
              <a:rPr lang="pl-PL" sz="2000" dirty="0" smtClean="0"/>
              <a:t>προκύψουν μέχρι την παράδοση τ</a:t>
            </a:r>
            <a:r>
              <a:rPr lang="el-GR" sz="2000" dirty="0" smtClean="0"/>
              <a:t>ου </a:t>
            </a:r>
            <a:r>
              <a:rPr lang="en-US" sz="2000" dirty="0" smtClean="0"/>
              <a:t>G</a:t>
            </a:r>
            <a:r>
              <a:rPr lang="el-GR" sz="2000" dirty="0" smtClean="0"/>
              <a:t>.</a:t>
            </a:r>
            <a:r>
              <a:rPr lang="en-US" sz="2000" dirty="0" smtClean="0"/>
              <a:t>P</a:t>
            </a:r>
            <a:r>
              <a:rPr lang="el-GR" sz="2000" dirty="0" smtClean="0"/>
              <a:t>.</a:t>
            </a:r>
            <a:r>
              <a:rPr lang="en-US" sz="2000" dirty="0" smtClean="0"/>
              <a:t>S</a:t>
            </a:r>
            <a:r>
              <a:rPr lang="el-GR" sz="2000" dirty="0" smtClean="0"/>
              <a:t>. </a:t>
            </a:r>
            <a:r>
              <a:rPr lang="pl-PL" sz="2000" dirty="0" smtClean="0"/>
              <a:t>στο ναυπηγείο για τοποθέτηση, θα βαρύνουν το λογαριασμό 32. </a:t>
            </a:r>
            <a:r>
              <a:rPr lang="el-GR" sz="2000" dirty="0" smtClean="0"/>
              <a:t>«</a:t>
            </a:r>
            <a:r>
              <a:rPr lang="pl-PL" sz="2000" dirty="0" smtClean="0"/>
              <a:t>Παραγγελίες στο Εξωτερικό</a:t>
            </a:r>
            <a:r>
              <a:rPr lang="el-GR" sz="2000" dirty="0" smtClean="0"/>
              <a:t>»</a:t>
            </a:r>
            <a:r>
              <a:rPr lang="pl-PL" sz="2000" dirty="0" smtClean="0"/>
              <a:t>. Αν υποθέσουμε ότι τα έξοδα αυτά ανήλθαν σε</a:t>
            </a:r>
            <a:r>
              <a:rPr lang="el-GR" sz="2000" dirty="0" smtClean="0"/>
              <a:t> $ 120,</a:t>
            </a:r>
            <a:r>
              <a:rPr lang="pl-PL" sz="2000" dirty="0" smtClean="0"/>
              <a:t> τότε θα έχουμε την εξής εγγραφή:</a:t>
            </a:r>
            <a:endParaRPr lang="el-GR" sz="2000" dirty="0" smtClean="0"/>
          </a:p>
          <a:p>
            <a:r>
              <a:rPr lang="pl-PL" sz="2000" dirty="0" smtClean="0"/>
              <a:t>--------------------------------------------ημερομηνία--------------------------------------</a:t>
            </a:r>
            <a:endParaRPr lang="el-GR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---------------------------------------ημερομηνία--------------------------------------</a:t>
            </a:r>
            <a:endParaRPr lang="el-GR" dirty="0" smtClean="0"/>
          </a:p>
          <a:p>
            <a:r>
              <a:rPr lang="pl-PL" dirty="0" smtClean="0"/>
              <a:t>32. ΠΑΡΑΓΓΕΛΙΕΣ ΣΤΟ ΕΞΩΤΕΡΙΚΟ</a:t>
            </a:r>
            <a:endParaRPr lang="el-GR" dirty="0" smtClean="0"/>
          </a:p>
          <a:p>
            <a:r>
              <a:rPr lang="pl-PL" dirty="0" smtClean="0"/>
              <a:t>32.00 Παραγγελίες Παγίων Στοιχείων</a:t>
            </a:r>
            <a:endParaRPr lang="el-GR" dirty="0" smtClean="0"/>
          </a:p>
          <a:p>
            <a:r>
              <a:rPr lang="pl-PL" dirty="0" smtClean="0"/>
              <a:t>Μεταφορικά και άλλα έξοδα 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  <a:r>
              <a:rPr lang="en-US" dirty="0" smtClean="0"/>
              <a:t>P</a:t>
            </a:r>
            <a:r>
              <a:rPr lang="el-GR" dirty="0" smtClean="0"/>
              <a:t>.</a:t>
            </a:r>
            <a:r>
              <a:rPr lang="en-US" dirty="0" smtClean="0"/>
              <a:t>S</a:t>
            </a:r>
            <a:r>
              <a:rPr lang="el-GR" dirty="0" smtClean="0"/>
              <a:t>.    </a:t>
            </a:r>
            <a:r>
              <a:rPr lang="en-US" dirty="0" smtClean="0"/>
              <a:t>                                            </a:t>
            </a:r>
            <a:r>
              <a:rPr lang="el-GR" dirty="0" smtClean="0"/>
              <a:t>  $ 1</a:t>
            </a:r>
            <a:r>
              <a:rPr lang="pl-PL" dirty="0" smtClean="0"/>
              <a:t>20</a:t>
            </a:r>
            <a:endParaRPr lang="el-GR" dirty="0" smtClean="0"/>
          </a:p>
          <a:p>
            <a:r>
              <a:rPr lang="el-GR" dirty="0" smtClean="0"/>
              <a:t> </a:t>
            </a:r>
            <a:r>
              <a:rPr lang="pl-PL" dirty="0" smtClean="0"/>
              <a:t>	</a:t>
            </a:r>
            <a:r>
              <a:rPr lang="el-GR" dirty="0" smtClean="0"/>
              <a:t>	</a:t>
            </a:r>
            <a:r>
              <a:rPr lang="pl-PL" dirty="0" smtClean="0"/>
              <a:t>38. ΧΡΗΜΑΤΙΚΑ ΔΙΑΘΕΣΙΜΑ</a:t>
            </a:r>
            <a:endParaRPr lang="el-GR" dirty="0" smtClean="0"/>
          </a:p>
          <a:p>
            <a:r>
              <a:rPr lang="pl-PL" dirty="0" smtClean="0"/>
              <a:t>	</a:t>
            </a:r>
            <a:r>
              <a:rPr lang="el-GR" dirty="0" smtClean="0"/>
              <a:t>	</a:t>
            </a:r>
            <a:r>
              <a:rPr lang="pl-PL" dirty="0" smtClean="0"/>
              <a:t>38.0</a:t>
            </a:r>
            <a:r>
              <a:rPr lang="el-GR" dirty="0" smtClean="0"/>
              <a:t>5</a:t>
            </a:r>
            <a:r>
              <a:rPr lang="pl-PL" dirty="0" smtClean="0"/>
              <a:t>.01 </a:t>
            </a:r>
            <a:r>
              <a:rPr lang="en-US" dirty="0" smtClean="0"/>
              <a:t>A</a:t>
            </a:r>
            <a:r>
              <a:rPr lang="el-GR" dirty="0" smtClean="0"/>
              <a:t>.</a:t>
            </a:r>
            <a:r>
              <a:rPr lang="en-US" dirty="0" smtClean="0"/>
              <a:t>B</a:t>
            </a:r>
            <a:r>
              <a:rPr lang="el-GR" dirty="0" smtClean="0"/>
              <a:t>.</a:t>
            </a:r>
            <a:r>
              <a:rPr lang="en-US" dirty="0" smtClean="0"/>
              <a:t>N</a:t>
            </a:r>
            <a:r>
              <a:rPr lang="el-GR" dirty="0" smtClean="0"/>
              <a:t>. </a:t>
            </a:r>
            <a:r>
              <a:rPr lang="en-US" dirty="0" smtClean="0"/>
              <a:t>AMRO BANK</a:t>
            </a:r>
            <a:r>
              <a:rPr lang="el-GR" dirty="0" smtClean="0"/>
              <a:t>                                  </a:t>
            </a:r>
          </a:p>
          <a:p>
            <a:r>
              <a:rPr lang="pl-PL" dirty="0" smtClean="0"/>
              <a:t>	</a:t>
            </a:r>
            <a:r>
              <a:rPr lang="el-GR" dirty="0" smtClean="0"/>
              <a:t>	</a:t>
            </a:r>
            <a:r>
              <a:rPr lang="pl-PL" dirty="0" smtClean="0"/>
              <a:t>Μεταφορικά και άλλα έξοδα 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  <a:r>
              <a:rPr lang="en-US" dirty="0" smtClean="0"/>
              <a:t>P</a:t>
            </a:r>
            <a:r>
              <a:rPr lang="el-GR" dirty="0" smtClean="0"/>
              <a:t>.</a:t>
            </a:r>
            <a:r>
              <a:rPr lang="en-US" dirty="0" smtClean="0"/>
              <a:t>S</a:t>
            </a:r>
            <a:r>
              <a:rPr lang="el-GR" dirty="0" smtClean="0"/>
              <a:t>.              </a:t>
            </a:r>
            <a:r>
              <a:rPr lang="en-US" dirty="0" smtClean="0"/>
              <a:t>           </a:t>
            </a:r>
            <a:r>
              <a:rPr lang="el-GR" dirty="0" smtClean="0"/>
              <a:t> $ 1</a:t>
            </a:r>
            <a:r>
              <a:rPr lang="pl-PL" dirty="0" smtClean="0"/>
              <a:t>20</a:t>
            </a:r>
            <a:endParaRPr lang="el-GR" dirty="0" smtClean="0"/>
          </a:p>
          <a:p>
            <a:r>
              <a:rPr lang="pl-PL" dirty="0" smtClean="0"/>
              <a:t>-----------------------------------------------------------------------------------------------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l-PL" dirty="0" smtClean="0"/>
              <a:t>Αφού συγκεντρωθεί το κόστος της παραγγελίας </a:t>
            </a:r>
            <a:r>
              <a:rPr lang="el-GR" dirty="0" smtClean="0"/>
              <a:t>του 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  <a:r>
              <a:rPr lang="en-US" dirty="0" smtClean="0"/>
              <a:t>P</a:t>
            </a:r>
            <a:r>
              <a:rPr lang="el-GR" dirty="0" smtClean="0"/>
              <a:t>.</a:t>
            </a:r>
            <a:r>
              <a:rPr lang="en-US" dirty="0" smtClean="0"/>
              <a:t>S</a:t>
            </a:r>
            <a:r>
              <a:rPr lang="el-GR" dirty="0" smtClean="0"/>
              <a:t>. και λάβομε το αντίστοιχο Τιμολόγιο, </a:t>
            </a:r>
            <a:r>
              <a:rPr lang="pl-PL" dirty="0" smtClean="0"/>
              <a:t>θα έχουμε την εγγραφή:</a:t>
            </a:r>
            <a:endParaRPr lang="el-GR" dirty="0" smtClean="0"/>
          </a:p>
          <a:p>
            <a:r>
              <a:rPr lang="pl-PL" dirty="0" smtClean="0"/>
              <a:t>--------------------------------------------ημερομηνία-----------------------------------------</a:t>
            </a:r>
            <a:endParaRPr lang="el-GR" dirty="0" smtClean="0"/>
          </a:p>
          <a:p>
            <a:r>
              <a:rPr lang="pl-PL" dirty="0" smtClean="0"/>
              <a:t>15. ΑΚΙΝΗΤΟΠΟΙΗΣΕΙΣ ΥΠΟ ΕΚΤΕΛΕΣΗ</a:t>
            </a:r>
            <a:endParaRPr lang="el-GR" dirty="0" smtClean="0"/>
          </a:p>
          <a:p>
            <a:r>
              <a:rPr lang="pl-PL" dirty="0" smtClean="0"/>
              <a:t>15.0</a:t>
            </a:r>
            <a:r>
              <a:rPr lang="el-GR" dirty="0" smtClean="0"/>
              <a:t>3 Πλοία υπό κατασκευή </a:t>
            </a:r>
          </a:p>
          <a:p>
            <a:r>
              <a:rPr lang="pl-PL" dirty="0" smtClean="0"/>
              <a:t>Αξία 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  <a:r>
              <a:rPr lang="en-US" dirty="0" smtClean="0"/>
              <a:t>P</a:t>
            </a:r>
            <a:r>
              <a:rPr lang="el-GR" dirty="0" smtClean="0"/>
              <a:t>.</a:t>
            </a:r>
            <a:r>
              <a:rPr lang="en-US" dirty="0" smtClean="0"/>
              <a:t>S</a:t>
            </a:r>
            <a:r>
              <a:rPr lang="el-GR" dirty="0" smtClean="0"/>
              <a:t>.                                                                 </a:t>
            </a:r>
            <a:r>
              <a:rPr lang="en-US" dirty="0" smtClean="0"/>
              <a:t>      </a:t>
            </a:r>
            <a:r>
              <a:rPr lang="el-GR" dirty="0" smtClean="0"/>
              <a:t> </a:t>
            </a:r>
            <a:r>
              <a:rPr lang="en-US" dirty="0" smtClean="0"/>
              <a:t>          </a:t>
            </a:r>
            <a:r>
              <a:rPr lang="el-GR" dirty="0" smtClean="0"/>
              <a:t> $ 2.620</a:t>
            </a:r>
          </a:p>
          <a:p>
            <a:r>
              <a:rPr lang="el-GR" dirty="0" smtClean="0"/>
              <a:t>                                 </a:t>
            </a:r>
            <a:r>
              <a:rPr lang="pl-PL" dirty="0" smtClean="0"/>
              <a:t>32.ΠΑΡΑΓΓΕΛΙΕΣ ΣΤΟ ΕΞΩΤΕΡΙΚΟ</a:t>
            </a:r>
            <a:endParaRPr lang="el-GR" dirty="0" smtClean="0"/>
          </a:p>
          <a:p>
            <a:r>
              <a:rPr lang="el-GR" dirty="0" smtClean="0"/>
              <a:t>                                 </a:t>
            </a:r>
            <a:r>
              <a:rPr lang="pl-PL" dirty="0" smtClean="0"/>
              <a:t>32.00 Παραγγελίες Παγίων στοιχείων</a:t>
            </a:r>
            <a:endParaRPr lang="el-GR" dirty="0" smtClean="0"/>
          </a:p>
          <a:p>
            <a:r>
              <a:rPr lang="el-GR" dirty="0" smtClean="0"/>
              <a:t>                                  </a:t>
            </a:r>
            <a:r>
              <a:rPr lang="pl-PL" dirty="0" smtClean="0"/>
              <a:t>Αξία Παραλαβής</a:t>
            </a:r>
            <a:r>
              <a:rPr lang="el-GR" dirty="0" smtClean="0"/>
              <a:t>  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  <a:r>
              <a:rPr lang="en-US" dirty="0" smtClean="0"/>
              <a:t>P</a:t>
            </a:r>
            <a:r>
              <a:rPr lang="el-GR" dirty="0" smtClean="0"/>
              <a:t>.</a:t>
            </a:r>
            <a:r>
              <a:rPr lang="en-US" dirty="0" smtClean="0"/>
              <a:t>S</a:t>
            </a:r>
            <a:r>
              <a:rPr lang="el-GR" dirty="0" smtClean="0"/>
              <a:t>.                                                   $ </a:t>
            </a:r>
            <a:r>
              <a:rPr lang="pl-PL" dirty="0" smtClean="0"/>
              <a:t>2.</a:t>
            </a:r>
            <a:r>
              <a:rPr lang="el-GR" dirty="0" smtClean="0"/>
              <a:t>620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l-GR" dirty="0" smtClean="0"/>
              <a:t>Επειδή η απόκτηση Μηχανημάτων και κάθε είδους οργάνων «επιβαρύνει» το πλοίο, αφού αγοράζονται για τη λειτουργία του και αυξάνουν την αξία του, θα ολοκληρωθεί η απόκτηση του 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  <a:r>
              <a:rPr lang="en-US" dirty="0" smtClean="0"/>
              <a:t>P</a:t>
            </a:r>
            <a:r>
              <a:rPr lang="el-GR" dirty="0" smtClean="0"/>
              <a:t>.</a:t>
            </a:r>
            <a:r>
              <a:rPr lang="en-US" dirty="0" smtClean="0"/>
              <a:t>S</a:t>
            </a:r>
            <a:r>
              <a:rPr lang="el-GR" dirty="0" smtClean="0"/>
              <a:t>. με την εγγραφή.</a:t>
            </a:r>
          </a:p>
          <a:p>
            <a:r>
              <a:rPr lang="pl-PL" dirty="0" smtClean="0"/>
              <a:t>13.04 </a:t>
            </a:r>
            <a:r>
              <a:rPr lang="el-GR" dirty="0" smtClean="0"/>
              <a:t>ΠΛΟΙΑ</a:t>
            </a:r>
          </a:p>
          <a:p>
            <a:r>
              <a:rPr lang="pl-PL" dirty="0" smtClean="0"/>
              <a:t>13.04.01 </a:t>
            </a:r>
            <a:r>
              <a:rPr lang="el-GR" dirty="0" smtClean="0"/>
              <a:t>ΦΟΡΤΗΓΑ ΠΛΟΙΑ</a:t>
            </a:r>
          </a:p>
          <a:p>
            <a:r>
              <a:rPr lang="pl-PL" dirty="0" smtClean="0"/>
              <a:t>13.04.01.00 HELLENIC STAR	       </a:t>
            </a:r>
            <a:r>
              <a:rPr lang="el-GR" dirty="0" smtClean="0"/>
              <a:t>   </a:t>
            </a:r>
            <a:r>
              <a:rPr lang="pl-PL" dirty="0" smtClean="0"/>
              <a:t>$2.620          </a:t>
            </a:r>
            <a:endParaRPr lang="el-GR" dirty="0" smtClean="0"/>
          </a:p>
          <a:p>
            <a:r>
              <a:rPr lang="el-GR" dirty="0" smtClean="0"/>
              <a:t>                                   </a:t>
            </a:r>
            <a:r>
              <a:rPr lang="pl-PL" dirty="0" smtClean="0"/>
              <a:t>15. ΑΚΙΝΗΤΟΠΟΙΗΣΕΙΣ ΥΠΟ ΕΚΤΕΛΕΣΗ</a:t>
            </a:r>
            <a:endParaRPr lang="el-GR" dirty="0" smtClean="0"/>
          </a:p>
          <a:p>
            <a:r>
              <a:rPr lang="el-GR" dirty="0" smtClean="0"/>
              <a:t>                                   </a:t>
            </a:r>
            <a:r>
              <a:rPr lang="pl-PL" dirty="0" smtClean="0"/>
              <a:t>15.0</a:t>
            </a:r>
            <a:r>
              <a:rPr lang="el-GR" dirty="0" smtClean="0"/>
              <a:t>3 Πλοία υπό κατασκευή </a:t>
            </a:r>
          </a:p>
          <a:p>
            <a:r>
              <a:rPr lang="el-GR" dirty="0" smtClean="0"/>
              <a:t>                                    </a:t>
            </a:r>
            <a:r>
              <a:rPr lang="pl-PL" dirty="0" smtClean="0"/>
              <a:t>Αξία 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  <a:r>
              <a:rPr lang="en-US" dirty="0" smtClean="0"/>
              <a:t>P</a:t>
            </a:r>
            <a:r>
              <a:rPr lang="el-GR" dirty="0" smtClean="0"/>
              <a:t>.</a:t>
            </a:r>
            <a:r>
              <a:rPr lang="en-US" dirty="0" smtClean="0"/>
              <a:t>S</a:t>
            </a:r>
            <a:r>
              <a:rPr lang="el-GR" dirty="0" smtClean="0"/>
              <a:t>.                                    $ 2.620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Ναυτιλιακή Λογιστική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80000"/>
              </a:lnSpc>
            </a:pPr>
            <a:r>
              <a:rPr lang="el-GR" sz="3600" dirty="0" smtClean="0"/>
              <a:t>Μ</a:t>
            </a:r>
            <a:r>
              <a:rPr lang="pl-PL" sz="3600" dirty="0" smtClean="0"/>
              <a:t>ε</a:t>
            </a:r>
            <a:r>
              <a:rPr lang="el-GR" sz="3600" dirty="0" err="1" smtClean="0"/>
              <a:t>τά</a:t>
            </a:r>
            <a:r>
              <a:rPr lang="pl-PL" sz="3600" dirty="0" smtClean="0"/>
              <a:t> τη σύνταξη του </a:t>
            </a:r>
            <a:r>
              <a:rPr lang="el-GR" sz="3600" dirty="0" smtClean="0"/>
              <a:t>«</a:t>
            </a:r>
            <a:r>
              <a:rPr lang="pl-PL" sz="3600" dirty="0" smtClean="0"/>
              <a:t>Πρωτοκόλλου Παρ</a:t>
            </a:r>
            <a:r>
              <a:rPr lang="el-GR" sz="3600" dirty="0" smtClean="0"/>
              <a:t>ά</a:t>
            </a:r>
            <a:r>
              <a:rPr lang="pl-PL" sz="3600" dirty="0" smtClean="0"/>
              <a:t>δ</a:t>
            </a:r>
            <a:r>
              <a:rPr lang="el-GR" sz="3600" dirty="0" err="1" smtClean="0"/>
              <a:t>οση</a:t>
            </a:r>
            <a:r>
              <a:rPr lang="pl-PL" sz="3600" dirty="0" smtClean="0"/>
              <a:t>ς</a:t>
            </a:r>
            <a:r>
              <a:rPr lang="el-GR" sz="3600" dirty="0" smtClean="0"/>
              <a:t>»</a:t>
            </a:r>
            <a:r>
              <a:rPr lang="pl-PL" sz="3600" dirty="0" smtClean="0"/>
              <a:t> από το ναυπηγείο</a:t>
            </a:r>
            <a:r>
              <a:rPr lang="el-GR" sz="3600" dirty="0" smtClean="0"/>
              <a:t> και την ένταξη του πλοίου </a:t>
            </a:r>
            <a:r>
              <a:rPr lang="pl-PL" sz="3600" dirty="0" smtClean="0"/>
              <a:t>στο στόλο της επιχείρησης θα γίνει αντιλογισμός της αρχικής εγγραφής που </a:t>
            </a:r>
            <a:r>
              <a:rPr lang="el-GR" sz="3600" dirty="0" smtClean="0"/>
              <a:t>έγινε </a:t>
            </a:r>
            <a:r>
              <a:rPr lang="pl-PL" sz="3600" dirty="0" smtClean="0"/>
              <a:t>σε λογαριασμό τάξεως,</a:t>
            </a:r>
            <a:r>
              <a:rPr lang="el-GR" sz="3600" dirty="0" smtClean="0"/>
              <a:t> ως εξής:</a:t>
            </a:r>
          </a:p>
          <a:p>
            <a:pPr>
              <a:lnSpc>
                <a:spcPct val="80000"/>
              </a:lnSpc>
            </a:pPr>
            <a:r>
              <a:rPr lang="pl-PL" sz="3600" dirty="0" smtClean="0"/>
              <a:t>--------------------------------------------ημερομηνία--------------------------------------</a:t>
            </a:r>
            <a:endParaRPr lang="el-GR" sz="3600" dirty="0" smtClean="0"/>
          </a:p>
          <a:p>
            <a:pPr>
              <a:lnSpc>
                <a:spcPct val="80000"/>
              </a:lnSpc>
            </a:pPr>
            <a:r>
              <a:rPr lang="pl-PL" sz="3600" dirty="0" smtClean="0"/>
              <a:t>0 ΛΟΓΑΡΙΑΣΜΟΙ ΤΑΞΕΩΣ</a:t>
            </a:r>
            <a:endParaRPr lang="el-GR" sz="3600" dirty="0" smtClean="0"/>
          </a:p>
          <a:p>
            <a:pPr>
              <a:lnSpc>
                <a:spcPct val="80000"/>
              </a:lnSpc>
            </a:pPr>
            <a:r>
              <a:rPr lang="pl-PL" sz="3600" dirty="0" smtClean="0"/>
              <a:t>07 Υποχρεώσεις από αμφοτεροβαρείς Συμβάσεις</a:t>
            </a:r>
            <a:endParaRPr lang="el-GR" sz="3600" dirty="0" smtClean="0"/>
          </a:p>
          <a:p>
            <a:pPr>
              <a:lnSpc>
                <a:spcPct val="80000"/>
              </a:lnSpc>
            </a:pPr>
            <a:r>
              <a:rPr lang="el-GR" sz="3600" dirty="0" smtClean="0"/>
              <a:t>07.00</a:t>
            </a:r>
            <a:r>
              <a:rPr lang="pl-PL" sz="3600" dirty="0" smtClean="0"/>
              <a:t>Εκκρεμείς υποχρεώσεις από ναυπηγήσεις	</a:t>
            </a:r>
            <a:r>
              <a:rPr lang="el-GR" sz="3600" dirty="0" smtClean="0"/>
              <a:t>    </a:t>
            </a:r>
            <a:r>
              <a:rPr lang="en-US" sz="3600" dirty="0" smtClean="0"/>
              <a:t>        </a:t>
            </a:r>
            <a:r>
              <a:rPr lang="el-GR" sz="3600" dirty="0" smtClean="0"/>
              <a:t>$ 20.000.000</a:t>
            </a:r>
          </a:p>
          <a:p>
            <a:pPr>
              <a:lnSpc>
                <a:spcPct val="80000"/>
              </a:lnSpc>
            </a:pPr>
            <a:r>
              <a:rPr lang="pl-PL" sz="3600" dirty="0" smtClean="0"/>
              <a:t>	0 ΛΟΓΑΡΙΑΣΜΟΙ ΤΑΞΕΩΣ</a:t>
            </a:r>
            <a:endParaRPr lang="el-GR" sz="3600" dirty="0" smtClean="0"/>
          </a:p>
          <a:p>
            <a:pPr>
              <a:lnSpc>
                <a:spcPct val="80000"/>
              </a:lnSpc>
            </a:pPr>
            <a:r>
              <a:rPr lang="pl-PL" sz="3600" dirty="0" smtClean="0"/>
              <a:t>	03 Απαιτήσεις από αμφοτεροβαρείς Συμβάσεις</a:t>
            </a:r>
            <a:endParaRPr lang="el-GR" sz="3600" dirty="0" smtClean="0"/>
          </a:p>
          <a:p>
            <a:pPr>
              <a:lnSpc>
                <a:spcPct val="80000"/>
              </a:lnSpc>
            </a:pPr>
            <a:r>
              <a:rPr lang="el-GR" sz="3600" dirty="0" smtClean="0"/>
              <a:t>	03.00</a:t>
            </a:r>
            <a:r>
              <a:rPr lang="pl-PL" sz="3600" dirty="0" smtClean="0"/>
              <a:t>Πλοία υπό Ναυπήγηση</a:t>
            </a:r>
            <a:r>
              <a:rPr lang="el-GR" sz="3600" dirty="0" smtClean="0"/>
              <a:t>, πλοίο </a:t>
            </a:r>
            <a:r>
              <a:rPr lang="en-US" sz="3600" dirty="0" smtClean="0"/>
              <a:t>HELLENIC STAR</a:t>
            </a:r>
            <a:r>
              <a:rPr lang="el-GR" sz="3600" dirty="0" smtClean="0"/>
              <a:t>        $ 20.000.000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/>
              <a:t>Διακομιχάλης</a:t>
            </a:r>
            <a:r>
              <a:rPr lang="el-GR" sz="1400" dirty="0" smtClean="0"/>
              <a:t> Μιχαήλ, </a:t>
            </a:r>
            <a:r>
              <a:rPr lang="el-GR" sz="1400" dirty="0" err="1" smtClean="0"/>
              <a:t>Μανδήλας</a:t>
            </a:r>
            <a:r>
              <a:rPr lang="el-GR" sz="1400" dirty="0" smtClean="0"/>
              <a:t> Αθανάσιος, </a:t>
            </a:r>
            <a:r>
              <a:rPr lang="el-GR" sz="1400" dirty="0" err="1" smtClean="0"/>
              <a:t>Κελετζής</a:t>
            </a:r>
            <a:r>
              <a:rPr lang="el-GR" sz="1400" dirty="0" smtClean="0"/>
              <a:t> Σίμος (2013) Ειδικές - Κλαδικές Λογιστικές, Εκδόσεις ΣΤΑΜΟΥΛΗ, Αθήνα. Σελ. 448.</a:t>
            </a: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Κλαδικά Λογιστικά Σχέδια.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smtClean="0"/>
              <a:t>Επεξεργασία: Βαφειάδης </a:t>
            </a:r>
            <a:r>
              <a:rPr lang="el-GR" sz="2900" b="1" dirty="0" smtClean="0"/>
              <a:t>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Συνεχίζουμε στην ενότητα αυτήν εξετάζοντας το λογιστικό σχέδιο και τις εγγραφές που γίνονται στην ναυτιλιακή λογιστική μέσω παραδειγμάτων.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>
            <a:normAutofit/>
          </a:bodyPr>
          <a:lstStyle/>
          <a:p>
            <a:r>
              <a:rPr lang="el-GR" sz="3800" dirty="0" smtClean="0"/>
              <a:t>Ναυτιλιακή Λογιστική</a:t>
            </a:r>
            <a:endParaRPr lang="el-GR" sz="38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625252"/>
            <a:ext cx="8229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l-GR" sz="2000" dirty="0" smtClean="0"/>
              <a:t>Λογιστικό σχέδιο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13. Μεταφορικά μέσα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      </a:t>
            </a:r>
            <a:r>
              <a:rPr lang="el-GR" sz="2000" u="sng" dirty="0" smtClean="0"/>
              <a:t>13.04 Πλωτά Μέσα – ΠΛΟΙΑ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15.  Ακινητοποιήσεις υπό Εκτέλεση και Προκαταβολές Κτήσεως Παγίων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      15.03 Πλοία υπό κατασκευή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      15.09 Προκαταβολές κτήσεως Πλοίων 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23. Εφόδια Πλοίου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24. Χρώματα, Χημικά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25. Καύσιμα (25.00), Λιπαντικά (25.01)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26. Εφόδια Καταστρώματος &amp; Μηχανής 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30. Πελάτες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    30.00 Ναυλωτές  </a:t>
            </a:r>
          </a:p>
          <a:p>
            <a:pPr>
              <a:lnSpc>
                <a:spcPct val="60000"/>
              </a:lnSpc>
            </a:pPr>
            <a:r>
              <a:rPr lang="el-GR" sz="2000" dirty="0" smtClean="0"/>
              <a:t>    30.01  Πρακτορεία Ταξιδιωτικά</a:t>
            </a:r>
          </a:p>
          <a:p>
            <a:pPr>
              <a:lnSpc>
                <a:spcPct val="60000"/>
              </a:lnSpc>
            </a:pPr>
            <a:r>
              <a:rPr lang="en-US" sz="2000" dirty="0" smtClean="0"/>
              <a:t>    </a:t>
            </a:r>
            <a:r>
              <a:rPr lang="el-GR" sz="2000" dirty="0" smtClean="0"/>
              <a:t>30.90 Οικονομική Υπηρεσία Πλοίων (Λογιστήριο πλοίου)</a:t>
            </a:r>
          </a:p>
          <a:p>
            <a:pPr>
              <a:lnSpc>
                <a:spcPct val="60000"/>
              </a:lnSpc>
            </a:pPr>
            <a:r>
              <a:rPr lang="en-US" sz="2000" dirty="0" smtClean="0"/>
              <a:t>    </a:t>
            </a:r>
            <a:r>
              <a:rPr lang="el-GR" sz="2000" dirty="0" smtClean="0"/>
              <a:t>30.91 Οικονομική Υπηρεσία Πλοίων (Αρχιλογιστής)</a:t>
            </a:r>
          </a:p>
          <a:p>
            <a:pPr marL="0" indent="0">
              <a:lnSpc>
                <a:spcPct val="60000"/>
              </a:lnSpc>
              <a:buNone/>
            </a:pP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dirty="0" smtClean="0"/>
              <a:t>Λογιστικό σχέδιο</a:t>
            </a:r>
          </a:p>
          <a:p>
            <a:r>
              <a:rPr lang="el-GR" sz="2000" dirty="0" smtClean="0"/>
              <a:t>33. Χρεώστες διάφοροι</a:t>
            </a:r>
          </a:p>
          <a:p>
            <a:r>
              <a:rPr lang="el-GR" sz="2000" dirty="0" smtClean="0"/>
              <a:t>      33.90 Ασφαλιστικές Απαιτήσεις</a:t>
            </a:r>
          </a:p>
          <a:p>
            <a:r>
              <a:rPr lang="el-GR" sz="2000" dirty="0" smtClean="0"/>
              <a:t>      33.90.99 Εκκρεμείς Ασφαλιστικές Απαιτήσεις</a:t>
            </a:r>
          </a:p>
          <a:p>
            <a:r>
              <a:rPr lang="el-GR" sz="2000" dirty="0" smtClean="0"/>
              <a:t>35. Λογαριασμοί Διαχείρισης προκαταβολών και Πιστώσεων</a:t>
            </a:r>
          </a:p>
          <a:p>
            <a:r>
              <a:rPr lang="el-GR" sz="2000" dirty="0" smtClean="0"/>
              <a:t>     35.05 Ναυτιλιακοί Πράκτορες</a:t>
            </a:r>
          </a:p>
          <a:p>
            <a:r>
              <a:rPr lang="el-GR" sz="2000" dirty="0" smtClean="0"/>
              <a:t>     35.90 Λογαριασμοί Πλοιάρχων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600" dirty="0" smtClean="0"/>
              <a:t>Λογιστικό σχέδιο</a:t>
            </a:r>
          </a:p>
          <a:p>
            <a:r>
              <a:rPr lang="el-GR" sz="1800" dirty="0" smtClean="0"/>
              <a:t>53. </a:t>
            </a:r>
            <a:r>
              <a:rPr lang="pl-PL" sz="1800" dirty="0" smtClean="0"/>
              <a:t>Πιστωτές Διάφοροι</a:t>
            </a:r>
            <a:endParaRPr lang="el-GR" sz="1800" dirty="0" smtClean="0"/>
          </a:p>
          <a:p>
            <a:r>
              <a:rPr lang="el-GR" sz="1800" dirty="0" smtClean="0"/>
              <a:t>      </a:t>
            </a:r>
            <a:r>
              <a:rPr lang="pl-PL" sz="1800" dirty="0" smtClean="0"/>
              <a:t>53.90  </a:t>
            </a:r>
            <a:r>
              <a:rPr lang="el-GR" sz="1800" dirty="0" smtClean="0"/>
              <a:t>Ασφαλιστές - Ασφαλειομεσίτες</a:t>
            </a:r>
          </a:p>
          <a:p>
            <a:r>
              <a:rPr lang="el-GR" sz="1800" dirty="0" smtClean="0"/>
              <a:t>      53.93  Κατασκευαστές – Επισκευαστές</a:t>
            </a:r>
          </a:p>
          <a:p>
            <a:r>
              <a:rPr lang="pl-PL" sz="1800" dirty="0" smtClean="0"/>
              <a:t> </a:t>
            </a:r>
            <a:r>
              <a:rPr lang="el-GR" sz="1800" dirty="0" smtClean="0"/>
              <a:t>61. </a:t>
            </a:r>
            <a:r>
              <a:rPr lang="pl-PL" sz="1800" dirty="0" smtClean="0"/>
              <a:t>Αμοιβές και έξοδα τρίτων</a:t>
            </a:r>
            <a:endParaRPr lang="el-GR" sz="1800" dirty="0" smtClean="0"/>
          </a:p>
          <a:p>
            <a:pPr lvl="2">
              <a:buNone/>
            </a:pPr>
            <a:r>
              <a:rPr lang="el-GR" sz="1800" dirty="0" smtClean="0"/>
              <a:t>61.02.02  </a:t>
            </a:r>
            <a:r>
              <a:rPr lang="pl-PL" sz="1800" dirty="0" smtClean="0"/>
              <a:t>Προμήθειες </a:t>
            </a:r>
            <a:r>
              <a:rPr lang="el-GR" sz="1800" dirty="0" smtClean="0"/>
              <a:t>Ναυτιλιακών / Ταξιδιωτικών Πρακτόρων </a:t>
            </a:r>
          </a:p>
          <a:p>
            <a:pPr lvl="2">
              <a:buNone/>
            </a:pPr>
            <a:r>
              <a:rPr lang="el-GR" sz="1800" dirty="0" smtClean="0"/>
              <a:t>61.02.03  Προμήθεια Ναυλομεσιτών </a:t>
            </a:r>
          </a:p>
          <a:p>
            <a:pPr lvl="2">
              <a:buNone/>
            </a:pPr>
            <a:r>
              <a:rPr lang="el-GR" sz="1800" dirty="0" smtClean="0"/>
              <a:t>61.02.04  Δικαιώματα Θαλαμηπόλων</a:t>
            </a:r>
            <a:endParaRPr lang="el-GR" dirty="0" smtClean="0"/>
          </a:p>
          <a:p>
            <a:pPr marL="347472" indent="-347472">
              <a:buNone/>
            </a:pPr>
            <a:endParaRPr lang="el-GR" sz="28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Ναυτιλιακή Λογιστική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l-GR" dirty="0" smtClean="0"/>
              <a:t>Λογιστικό σχέδιο</a:t>
            </a:r>
          </a:p>
          <a:p>
            <a:pPr lvl="1">
              <a:buNone/>
            </a:pPr>
            <a:r>
              <a:rPr lang="el-GR" sz="1800" dirty="0" smtClean="0"/>
              <a:t>62 Παροχές  Τρίτων </a:t>
            </a:r>
          </a:p>
          <a:p>
            <a:pPr lvl="2">
              <a:buNone/>
            </a:pPr>
            <a:r>
              <a:rPr lang="en-US" sz="1600" dirty="0" smtClean="0"/>
              <a:t>62.05.08 </a:t>
            </a:r>
            <a:r>
              <a:rPr lang="pl-PL" sz="1600" dirty="0" smtClean="0"/>
              <a:t>Ασφάλιστρα κύτους και μηχανών</a:t>
            </a:r>
            <a:r>
              <a:rPr lang="el-GR" sz="1600" dirty="0" smtClean="0"/>
              <a:t> (</a:t>
            </a:r>
            <a:r>
              <a:rPr lang="en-US" sz="1600" dirty="0" smtClean="0"/>
              <a:t>Hull</a:t>
            </a:r>
            <a:r>
              <a:rPr lang="el-GR" sz="1600" dirty="0" smtClean="0"/>
              <a:t> &amp; </a:t>
            </a:r>
            <a:r>
              <a:rPr lang="en-US" sz="1600" dirty="0" smtClean="0"/>
              <a:t>Machinery</a:t>
            </a:r>
            <a:r>
              <a:rPr lang="el-GR" sz="1600" dirty="0" smtClean="0"/>
              <a:t>)</a:t>
            </a:r>
            <a:endParaRPr lang="en-US" sz="1600" dirty="0" smtClean="0"/>
          </a:p>
          <a:p>
            <a:pPr lvl="2">
              <a:buNone/>
            </a:pPr>
            <a:r>
              <a:rPr lang="en-US" sz="1600" dirty="0" smtClean="0"/>
              <a:t>62.05.09 </a:t>
            </a:r>
            <a:r>
              <a:rPr lang="pl-PL" sz="1600" dirty="0" smtClean="0"/>
              <a:t>Ασφάλιστρα κινδύνου πολέμου (War Risk)</a:t>
            </a:r>
            <a:endParaRPr lang="el-GR" sz="1600" dirty="0" smtClean="0"/>
          </a:p>
          <a:p>
            <a:pPr lvl="2">
              <a:buNone/>
            </a:pPr>
            <a:r>
              <a:rPr lang="en-US" sz="1600" dirty="0" smtClean="0"/>
              <a:t>62.05.10 </a:t>
            </a:r>
            <a:r>
              <a:rPr lang="pl-PL" sz="1600" dirty="0" smtClean="0"/>
              <a:t>Ασφάλιστρα για απώλεια μισθώματος (Loss of Hire)</a:t>
            </a:r>
            <a:endParaRPr lang="el-GR" sz="1600" dirty="0" smtClean="0"/>
          </a:p>
          <a:p>
            <a:pPr lvl="2">
              <a:buNone/>
            </a:pPr>
            <a:r>
              <a:rPr lang="en-US" sz="1600" dirty="0" smtClean="0"/>
              <a:t>62.05.11 </a:t>
            </a:r>
            <a:r>
              <a:rPr lang="pl-PL" sz="1600" dirty="0" smtClean="0"/>
              <a:t>Ασφάλιστρα ειδικής ασφάλισης </a:t>
            </a:r>
            <a:endParaRPr lang="el-GR" sz="1600" dirty="0" smtClean="0"/>
          </a:p>
          <a:p>
            <a:pPr lvl="2">
              <a:buNone/>
            </a:pPr>
            <a:r>
              <a:rPr lang="en-US" sz="1600" dirty="0" smtClean="0"/>
              <a:t>62.05.12 </a:t>
            </a:r>
            <a:r>
              <a:rPr lang="pl-PL" sz="1600" dirty="0" smtClean="0"/>
              <a:t>Εισφορές στους λογ/μούς αυτασφάλισης (P &amp; I Club)</a:t>
            </a:r>
            <a:endParaRPr lang="el-GR" sz="1600" dirty="0" smtClean="0"/>
          </a:p>
          <a:p>
            <a:pPr lvl="2">
              <a:buNone/>
            </a:pPr>
            <a:r>
              <a:rPr lang="en-US" sz="1600" dirty="0" smtClean="0"/>
              <a:t>62.05.13 </a:t>
            </a:r>
            <a:r>
              <a:rPr lang="el-GR" sz="1600" dirty="0" smtClean="0"/>
              <a:t>Προμήθειες ασφαλειών</a:t>
            </a:r>
          </a:p>
          <a:p>
            <a:pPr lvl="1">
              <a:buNone/>
            </a:pPr>
            <a:r>
              <a:rPr lang="en-US" sz="1600" dirty="0" smtClean="0"/>
              <a:t>        </a:t>
            </a:r>
            <a:r>
              <a:rPr lang="pl-PL" sz="1600" dirty="0" smtClean="0"/>
              <a:t>62</a:t>
            </a:r>
            <a:r>
              <a:rPr lang="el-GR" sz="1600" dirty="0" smtClean="0"/>
              <a:t>.07</a:t>
            </a:r>
            <a:r>
              <a:rPr lang="pl-PL" sz="1600" dirty="0" smtClean="0"/>
              <a:t>.9</a:t>
            </a:r>
            <a:r>
              <a:rPr lang="el-GR" sz="1600" dirty="0" smtClean="0"/>
              <a:t>0 </a:t>
            </a:r>
            <a:r>
              <a:rPr lang="pl-PL" sz="1600" dirty="0" smtClean="0"/>
              <a:t>Επισκευές και συντηρήσεις πλοίων</a:t>
            </a:r>
            <a:endParaRPr lang="el-GR" sz="1600" dirty="0" smtClean="0"/>
          </a:p>
          <a:p>
            <a:pPr lvl="1">
              <a:buNone/>
            </a:pPr>
            <a:r>
              <a:rPr lang="en-US" sz="1600" dirty="0" smtClean="0"/>
              <a:t>        </a:t>
            </a:r>
            <a:r>
              <a:rPr lang="pl-PL" sz="1600" dirty="0" smtClean="0"/>
              <a:t>62.07.</a:t>
            </a:r>
            <a:r>
              <a:rPr lang="el-GR" sz="1600" dirty="0" smtClean="0"/>
              <a:t>90.</a:t>
            </a:r>
            <a:r>
              <a:rPr lang="pl-PL" sz="1600" dirty="0" smtClean="0"/>
              <a:t>9</a:t>
            </a:r>
            <a:r>
              <a:rPr lang="el-GR" sz="1600" dirty="0" smtClean="0"/>
              <a:t>9 Ε</a:t>
            </a:r>
            <a:r>
              <a:rPr lang="pl-PL" sz="1600" dirty="0" smtClean="0"/>
              <a:t>πισκευ</a:t>
            </a:r>
            <a:r>
              <a:rPr lang="el-GR" sz="1600" dirty="0" err="1" smtClean="0"/>
              <a:t>ές</a:t>
            </a:r>
            <a:r>
              <a:rPr lang="pl-PL" sz="1600" dirty="0" smtClean="0"/>
              <a:t> - </a:t>
            </a:r>
            <a:r>
              <a:rPr lang="el-GR" sz="1600" dirty="0" smtClean="0"/>
              <a:t>Σ</a:t>
            </a:r>
            <a:r>
              <a:rPr lang="pl-PL" sz="1600" dirty="0" smtClean="0"/>
              <a:t>υντηρ</a:t>
            </a:r>
            <a:r>
              <a:rPr lang="el-GR" sz="1600" dirty="0" smtClean="0"/>
              <a:t>ή</a:t>
            </a:r>
            <a:r>
              <a:rPr lang="pl-PL" sz="1600" dirty="0" smtClean="0"/>
              <a:t>σει</a:t>
            </a:r>
            <a:r>
              <a:rPr lang="el-GR" sz="1600" dirty="0" smtClean="0"/>
              <a:t>ς</a:t>
            </a:r>
            <a:r>
              <a:rPr lang="pl-PL" sz="1600" dirty="0" smtClean="0"/>
              <a:t> καλυμμ</a:t>
            </a:r>
            <a:r>
              <a:rPr lang="el-GR" sz="1600" dirty="0" smtClean="0"/>
              <a:t>έ</a:t>
            </a:r>
            <a:r>
              <a:rPr lang="pl-PL" sz="1600" dirty="0" smtClean="0"/>
              <a:t>νε</a:t>
            </a:r>
            <a:r>
              <a:rPr lang="el-GR" sz="1600" dirty="0" smtClean="0"/>
              <a:t>ς</a:t>
            </a:r>
            <a:r>
              <a:rPr lang="pl-PL" sz="1600" dirty="0" smtClean="0"/>
              <a:t> ασφαλιστικ</a:t>
            </a:r>
            <a:r>
              <a:rPr lang="el-GR" sz="1600" dirty="0" smtClean="0"/>
              <a:t>ά</a:t>
            </a:r>
          </a:p>
          <a:p>
            <a:pPr marL="0" indent="0">
              <a:lnSpc>
                <a:spcPct val="90000"/>
              </a:lnSpc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1360</TotalTime>
  <Words>1695</Words>
  <Application>Microsoft Office PowerPoint</Application>
  <PresentationFormat>Προβολή στην οθόνη (16:10)</PresentationFormat>
  <Paragraphs>352</Paragraphs>
  <Slides>37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Κλαδικά Λογιστικά Σχέδια</vt:lpstr>
      <vt:lpstr>Διαφάνεια 2</vt:lpstr>
      <vt:lpstr>Άδειες Χρήσης</vt:lpstr>
      <vt:lpstr>Χρηματοδότηση</vt:lpstr>
      <vt:lpstr>Σκοποί  ενότητας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ΧΡΗΣΗ ΛΟΓΑΡΙΑΣΜΩΝ ΑΝΑΛΟΓΑ ΜΕ ΤΟΝ ΤΡΟΠΟ ΚΤΗΣΗΣ ΠΛΟΙΟΥ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Ναυτιλιακή Λογιστική</vt:lpstr>
      <vt:lpstr>Βιβλιογραφία</vt:lpstr>
      <vt:lpstr>Σημείωμα Αναφοράς</vt:lpstr>
      <vt:lpstr>Σημείωμα Αδειοδότησης</vt:lpstr>
      <vt:lpstr>Διαφάνεια 34</vt:lpstr>
      <vt:lpstr>Διαφάνεια 35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200</cp:revision>
  <dcterms:created xsi:type="dcterms:W3CDTF">2012-09-06T09:03:05Z</dcterms:created>
  <dcterms:modified xsi:type="dcterms:W3CDTF">2015-11-03T20:04:26Z</dcterms:modified>
</cp:coreProperties>
</file>