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89" r:id="rId3"/>
    <p:sldId id="257" r:id="rId4"/>
    <p:sldId id="259" r:id="rId5"/>
    <p:sldId id="261" r:id="rId6"/>
    <p:sldId id="265" r:id="rId7"/>
    <p:sldId id="274" r:id="rId8"/>
    <p:sldId id="296" r:id="rId9"/>
    <p:sldId id="297" r:id="rId10"/>
    <p:sldId id="298" r:id="rId11"/>
    <p:sldId id="320" r:id="rId12"/>
    <p:sldId id="299" r:id="rId13"/>
    <p:sldId id="282" r:id="rId14"/>
    <p:sldId id="283" r:id="rId15"/>
    <p:sldId id="285" r:id="rId16"/>
    <p:sldId id="301" r:id="rId17"/>
    <p:sldId id="302" r:id="rId18"/>
    <p:sldId id="303" r:id="rId19"/>
    <p:sldId id="306" r:id="rId20"/>
    <p:sldId id="305" r:id="rId21"/>
    <p:sldId id="304" r:id="rId22"/>
    <p:sldId id="308" r:id="rId23"/>
    <p:sldId id="307" r:id="rId24"/>
    <p:sldId id="309" r:id="rId25"/>
    <p:sldId id="310" r:id="rId26"/>
    <p:sldId id="311" r:id="rId27"/>
    <p:sldId id="314" r:id="rId28"/>
    <p:sldId id="290" r:id="rId29"/>
    <p:sldId id="291" r:id="rId30"/>
    <p:sldId id="292" r:id="rId31"/>
    <p:sldId id="293" r:id="rId32"/>
    <p:sldId id="294" r:id="rId33"/>
    <p:sldId id="295" r:id="rId34"/>
    <p:sldId id="280" r:id="rId35"/>
  </p:sldIdLst>
  <p:sldSz cx="9144000" cy="5715000" type="screen16x10"/>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322"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11118"/>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03/11/2015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dirty="0" smtClean="0"/>
              <a:t>Κλαδικά Λογιστικά Σχέδια</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600" b="1" dirty="0" smtClean="0">
                <a:ea typeface="ＭＳ Ｐゴシック" pitchFamily="34" charset="-128"/>
              </a:rPr>
              <a:t>Τραπεζική Λογιστική</a:t>
            </a:r>
            <a:r>
              <a:rPr lang="en-US" sz="3600" dirty="0" smtClean="0"/>
              <a:t> </a:t>
            </a:r>
            <a:r>
              <a:rPr lang="en-US" sz="3600" b="1" dirty="0" smtClean="0"/>
              <a:t>– </a:t>
            </a:r>
            <a:r>
              <a:rPr lang="el-GR" sz="3600" b="1" dirty="0" smtClean="0"/>
              <a:t>Εκτοκισμός και Προϊόντα Χορηγήσεων</a:t>
            </a:r>
            <a:endParaRPr lang="el-GR" sz="3600"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ea typeface="ＭＳ Ｐゴシック" pitchFamily="34" charset="-128"/>
              </a:rPr>
              <a:t>Τραπεζική Λογιστική</a:t>
            </a:r>
            <a:r>
              <a:rPr lang="en-US" sz="4000" dirty="0" smtClean="0"/>
              <a:t> – </a:t>
            </a:r>
            <a:r>
              <a:rPr lang="el-GR" sz="4000" dirty="0" smtClean="0"/>
              <a:t>Εκτοκισμός και Προϊόντα Χορηγήσεων</a:t>
            </a:r>
          </a:p>
        </p:txBody>
      </p:sp>
      <p:sp>
        <p:nvSpPr>
          <p:cNvPr id="5" name="4 - Θέση περιεχομένου"/>
          <p:cNvSpPr>
            <a:spLocks noGrp="1"/>
          </p:cNvSpPr>
          <p:nvPr>
            <p:ph idx="1"/>
          </p:nvPr>
        </p:nvSpPr>
        <p:spPr/>
        <p:txBody>
          <a:bodyPr>
            <a:noAutofit/>
          </a:bodyPr>
          <a:lstStyle/>
          <a:p>
            <a:pPr marL="0" indent="0" algn="just">
              <a:lnSpc>
                <a:spcPct val="80000"/>
              </a:lnSpc>
              <a:buFontTx/>
              <a:buNone/>
            </a:pPr>
            <a:r>
              <a:rPr lang="el-GR" sz="2000" u="sng" dirty="0" smtClean="0">
                <a:ea typeface="ＭＳ Ｐゴシック" pitchFamily="34" charset="-128"/>
              </a:rPr>
              <a:t>Παράδειγμα εκτοκισμού λογαριασμού ενεργητικού (λογαριασμού χορηγήσεων)</a:t>
            </a:r>
            <a:endParaRPr lang="el-GR" sz="2000" dirty="0" smtClean="0">
              <a:ea typeface="ＭＳ Ｐゴシック" pitchFamily="34" charset="-128"/>
            </a:endParaRPr>
          </a:p>
          <a:p>
            <a:pPr marL="0" indent="0" algn="just">
              <a:lnSpc>
                <a:spcPct val="80000"/>
              </a:lnSpc>
              <a:buFontTx/>
              <a:buNone/>
            </a:pPr>
            <a:r>
              <a:rPr lang="el-GR" sz="2000" dirty="0" smtClean="0">
                <a:ea typeface="ＭＳ Ｐゴシック" pitchFamily="34" charset="-128"/>
              </a:rPr>
              <a:t>Έστω ότι η τράπεζα χορήγησε δάνειο ύψους € 500.000 για διάστημα 5 ετών, επιτόκιο σταθερό 7% και αποπληρωμή κεφαλαίου με τριμηνιαίες χρεολυτικές δόσεις (έστω ότι ο τόκος θα πληρώνεται ανά 3μηνο).</a:t>
            </a:r>
          </a:p>
          <a:p>
            <a:pPr marL="0" indent="0" algn="just">
              <a:lnSpc>
                <a:spcPct val="80000"/>
              </a:lnSpc>
              <a:buFontTx/>
              <a:buNone/>
            </a:pPr>
            <a:r>
              <a:rPr lang="el-GR" sz="2000" dirty="0" smtClean="0">
                <a:ea typeface="ＭＳ Ｐゴシック" pitchFamily="34" charset="-128"/>
              </a:rPr>
              <a:t>Ο πελάτης για την αποπληρωμή του δανείου του οφείλει να πληρώνει:</a:t>
            </a:r>
          </a:p>
          <a:p>
            <a:pPr algn="just"/>
            <a:r>
              <a:rPr lang="el-GR" sz="2000" dirty="0" smtClean="0">
                <a:ea typeface="ＭＳ Ｐゴシック" pitchFamily="34" charset="-128"/>
              </a:rPr>
              <a:t>για κεφάλαιο κάθε 3μηνο το ποσό των € 25.000 (500.000 : 20 3μηνα) </a:t>
            </a:r>
          </a:p>
          <a:p>
            <a:pPr algn="just"/>
            <a:r>
              <a:rPr lang="el-GR" sz="2000" dirty="0" smtClean="0">
                <a:ea typeface="ＭＳ Ｐゴシック" pitchFamily="34" charset="-128"/>
              </a:rPr>
              <a:t>για τόκο το ποσό των € 8.750 για το 1</a:t>
            </a:r>
            <a:r>
              <a:rPr lang="el-GR" sz="2000" baseline="30000" dirty="0" smtClean="0">
                <a:ea typeface="ＭＳ Ｐゴシック" pitchFamily="34" charset="-128"/>
              </a:rPr>
              <a:t>ο</a:t>
            </a:r>
            <a:r>
              <a:rPr lang="el-GR" sz="2000" dirty="0" smtClean="0">
                <a:ea typeface="ＭＳ Ｐゴシック" pitchFamily="34" charset="-128"/>
              </a:rPr>
              <a:t> 3μηνο (500.000 * 7% * 3 : 12), ποσό € 8.312,50 για το 2</a:t>
            </a:r>
            <a:r>
              <a:rPr lang="el-GR" sz="2000" baseline="30000" dirty="0" smtClean="0">
                <a:ea typeface="ＭＳ Ｐゴシック" pitchFamily="34" charset="-128"/>
              </a:rPr>
              <a:t>ο</a:t>
            </a:r>
            <a:r>
              <a:rPr lang="el-GR" sz="2000" dirty="0" smtClean="0">
                <a:ea typeface="ＭＳ Ｐゴシック" pitchFamily="34" charset="-128"/>
              </a:rPr>
              <a:t> 3μηνο (475.000 * 7% * 3 : 12) κλπ. έτσι όπως περιγράφεται με λεπτομέρεια παρακάτω (ο εκτοκισμός γίνεται με παρόμοιο τρόπο όπως αυτόν των λογαριασμών παθητικού της τράπεζας). </a:t>
            </a:r>
          </a:p>
          <a:p>
            <a:pPr marL="0" indent="0" algn="just">
              <a:buNone/>
            </a:pPr>
            <a:endParaRPr lang="en-US"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a:p>
        </p:txBody>
      </p:sp>
      <p:graphicFrame>
        <p:nvGraphicFramePr>
          <p:cNvPr id="7" name="Table 4"/>
          <p:cNvGraphicFramePr>
            <a:graphicFrameLocks noGrp="1"/>
          </p:cNvGraphicFramePr>
          <p:nvPr/>
        </p:nvGraphicFramePr>
        <p:xfrm>
          <a:off x="395536" y="265212"/>
          <a:ext cx="8352928" cy="5449783"/>
        </p:xfrm>
        <a:graphic>
          <a:graphicData uri="http://schemas.openxmlformats.org/drawingml/2006/table">
            <a:tbl>
              <a:tblPr/>
              <a:tblGrid>
                <a:gridCol w="834813"/>
                <a:gridCol w="2064643"/>
                <a:gridCol w="1703211"/>
                <a:gridCol w="1959091"/>
                <a:gridCol w="1791170"/>
              </a:tblGrid>
              <a:tr h="7036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Arial" charset="0"/>
                        <a:cs typeface="Times New Roman" pitchFamily="18" charset="0"/>
                      </a:endParaRP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Ποσό δόσης κεφαλαίου</a:t>
                      </a:r>
                      <a:endParaRPr kumimoji="0" lang="el-GR" sz="1400" b="0" i="0" u="none" strike="noStrike" cap="none" normalizeH="0" baseline="0" smtClean="0">
                        <a:ln>
                          <a:noFill/>
                        </a:ln>
                        <a:solidFill>
                          <a:schemeClr val="tx1"/>
                        </a:solidFill>
                        <a:effectLst/>
                        <a:latin typeface="Arial" charset="0"/>
                        <a:cs typeface="Times New Roman" pitchFamily="18" charset="0"/>
                      </a:endParaRPr>
                    </a:p>
                  </a:txBody>
                  <a:tcPr marL="68582" marR="685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Υπόλοιπο Κεφαλαίου</a:t>
                      </a:r>
                      <a:endParaRPr kumimoji="0" lang="el-GR" sz="1400" b="0" i="0" u="none" strike="noStrike" cap="none" normalizeH="0" baseline="0" smtClean="0">
                        <a:ln>
                          <a:noFill/>
                        </a:ln>
                        <a:solidFill>
                          <a:schemeClr val="tx1"/>
                        </a:solidFill>
                        <a:effectLst/>
                        <a:latin typeface="Arial" charset="0"/>
                        <a:cs typeface="Times New Roman" pitchFamily="18" charset="0"/>
                      </a:endParaRPr>
                    </a:p>
                  </a:txBody>
                  <a:tcPr marL="68582" marR="685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Τόκος περιόδου</a:t>
                      </a:r>
                      <a:endParaRPr kumimoji="0" lang="el-GR" sz="1400" b="0" i="0" u="none" strike="noStrike" cap="none" normalizeH="0" baseline="0" smtClean="0">
                        <a:ln>
                          <a:noFill/>
                        </a:ln>
                        <a:solidFill>
                          <a:schemeClr val="tx1"/>
                        </a:solidFill>
                        <a:effectLst/>
                        <a:latin typeface="Arial" charset="0"/>
                        <a:cs typeface="Times New Roman" pitchFamily="18" charset="0"/>
                      </a:endParaRPr>
                    </a:p>
                  </a:txBody>
                  <a:tcPr marL="68582" marR="685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Συνολική καταβολή</a:t>
                      </a:r>
                      <a:endParaRPr kumimoji="0" lang="el-GR" sz="1400" b="0" i="0" u="none" strike="noStrike" cap="none" normalizeH="0" baseline="0" smtClean="0">
                        <a:ln>
                          <a:noFill/>
                        </a:ln>
                        <a:solidFill>
                          <a:schemeClr val="tx1"/>
                        </a:solidFill>
                        <a:effectLst/>
                        <a:latin typeface="Arial" charset="0"/>
                        <a:cs typeface="Times New Roman" pitchFamily="18" charset="0"/>
                      </a:endParaRP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 </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 </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500.000,0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 </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 </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475.000,0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8.750,00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33.750,00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450.000,0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8.312,50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33.312,50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7.875,00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32.875,00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400.000,0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7.437,50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32.437,50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5</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375.000,0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7.000,00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32.000,00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6</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350.000,0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6.562,50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31.562,50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7</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6.125,00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31.125,00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8</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300.000,0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5.687,50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30.687,50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9</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275.000,0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5.250,00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30.250,00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4.812,50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29.812,50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11</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4.375,00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29.375,00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12</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200.000,0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3.937,50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28.937,50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13</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175.000,0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28.500,00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14</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150.000,0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3.062,50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28.062,50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15</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2.625,00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27.625,00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16</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100.000,0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2.187,50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27.187,50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17</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75.000,0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1.750,00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26.750,00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18</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50.000,0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1.312,50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26.312,50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19</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875,00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25.875,00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25.000,0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437,50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cs typeface="Times New Roman" pitchFamily="18" charset="0"/>
                        </a:rPr>
                        <a:t>25.437,50</a:t>
                      </a:r>
                    </a:p>
                  </a:txBody>
                  <a:tcPr marL="68582" marR="685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smtClean="0">
                <a:ea typeface="ＭＳ Ｐゴシック" pitchFamily="34" charset="-128"/>
              </a:rPr>
              <a:t>Τραπεζική Λογιστική</a:t>
            </a:r>
            <a:r>
              <a:rPr lang="en-US" sz="3200" dirty="0" smtClean="0"/>
              <a:t> – </a:t>
            </a:r>
            <a:r>
              <a:rPr lang="el-GR" sz="3200" dirty="0" smtClean="0"/>
              <a:t>Εκτοκισμός και Προϊόντα Χορηγήσεων</a:t>
            </a:r>
            <a:endParaRPr lang="el-GR" sz="3200" dirty="0"/>
          </a:p>
        </p:txBody>
      </p:sp>
      <p:sp>
        <p:nvSpPr>
          <p:cNvPr id="3" name="Θέση περιεχομένου 2"/>
          <p:cNvSpPr>
            <a:spLocks noGrp="1"/>
          </p:cNvSpPr>
          <p:nvPr>
            <p:ph idx="1"/>
          </p:nvPr>
        </p:nvSpPr>
        <p:spPr>
          <a:xfrm>
            <a:off x="467544" y="1057300"/>
            <a:ext cx="8229600" cy="4176464"/>
          </a:xfrm>
        </p:spPr>
        <p:txBody>
          <a:bodyPr>
            <a:noAutofit/>
          </a:bodyPr>
          <a:lstStyle/>
          <a:p>
            <a:pPr marL="0" indent="0" algn="just">
              <a:buFontTx/>
              <a:buNone/>
            </a:pPr>
            <a:r>
              <a:rPr lang="el-GR" sz="2000" u="sng" dirty="0" smtClean="0">
                <a:ea typeface="ＭＳ Ｐゴシック" pitchFamily="34" charset="-128"/>
              </a:rPr>
              <a:t>Παράδειγμα εκτοκισμού λογαριασμού ενεργητικού (λογαριασμού χορηγήσεων) - συνέχεια</a:t>
            </a:r>
            <a:endParaRPr lang="el-GR" sz="2000" dirty="0" smtClean="0">
              <a:ea typeface="ＭＳ Ｐゴシック" pitchFamily="34" charset="-128"/>
            </a:endParaRPr>
          </a:p>
          <a:p>
            <a:pPr algn="just">
              <a:buFontTx/>
              <a:buNone/>
            </a:pPr>
            <a:r>
              <a:rPr lang="el-GR" sz="2000" dirty="0" smtClean="0">
                <a:ea typeface="ＭＳ Ｐゴシック" pitchFamily="34" charset="-128"/>
              </a:rPr>
              <a:t>	Εάν ο πιστούχος συμφωνήσει με τη τράπεζα την αποπληρωμή του παραπάνω δανείου του όχι σε χρεολυτικές αλλά σε τοκοχρεολυτικές δόσεις τότε οι δόσεις του δανείου του θα είναι ισόποσες (θα περιλαμβάνουν στο συνολικό ποσό μέρος του κεφαλαίου και μέρος των τόκων) και θα υπολογίζονται με τον παρακάτω τύπο:</a:t>
            </a:r>
          </a:p>
          <a:p>
            <a:pPr algn="just">
              <a:buFontTx/>
              <a:buNone/>
            </a:pPr>
            <a:r>
              <a:rPr lang="el-GR" sz="2000" dirty="0" smtClean="0">
                <a:ea typeface="ＭＳ Ｐゴシック" pitchFamily="34" charset="-128"/>
              </a:rPr>
              <a:t>	</a:t>
            </a:r>
            <a:r>
              <a:rPr lang="el-GR" sz="2000" b="1" dirty="0" smtClean="0">
                <a:ea typeface="ＭＳ Ｐゴシック" pitchFamily="34" charset="-128"/>
              </a:rPr>
              <a:t>Δόση = Ποσό Δανείου {επιτόκιο + επιτόκιο : [(1 + επιτόκιο)</a:t>
            </a:r>
            <a:r>
              <a:rPr lang="el-GR" sz="2000" b="1" baseline="30000" dirty="0" smtClean="0">
                <a:ea typeface="ＭＳ Ｐゴシック" pitchFamily="34" charset="-128"/>
              </a:rPr>
              <a:t>περίοδοι </a:t>
            </a:r>
            <a:r>
              <a:rPr lang="el-GR" sz="2000" b="1" dirty="0" smtClean="0">
                <a:ea typeface="ＭＳ Ｐゴシック" pitchFamily="34" charset="-128"/>
              </a:rPr>
              <a:t>- 1 ]} </a:t>
            </a:r>
            <a:endParaRPr lang="el-GR" sz="2000" dirty="0" smtClean="0">
              <a:ea typeface="ＭＳ Ｐゴシック" pitchFamily="34" charset="-128"/>
            </a:endParaRPr>
          </a:p>
          <a:p>
            <a:pPr algn="just">
              <a:buFontTx/>
              <a:buNone/>
            </a:pPr>
            <a:r>
              <a:rPr lang="el-GR" sz="2000" b="1" dirty="0" smtClean="0">
                <a:ea typeface="ＭＳ Ｐゴシック" pitchFamily="34" charset="-128"/>
              </a:rPr>
              <a:t>	</a:t>
            </a:r>
            <a:r>
              <a:rPr lang="el-GR" sz="2000" dirty="0" smtClean="0">
                <a:ea typeface="ＭＳ Ｐゴシック" pitchFamily="34" charset="-128"/>
              </a:rPr>
              <a:t>Παρακάτω δίδεται πίνακας με τον υπολογισμό των δόσεων δανείου που αποπληρώνεται με τοκοχρεωλυτικές δόσεις</a:t>
            </a:r>
            <a:endParaRPr lang="el-GR" sz="2000" b="1" dirty="0" smtClean="0">
              <a:ea typeface="ＭＳ Ｐゴシック" pitchFamily="34" charset="-128"/>
            </a:endParaRPr>
          </a:p>
          <a:p>
            <a:pPr algn="just">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dirty="0"/>
          </a:p>
        </p:txBody>
      </p:sp>
      <p:graphicFrame>
        <p:nvGraphicFramePr>
          <p:cNvPr id="5" name="Table 7"/>
          <p:cNvGraphicFramePr>
            <a:graphicFrameLocks noGrp="1"/>
          </p:cNvGraphicFramePr>
          <p:nvPr/>
        </p:nvGraphicFramePr>
        <p:xfrm>
          <a:off x="395536" y="265213"/>
          <a:ext cx="8136904" cy="5449790"/>
        </p:xfrm>
        <a:graphic>
          <a:graphicData uri="http://schemas.openxmlformats.org/drawingml/2006/table">
            <a:tbl>
              <a:tblPr/>
              <a:tblGrid>
                <a:gridCol w="667011"/>
                <a:gridCol w="1366015"/>
                <a:gridCol w="1346820"/>
                <a:gridCol w="1732312"/>
                <a:gridCol w="1653933"/>
                <a:gridCol w="1370813"/>
              </a:tblGrid>
              <a:tr h="5094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charset="0"/>
                          <a:cs typeface="Times New Roman" pitchFamily="18" charset="0"/>
                        </a:rPr>
                        <a:t>Α/Α</a:t>
                      </a:r>
                      <a:endParaRPr kumimoji="0" lang="el-GR" sz="1400" b="0" i="0" u="none" strike="noStrike" cap="none" normalizeH="0" baseline="0" dirty="0" smtClean="0">
                        <a:ln>
                          <a:noFill/>
                        </a:ln>
                        <a:solidFill>
                          <a:schemeClr val="tx1"/>
                        </a:solidFill>
                        <a:effectLst/>
                        <a:latin typeface="Arial" charset="0"/>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latin typeface="Arial" charset="0"/>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Τόκος</a:t>
                      </a:r>
                      <a:endParaRPr kumimoji="0" lang="el-GR" sz="14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Περιόδου</a:t>
                      </a:r>
                      <a:endParaRPr kumimoji="0" lang="el-GR" sz="1400" b="0" i="0" u="none" strike="noStrike" cap="none" normalizeH="0" baseline="0" smtClean="0">
                        <a:ln>
                          <a:noFill/>
                        </a:ln>
                        <a:solidFill>
                          <a:schemeClr val="tx1"/>
                        </a:solidFill>
                        <a:effectLst/>
                        <a:latin typeface="Arial" charset="0"/>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Ποσό δόσης κεφαλαίου </a:t>
                      </a:r>
                      <a:endParaRPr kumimoji="0" lang="el-GR" sz="1400" b="0" i="0" u="none" strike="noStrike" cap="none" normalizeH="0" baseline="0" smtClean="0">
                        <a:ln>
                          <a:noFill/>
                        </a:ln>
                        <a:solidFill>
                          <a:schemeClr val="tx1"/>
                        </a:solidFill>
                        <a:effectLst/>
                        <a:latin typeface="Arial" charset="0"/>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Σύνολο δόσης</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Υπόλοιπο κεφαλαίου</a:t>
                      </a:r>
                      <a:endParaRPr kumimoji="0" lang="el-GR" sz="1400" b="0" i="0" u="none" strike="noStrike" cap="none" normalizeH="0" baseline="0" smtClean="0">
                        <a:ln>
                          <a:noFill/>
                        </a:ln>
                        <a:solidFill>
                          <a:schemeClr val="tx1"/>
                        </a:solidFill>
                        <a:effectLst/>
                        <a:latin typeface="Arial" charset="0"/>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500.000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8.750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21.096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478.904</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478.904</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8.381</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21.465</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457.440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457.440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8.005</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21.840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435.599</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435.599</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7.623</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22.223</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413.377</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5</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413.377</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7.234</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22.612</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390.765</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cs typeface="Times New Roman" pitchFamily="18" charset="0"/>
                        </a:rPr>
                        <a:t>390.765</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6.838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23.007</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367.758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7</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367.758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6.436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23.410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344.348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344.348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6.026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23.820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320.528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9</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320.528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5.609</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24.236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296.292</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296.292</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5.185</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24.661</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271.632</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11</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271.632</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4.754</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25.092</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246.540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12</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246.540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4.314</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25.531</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221.008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cs typeface="Times New Roman" pitchFamily="18" charset="0"/>
                        </a:rPr>
                        <a:t>13</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221.008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3.868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25.978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195.030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14</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195.030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3.413</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26.433</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168.598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15</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168.598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2.950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26.895</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141.703</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141.703</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2.480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27.366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114.337</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17</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114.337</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2.001</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27.845</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86.492</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86.492</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1.514</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28.332</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58.160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19</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58.160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1.018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28.828</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29.332</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29.332</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513</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29.332</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29.846</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cs typeface="Times New Roman" pitchFamily="18" charset="0"/>
                        </a:rPr>
                        <a:t>0</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99892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204"/>
            <a:ext cx="8229600" cy="952500"/>
          </a:xfrm>
        </p:spPr>
        <p:txBody>
          <a:bodyPr>
            <a:normAutofit fontScale="90000"/>
          </a:bodyPr>
          <a:lstStyle/>
          <a:p>
            <a:r>
              <a:rPr lang="el-GR" sz="3600" dirty="0" smtClean="0">
                <a:ea typeface="ＭＳ Ｐゴシック" pitchFamily="34" charset="-128"/>
              </a:rPr>
              <a:t>Τραπεζική Λογιστική</a:t>
            </a:r>
            <a:r>
              <a:rPr lang="en-US" sz="3600" dirty="0" smtClean="0"/>
              <a:t> – </a:t>
            </a:r>
            <a:r>
              <a:rPr lang="el-GR" sz="3600" dirty="0" smtClean="0"/>
              <a:t>Εκτοκισμός και Προϊόντα Χορηγήσεων</a:t>
            </a:r>
            <a:endParaRPr lang="el-GR" sz="3600" dirty="0"/>
          </a:p>
        </p:txBody>
      </p:sp>
      <p:sp>
        <p:nvSpPr>
          <p:cNvPr id="3" name="Content Placeholder 2"/>
          <p:cNvSpPr>
            <a:spLocks noGrp="1"/>
          </p:cNvSpPr>
          <p:nvPr>
            <p:ph idx="1"/>
          </p:nvPr>
        </p:nvSpPr>
        <p:spPr>
          <a:xfrm>
            <a:off x="467544" y="1201316"/>
            <a:ext cx="8229600" cy="3771636"/>
          </a:xfrm>
        </p:spPr>
        <p:txBody>
          <a:bodyPr>
            <a:noAutofit/>
          </a:bodyPr>
          <a:lstStyle/>
          <a:p>
            <a:pPr marL="0" indent="0" algn="just">
              <a:lnSpc>
                <a:spcPct val="80000"/>
              </a:lnSpc>
              <a:buFontTx/>
              <a:buNone/>
            </a:pPr>
            <a:r>
              <a:rPr lang="el-GR" sz="2000" u="sng" dirty="0" smtClean="0">
                <a:ea typeface="ＭＳ Ｐゴシック" pitchFamily="34" charset="-128"/>
              </a:rPr>
              <a:t>Παράδειγμα εκτοκισμού για σκοπούς σύνταξης οικονομικών καταστάσεων </a:t>
            </a:r>
            <a:endParaRPr lang="el-GR" sz="2000" dirty="0" smtClean="0">
              <a:ea typeface="ＭＳ Ｐゴシック" pitchFamily="34" charset="-128"/>
            </a:endParaRPr>
          </a:p>
          <a:p>
            <a:pPr marL="0" indent="0" algn="just">
              <a:lnSpc>
                <a:spcPct val="80000"/>
              </a:lnSpc>
              <a:buFontTx/>
              <a:buNone/>
            </a:pPr>
            <a:r>
              <a:rPr lang="el-GR" sz="2000" dirty="0" smtClean="0">
                <a:ea typeface="ＭＳ Ｐゴシック" pitchFamily="34" charset="-128"/>
              </a:rPr>
              <a:t>Έστω ότι καταθέτης μίας τράπεζας την 2.12.2011 καταθέτει ποσό € 100.000 με επιτόκιο 5% για το πρώτο εξάμηνο και 6% για το δεύτερο. </a:t>
            </a:r>
          </a:p>
          <a:p>
            <a:pPr marL="0" indent="0" algn="just">
              <a:lnSpc>
                <a:spcPct val="80000"/>
              </a:lnSpc>
              <a:buFontTx/>
              <a:buNone/>
            </a:pPr>
            <a:r>
              <a:rPr lang="el-GR" sz="2000" dirty="0" smtClean="0">
                <a:ea typeface="ＭＳ Ｐゴシック" pitchFamily="34" charset="-128"/>
              </a:rPr>
              <a:t>Την 31.12.2011 αν και συμβατικά δεν υπάρχει λόγος εκτοκισμού, η τράπεζα θα </a:t>
            </a:r>
            <a:r>
              <a:rPr lang="el-GR" sz="2000" dirty="0" err="1" smtClean="0">
                <a:ea typeface="ＭＳ Ｐゴシック" pitchFamily="34" charset="-128"/>
              </a:rPr>
              <a:t>εκτοκίσει</a:t>
            </a:r>
            <a:r>
              <a:rPr lang="el-GR" sz="2000" dirty="0" smtClean="0">
                <a:ea typeface="ＭＳ Ｐゴシック" pitchFamily="34" charset="-128"/>
              </a:rPr>
              <a:t> τον λογαριασμό για σκοπούς σύνταξης των οικονομικών της καταστάσεων. </a:t>
            </a:r>
          </a:p>
          <a:p>
            <a:pPr marL="0" indent="0" algn="just">
              <a:lnSpc>
                <a:spcPct val="80000"/>
              </a:lnSpc>
              <a:buFontTx/>
              <a:buNone/>
            </a:pPr>
            <a:r>
              <a:rPr lang="el-GR" sz="2000" dirty="0" smtClean="0">
                <a:ea typeface="ＭＳ Ｐゴシック" pitchFamily="34" charset="-128"/>
              </a:rPr>
              <a:t>Έτσι θα υπολογισθούν χρεωστικοί για την τράπεζα τόκων ίσοι με € 416,6 (€ 100.000 * 5% * 30 : 360) οι τόκοι δε αυτοί θα συμπεριληφθούν στα αποτελέσματα της τράπεζας αλλά μετά την σύνταξη των καταστάσεων δεν θα κεφαλαιοποιηθούν αλλά αντίθετα θα </a:t>
            </a:r>
            <a:r>
              <a:rPr lang="el-GR" sz="2000" dirty="0" err="1" smtClean="0">
                <a:ea typeface="ＭＳ Ｐゴシック" pitchFamily="34" charset="-128"/>
              </a:rPr>
              <a:t>αντιλογισθούν</a:t>
            </a:r>
            <a:r>
              <a:rPr lang="el-GR" sz="2000" dirty="0" smtClean="0">
                <a:ea typeface="ＭＳ Ｐゴシック" pitchFamily="34" charset="-128"/>
              </a:rPr>
              <a:t> λογιστικά άμεσα την 1.1.2012. </a:t>
            </a:r>
          </a:p>
          <a:p>
            <a:pPr marL="0" indent="0" algn="just">
              <a:lnSpc>
                <a:spcPct val="80000"/>
              </a:lnSpc>
              <a:buNone/>
            </a:pPr>
            <a:endParaRPr lang="en-GB"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a:p>
        </p:txBody>
      </p:sp>
    </p:spTree>
    <p:extLst>
      <p:ext uri="{BB962C8B-B14F-4D97-AF65-F5344CB8AC3E}">
        <p14:creationId xmlns="" xmlns:p14="http://schemas.microsoft.com/office/powerpoint/2010/main" val="407666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ea typeface="ＭＳ Ｐゴシック" pitchFamily="34" charset="-128"/>
              </a:rPr>
              <a:t>Τραπεζική Λογιστική</a:t>
            </a:r>
            <a:r>
              <a:rPr lang="en-US" sz="3600" dirty="0" smtClean="0"/>
              <a:t> – </a:t>
            </a:r>
            <a:r>
              <a:rPr lang="el-GR" sz="3600" dirty="0" smtClean="0"/>
              <a:t>Εκτοκισμός και Προϊόντα Χορηγήσεων</a:t>
            </a:r>
          </a:p>
        </p:txBody>
      </p:sp>
      <p:sp>
        <p:nvSpPr>
          <p:cNvPr id="3" name="Content Placeholder 2"/>
          <p:cNvSpPr>
            <a:spLocks noGrp="1"/>
          </p:cNvSpPr>
          <p:nvPr>
            <p:ph idx="1"/>
          </p:nvPr>
        </p:nvSpPr>
        <p:spPr>
          <a:xfrm>
            <a:off x="467544" y="1057300"/>
            <a:ext cx="8229600" cy="3771636"/>
          </a:xfrm>
        </p:spPr>
        <p:txBody>
          <a:bodyPr>
            <a:noAutofit/>
          </a:bodyPr>
          <a:lstStyle/>
          <a:p>
            <a:pPr marL="0" indent="0" algn="just">
              <a:lnSpc>
                <a:spcPct val="80000"/>
              </a:lnSpc>
              <a:buFontTx/>
              <a:buNone/>
            </a:pPr>
            <a:r>
              <a:rPr lang="el-GR" sz="2400" u="sng" dirty="0" smtClean="0">
                <a:ea typeface="ＭＳ Ｐゴシック" pitchFamily="34" charset="-128"/>
              </a:rPr>
              <a:t>Εκτοκισμός λογαριασμών (συνέχεια) </a:t>
            </a:r>
            <a:endParaRPr lang="el-GR" sz="2400" dirty="0" smtClean="0">
              <a:ea typeface="ＭＳ Ｐゴシック" pitchFamily="34" charset="-128"/>
            </a:endParaRPr>
          </a:p>
          <a:p>
            <a:pPr marL="0" indent="0" algn="just">
              <a:lnSpc>
                <a:spcPct val="80000"/>
              </a:lnSpc>
              <a:buFontTx/>
              <a:buNone/>
            </a:pPr>
            <a:r>
              <a:rPr lang="el-GR" sz="2400" dirty="0" smtClean="0">
                <a:ea typeface="ＭＳ Ｐゴシック" pitchFamily="34" charset="-128"/>
              </a:rPr>
              <a:t>Την επόμενη που θα συνταχθούν οι οικονομικές καταστάσεις της τράπεζας την 31.3.2012 θα υπολογισθούν εκ’ νέου οι τόκοι από την ημερομηνία της κατάθεσης (την 2.12.2011) που θα ανέλθουν σε € 1.666,6 (€ 100.000 * 5% * 120 : 360). </a:t>
            </a:r>
          </a:p>
          <a:p>
            <a:pPr marL="0" indent="0" algn="just">
              <a:lnSpc>
                <a:spcPct val="80000"/>
              </a:lnSpc>
              <a:buFontTx/>
              <a:buNone/>
            </a:pPr>
            <a:r>
              <a:rPr lang="el-GR" sz="2400" dirty="0" smtClean="0">
                <a:ea typeface="ＭＳ Ｐゴシック" pitchFamily="34" charset="-128"/>
              </a:rPr>
              <a:t>Από αυτούς τους τόκους για να υπολογισθούν ορθά οι τόκοι της περιόδου από 1.1.2012 έως 31.3.2012 θα αφαιρεθούν αυτοί που είχαν υπολογισθεί και </a:t>
            </a:r>
            <a:r>
              <a:rPr lang="el-GR" sz="2400" dirty="0" err="1" smtClean="0">
                <a:ea typeface="ＭＳ Ｐゴシック" pitchFamily="34" charset="-128"/>
              </a:rPr>
              <a:t>αντιλογισθεί</a:t>
            </a:r>
            <a:r>
              <a:rPr lang="el-GR" sz="2400" dirty="0" smtClean="0">
                <a:ea typeface="ＭＳ Ｐゴシック" pitchFamily="34" charset="-128"/>
              </a:rPr>
              <a:t> την 1.1.2012 και έτσι θα ανέλθουν σε € 1.250 (1.666,6 – 416,6) και την ακριβώς επόμενη 1.4.2012 θα </a:t>
            </a:r>
            <a:r>
              <a:rPr lang="el-GR" sz="2400" dirty="0" err="1" smtClean="0">
                <a:ea typeface="ＭＳ Ｐゴシック" pitchFamily="34" charset="-128"/>
              </a:rPr>
              <a:t>αντιλογισθούν</a:t>
            </a:r>
            <a:r>
              <a:rPr lang="el-GR" sz="2400" dirty="0" smtClean="0">
                <a:ea typeface="ＭＳ Ｐゴシック" pitchFamily="34" charset="-128"/>
              </a:rPr>
              <a:t> </a:t>
            </a:r>
            <a:r>
              <a:rPr lang="el-GR" sz="2400" dirty="0" err="1" smtClean="0">
                <a:ea typeface="ＭＳ Ｐゴシック" pitchFamily="34" charset="-128"/>
              </a:rPr>
              <a:t>εκ΄</a:t>
            </a:r>
            <a:r>
              <a:rPr lang="el-GR" sz="2400" dirty="0" smtClean="0">
                <a:ea typeface="ＭＳ Ｐゴシック" pitchFamily="34" charset="-128"/>
              </a:rPr>
              <a:t> νέου.</a:t>
            </a:r>
          </a:p>
          <a:p>
            <a:pPr marL="0" indent="0" algn="just">
              <a:lnSpc>
                <a:spcPct val="80000"/>
              </a:lnSpc>
              <a:buNone/>
            </a:pPr>
            <a:endParaRPr lang="el-GR" sz="24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 xmlns:p14="http://schemas.microsoft.com/office/powerpoint/2010/main" val="3976956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fontScale="90000"/>
          </a:bodyPr>
          <a:lstStyle/>
          <a:p>
            <a:r>
              <a:rPr lang="el-GR" sz="3600" dirty="0" smtClean="0">
                <a:ea typeface="ＭＳ Ｐゴシック" pitchFamily="34" charset="-128"/>
              </a:rPr>
              <a:t>Τραπεζική Λογιστική</a:t>
            </a:r>
            <a:r>
              <a:rPr lang="en-US" sz="3600" dirty="0" smtClean="0"/>
              <a:t> – </a:t>
            </a:r>
            <a:r>
              <a:rPr lang="el-GR" sz="3600" dirty="0" smtClean="0"/>
              <a:t>Εκτοκισμός και Προϊόντα Χορηγήσεων</a:t>
            </a:r>
          </a:p>
        </p:txBody>
      </p:sp>
      <p:sp>
        <p:nvSpPr>
          <p:cNvPr id="7" name="6 - Θέση περιεχομένου"/>
          <p:cNvSpPr>
            <a:spLocks noGrp="1"/>
          </p:cNvSpPr>
          <p:nvPr>
            <p:ph idx="1"/>
          </p:nvPr>
        </p:nvSpPr>
        <p:spPr/>
        <p:txBody>
          <a:bodyPr>
            <a:noAutofit/>
          </a:bodyPr>
          <a:lstStyle/>
          <a:p>
            <a:pPr marL="0" indent="0" algn="just">
              <a:lnSpc>
                <a:spcPct val="80000"/>
              </a:lnSpc>
              <a:buFontTx/>
              <a:buNone/>
            </a:pPr>
            <a:r>
              <a:rPr lang="el-GR" sz="2000" u="sng" dirty="0" smtClean="0">
                <a:ea typeface="ＭＳ Ｐゴシック" pitchFamily="34" charset="-128"/>
              </a:rPr>
              <a:t>Παράδειγμα εκτοκισμού για σκοπούς σύνταξης οικονομικών καταστάσεων </a:t>
            </a:r>
            <a:r>
              <a:rPr lang="en-US" sz="2000" u="sng" dirty="0" smtClean="0">
                <a:ea typeface="ＭＳ Ｐゴシック" pitchFamily="34" charset="-128"/>
              </a:rPr>
              <a:t> (</a:t>
            </a:r>
            <a:r>
              <a:rPr lang="el-GR" sz="2000" u="sng" dirty="0" smtClean="0">
                <a:ea typeface="ＭＳ Ｐゴシック" pitchFamily="34" charset="-128"/>
              </a:rPr>
              <a:t>συνέχεια)</a:t>
            </a:r>
          </a:p>
          <a:p>
            <a:pPr marL="0" indent="0" algn="just">
              <a:lnSpc>
                <a:spcPct val="80000"/>
              </a:lnSpc>
              <a:buFontTx/>
              <a:buNone/>
            </a:pPr>
            <a:r>
              <a:rPr lang="el-GR" sz="2000" dirty="0" smtClean="0">
                <a:ea typeface="ＭＳ Ｐゴシック" pitchFamily="34" charset="-128"/>
              </a:rPr>
              <a:t> Την ημερομηνία που ολοκληρώνεται το εξάμηνο από την κατάθεση (την 1.6.2012) ο καταθέτης θα λάβει τους τόκους του ύψους € 2.527,7 (€ 100.000 * 5% * 182 : 360) οι οποίοι θα κεφαλαιοποιηθούν και το νέο κεφάλαιο θα ανέρχεται πλέον σε € 102.527,7.</a:t>
            </a:r>
          </a:p>
          <a:p>
            <a:pPr marL="0" indent="0" algn="just">
              <a:lnSpc>
                <a:spcPct val="80000"/>
              </a:lnSpc>
              <a:buFontTx/>
              <a:buNone/>
            </a:pPr>
            <a:r>
              <a:rPr lang="el-GR" sz="2000" dirty="0" smtClean="0">
                <a:ea typeface="ＭＳ Ｐゴシック" pitchFamily="34" charset="-128"/>
              </a:rPr>
              <a:t>Στη συνέχεια την 30.6.2012 που εκ’ νέου η τράπεζα θα συντάξει οικονομικές καταστάσεις θα υπολογισθούν οι τόκοι για την περίοδο 2.6.2012 έως 30.6.2012 που θα ανέρχονται σε € 494,2 (€ 102.257,7 * 6% * 29 : 360). </a:t>
            </a:r>
          </a:p>
          <a:p>
            <a:pPr marL="0" indent="0" algn="just">
              <a:lnSpc>
                <a:spcPct val="80000"/>
              </a:lnSpc>
              <a:buFontTx/>
              <a:buNone/>
            </a:pPr>
            <a:r>
              <a:rPr lang="el-GR" sz="2000" dirty="0" smtClean="0">
                <a:ea typeface="ＭＳ Ｐゴシック" pitchFamily="34" charset="-128"/>
              </a:rPr>
              <a:t>Η παραπάνω διαδικασία του τρόπου καταλογισμού των τόκων θα συνεχίσει με τον ίδιο τρόπο και για τις επόμενες αντίστοιχες περιόδους</a:t>
            </a:r>
            <a:endParaRPr lang="en-US" sz="2000" dirty="0" smtClean="0">
              <a:ea typeface="ＭＳ Ｐゴシック" pitchFamily="34" charset="-128"/>
            </a:endParaRPr>
          </a:p>
          <a:p>
            <a:pPr marL="0" indent="0" algn="just">
              <a:lnSpc>
                <a:spcPct val="80000"/>
              </a:lnSpc>
              <a:buNone/>
            </a:pPr>
            <a:endParaRPr lang="el-GR" sz="20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sz="3600" dirty="0" smtClean="0">
                <a:ea typeface="ＭＳ Ｐゴシック" pitchFamily="34" charset="-128"/>
              </a:rPr>
              <a:t>Τραπεζική Λογιστική</a:t>
            </a:r>
            <a:r>
              <a:rPr lang="en-US" sz="3600" dirty="0" smtClean="0"/>
              <a:t> – </a:t>
            </a:r>
            <a:r>
              <a:rPr lang="el-GR" sz="3600" dirty="0" smtClean="0"/>
              <a:t>Εκτοκισμός και Προϊόντα Χορηγήσεων</a:t>
            </a:r>
            <a:endParaRPr lang="en-US" sz="3600" dirty="0"/>
          </a:p>
        </p:txBody>
      </p:sp>
      <p:sp>
        <p:nvSpPr>
          <p:cNvPr id="33" name="32 - Θέση περιεχομένου"/>
          <p:cNvSpPr>
            <a:spLocks noGrp="1"/>
          </p:cNvSpPr>
          <p:nvPr>
            <p:ph idx="1"/>
          </p:nvPr>
        </p:nvSpPr>
        <p:spPr>
          <a:xfrm>
            <a:off x="467544" y="1345332"/>
            <a:ext cx="8229600" cy="4188296"/>
          </a:xfrm>
        </p:spPr>
        <p:txBody>
          <a:bodyPr>
            <a:noAutofit/>
          </a:bodyPr>
          <a:lstStyle/>
          <a:p>
            <a:pPr>
              <a:lnSpc>
                <a:spcPct val="70000"/>
              </a:lnSpc>
              <a:buNone/>
            </a:pPr>
            <a:r>
              <a:rPr lang="el-GR" sz="2200" u="sng" dirty="0" smtClean="0">
                <a:ea typeface="ＭＳ Ｐゴシック" pitchFamily="34" charset="-128"/>
              </a:rPr>
              <a:t>Τα προϊόντα χορηγήσεων </a:t>
            </a:r>
          </a:p>
          <a:p>
            <a:pPr>
              <a:buFont typeface="Arial" charset="0"/>
              <a:buNone/>
              <a:defRPr/>
            </a:pPr>
            <a:r>
              <a:rPr lang="el-GR" sz="2200" u="sng" dirty="0" smtClean="0"/>
              <a:t>Μορφές και βασικά είδη συμβάσεων χορηγήσεων</a:t>
            </a:r>
            <a:endParaRPr lang="el-GR" sz="2200" dirty="0" smtClean="0"/>
          </a:p>
          <a:p>
            <a:pPr marL="0" indent="0">
              <a:buFont typeface="Arial" charset="0"/>
              <a:buNone/>
              <a:defRPr/>
            </a:pPr>
            <a:r>
              <a:rPr lang="el-GR" sz="2200" dirty="0" smtClean="0"/>
              <a:t>	Χορηγήσεις συναντάμε στην τραπεζική πρακτική:</a:t>
            </a:r>
          </a:p>
          <a:p>
            <a:pPr>
              <a:defRPr/>
            </a:pPr>
            <a:r>
              <a:rPr lang="el-GR" sz="2200" dirty="0" smtClean="0"/>
              <a:t>βραχυπρόθεσμες για την ενίσχυση του κεφαλαίου κίνησης κάθε εταιρίας καθώς και </a:t>
            </a:r>
          </a:p>
          <a:p>
            <a:pPr>
              <a:defRPr/>
            </a:pPr>
            <a:r>
              <a:rPr lang="el-GR" sz="2200" dirty="0" smtClean="0"/>
              <a:t>μεσοπρόθεσμες ή μακροπρόθεσμες για την απόκτηση παγίων περιουσιακών στοιχείων</a:t>
            </a:r>
          </a:p>
          <a:p>
            <a:pPr>
              <a:lnSpc>
                <a:spcPct val="70000"/>
              </a:lnSpc>
              <a:buNone/>
            </a:pPr>
            <a:endParaRPr lang="el-GR"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fontScale="90000"/>
          </a:bodyPr>
          <a:lstStyle/>
          <a:p>
            <a:r>
              <a:rPr lang="el-GR" sz="3600" dirty="0" smtClean="0">
                <a:ea typeface="ＭＳ Ｐゴシック" pitchFamily="34" charset="-128"/>
              </a:rPr>
              <a:t>Τραπεζική Λογιστική</a:t>
            </a:r>
            <a:r>
              <a:rPr lang="en-US" sz="3600" dirty="0" smtClean="0"/>
              <a:t> – </a:t>
            </a:r>
            <a:r>
              <a:rPr lang="el-GR" sz="3600" dirty="0" smtClean="0"/>
              <a:t>Εκτοκισμός και Προϊόντα Χορηγήσεων</a:t>
            </a:r>
          </a:p>
        </p:txBody>
      </p:sp>
      <p:sp>
        <p:nvSpPr>
          <p:cNvPr id="3" name="2 - Θέση περιεχομένου"/>
          <p:cNvSpPr>
            <a:spLocks noGrp="1"/>
          </p:cNvSpPr>
          <p:nvPr>
            <p:ph idx="1"/>
          </p:nvPr>
        </p:nvSpPr>
        <p:spPr>
          <a:xfrm>
            <a:off x="323528" y="1201316"/>
            <a:ext cx="8445624" cy="3771636"/>
          </a:xfrm>
        </p:spPr>
        <p:txBody>
          <a:bodyPr>
            <a:noAutofit/>
          </a:bodyPr>
          <a:lstStyle/>
          <a:p>
            <a:pPr marL="0" indent="0" algn="just">
              <a:buFont typeface="Arial" charset="0"/>
              <a:buNone/>
              <a:defRPr/>
            </a:pPr>
            <a:r>
              <a:rPr lang="el-GR" sz="2000" u="sng" dirty="0" smtClean="0">
                <a:ea typeface="ＭＳ Ｐゴシック" pitchFamily="34" charset="-128"/>
              </a:rPr>
              <a:t>Τα προϊόντα χορηγήσεων (συνέχεια) </a:t>
            </a:r>
            <a:endParaRPr lang="el-GR" sz="2000" u="sng" dirty="0" smtClean="0"/>
          </a:p>
          <a:p>
            <a:pPr marL="0" indent="0" algn="just">
              <a:buFont typeface="Arial" charset="0"/>
              <a:buNone/>
              <a:defRPr/>
            </a:pPr>
            <a:r>
              <a:rPr lang="el-GR" sz="2000" u="sng" dirty="0" smtClean="0"/>
              <a:t>Βραχυπρόθεσμες χρηματοδοτήσεις - Σύμβαση Ανοικτού Αλληλόχρεου Λογαριασμού</a:t>
            </a:r>
            <a:endParaRPr lang="el-GR" sz="2000" dirty="0" smtClean="0"/>
          </a:p>
          <a:p>
            <a:pPr algn="just">
              <a:defRPr/>
            </a:pPr>
            <a:r>
              <a:rPr lang="el-GR" sz="2000" dirty="0" smtClean="0"/>
              <a:t>Στην πρώτη περίπτωση που η χρηματοδότηση στοχεύει στην βραχυπρόθεσμη ενίσχυση του κεφαλαίου κίνησης (κάλυψη των αναγκών για απόκτηση αποθεμάτων και παροχή πίστωσης στους πελάτες εκ’ μέρους της εταιρίας) συνηθίζεται να υπογράφεται ανάμεσα στην τράπεζα και στον πελάτη της σύμβαση Ανοικτού Αλληλόχρεου Λογαριασμού (Α.Α.Λ.).  </a:t>
            </a:r>
          </a:p>
          <a:p>
            <a:pPr algn="just">
              <a:defRPr/>
            </a:pPr>
            <a:r>
              <a:rPr lang="el-GR" sz="2000" dirty="0" smtClean="0"/>
              <a:t>Βασικό στοιχείο που περιγράφεται στη σύμβαση Α.Α.Λ. αποτελεί το πιστωτικό όριο (</a:t>
            </a:r>
            <a:r>
              <a:rPr lang="en-US" sz="2000" dirty="0" smtClean="0"/>
              <a:t>credit limit</a:t>
            </a:r>
            <a:r>
              <a:rPr lang="el-GR" sz="2000" dirty="0" smtClean="0"/>
              <a:t>) που δίδεται από την τράπεζα στην επιχείρηση εντός του οποίου η εταιρία πιστούχος μπορεί να αντλεί σταδιακά κεφάλαια ανάλογα με τις ανάγκες της.</a:t>
            </a:r>
          </a:p>
          <a:p>
            <a:pPr algn="just">
              <a:lnSpc>
                <a:spcPct val="70000"/>
              </a:lnSpc>
              <a:buNone/>
            </a:pPr>
            <a:endParaRPr lang="el-GR" sz="20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5212"/>
            <a:ext cx="8229600" cy="952500"/>
          </a:xfrm>
        </p:spPr>
        <p:txBody>
          <a:bodyPr>
            <a:normAutofit fontScale="90000"/>
          </a:bodyPr>
          <a:lstStyle/>
          <a:p>
            <a:r>
              <a:rPr lang="el-GR" sz="3600" dirty="0" smtClean="0">
                <a:ea typeface="ＭＳ Ｐゴシック" pitchFamily="34" charset="-128"/>
              </a:rPr>
              <a:t>Τραπεζική Λογιστική</a:t>
            </a:r>
            <a:r>
              <a:rPr lang="en-US" sz="3600" dirty="0" smtClean="0"/>
              <a:t> – </a:t>
            </a:r>
            <a:r>
              <a:rPr lang="el-GR" sz="3600" dirty="0" smtClean="0"/>
              <a:t>Εκτοκισμός και Προϊόντα Χορηγήσεων</a:t>
            </a:r>
          </a:p>
        </p:txBody>
      </p:sp>
      <p:sp>
        <p:nvSpPr>
          <p:cNvPr id="3" name="2 - Θέση περιεχομένου"/>
          <p:cNvSpPr>
            <a:spLocks noGrp="1"/>
          </p:cNvSpPr>
          <p:nvPr>
            <p:ph idx="1"/>
          </p:nvPr>
        </p:nvSpPr>
        <p:spPr>
          <a:xfrm>
            <a:off x="467544" y="1201316"/>
            <a:ext cx="8229600" cy="3972272"/>
          </a:xfrm>
        </p:spPr>
        <p:txBody>
          <a:bodyPr>
            <a:noAutofit/>
          </a:bodyPr>
          <a:lstStyle/>
          <a:p>
            <a:pPr marL="0" indent="0">
              <a:buFont typeface="Arial" charset="0"/>
              <a:buNone/>
              <a:defRPr/>
            </a:pPr>
            <a:r>
              <a:rPr lang="el-GR" sz="2000" u="sng" dirty="0" smtClean="0">
                <a:ea typeface="ＭＳ Ｐゴシック" pitchFamily="34" charset="-128"/>
              </a:rPr>
              <a:t>Τα προϊόντα χορηγήσεων (συνέχεια) </a:t>
            </a:r>
            <a:endParaRPr lang="el-GR" sz="2000" u="sng" dirty="0" smtClean="0"/>
          </a:p>
          <a:p>
            <a:pPr marL="0" indent="0">
              <a:buFont typeface="Arial" charset="0"/>
              <a:buNone/>
              <a:defRPr/>
            </a:pPr>
            <a:r>
              <a:rPr lang="el-GR" sz="2000" u="sng" dirty="0" smtClean="0"/>
              <a:t>Βραχυπρόθεσμες χρηματοδοτήσεις - Σύμβαση Ανοικτού Αλληλόχρεου Λογαριασμού (Α.Α.Λ.)</a:t>
            </a:r>
            <a:endParaRPr lang="el-GR" sz="2000" dirty="0" smtClean="0"/>
          </a:p>
          <a:p>
            <a:pPr>
              <a:defRPr/>
            </a:pPr>
            <a:r>
              <a:rPr lang="el-GR" sz="2000" dirty="0" smtClean="0"/>
              <a:t>Στη σύμβαση Α.Α.Λ. οι δύο αντισυμβαλλόμενοι (τράπεζα - δανειστής και επιχείρηση - δανειζόμενος) συμφωνούν να έχουν μεταξύ τους σειρά συναλλαγών στις οποίες οι επιμέρους απαιτήσεις και υποχρεώσεις που προκύπτουν χάνουν την ατομικότητά τους αλλά σε τακτά χρονικά διαστήματα διενεργείται εκκαθάριση του λογαριασμού.</a:t>
            </a:r>
          </a:p>
          <a:p>
            <a:pPr>
              <a:defRPr/>
            </a:pPr>
            <a:r>
              <a:rPr lang="el-GR" sz="2000" dirty="0" smtClean="0"/>
              <a:t>Αυτό που γίνεται ουσιαστικά είναι ότι οι συμβαλλόμενοι συμφωνούν ότι το σύνολο των πιστώσεων (καταβολές) και χρεώσεων (οφειλές) που θα προκύψουν μπαίνουν σε έναν ενιαίο λογαριασμό και δεν αντιμετωπίζονται ξεχωριστά</a:t>
            </a:r>
          </a:p>
          <a:p>
            <a:pPr>
              <a:lnSpc>
                <a:spcPct val="70000"/>
              </a:lnSpc>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Κλαδικά Λογιστικά Σχέδια</a:t>
            </a:r>
            <a:endParaRPr lang="el-GR" sz="3000" b="1" dirty="0" smtClean="0"/>
          </a:p>
          <a:p>
            <a:pPr algn="l"/>
            <a:r>
              <a:rPr lang="el-GR" sz="2800" b="1" dirty="0" smtClean="0"/>
              <a:t>Ενότητα</a:t>
            </a:r>
            <a:r>
              <a:rPr lang="en-US" sz="2800" b="1" dirty="0" smtClean="0"/>
              <a:t> </a:t>
            </a:r>
            <a:r>
              <a:rPr lang="el-GR" sz="2800" b="1" dirty="0" smtClean="0"/>
              <a:t>11:</a:t>
            </a:r>
            <a:r>
              <a:rPr lang="en-US" sz="2800" b="1" dirty="0" smtClean="0"/>
              <a:t> </a:t>
            </a:r>
            <a:r>
              <a:rPr lang="el-GR" sz="2800" b="1" dirty="0" smtClean="0">
                <a:ea typeface="ＭＳ Ｐゴシック" pitchFamily="34" charset="-128"/>
              </a:rPr>
              <a:t>Τραπεζική Λογιστική</a:t>
            </a:r>
            <a:r>
              <a:rPr lang="en-US" sz="2800" dirty="0" smtClean="0"/>
              <a:t> </a:t>
            </a:r>
            <a:r>
              <a:rPr lang="en-US" sz="2800" b="1" dirty="0" smtClean="0"/>
              <a:t>– </a:t>
            </a:r>
            <a:r>
              <a:rPr lang="el-GR" sz="2800" b="1" dirty="0" smtClean="0"/>
              <a:t>Εκτοκισμός και Προϊόντα Χορηγήσεων</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ea typeface="ＭＳ Ｐゴシック" pitchFamily="34" charset="-128"/>
              </a:rPr>
              <a:t>Τραπεζική Λογιστική</a:t>
            </a:r>
            <a:r>
              <a:rPr lang="en-US" sz="3600" dirty="0" smtClean="0"/>
              <a:t> – </a:t>
            </a:r>
            <a:r>
              <a:rPr lang="el-GR" sz="3600" dirty="0" smtClean="0"/>
              <a:t>Εκτοκισμός και Προϊόντα Χορηγήσεων</a:t>
            </a:r>
          </a:p>
        </p:txBody>
      </p:sp>
      <p:sp>
        <p:nvSpPr>
          <p:cNvPr id="3" name="2 - Θέση περιεχομένου"/>
          <p:cNvSpPr>
            <a:spLocks noGrp="1"/>
          </p:cNvSpPr>
          <p:nvPr>
            <p:ph idx="1"/>
          </p:nvPr>
        </p:nvSpPr>
        <p:spPr>
          <a:xfrm>
            <a:off x="467544" y="1273324"/>
            <a:ext cx="8229600" cy="4320480"/>
          </a:xfrm>
        </p:spPr>
        <p:txBody>
          <a:bodyPr>
            <a:normAutofit fontScale="85000" lnSpcReduction="10000"/>
          </a:bodyPr>
          <a:lstStyle/>
          <a:p>
            <a:pPr algn="just">
              <a:buNone/>
            </a:pPr>
            <a:r>
              <a:rPr lang="el-GR" sz="2400" u="sng" dirty="0" smtClean="0">
                <a:ea typeface="ＭＳ Ｐゴシック" pitchFamily="34" charset="-128"/>
              </a:rPr>
              <a:t>Τα προϊόντα χορηγήσεων (συνέχεια) </a:t>
            </a:r>
          </a:p>
          <a:p>
            <a:pPr marL="0" indent="0" algn="just">
              <a:buFontTx/>
              <a:buNone/>
            </a:pPr>
            <a:r>
              <a:rPr lang="el-GR" sz="2400" dirty="0" smtClean="0">
                <a:ea typeface="ＭＳ Ｐゴシック" pitchFamily="34" charset="-128"/>
              </a:rPr>
              <a:t>Η δεύτερη σημαντική μορφή χρηματοδότησης που χορηγούν οι τράπεζες είναι αυτή που προορίζεται να καλύψει μακροπρόθεσμες ανάγκες των επιχειρήσεων για την υλοποίηση των επενδυτικών τους σχεδίων (συνήθως αφορά την απόκτηση παγίων περιουσιακών στοιχείων όπως η αγορά ή η κατασκευή κτιριακών εγκαταστάσεων καθώς και η αγορά μηχανημάτων). </a:t>
            </a:r>
          </a:p>
          <a:p>
            <a:pPr algn="just"/>
            <a:r>
              <a:rPr lang="el-GR" sz="2400" dirty="0" smtClean="0">
                <a:ea typeface="ＭＳ Ｐゴシック" pitchFamily="34" charset="-128"/>
              </a:rPr>
              <a:t>Η σύμβαση που υπογράφεται στις προαναφερόμενες περιπτώσεις κάλυψης μακροπροθέσμων αναγκών ονομάζεται δανειακή σύμβαση. </a:t>
            </a:r>
          </a:p>
          <a:p>
            <a:pPr algn="just"/>
            <a:r>
              <a:rPr lang="el-GR" sz="2400" dirty="0" smtClean="0">
                <a:ea typeface="ＭＳ Ｐゴシック" pitchFamily="34" charset="-128"/>
              </a:rPr>
              <a:t>Το σύνηθες είναι -αντίθετα με την σύμβαση Α.Α.Λ. - να διενεργείται μία μοναδική εκταμίευση (ή λίγες προκαθορισμένες αρχικές εκταμιεύσεις) και να συμφωνείται ο τρόπος και η διάρκεια στην οποία οφείλει η πιστούχος να επιτρέψει τον δανεισμό (κεφάλαιο πλέον των τόκων) στην τράπεζα. </a:t>
            </a:r>
          </a:p>
          <a:p>
            <a:pPr algn="just">
              <a:buNone/>
            </a:pPr>
            <a:endParaRPr lang="el-GR" sz="24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Autofit/>
          </a:bodyPr>
          <a:lstStyle/>
          <a:p>
            <a:r>
              <a:rPr lang="el-GR" sz="3600" dirty="0" smtClean="0">
                <a:ea typeface="ＭＳ Ｐゴシック" pitchFamily="34" charset="-128"/>
              </a:rPr>
              <a:t>Τραπεζική Λογιστική</a:t>
            </a:r>
            <a:r>
              <a:rPr lang="en-US" sz="3600" dirty="0" smtClean="0"/>
              <a:t> – </a:t>
            </a:r>
            <a:r>
              <a:rPr lang="el-GR" sz="3600" dirty="0" smtClean="0"/>
              <a:t>Εκτοκισμός και Προϊόντα Χορηγήσεων</a:t>
            </a:r>
            <a:endParaRPr lang="en-US" sz="3600" dirty="0"/>
          </a:p>
        </p:txBody>
      </p:sp>
      <p:sp>
        <p:nvSpPr>
          <p:cNvPr id="9" name="8 - Θέση περιεχομένου"/>
          <p:cNvSpPr>
            <a:spLocks noGrp="1"/>
          </p:cNvSpPr>
          <p:nvPr>
            <p:ph idx="1"/>
          </p:nvPr>
        </p:nvSpPr>
        <p:spPr>
          <a:xfrm>
            <a:off x="539552" y="1489348"/>
            <a:ext cx="8229600" cy="3771636"/>
          </a:xfrm>
        </p:spPr>
        <p:txBody>
          <a:bodyPr>
            <a:noAutofit/>
          </a:bodyPr>
          <a:lstStyle/>
          <a:p>
            <a:pPr algn="just">
              <a:lnSpc>
                <a:spcPct val="70000"/>
              </a:lnSpc>
              <a:buNone/>
            </a:pPr>
            <a:r>
              <a:rPr lang="el-GR" sz="2000" u="sng" dirty="0" smtClean="0">
                <a:ea typeface="ＭＳ Ｐゴシック" pitchFamily="34" charset="-128"/>
              </a:rPr>
              <a:t>Τα προϊόντα χορηγήσεων (συνέχεια) </a:t>
            </a:r>
          </a:p>
          <a:p>
            <a:pPr algn="just"/>
            <a:r>
              <a:rPr lang="el-GR" sz="2000" dirty="0" smtClean="0">
                <a:ea typeface="ＭＳ Ｐゴシック" pitchFamily="34" charset="-128"/>
              </a:rPr>
              <a:t>Η διάρκειά των δανειακών συμβάσεων καθώς και ο τρόπος αποπληρωμής της χρηματοδότησης ορίζεται έτσι ώστε να εξυπηρετείται η ομαλή πληρωμή του δανείου ανάλογα με τη διάρκεια της ωφέλιμης ζωής του παγίου που αποκτήθηκε καθώς και ανάλογα με τις αναμενόμενες </a:t>
            </a:r>
            <a:r>
              <a:rPr lang="el-GR" sz="2000" dirty="0" err="1" smtClean="0">
                <a:ea typeface="ＭＳ Ｐゴシック" pitchFamily="34" charset="-128"/>
              </a:rPr>
              <a:t>χρηματοροές</a:t>
            </a:r>
            <a:r>
              <a:rPr lang="el-GR" sz="2000" dirty="0" smtClean="0">
                <a:ea typeface="ＭＳ Ｐゴシック" pitchFamily="34" charset="-128"/>
              </a:rPr>
              <a:t> που θα προκύψουν από τη χρήση αυτού. </a:t>
            </a:r>
          </a:p>
          <a:p>
            <a:pPr algn="just"/>
            <a:r>
              <a:rPr lang="el-GR" sz="2000" dirty="0" smtClean="0">
                <a:ea typeface="ＭＳ Ｐゴシック" pitchFamily="34" charset="-128"/>
              </a:rPr>
              <a:t>Η αποπληρωμή του δανείου μπορεί να γίνει με τοκοχρεολυτικές δόσεις (κάθε δόση θα εμπεριέχει μέρος του κεφαλαίου και μέρος των τόκων) ή με ισόποσες χρεολυτικές δόσεις (περιέχουν μόνο κεφάλαιο).</a:t>
            </a:r>
          </a:p>
          <a:p>
            <a:pPr algn="just">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ea typeface="ＭＳ Ｐゴシック" pitchFamily="34" charset="-128"/>
              </a:rPr>
              <a:t>Τραπεζική Λογιστική</a:t>
            </a:r>
            <a:r>
              <a:rPr lang="en-US" sz="3600" dirty="0" smtClean="0"/>
              <a:t> – </a:t>
            </a:r>
            <a:r>
              <a:rPr lang="el-GR" sz="3600" dirty="0" smtClean="0"/>
              <a:t>Εκτοκισμός και Προϊόντα Χορηγήσεων</a:t>
            </a:r>
          </a:p>
        </p:txBody>
      </p:sp>
      <p:sp>
        <p:nvSpPr>
          <p:cNvPr id="3" name="2 - Θέση περιεχομένου"/>
          <p:cNvSpPr>
            <a:spLocks noGrp="1"/>
          </p:cNvSpPr>
          <p:nvPr>
            <p:ph idx="1"/>
          </p:nvPr>
        </p:nvSpPr>
        <p:spPr>
          <a:xfrm>
            <a:off x="467544" y="1333500"/>
            <a:ext cx="8229600" cy="4381500"/>
          </a:xfrm>
        </p:spPr>
        <p:txBody>
          <a:bodyPr>
            <a:normAutofit fontScale="92500" lnSpcReduction="10000"/>
          </a:bodyPr>
          <a:lstStyle/>
          <a:p>
            <a:pPr algn="just">
              <a:lnSpc>
                <a:spcPct val="80000"/>
              </a:lnSpc>
              <a:buNone/>
            </a:pPr>
            <a:r>
              <a:rPr lang="el-GR" sz="2000" u="sng" dirty="0" smtClean="0">
                <a:ea typeface="ＭＳ Ｐゴシック" pitchFamily="34" charset="-128"/>
              </a:rPr>
              <a:t>Τα προϊόντα χορηγήσεων (συνέχεια)</a:t>
            </a:r>
          </a:p>
          <a:p>
            <a:pPr marL="0" indent="0" algn="just">
              <a:buFont typeface="Arial" charset="0"/>
              <a:buNone/>
              <a:defRPr/>
            </a:pPr>
            <a:r>
              <a:rPr lang="el-GR" sz="2000" u="sng" dirty="0" smtClean="0"/>
              <a:t>Λογιστικός χειρισμός πριν και κατά την εκταμίευση </a:t>
            </a:r>
          </a:p>
          <a:p>
            <a:pPr algn="just">
              <a:defRPr/>
            </a:pPr>
            <a:r>
              <a:rPr lang="el-GR" sz="2000" dirty="0" smtClean="0"/>
              <a:t>Η καταχώριση ενός δανείου στα λογιστικά βιβλία της τράπεζας (στο ενεργητικό της) γίνεται αμέσως μετά την εκταμίευσή του. </a:t>
            </a:r>
          </a:p>
          <a:p>
            <a:pPr algn="just">
              <a:defRPr/>
            </a:pPr>
            <a:r>
              <a:rPr lang="el-GR" sz="2000" dirty="0" smtClean="0"/>
              <a:t>Πριν από κάθε εκταμίευση δανείου προηγείται διαδικασία κατά την οποία η τράπεζα εγκρίνει μέσω των εσωτερικών διαδικασιών της κάθε χρηματοδότηση ενώ μετά την έγκριση ακολουθεί η υπογραφή σχετικών συμβάσεων με τον πελάτη της.</a:t>
            </a:r>
          </a:p>
          <a:p>
            <a:pPr algn="just">
              <a:defRPr/>
            </a:pPr>
            <a:r>
              <a:rPr lang="el-GR" sz="2000" dirty="0" smtClean="0"/>
              <a:t>Μετά την υπογραφή των προαναφερόμενων συμβάσεων η τράπεζα παρακολουθεί τις εγκεκριμένες χρηματοδοτήσεις της (μη </a:t>
            </a:r>
            <a:r>
              <a:rPr lang="el-GR" sz="2000" dirty="0" err="1" smtClean="0"/>
              <a:t>εκταμιευθέντες</a:t>
            </a:r>
            <a:r>
              <a:rPr lang="el-GR" sz="2000" dirty="0" smtClean="0"/>
              <a:t>) σε λογαριασμούς τάξεως και πιο συγκεκριμένα στο λογ. 03 (Απαιτήσεις από αμφοτεροβαρείς συμβάσεις) και λογ. 07 (Υποχρεώσεις από αμφοτεροβαρείς συμβάσεις).   </a:t>
            </a:r>
          </a:p>
          <a:p>
            <a:pPr algn="just">
              <a:lnSpc>
                <a:spcPct val="80000"/>
              </a:lnSpc>
              <a:buNone/>
            </a:pPr>
            <a:endParaRPr lang="en-US" sz="20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ea typeface="ＭＳ Ｐゴシック" pitchFamily="34" charset="-128"/>
              </a:rPr>
              <a:t>Τραπεζική Λογιστική</a:t>
            </a:r>
            <a:r>
              <a:rPr lang="en-US" sz="3600" dirty="0" smtClean="0"/>
              <a:t> – </a:t>
            </a:r>
            <a:r>
              <a:rPr lang="el-GR" sz="3600" dirty="0" smtClean="0"/>
              <a:t>Εκτοκισμός και Προϊόντα Χορηγήσεων</a:t>
            </a:r>
          </a:p>
        </p:txBody>
      </p:sp>
      <p:sp>
        <p:nvSpPr>
          <p:cNvPr id="7" name="6 - Θέση περιεχομένου"/>
          <p:cNvSpPr>
            <a:spLocks noGrp="1"/>
          </p:cNvSpPr>
          <p:nvPr>
            <p:ph idx="1"/>
          </p:nvPr>
        </p:nvSpPr>
        <p:spPr>
          <a:xfrm>
            <a:off x="395536" y="1129308"/>
            <a:ext cx="8229600" cy="3972272"/>
          </a:xfrm>
        </p:spPr>
        <p:txBody>
          <a:bodyPr>
            <a:noAutofit/>
          </a:bodyPr>
          <a:lstStyle/>
          <a:p>
            <a:pPr>
              <a:lnSpc>
                <a:spcPct val="90000"/>
              </a:lnSpc>
              <a:buNone/>
            </a:pPr>
            <a:r>
              <a:rPr lang="el-GR" sz="2000" u="sng" dirty="0" smtClean="0">
                <a:ea typeface="ＭＳ Ｐゴシック" pitchFamily="34" charset="-128"/>
              </a:rPr>
              <a:t>Τα προϊόντα χορηγήσεων (συνέχεια)</a:t>
            </a:r>
          </a:p>
          <a:p>
            <a:pPr>
              <a:buFont typeface="Arial" charset="0"/>
              <a:buNone/>
              <a:defRPr/>
            </a:pPr>
            <a:r>
              <a:rPr lang="el-GR" sz="2000" u="sng" dirty="0" smtClean="0"/>
              <a:t>Λογιστικός χειρισμός κατά τον εκτοκισμό </a:t>
            </a:r>
          </a:p>
          <a:p>
            <a:pPr>
              <a:defRPr/>
            </a:pPr>
            <a:endParaRPr lang="el-GR" sz="2000" dirty="0" smtClean="0"/>
          </a:p>
          <a:p>
            <a:pPr>
              <a:buFont typeface="Arial" charset="0"/>
              <a:buNone/>
              <a:defRPr/>
            </a:pPr>
            <a:r>
              <a:rPr lang="en-US" sz="2000" dirty="0" smtClean="0"/>
              <a:t>	</a:t>
            </a:r>
            <a:r>
              <a:rPr lang="el-GR" sz="2000" dirty="0" smtClean="0"/>
              <a:t>Εκτοκισμός είναι η διαδικασία κατά την οποία υπολογίζεται ο τόκος μιας χρηματοδότησης </a:t>
            </a:r>
            <a:endParaRPr lang="en-US" sz="2000" dirty="0" smtClean="0"/>
          </a:p>
          <a:p>
            <a:pPr>
              <a:buFont typeface="Arial" charset="0"/>
              <a:buNone/>
              <a:defRPr/>
            </a:pPr>
            <a:r>
              <a:rPr lang="el-GR" sz="2000" dirty="0" smtClean="0"/>
              <a:t> </a:t>
            </a:r>
          </a:p>
          <a:p>
            <a:pPr>
              <a:defRPr/>
            </a:pPr>
            <a:r>
              <a:rPr lang="el-GR" sz="2000" dirty="0" smtClean="0"/>
              <a:t>Ο εκτοκισμός μπορεί να διενεργηθεί είτε για συμβατικούς σκοπούς είτε για την σύνταξη των οικονομικών καταστάσεων της τράπεζας.</a:t>
            </a:r>
          </a:p>
          <a:p>
            <a:pPr>
              <a:lnSpc>
                <a:spcPct val="9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93204"/>
            <a:ext cx="8229600" cy="952500"/>
          </a:xfrm>
        </p:spPr>
        <p:txBody>
          <a:bodyPr>
            <a:normAutofit fontScale="90000"/>
          </a:bodyPr>
          <a:lstStyle/>
          <a:p>
            <a:r>
              <a:rPr lang="el-GR" sz="3600" dirty="0" smtClean="0">
                <a:ea typeface="ＭＳ Ｐゴシック" pitchFamily="34" charset="-128"/>
              </a:rPr>
              <a:t>Τραπεζική Λογιστική</a:t>
            </a:r>
            <a:r>
              <a:rPr lang="en-US" sz="3600" dirty="0" smtClean="0"/>
              <a:t> – </a:t>
            </a:r>
            <a:r>
              <a:rPr lang="el-GR" sz="3600" dirty="0" smtClean="0"/>
              <a:t>Εκτοκισμός και Προϊόντα Χορηγήσεων</a:t>
            </a:r>
            <a:endParaRPr lang="pl-PL" sz="3600" dirty="0" smtClean="0"/>
          </a:p>
        </p:txBody>
      </p:sp>
      <p:sp>
        <p:nvSpPr>
          <p:cNvPr id="3" name="2 - Θέση περιεχομένου"/>
          <p:cNvSpPr>
            <a:spLocks noGrp="1"/>
          </p:cNvSpPr>
          <p:nvPr>
            <p:ph idx="1"/>
          </p:nvPr>
        </p:nvSpPr>
        <p:spPr>
          <a:xfrm>
            <a:off x="467544" y="1129308"/>
            <a:ext cx="8229600" cy="3771636"/>
          </a:xfrm>
        </p:spPr>
        <p:txBody>
          <a:bodyPr>
            <a:noAutofit/>
          </a:bodyPr>
          <a:lstStyle/>
          <a:p>
            <a:pPr algn="just">
              <a:buFont typeface="Arial" charset="0"/>
              <a:buNone/>
              <a:defRPr/>
            </a:pPr>
            <a:r>
              <a:rPr lang="el-GR" sz="2000" u="sng" dirty="0" smtClean="0"/>
              <a:t>Παράδειγμα</a:t>
            </a:r>
            <a:endParaRPr lang="el-GR" sz="2000" dirty="0" smtClean="0"/>
          </a:p>
          <a:p>
            <a:pPr algn="just">
              <a:buFont typeface="Arial" charset="0"/>
              <a:buNone/>
              <a:defRPr/>
            </a:pPr>
            <a:r>
              <a:rPr lang="en-US" sz="2000" dirty="0" smtClean="0"/>
              <a:t>	</a:t>
            </a:r>
            <a:r>
              <a:rPr lang="el-GR" sz="2000" dirty="0" smtClean="0"/>
              <a:t>Έστω ότι τράπεζα παρέχει την 30</a:t>
            </a:r>
            <a:r>
              <a:rPr lang="el-GR" sz="2000" baseline="30000" dirty="0" smtClean="0"/>
              <a:t>η</a:t>
            </a:r>
            <a:r>
              <a:rPr lang="el-GR" sz="2000" dirty="0" smtClean="0"/>
              <a:t> Μαΐου 2011 χρηματοδότηση ύψους € 100.000 σε πιστούχο με το οποίο συμφωνείτε επιτόκιο ίσο με 7%, διάρκεια δανείου 5 έτη και πληρωμή κεφαλαίου (χρεολυτική δόση) ανά εξάμηνο (10 ισόποσες δόσεις κεφαλαίου) καθώς και πληρωμή τόκων επίσης ανά εξάμηνο. </a:t>
            </a:r>
            <a:endParaRPr lang="el-GR" sz="2000" u="sng" dirty="0" smtClean="0"/>
          </a:p>
          <a:p>
            <a:pPr algn="just">
              <a:buFont typeface="Arial" charset="0"/>
              <a:buNone/>
              <a:defRPr/>
            </a:pPr>
            <a:r>
              <a:rPr lang="en-US" sz="2000" dirty="0" smtClean="0"/>
              <a:t>	</a:t>
            </a:r>
            <a:r>
              <a:rPr lang="el-GR" sz="2000" dirty="0" smtClean="0"/>
              <a:t>Με βάση τα παραπάνω στοιχεία η τράπεζα την 30</a:t>
            </a:r>
            <a:r>
              <a:rPr lang="el-GR" sz="2000" baseline="30000" dirty="0" smtClean="0"/>
              <a:t>η</a:t>
            </a:r>
            <a:r>
              <a:rPr lang="el-GR" sz="2000" dirty="0" smtClean="0"/>
              <a:t> Νοεμβρίου 2011 θα υπολογίσει τους τόκους του πρώτου εξαμήνου της διάρκειας αποπληρωμής του δανείου ίσους με € 3.539 (100.000 * 7% * 182 : 360 = 3.539) ενώ η δόση του κεφαλαίου θα ανέλθει σε € 10.000 (100.000 : 10 = 10.000).</a:t>
            </a:r>
          </a:p>
          <a:p>
            <a:pPr algn="just">
              <a:lnSpc>
                <a:spcPct val="80000"/>
              </a:lnSpc>
              <a:buNone/>
            </a:pPr>
            <a:endParaRPr lang="el-GR" sz="20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ea typeface="ＭＳ Ｐゴシック" pitchFamily="34" charset="-128"/>
              </a:rPr>
              <a:t>Τραπεζική Λογιστική</a:t>
            </a:r>
            <a:r>
              <a:rPr lang="en-US" sz="3600" dirty="0" smtClean="0"/>
              <a:t> – </a:t>
            </a:r>
            <a:r>
              <a:rPr lang="el-GR" sz="3600" dirty="0" smtClean="0"/>
              <a:t>Εκτοκισμός και Προϊόντα Χορηγήσεων</a:t>
            </a:r>
            <a:endParaRPr lang="en-US" sz="3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graphicFrame>
        <p:nvGraphicFramePr>
          <p:cNvPr id="6" name="Table 6"/>
          <p:cNvGraphicFramePr>
            <a:graphicFrameLocks noGrp="1"/>
          </p:cNvGraphicFramePr>
          <p:nvPr/>
        </p:nvGraphicFramePr>
        <p:xfrm>
          <a:off x="611560" y="2065412"/>
          <a:ext cx="8002587" cy="1462406"/>
        </p:xfrm>
        <a:graphic>
          <a:graphicData uri="http://schemas.openxmlformats.org/drawingml/2006/table">
            <a:tbl>
              <a:tblPr/>
              <a:tblGrid>
                <a:gridCol w="1295400"/>
                <a:gridCol w="1223962"/>
                <a:gridCol w="3097213"/>
                <a:gridCol w="1223962"/>
                <a:gridCol w="1162050"/>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Κωδ.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Περιγραφή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Χ</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Χρέωση (Χ)</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20.</a:t>
                      </a:r>
                      <a:r>
                        <a:rPr kumimoji="0" lang="en-US" sz="1600" b="0" i="0" u="none" strike="noStrike" cap="none" normalizeH="0" baseline="0" smtClean="0">
                          <a:ln>
                            <a:noFill/>
                          </a:ln>
                          <a:solidFill>
                            <a:schemeClr val="tx1"/>
                          </a:solidFill>
                          <a:effectLst/>
                          <a:latin typeface="Arial" charset="0"/>
                          <a:cs typeface="Times New Roman" pitchFamily="18" charset="0"/>
                        </a:rPr>
                        <a:t>___</a:t>
                      </a: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Χορηγήσεις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3.539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Πίστωση (Π)</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70.___</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Έσοδα από τόκους χορηγήσεων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3.539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6 - Ορθογώνιο"/>
          <p:cNvSpPr/>
          <p:nvPr/>
        </p:nvSpPr>
        <p:spPr>
          <a:xfrm>
            <a:off x="611560" y="1201316"/>
            <a:ext cx="7992888" cy="923330"/>
          </a:xfrm>
          <a:prstGeom prst="rect">
            <a:avLst/>
          </a:prstGeom>
        </p:spPr>
        <p:txBody>
          <a:bodyPr wrap="square">
            <a:spAutoFit/>
          </a:bodyPr>
          <a:lstStyle/>
          <a:p>
            <a:pPr>
              <a:buFontTx/>
              <a:buNone/>
            </a:pPr>
            <a:r>
              <a:rPr lang="el-GR" u="sng" dirty="0" smtClean="0">
                <a:ea typeface="ＭＳ Ｐゴシック" pitchFamily="34" charset="-128"/>
              </a:rPr>
              <a:t>Παράδειγμα</a:t>
            </a:r>
            <a:r>
              <a:rPr lang="en-US" u="sng" dirty="0" smtClean="0">
                <a:ea typeface="ＭＳ Ｐゴシック" pitchFamily="34" charset="-128"/>
              </a:rPr>
              <a:t> (</a:t>
            </a:r>
            <a:r>
              <a:rPr lang="el-GR" u="sng" dirty="0" smtClean="0">
                <a:ea typeface="ＭＳ Ｐゴシック" pitchFamily="34" charset="-128"/>
              </a:rPr>
              <a:t>συνέχεια)</a:t>
            </a:r>
            <a:endParaRPr lang="el-GR" dirty="0" smtClean="0">
              <a:ea typeface="ＭＳ Ｐゴシック" pitchFamily="34" charset="-128"/>
            </a:endParaRPr>
          </a:p>
          <a:p>
            <a:pPr>
              <a:buFontTx/>
              <a:buNone/>
            </a:pPr>
            <a:r>
              <a:rPr lang="el-GR" dirty="0" smtClean="0">
                <a:ea typeface="ＭＳ Ｐゴシック" pitchFamily="34" charset="-128"/>
              </a:rPr>
              <a:t>Η λογιστική εγγραφή των τόκων που θεωρούνται πλέον δεδουλευμένοι αλλά και απαιτητοί από την πιστούχο θα είναι η ακόλουθη</a:t>
            </a:r>
          </a:p>
        </p:txBody>
      </p:sp>
      <p:sp>
        <p:nvSpPr>
          <p:cNvPr id="8" name="7 - Ορθογώνιο"/>
          <p:cNvSpPr/>
          <p:nvPr/>
        </p:nvSpPr>
        <p:spPr>
          <a:xfrm>
            <a:off x="611560" y="3505572"/>
            <a:ext cx="8136904" cy="2031325"/>
          </a:xfrm>
          <a:prstGeom prst="rect">
            <a:avLst/>
          </a:prstGeom>
        </p:spPr>
        <p:txBody>
          <a:bodyPr wrap="square">
            <a:spAutoFit/>
          </a:bodyPr>
          <a:lstStyle/>
          <a:p>
            <a:pPr algn="just" eaLnBrk="0" hangingPunct="0"/>
            <a:r>
              <a:rPr lang="el-GR" dirty="0" smtClean="0"/>
              <a:t>Την 30</a:t>
            </a:r>
            <a:r>
              <a:rPr lang="el-GR" baseline="30000" dirty="0" smtClean="0"/>
              <a:t>η</a:t>
            </a:r>
            <a:r>
              <a:rPr lang="el-GR" dirty="0" smtClean="0"/>
              <a:t> Ιουνίου 2011 όταν η τράπεζα θα συντάξει τις οικονομικές της καταστάσεις θα προχωρήσει αρχικά στον εκτοκισμό του λογαριασμού με τους τόκους να ανέρχονται σε € 583 (100.000 * 7% * 30 : 360) οι οποίοι είναι δεδουλευμένοι αλλά μη απαιτητοί (αναλογούντες) και κατόπιν θα προχωρήσει στην παρακάτω λογιστική εγγραφή (όπου θα χρεωθεί ένας λογαριασμός μεταβατικού λογαριασμού ενεργητικού και θα πιστωθεί ένας λογαριασμός τόκων - εσόδων από χορηγήσεις της ομάδας 7 του ΚΛΣΤ)</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ea typeface="ＭＳ Ｐゴシック" pitchFamily="34" charset="-128"/>
              </a:rPr>
              <a:t>Τραπεζική Λογιστική</a:t>
            </a:r>
            <a:r>
              <a:rPr lang="en-US" sz="3600" dirty="0" smtClean="0"/>
              <a:t> – </a:t>
            </a:r>
            <a:r>
              <a:rPr lang="el-GR" sz="3600" dirty="0" smtClean="0"/>
              <a:t>Εκτοκισμός και Προϊόντα Χορηγήσεων</a:t>
            </a:r>
            <a:endParaRPr lang="en-US" sz="36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
        <p:nvSpPr>
          <p:cNvPr id="5" name="4 - Ορθογώνιο"/>
          <p:cNvSpPr/>
          <p:nvPr/>
        </p:nvSpPr>
        <p:spPr>
          <a:xfrm>
            <a:off x="467544" y="1201316"/>
            <a:ext cx="2401298" cy="369332"/>
          </a:xfrm>
          <a:prstGeom prst="rect">
            <a:avLst/>
          </a:prstGeom>
        </p:spPr>
        <p:txBody>
          <a:bodyPr wrap="none">
            <a:spAutoFit/>
          </a:bodyPr>
          <a:lstStyle/>
          <a:p>
            <a:r>
              <a:rPr lang="el-GR" u="sng" dirty="0" smtClean="0">
                <a:ea typeface="ＭＳ Ｐゴシック" pitchFamily="34" charset="-128"/>
              </a:rPr>
              <a:t>Παράδειγμα</a:t>
            </a:r>
            <a:r>
              <a:rPr lang="en-US" u="sng" dirty="0" smtClean="0">
                <a:ea typeface="ＭＳ Ｐゴシック" pitchFamily="34" charset="-128"/>
              </a:rPr>
              <a:t> (</a:t>
            </a:r>
            <a:r>
              <a:rPr lang="el-GR" u="sng" dirty="0" smtClean="0">
                <a:ea typeface="ＭＳ Ｐゴシック" pitchFamily="34" charset="-128"/>
              </a:rPr>
              <a:t>συνέχεια)</a:t>
            </a:r>
            <a:endParaRPr lang="en-US" dirty="0"/>
          </a:p>
        </p:txBody>
      </p:sp>
      <p:graphicFrame>
        <p:nvGraphicFramePr>
          <p:cNvPr id="6" name="Table 6"/>
          <p:cNvGraphicFramePr>
            <a:graphicFrameLocks noGrp="1"/>
          </p:cNvGraphicFramePr>
          <p:nvPr/>
        </p:nvGraphicFramePr>
        <p:xfrm>
          <a:off x="684213" y="1844675"/>
          <a:ext cx="8002587" cy="1462406"/>
        </p:xfrm>
        <a:graphic>
          <a:graphicData uri="http://schemas.openxmlformats.org/drawingml/2006/table">
            <a:tbl>
              <a:tblPr/>
              <a:tblGrid>
                <a:gridCol w="1295400"/>
                <a:gridCol w="1223962"/>
                <a:gridCol w="3097213"/>
                <a:gridCol w="1223962"/>
                <a:gridCol w="1162050"/>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Κωδ.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Περιγραφή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Χ</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Χρέωση (Χ)</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36.</a:t>
                      </a:r>
                      <a:r>
                        <a:rPr kumimoji="0" lang="en-US" sz="1600" b="0" i="0" u="none" strike="noStrike" cap="none" normalizeH="0" baseline="0" smtClean="0">
                          <a:ln>
                            <a:noFill/>
                          </a:ln>
                          <a:solidFill>
                            <a:schemeClr val="tx1"/>
                          </a:solidFill>
                          <a:effectLst/>
                          <a:latin typeface="Arial" charset="0"/>
                          <a:cs typeface="Times New Roman" pitchFamily="18" charset="0"/>
                        </a:rPr>
                        <a:t>01</a:t>
                      </a: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Έσοδα χρήσης εισπρακτέα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583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Πίστωση (Π)</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70.___</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Έσοδα από τόκους χορηγήσεων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583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ea typeface="ＭＳ Ｐゴシック" pitchFamily="34" charset="-128"/>
              </a:rPr>
              <a:t>Τραπεζική Λογιστική</a:t>
            </a:r>
            <a:r>
              <a:rPr lang="en-US" sz="3600" dirty="0" smtClean="0"/>
              <a:t> – </a:t>
            </a:r>
            <a:r>
              <a:rPr lang="el-GR" sz="3600" dirty="0" smtClean="0"/>
              <a:t>Εκτοκισμός και Προϊόντα Χορηγήσεων</a:t>
            </a:r>
            <a:endParaRPr lang="en-US" sz="3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
        <p:nvSpPr>
          <p:cNvPr id="5" name="4 - Ορθογώνιο"/>
          <p:cNvSpPr/>
          <p:nvPr/>
        </p:nvSpPr>
        <p:spPr>
          <a:xfrm>
            <a:off x="467544" y="1201316"/>
            <a:ext cx="8208912" cy="1200329"/>
          </a:xfrm>
          <a:prstGeom prst="rect">
            <a:avLst/>
          </a:prstGeom>
        </p:spPr>
        <p:txBody>
          <a:bodyPr wrap="square">
            <a:spAutoFit/>
          </a:bodyPr>
          <a:lstStyle/>
          <a:p>
            <a:pPr>
              <a:buFontTx/>
              <a:buNone/>
            </a:pPr>
            <a:r>
              <a:rPr lang="el-GR" dirty="0" smtClean="0">
                <a:ea typeface="ＭＳ Ｐゴシック" pitchFamily="34" charset="-128"/>
              </a:rPr>
              <a:t> </a:t>
            </a:r>
            <a:r>
              <a:rPr lang="el-GR" u="sng" dirty="0" smtClean="0">
                <a:ea typeface="ＭＳ Ｐゴシック" pitchFamily="34" charset="-128"/>
              </a:rPr>
              <a:t>Λογιστικός χειρισμός κατά την εξυπηρέτηση της χρηματοδότησης</a:t>
            </a:r>
          </a:p>
          <a:p>
            <a:pPr>
              <a:buFontTx/>
              <a:buNone/>
            </a:pPr>
            <a:endParaRPr lang="el-GR" u="sng" dirty="0" smtClean="0">
              <a:ea typeface="ＭＳ Ｐゴシック" pitchFamily="34" charset="-128"/>
            </a:endParaRPr>
          </a:p>
          <a:p>
            <a:pPr>
              <a:buFontTx/>
              <a:buNone/>
            </a:pPr>
            <a:r>
              <a:rPr lang="el-GR" dirty="0" smtClean="0">
                <a:ea typeface="ＭＳ Ｐゴシック" pitchFamily="34" charset="-128"/>
              </a:rPr>
              <a:t>Όταν κάποιος πιστούχος εξοφλεί μία χρηματοδότηση που έχει λάβει η λογιστική απεικόνιση στα βιβλία της τράπεζας θα λάβει την παρακάτω μορφή</a:t>
            </a:r>
            <a:endParaRPr lang="en-US" dirty="0"/>
          </a:p>
        </p:txBody>
      </p:sp>
      <p:graphicFrame>
        <p:nvGraphicFramePr>
          <p:cNvPr id="6" name="Table 7"/>
          <p:cNvGraphicFramePr>
            <a:graphicFrameLocks noGrp="1"/>
          </p:cNvGraphicFramePr>
          <p:nvPr/>
        </p:nvGraphicFramePr>
        <p:xfrm>
          <a:off x="683568" y="2497460"/>
          <a:ext cx="6911975" cy="1257300"/>
        </p:xfrm>
        <a:graphic>
          <a:graphicData uri="http://schemas.openxmlformats.org/drawingml/2006/table">
            <a:tbl>
              <a:tblPr/>
              <a:tblGrid>
                <a:gridCol w="1881187"/>
                <a:gridCol w="1866900"/>
                <a:gridCol w="3163888"/>
              </a:tblGrid>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Κωδ.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Περιγραφή Λογ/μών</a:t>
                      </a: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Χρέωση (Χ)</a:t>
                      </a: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38.00</a:t>
                      </a: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Ταμείο </a:t>
                      </a: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Πίστωση (Π)</a:t>
                      </a: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20.___</a:t>
                      </a: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Χορηγήσεις</a:t>
                      </a: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6 - Ορθογώνιο"/>
          <p:cNvSpPr/>
          <p:nvPr/>
        </p:nvSpPr>
        <p:spPr>
          <a:xfrm>
            <a:off x="683568" y="3865612"/>
            <a:ext cx="7776864" cy="646331"/>
          </a:xfrm>
          <a:prstGeom prst="rect">
            <a:avLst/>
          </a:prstGeom>
        </p:spPr>
        <p:txBody>
          <a:bodyPr wrap="square">
            <a:spAutoFit/>
          </a:bodyPr>
          <a:lstStyle/>
          <a:p>
            <a:pPr eaLnBrk="0" hangingPunct="0"/>
            <a:r>
              <a:rPr lang="el-GR" dirty="0" smtClean="0"/>
              <a:t>Η εξυπηρέτηση - σταδιακή πληρωμή των χρηματοδοτήσεων διενεργείται από τους πιστούχους με χρεολυτικές ή τοκοχρεολυτικές δόσεις</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t>Διακομιχάλης</a:t>
            </a:r>
            <a:r>
              <a:rPr lang="el-GR" sz="1400" dirty="0" smtClean="0"/>
              <a:t> Μιχαήλ, </a:t>
            </a:r>
            <a:r>
              <a:rPr lang="el-GR" sz="1400" dirty="0" err="1" smtClean="0"/>
              <a:t>Μανδήλας</a:t>
            </a:r>
            <a:r>
              <a:rPr lang="el-GR" sz="1400" dirty="0" smtClean="0"/>
              <a:t> Αθανάσιος, </a:t>
            </a:r>
            <a:r>
              <a:rPr lang="el-GR" sz="1400" dirty="0" err="1" smtClean="0"/>
              <a:t>Κελετζής</a:t>
            </a:r>
            <a:r>
              <a:rPr lang="el-GR" sz="1400" dirty="0" smtClean="0"/>
              <a:t> Σίμος (2013) </a:t>
            </a:r>
            <a:r>
              <a:rPr lang="el-GR" sz="1400" b="1" dirty="0" smtClean="0"/>
              <a:t>Ειδικές - Κλαδικές Λογιστικές,</a:t>
            </a:r>
            <a:r>
              <a:rPr lang="el-GR" sz="1400" dirty="0" smtClean="0"/>
              <a:t> Εκδόσεις ΣΤΑΜΟΥΛΗ, Αθήνα. Σελ. 448.</a:t>
            </a: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Κλαδικά Λογιστικά Σχέδια.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77500" lnSpcReduction="20000"/>
          </a:bodyPr>
          <a:lstStyle/>
          <a:p>
            <a:pPr marL="0" algn="just">
              <a:buNone/>
            </a:pPr>
            <a:r>
              <a:rPr lang="el-GR" dirty="0" smtClean="0"/>
              <a:t>Η ενότητα αυτή θα ασχοληθεί με δύο θέματα:</a:t>
            </a:r>
          </a:p>
          <a:p>
            <a:pPr marL="0" algn="just"/>
            <a:r>
              <a:rPr lang="el-GR" dirty="0" smtClean="0"/>
              <a:t>Τον εκτοκισμό των λογαριασμών: αφορά την διαδικασία των τόκων για συγκεκριμένο χρονικά διάστημα ( τόκοι που έχουν καταστεί δεδουλευμένοι ). Η Τράπεζα προχωρά σε εκτοκισμό των λογαριασμών όταν το προβλέπει η νομοθεσία και όταν η Τράπεζα οφείλει να συντάξει τις οικονομικές τις καταστάσεις ( κάθε τρίμηνο ). </a:t>
            </a:r>
          </a:p>
          <a:p>
            <a:pPr marL="0" algn="just"/>
            <a:r>
              <a:rPr lang="el-GR" dirty="0" smtClean="0"/>
              <a:t>Τα προϊόντα χορηγήσεων: χωρίζονται σε βραχυπρόθεσμες χορηγήσεις όπως π.χ. το κεφάλαιο κίνησης και τις μεσοπρόθεσμες ή μακροπρόθεσμες χορηγήσεις που αφορούν την απόκτηση πάγιων περιουσιακών στοιχείων.</a:t>
            </a:r>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200" dirty="0" smtClean="0">
                <a:ea typeface="ＭＳ Ｐゴシック" pitchFamily="34" charset="-128"/>
              </a:rPr>
              <a:t>Τραπεζική Λογιστική</a:t>
            </a:r>
            <a:r>
              <a:rPr lang="en-US" sz="3200" dirty="0" smtClean="0"/>
              <a:t> – </a:t>
            </a:r>
            <a:r>
              <a:rPr lang="el-GR" sz="3200" dirty="0" smtClean="0"/>
              <a:t>Εκτοκισμός και Προϊόντα Χορηγήσεων</a:t>
            </a:r>
            <a:endParaRPr lang="el-GR" sz="3400" dirty="0"/>
          </a:p>
        </p:txBody>
      </p:sp>
      <p:sp>
        <p:nvSpPr>
          <p:cNvPr id="5" name="Θέση περιεχομένου 4"/>
          <p:cNvSpPr>
            <a:spLocks noGrp="1"/>
          </p:cNvSpPr>
          <p:nvPr>
            <p:ph idx="1"/>
          </p:nvPr>
        </p:nvSpPr>
        <p:spPr>
          <a:xfrm>
            <a:off x="467544" y="1273324"/>
            <a:ext cx="8229600" cy="3987660"/>
          </a:xfrm>
        </p:spPr>
        <p:txBody>
          <a:bodyPr>
            <a:noAutofit/>
          </a:bodyPr>
          <a:lstStyle/>
          <a:p>
            <a:pPr algn="just">
              <a:lnSpc>
                <a:spcPct val="70000"/>
              </a:lnSpc>
              <a:buNone/>
            </a:pPr>
            <a:r>
              <a:rPr lang="el-GR" sz="2000" u="sng" dirty="0" smtClean="0">
                <a:ea typeface="ＭＳ Ｐゴシック" pitchFamily="34" charset="-128"/>
              </a:rPr>
              <a:t>Εκτοκισμός λογαριασμών </a:t>
            </a:r>
          </a:p>
          <a:p>
            <a:pPr marL="0" indent="0" algn="just">
              <a:lnSpc>
                <a:spcPct val="80000"/>
              </a:lnSpc>
              <a:buFontTx/>
              <a:buNone/>
            </a:pPr>
            <a:r>
              <a:rPr lang="el-GR" sz="2000" dirty="0" smtClean="0">
                <a:ea typeface="ＭＳ Ｐゴシック" pitchFamily="34" charset="-128"/>
              </a:rPr>
              <a:t>Ο εκτοκισμός των λογαριασμών αφορά την διαδικασία υπολογισμού των τόκων για ένα συγκεκριμένο χρονικό διάστημα (τόκοι που έχουν καταστεί δεδουλευμένοι).</a:t>
            </a:r>
          </a:p>
          <a:p>
            <a:pPr marL="0" indent="0" algn="just">
              <a:lnSpc>
                <a:spcPct val="80000"/>
              </a:lnSpc>
              <a:buFontTx/>
              <a:buNone/>
            </a:pPr>
            <a:r>
              <a:rPr lang="el-GR" sz="2000" dirty="0" smtClean="0">
                <a:ea typeface="ＭＳ Ｐゴシック" pitchFamily="34" charset="-128"/>
              </a:rPr>
              <a:t>Οι τράπεζες προχωρούν σε εκτοκισμό των κατάλληλων λογαριασμών που τηρούν στα βιβλία τους (ενεργητικού και παθητικού) στις ακόλουθες περιπτώσεις:</a:t>
            </a:r>
          </a:p>
          <a:p>
            <a:pPr algn="just">
              <a:lnSpc>
                <a:spcPct val="80000"/>
              </a:lnSpc>
            </a:pPr>
            <a:r>
              <a:rPr lang="el-GR" sz="2000" dirty="0" smtClean="0">
                <a:ea typeface="ＭＳ Ｐゴシック" pitchFamily="34" charset="-128"/>
              </a:rPr>
              <a:t>όταν το προβλέπει η νομοθεσία, οι σχετικές πράξεις του διοικητή της τραπέζης της Ελλάδος ή όταν το έχουν συμφωνήσει με τους πελάτες τους υπογράφοντας σχετικά συμβατικά έγγραφα (εκτοκισμός για συμβατικούς σκοπούς) και </a:t>
            </a:r>
          </a:p>
          <a:p>
            <a:pPr algn="just">
              <a:lnSpc>
                <a:spcPct val="80000"/>
              </a:lnSpc>
            </a:pPr>
            <a:r>
              <a:rPr lang="el-GR" sz="2000" dirty="0" smtClean="0">
                <a:ea typeface="ＭＳ Ｐゴシック" pitchFamily="34" charset="-128"/>
              </a:rPr>
              <a:t>όταν η τράπεζα οφείλει να συντάξει τις οικονομικές της καταστάσεις (κάθε τρίμηνο).</a:t>
            </a:r>
          </a:p>
          <a:p>
            <a:pPr algn="just">
              <a:buFontTx/>
              <a:buNone/>
            </a:pPr>
            <a:r>
              <a:rPr lang="el-GR" sz="2000" dirty="0" smtClean="0">
                <a:ea typeface="ＭＳ Ｐゴシック" pitchFamily="34" charset="-128"/>
              </a:rPr>
              <a:t> </a:t>
            </a:r>
          </a:p>
          <a:p>
            <a:pPr algn="just">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200" dirty="0" smtClean="0">
                <a:ea typeface="ＭＳ Ｐゴシック" pitchFamily="34" charset="-128"/>
              </a:rPr>
              <a:t>Τραπεζική Λογιστική</a:t>
            </a:r>
            <a:r>
              <a:rPr lang="en-US" sz="3200" dirty="0" smtClean="0"/>
              <a:t> – </a:t>
            </a:r>
            <a:r>
              <a:rPr lang="el-GR" sz="3200" dirty="0" smtClean="0"/>
              <a:t>Εκτοκισμός και Προϊόντα Χορηγήσεων</a:t>
            </a:r>
            <a:endParaRPr lang="el-GR" sz="3400" dirty="0"/>
          </a:p>
        </p:txBody>
      </p:sp>
      <p:sp>
        <p:nvSpPr>
          <p:cNvPr id="3" name="Θέση περιεχομένου 2"/>
          <p:cNvSpPr>
            <a:spLocks noGrp="1"/>
          </p:cNvSpPr>
          <p:nvPr>
            <p:ph idx="1"/>
          </p:nvPr>
        </p:nvSpPr>
        <p:spPr>
          <a:xfrm>
            <a:off x="467544" y="1322512"/>
            <a:ext cx="8229600" cy="4392488"/>
          </a:xfrm>
        </p:spPr>
        <p:txBody>
          <a:bodyPr>
            <a:normAutofit/>
          </a:bodyPr>
          <a:lstStyle/>
          <a:p>
            <a:pPr marL="0" indent="0" algn="just">
              <a:lnSpc>
                <a:spcPct val="80000"/>
              </a:lnSpc>
              <a:buNone/>
            </a:pPr>
            <a:r>
              <a:rPr lang="el-GR" sz="2400" u="sng" dirty="0" smtClean="0">
                <a:ea typeface="ＭＳ Ｐゴシック" pitchFamily="34" charset="-128"/>
              </a:rPr>
              <a:t>Εκτοκισμός λογαριασμών </a:t>
            </a:r>
            <a:r>
              <a:rPr lang="el-GR" sz="2400" dirty="0" smtClean="0">
                <a:ea typeface="ＭＳ Ｐゴシック" pitchFamily="34" charset="-128"/>
              </a:rPr>
              <a:t> </a:t>
            </a:r>
          </a:p>
          <a:p>
            <a:pPr marL="0" indent="0" algn="just">
              <a:lnSpc>
                <a:spcPct val="80000"/>
              </a:lnSpc>
              <a:buNone/>
            </a:pPr>
            <a:r>
              <a:rPr lang="el-GR" sz="2400" dirty="0" smtClean="0">
                <a:ea typeface="ＭＳ Ｐゴシック" pitchFamily="34" charset="-128"/>
              </a:rPr>
              <a:t>Στην πρώτη περίπτωση όπου οι τόκοι υπολογίζονται για συμβατικούς σκοπούς (σε καταθέσεις αλλά και χορηγήσεις) αυτοί αυξάνουν το αρχικό κεφάλαιο (κεφαλαιοποίηση τόκων) και πλέον αποτελούν το νέο υπόλοιπο - χρεωστικό ή πιστωτικό - επί του οποίου θα υπολογίζονται οι νέοι τόκοι της επόμενης περιόδου (</a:t>
            </a:r>
            <a:r>
              <a:rPr lang="el-GR" sz="2400" dirty="0" err="1" smtClean="0">
                <a:ea typeface="ＭＳ Ｐゴシック" pitchFamily="34" charset="-128"/>
              </a:rPr>
              <a:t>εκτοκιστική</a:t>
            </a:r>
            <a:r>
              <a:rPr lang="el-GR" sz="2400" dirty="0" smtClean="0">
                <a:ea typeface="ＭＳ Ｐゴシック" pitchFamily="34" charset="-128"/>
              </a:rPr>
              <a:t> περίοδος). </a:t>
            </a:r>
          </a:p>
          <a:p>
            <a:pPr algn="just">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Autofit/>
          </a:bodyPr>
          <a:lstStyle/>
          <a:p>
            <a:r>
              <a:rPr lang="el-GR" sz="3600" dirty="0" smtClean="0">
                <a:ea typeface="ＭＳ Ｐゴシック" pitchFamily="34" charset="-128"/>
              </a:rPr>
              <a:t>Τραπεζική Λογιστική</a:t>
            </a:r>
            <a:r>
              <a:rPr lang="en-US" sz="3600" dirty="0" smtClean="0"/>
              <a:t> – </a:t>
            </a:r>
            <a:r>
              <a:rPr lang="el-GR" sz="3600" dirty="0" smtClean="0"/>
              <a:t>Εκτοκισμός και Προϊόντα Χορηγήσεων</a:t>
            </a:r>
            <a:endParaRPr lang="en-US" sz="3600" dirty="0"/>
          </a:p>
        </p:txBody>
      </p:sp>
      <p:sp>
        <p:nvSpPr>
          <p:cNvPr id="8" name="7 - Θέση περιεχομένου"/>
          <p:cNvSpPr>
            <a:spLocks noGrp="1"/>
          </p:cNvSpPr>
          <p:nvPr>
            <p:ph idx="1"/>
          </p:nvPr>
        </p:nvSpPr>
        <p:spPr>
          <a:xfrm>
            <a:off x="395536" y="1322512"/>
            <a:ext cx="8229600" cy="4392488"/>
          </a:xfrm>
        </p:spPr>
        <p:txBody>
          <a:bodyPr>
            <a:normAutofit/>
          </a:bodyPr>
          <a:lstStyle/>
          <a:p>
            <a:pPr algn="just">
              <a:buFontTx/>
              <a:buNone/>
            </a:pPr>
            <a:r>
              <a:rPr lang="el-GR" sz="2200" u="sng" dirty="0" smtClean="0">
                <a:ea typeface="ＭＳ Ｐゴシック" pitchFamily="34" charset="-128"/>
              </a:rPr>
              <a:t>Παράδειγμα εκτοκισμού λογαριασμού παθητικού (λογαριασμού καταθέσεων) </a:t>
            </a:r>
            <a:endParaRPr lang="el-GR" sz="2200" dirty="0" smtClean="0">
              <a:ea typeface="ＭＳ Ｐゴシック" pitchFamily="34" charset="-128"/>
            </a:endParaRPr>
          </a:p>
          <a:p>
            <a:pPr algn="just">
              <a:buFontTx/>
              <a:buNone/>
            </a:pPr>
            <a:r>
              <a:rPr lang="el-GR" sz="2200" dirty="0" smtClean="0">
                <a:ea typeface="ＭＳ Ｐゴシック" pitchFamily="34" charset="-128"/>
              </a:rPr>
              <a:t>	Έστω ότι πελάτης της τράπεζας καταθέτει την 15.2.2011 στον λογαριασμό ταμιευτηρίου του ποσό € 100.000 με εξαμηνιαία περίοδο εκτοκισμού (ημερολογιακό εξάμηνο) και επιτόκιο 5%.</a:t>
            </a:r>
          </a:p>
          <a:p>
            <a:pPr algn="just">
              <a:buFontTx/>
              <a:buNone/>
            </a:pPr>
            <a:r>
              <a:rPr lang="el-GR" sz="2200" dirty="0" smtClean="0">
                <a:ea typeface="ＭＳ Ｐゴシック" pitchFamily="34" charset="-128"/>
              </a:rPr>
              <a:t>	Όταν ολοκληρωθεί το εξάμηνο την 30.6.2011 και συμβατικά η τράπεζα </a:t>
            </a:r>
            <a:r>
              <a:rPr lang="el-GR" sz="2200" dirty="0" err="1" smtClean="0">
                <a:ea typeface="ＭＳ Ｐゴシック" pitchFamily="34" charset="-128"/>
              </a:rPr>
              <a:t>εκτοκίσει</a:t>
            </a:r>
            <a:r>
              <a:rPr lang="el-GR" sz="2200" dirty="0" smtClean="0">
                <a:ea typeface="ＭＳ Ｐゴシック" pitchFamily="34" charset="-128"/>
              </a:rPr>
              <a:t> τους δεδουλευμένους τόκους αυτοί θα υπολογισθούν ως εξής: </a:t>
            </a:r>
          </a:p>
          <a:p>
            <a:pPr algn="just">
              <a:buNone/>
            </a:pPr>
            <a:endParaRPr lang="en-US" sz="22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Autofit/>
          </a:bodyPr>
          <a:lstStyle/>
          <a:p>
            <a:r>
              <a:rPr lang="el-GR" sz="3600" dirty="0" smtClean="0">
                <a:ea typeface="ＭＳ Ｐゴシック" pitchFamily="34" charset="-128"/>
              </a:rPr>
              <a:t>Τραπεζική Λογιστική</a:t>
            </a:r>
            <a:r>
              <a:rPr lang="en-US" sz="3600" dirty="0" smtClean="0"/>
              <a:t> – </a:t>
            </a:r>
            <a:r>
              <a:rPr lang="el-GR" sz="3600" dirty="0" smtClean="0"/>
              <a:t>Εκτοκισμός και Προϊόντα Χορηγήσεων</a:t>
            </a:r>
            <a:endParaRPr lang="en-US" sz="3600" dirty="0"/>
          </a:p>
        </p:txBody>
      </p:sp>
      <p:sp>
        <p:nvSpPr>
          <p:cNvPr id="7" name="6 - Θέση περιεχομένου"/>
          <p:cNvSpPr>
            <a:spLocks noGrp="1"/>
          </p:cNvSpPr>
          <p:nvPr>
            <p:ph idx="1"/>
          </p:nvPr>
        </p:nvSpPr>
        <p:spPr/>
        <p:txBody>
          <a:bodyPr>
            <a:normAutofit lnSpcReduction="10000"/>
          </a:bodyPr>
          <a:lstStyle/>
          <a:p>
            <a:pPr marL="0" indent="0">
              <a:lnSpc>
                <a:spcPct val="90000"/>
              </a:lnSpc>
              <a:buFontTx/>
              <a:buNone/>
            </a:pPr>
            <a:r>
              <a:rPr lang="el-GR" sz="2400" b="1" dirty="0" smtClean="0">
                <a:ea typeface="ＭＳ Ｐゴシック" pitchFamily="34" charset="-128"/>
              </a:rPr>
              <a:t>Κεφάλαιο * επιτόκιο (ετήσιο) * ημέρες παρακράτησης κατάθεσης : 360</a:t>
            </a:r>
            <a:endParaRPr lang="el-GR" sz="2400" dirty="0" smtClean="0">
              <a:ea typeface="ＭＳ Ｐゴシック" pitchFamily="34" charset="-128"/>
            </a:endParaRPr>
          </a:p>
          <a:p>
            <a:pPr marL="0" indent="0">
              <a:lnSpc>
                <a:spcPct val="90000"/>
              </a:lnSpc>
              <a:buFontTx/>
              <a:buNone/>
            </a:pPr>
            <a:r>
              <a:rPr lang="el-GR" sz="2400" dirty="0" smtClean="0">
                <a:ea typeface="ＭＳ Ｐゴシック" pitchFamily="34" charset="-128"/>
              </a:rPr>
              <a:t>	100.000 * 5% * 135 : 360 = € 1.875 </a:t>
            </a:r>
          </a:p>
          <a:p>
            <a:pPr marL="0" indent="0" algn="just">
              <a:lnSpc>
                <a:spcPct val="90000"/>
              </a:lnSpc>
              <a:buFontTx/>
              <a:buNone/>
            </a:pPr>
            <a:r>
              <a:rPr lang="el-GR" sz="2400" dirty="0" smtClean="0">
                <a:ea typeface="ＭＳ Ｐゴシック" pitchFamily="34" charset="-128"/>
              </a:rPr>
              <a:t>Το ποσό αυτό αποτελεί τους δεδουλευμένους τόκους για την περίοδο 15.2.2011 έως 30.6.2011 και αυξάνει ισόποσα το αρχικό κεφάλαιο (θα ανέρχεται πλέον σε € 101.875). 		</a:t>
            </a:r>
          </a:p>
          <a:p>
            <a:pPr marL="0" indent="0" algn="just">
              <a:lnSpc>
                <a:spcPct val="90000"/>
              </a:lnSpc>
              <a:buFontTx/>
              <a:buNone/>
            </a:pPr>
            <a:r>
              <a:rPr lang="el-GR" sz="2400" dirty="0" smtClean="0">
                <a:ea typeface="ＭＳ Ｐゴシック" pitchFamily="34" charset="-128"/>
              </a:rPr>
              <a:t>Για το επόμενο εξάμηνο (επόμενη </a:t>
            </a:r>
            <a:r>
              <a:rPr lang="el-GR" sz="2400" dirty="0" err="1" smtClean="0">
                <a:ea typeface="ＭＳ Ｐゴシック" pitchFamily="34" charset="-128"/>
              </a:rPr>
              <a:t>εκτοκιστική</a:t>
            </a:r>
            <a:r>
              <a:rPr lang="el-GR" sz="2400" dirty="0" smtClean="0">
                <a:ea typeface="ＭＳ Ｐゴシック" pitchFamily="34" charset="-128"/>
              </a:rPr>
              <a:t> περίοδο) 1.7.2011 έως 31.12.2011 οι νέοι τόκοι θα υπολογισθούν σε 101.875 * 5% * 180 : 360 = € 2.547 που εκ νέου την 1.1.2012 θα αυξήσουν το κεφάλαιο σε € 104.422.</a:t>
            </a:r>
          </a:p>
          <a:p>
            <a:pPr marL="0" indent="0">
              <a:lnSpc>
                <a:spcPct val="90000"/>
              </a:lnSpc>
              <a:buNone/>
            </a:pPr>
            <a:endParaRPr lang="en-US"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1634</TotalTime>
  <Words>2108</Words>
  <Application>Microsoft Office PowerPoint</Application>
  <PresentationFormat>Προβολή στην οθόνη (16:10)</PresentationFormat>
  <Paragraphs>472</Paragraphs>
  <Slides>34</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Κλαδικά Λογιστικά Σχέδια</vt:lpstr>
      <vt:lpstr>Διαφάνεια 2</vt:lpstr>
      <vt:lpstr>Άδειες Χρήσης</vt:lpstr>
      <vt:lpstr>Χρηματοδότηση</vt:lpstr>
      <vt:lpstr>Σκοποί  ενότητας</vt:lpstr>
      <vt:lpstr>Τραπεζική Λογιστική – Εκτοκισμός και Προϊόντα Χορηγήσεων</vt:lpstr>
      <vt:lpstr>Τραπεζική Λογιστική – Εκτοκισμός και Προϊόντα Χορηγήσεων</vt:lpstr>
      <vt:lpstr>Τραπεζική Λογιστική – Εκτοκισμός και Προϊόντα Χορηγήσεων</vt:lpstr>
      <vt:lpstr>Τραπεζική Λογιστική – Εκτοκισμός και Προϊόντα Χορηγήσεων</vt:lpstr>
      <vt:lpstr>Τραπεζική Λογιστική – Εκτοκισμός και Προϊόντα Χορηγήσεων</vt:lpstr>
      <vt:lpstr>Διαφάνεια 11</vt:lpstr>
      <vt:lpstr>Τραπεζική Λογιστική – Εκτοκισμός και Προϊόντα Χορηγήσεων</vt:lpstr>
      <vt:lpstr>Διαφάνεια 13</vt:lpstr>
      <vt:lpstr>Τραπεζική Λογιστική – Εκτοκισμός και Προϊόντα Χορηγήσεων</vt:lpstr>
      <vt:lpstr>Τραπεζική Λογιστική – Εκτοκισμός και Προϊόντα Χορηγήσεων</vt:lpstr>
      <vt:lpstr>Τραπεζική Λογιστική – Εκτοκισμός και Προϊόντα Χορηγήσεων</vt:lpstr>
      <vt:lpstr>Τραπεζική Λογιστική – Εκτοκισμός και Προϊόντα Χορηγήσεων</vt:lpstr>
      <vt:lpstr>Τραπεζική Λογιστική – Εκτοκισμός και Προϊόντα Χορηγήσεων</vt:lpstr>
      <vt:lpstr>Τραπεζική Λογιστική – Εκτοκισμός και Προϊόντα Χορηγήσεων</vt:lpstr>
      <vt:lpstr>Τραπεζική Λογιστική – Εκτοκισμός και Προϊόντα Χορηγήσεων</vt:lpstr>
      <vt:lpstr>Τραπεζική Λογιστική – Εκτοκισμός και Προϊόντα Χορηγήσεων</vt:lpstr>
      <vt:lpstr>Τραπεζική Λογιστική – Εκτοκισμός και Προϊόντα Χορηγήσεων</vt:lpstr>
      <vt:lpstr>Τραπεζική Λογιστική – Εκτοκισμός και Προϊόντα Χορηγήσεων</vt:lpstr>
      <vt:lpstr>Τραπεζική Λογιστική – Εκτοκισμός και Προϊόντα Χορηγήσεων</vt:lpstr>
      <vt:lpstr>Τραπεζική Λογιστική – Εκτοκισμός και Προϊόντα Χορηγήσεων</vt:lpstr>
      <vt:lpstr>Τραπεζική Λογιστική – Εκτοκισμός και Προϊόντα Χορηγήσεων</vt:lpstr>
      <vt:lpstr>Τραπεζική Λογιστική – Εκτοκισμός και Προϊόντα Χορηγήσεων</vt:lpstr>
      <vt:lpstr>Βιβλιογραφία</vt:lpstr>
      <vt:lpstr>Σημείωμα Αναφοράς</vt:lpstr>
      <vt:lpstr>Σημείωμα Αδειοδότησης</vt:lpstr>
      <vt:lpstr>Διαφάνεια 31</vt:lpstr>
      <vt:lpstr>Διαφάνεια 32</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252</cp:revision>
  <dcterms:created xsi:type="dcterms:W3CDTF">2012-09-06T09:03:05Z</dcterms:created>
  <dcterms:modified xsi:type="dcterms:W3CDTF">2015-11-03T20:06:02Z</dcterms:modified>
</cp:coreProperties>
</file>