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7" r:id="rId4"/>
    <p:sldId id="259" r:id="rId5"/>
    <p:sldId id="261" r:id="rId6"/>
    <p:sldId id="324" r:id="rId7"/>
    <p:sldId id="325" r:id="rId8"/>
    <p:sldId id="326" r:id="rId9"/>
    <p:sldId id="327" r:id="rId10"/>
    <p:sldId id="338" r:id="rId11"/>
    <p:sldId id="337" r:id="rId12"/>
    <p:sldId id="290" r:id="rId13"/>
    <p:sldId id="291" r:id="rId14"/>
    <p:sldId id="292" r:id="rId15"/>
    <p:sldId id="293" r:id="rId16"/>
    <p:sldId id="294" r:id="rId17"/>
    <p:sldId id="295" r:id="rId18"/>
    <p:sldId id="280" r:id="rId19"/>
  </p:sldIdLst>
  <p:sldSz cx="9144000" cy="5715000" type="screen16x10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9322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Οικονοµική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Εργασίας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Εργασιακές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Σχέσεις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145532"/>
            <a:ext cx="7776864" cy="1112461"/>
          </a:xfrm>
        </p:spPr>
        <p:txBody>
          <a:bodyPr>
            <a:noAutofit/>
          </a:bodyPr>
          <a:lstStyle/>
          <a:p>
            <a:r>
              <a:rPr lang="el-GR" altLang="zh-CN" sz="3400" b="1" dirty="0" smtClean="0">
                <a:cs typeface="Segoe UI" pitchFamily="18" charset="0"/>
              </a:rPr>
              <a:t>Εργατικά Σωματεία</a:t>
            </a:r>
            <a:endParaRPr lang="en-US" altLang="zh-CN" sz="3400" b="1" dirty="0" smtClean="0">
              <a:cs typeface="Segoe UI" pitchFamily="18" charset="0"/>
            </a:endParaRPr>
          </a:p>
          <a:p>
            <a:r>
              <a:rPr lang="en-US" altLang="zh-CN" sz="2800" dirty="0" err="1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Εργατικά Σωματεία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Τριτοβάθμιες Συνδικαλιστικές Οργανώσεις ( Συνομοσπονδίες )</a:t>
            </a:r>
          </a:p>
          <a:p>
            <a:pPr marL="0" indent="0" algn="just">
              <a:lnSpc>
                <a:spcPct val="80000"/>
              </a:lnSpc>
              <a:buNone/>
              <a:tabLst>
                <a:tab pos="342900" algn="l"/>
                <a:tab pos="27686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Ενώσεις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δύο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τουλάχιστον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Οµοσπονδιών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Εργατικών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Κέντρων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342900" algn="l"/>
                <a:tab pos="27686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Ανώτατη, κεντρική και μόνη συνδικαλιστική οργάνωση των εργατών – υπαλλήλων στην Ελλάδα είναι η Γενική Συνομοσπονδία Εργατών Ελλάδος ( ΓΣΕΕ ).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l-GR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buNone/>
            </a:pPr>
            <a:endParaRPr lang="el-GR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sz="4000" dirty="0" smtClean="0">
                <a:cs typeface="Segoe UI" pitchFamily="18" charset="0"/>
              </a:rPr>
              <a:t>Εργατικά Σωματεία</a:t>
            </a:r>
            <a:endParaRPr lang="en-US" sz="4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5" name="4 - Εικόνα" descr="σελ 25 εν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90700"/>
            <a:ext cx="7400925" cy="392430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395536" y="1273324"/>
            <a:ext cx="8352928" cy="45653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431800" algn="l"/>
                <a:tab pos="1854200" algn="l"/>
                <a:tab pos="2413000" algn="l"/>
              </a:tabLst>
            </a:pPr>
            <a:r>
              <a:rPr lang="en-US" altLang="zh-CN" dirty="0" smtClean="0"/>
              <a:t>	</a:t>
            </a:r>
            <a:r>
              <a:rPr lang="en-US" altLang="zh-CN" sz="2999" b="1" dirty="0" smtClean="0">
                <a:cs typeface="Segoe UI" pitchFamily="18" charset="0"/>
              </a:rPr>
              <a:t>Η δοµή των </a:t>
            </a:r>
            <a:r>
              <a:rPr lang="en-US" altLang="zh-CN" sz="2999" b="1" dirty="0" err="1" smtClean="0">
                <a:cs typeface="Segoe UI" pitchFamily="18" charset="0"/>
              </a:rPr>
              <a:t>Εργατικών</a:t>
            </a:r>
            <a:r>
              <a:rPr lang="en-US" altLang="zh-CN" sz="2999" b="1" dirty="0" smtClean="0">
                <a:cs typeface="Segoe UI" pitchFamily="18" charset="0"/>
              </a:rPr>
              <a:t> </a:t>
            </a:r>
            <a:r>
              <a:rPr lang="en-US" altLang="zh-CN" sz="2999" b="1" dirty="0" err="1" smtClean="0">
                <a:cs typeface="Segoe UI" pitchFamily="18" charset="0"/>
              </a:rPr>
              <a:t>Σωµατείων</a:t>
            </a:r>
            <a:r>
              <a:rPr lang="el-GR" altLang="zh-CN" sz="2999" b="1" dirty="0" smtClean="0">
                <a:cs typeface="Segoe UI" pitchFamily="18" charset="0"/>
              </a:rPr>
              <a:t> </a:t>
            </a:r>
            <a:r>
              <a:rPr lang="en-US" altLang="zh-CN" sz="2999" b="1" dirty="0" smtClean="0">
                <a:cs typeface="Segoe UI" pitchFamily="18" charset="0"/>
              </a:rPr>
              <a:t>στην </a:t>
            </a:r>
            <a:r>
              <a:rPr lang="en-US" altLang="zh-CN" sz="2999" b="1" dirty="0" err="1" smtClean="0">
                <a:cs typeface="Segoe UI" pitchFamily="18" charset="0"/>
              </a:rPr>
              <a:t>Ελλάδα</a:t>
            </a:r>
            <a:endParaRPr lang="en-US" altLang="zh-CN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(1998),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Λιανός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Νταούλη-Ντεµούση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Α.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Εργασιακές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Σχέσεις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(2001),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Κατσανέβας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Οικονοµικά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(2013),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Boeri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T.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and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van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Ours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J.</a:t>
            </a: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Κ. (2015)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Οικονοµική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Εργασιακές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Σχέσεις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n-US" altLang="zh-CN" sz="2800" dirty="0" smtClean="0">
                <a:cs typeface="Segoe UI" pitchFamily="18" charset="0"/>
              </a:rPr>
              <a:t>Οικονοµική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Εργασίας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Εργασιακές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Σχέσεις</a:t>
            </a:r>
            <a:endParaRPr lang="el-GR" sz="3000" b="1" dirty="0" smtClean="0"/>
          </a:p>
          <a:p>
            <a:pPr algn="l"/>
            <a:r>
              <a:rPr lang="el-GR" sz="2800" b="1" smtClean="0"/>
              <a:t>Ενότητα 13: </a:t>
            </a:r>
            <a:r>
              <a:rPr lang="el-GR" altLang="zh-CN" sz="2800" dirty="0" smtClean="0">
                <a:latin typeface="Segoe UI" pitchFamily="18" charset="0"/>
                <a:cs typeface="Segoe UI" pitchFamily="18" charset="0"/>
              </a:rPr>
              <a:t>Εργατικά Σωματεία</a:t>
            </a:r>
            <a:endParaRPr lang="en-US" altLang="zh-CN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n-US" altLang="zh-CN" sz="2800" dirty="0" err="1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l-GR" sz="2800" dirty="0" smtClean="0"/>
              <a:t>(Συνέχεια από υποενότητα </a:t>
            </a:r>
            <a:r>
              <a:rPr lang="el-GR" sz="2800" dirty="0" smtClean="0"/>
              <a:t>Γ’ </a:t>
            </a:r>
            <a:r>
              <a:rPr lang="el-GR" sz="2800" dirty="0" smtClean="0"/>
              <a:t>)</a:t>
            </a:r>
          </a:p>
          <a:p>
            <a:pPr marL="0" algn="just">
              <a:buNone/>
            </a:pPr>
            <a:r>
              <a:rPr lang="el-GR" sz="2800" dirty="0" smtClean="0"/>
              <a:t>Σκοπός της ενότητας είναι να μάθουμε τι είναι τα εργατικά σωματεία, πως ξεκίνησαν, ποια η δομή τους και φυσικά ποιος ο τρόπος με τον οποίο επιδρούν στην αγορά εργασίας.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Εργατικά Σωματεία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Τα εργατικά σωματεία διακρίνονται σε:</a:t>
            </a:r>
          </a:p>
          <a:p>
            <a:r>
              <a:rPr lang="el-GR" dirty="0" smtClean="0"/>
              <a:t>Πρωτοβάθμιες Συνδικαλιστικές Οργανώσεις</a:t>
            </a:r>
          </a:p>
          <a:p>
            <a:r>
              <a:rPr lang="el-GR" dirty="0" smtClean="0"/>
              <a:t>Δευτεροβάθμιες Συνδικαλιστικές Οργανώσεις</a:t>
            </a:r>
          </a:p>
          <a:p>
            <a:r>
              <a:rPr lang="el-GR" dirty="0" smtClean="0"/>
              <a:t>Τριτοβάθμιες Συνδικαλιστικές Οργανώσεις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Εργατικά Σωματεία</a:t>
            </a:r>
            <a:endParaRPr lang="en-US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sz="3000" b="1" dirty="0" smtClean="0"/>
              <a:t>Πρωτοβάθμιες Συνδικαλιστικές Οργανώσεις ( Σωματεία )</a:t>
            </a:r>
          </a:p>
          <a:p>
            <a:pPr algn="just">
              <a:buNone/>
            </a:pPr>
            <a:r>
              <a:rPr lang="el-GR" sz="2800" dirty="0" smtClean="0"/>
              <a:t>Ένωση 20 τουλάχιστον εργαζομένων και έχουν χαρακτήρα:</a:t>
            </a:r>
          </a:p>
          <a:p>
            <a:pPr algn="just"/>
            <a:r>
              <a:rPr lang="el-GR" sz="2800" dirty="0" smtClean="0"/>
              <a:t>Πανελλαδικό: οργανωμένο με βάση το επάγγελμα ή τον κλάδο και έχουν πανελλήνια εμβέλεια ( π.χ. Σύλλογος Τεχνικών Υπαλλήλων Ελλάδας κλπ )</a:t>
            </a:r>
          </a:p>
          <a:p>
            <a:pPr algn="just"/>
            <a:r>
              <a:rPr lang="el-GR" sz="2800" dirty="0" smtClean="0"/>
              <a:t>Τοπικό: οργανωμένο με βάση το επάγγελμα ή τον κλάδο σε μία πόλη ή ένα νομό ( π.χ. σωματείο εμποροϋπαλλήλων Θεσσαλονίκης κλπ )</a:t>
            </a: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Εργατικά Σωματεία</a:t>
            </a:r>
            <a:endParaRPr lang="en-US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ts val="3700"/>
              </a:lnSpc>
              <a:buNone/>
              <a:tabLst>
                <a:tab pos="114300" algn="l"/>
              </a:tabLst>
            </a:pPr>
            <a:r>
              <a:rPr lang="el-GR" altLang="zh-CN" sz="3600" dirty="0" smtClean="0">
                <a:solidFill>
                  <a:srgbClr val="000000"/>
                </a:solidFill>
                <a:cs typeface="Segoe UI" pitchFamily="18" charset="0"/>
              </a:rPr>
              <a:t>Διακρίσεις Πρωτοβάθμιων Σωματείων</a:t>
            </a:r>
          </a:p>
          <a:p>
            <a:pPr algn="just">
              <a:tabLst>
                <a:tab pos="114300" algn="l"/>
              </a:tabLst>
            </a:pP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Επιχειρησιακά:</a:t>
            </a:r>
            <a:r>
              <a:rPr lang="el-GR" altLang="zh-CN" sz="31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οργανωµένα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βάση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l-GR" altLang="zh-CN" sz="31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επιχείρηση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3100" dirty="0" smtClean="0">
                <a:cs typeface="Times New Roman" pitchFamily="18" charset="0"/>
              </a:rPr>
              <a:t>       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εκµετάλλευση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όπου</a:t>
            </a:r>
            <a:r>
              <a:rPr lang="el-GR" altLang="zh-CN" sz="31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εργάζεται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ισθωτός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(π.χ.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l-GR" altLang="zh-CN" sz="3100" dirty="0" smtClean="0">
                <a:solidFill>
                  <a:srgbClr val="000000"/>
                </a:solidFill>
                <a:cs typeface="Segoe UI" pitchFamily="18" charset="0"/>
              </a:rPr>
              <a:t>Σ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ωµατείο</a:t>
            </a:r>
            <a:r>
              <a:rPr lang="el-GR" altLang="zh-CN" sz="31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ΕΤΕ,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ΟΤΕ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κ.λπ.).</a:t>
            </a:r>
            <a:endParaRPr lang="el-GR" altLang="zh-CN" sz="3100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tabLst>
                <a:tab pos="114300" algn="l"/>
              </a:tabLst>
            </a:pP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Κλαδικά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οργανωµένα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βάση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τον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κλάδο</a:t>
            </a:r>
            <a:r>
              <a:rPr lang="el-GR" altLang="zh-CN" sz="31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οικονοµικής</a:t>
            </a:r>
            <a:r>
              <a:rPr lang="en-US" altLang="zh-CN" sz="3100" dirty="0" smtClean="0">
                <a:cs typeface="Times New Roman" pitchFamily="18" charset="0"/>
              </a:rPr>
              <a:t>  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δραστηριότητας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στον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οποίο</a:t>
            </a:r>
            <a:r>
              <a:rPr lang="el-GR" altLang="zh-CN" sz="31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ανήκει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επιχείρηση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3100" dirty="0" smtClean="0">
                <a:cs typeface="Times New Roman" pitchFamily="18" charset="0"/>
              </a:rPr>
              <a:t> 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ισθωτού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(π.χ.</a:t>
            </a:r>
            <a:r>
              <a:rPr lang="el-GR" altLang="zh-CN" sz="31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εµπορικά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επισιτιστικά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κ.λπ.).</a:t>
            </a:r>
            <a:endParaRPr lang="el-GR" altLang="zh-CN" sz="3100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tabLst>
                <a:tab pos="1828800" algn="l"/>
              </a:tabLst>
            </a:pPr>
            <a:r>
              <a:rPr lang="el-GR" sz="3100" dirty="0" err="1" smtClean="0">
                <a:solidFill>
                  <a:srgbClr val="000000"/>
                </a:solidFill>
                <a:cs typeface="Segoe UI" pitchFamily="18" charset="0"/>
              </a:rPr>
              <a:t>Ομοιωεπαγγελματικά</a:t>
            </a:r>
            <a:r>
              <a:rPr lang="el-GR" sz="3100" dirty="0" smtClean="0">
                <a:solidFill>
                  <a:srgbClr val="000000"/>
                </a:solidFill>
                <a:cs typeface="Segoe UI" pitchFamily="18" charset="0"/>
              </a:rPr>
              <a:t>: οργανωμένα με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βάση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επάγγελµα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ασκεί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ισθωτός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(π.χ.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λογιστών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000000"/>
                </a:solidFill>
                <a:cs typeface="Segoe UI" pitchFamily="18" charset="0"/>
              </a:rPr>
              <a:t>οικοδόµων</a:t>
            </a:r>
            <a:r>
              <a:rPr lang="en-US" altLang="zh-CN" sz="3100" dirty="0" smtClean="0"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000000"/>
                </a:solidFill>
                <a:cs typeface="Segoe UI" pitchFamily="18" charset="0"/>
              </a:rPr>
              <a:t>κ.λπ.).</a:t>
            </a:r>
          </a:p>
          <a:p>
            <a:pPr algn="just">
              <a:lnSpc>
                <a:spcPts val="3700"/>
              </a:lnSpc>
              <a:tabLst>
                <a:tab pos="114300" algn="l"/>
              </a:tabLst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Εργατικά Σωματεία</a:t>
            </a:r>
            <a:endParaRPr lang="en-US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Δευτεροβάθμιες Συνδικαλιστικές Οργανώσεις</a:t>
            </a: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l-GR" sz="2400" dirty="0" smtClean="0"/>
              <a:t>Ομοσπονδίες: ενώσεις δύο τουλάχιστον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σωµατείων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ίδιου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συναφών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κλάδων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οικονοµικής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δραστηριότητας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επαγγελµάτων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(π.χ.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Οµοσπονδία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Λογιστών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).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Εργατικά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Κέντρα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ενώσεις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δύο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τουλάχιστον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σωµατείων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έδρα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ορισµένη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περιοχή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(π.χ.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Εργατικό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Κέντρο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Πρέβεζας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).</a:t>
            </a: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2044</TotalTime>
  <Words>699</Words>
  <Application>Microsoft Office PowerPoint</Application>
  <PresentationFormat>Προβολή στην οθόνη (16:10)</PresentationFormat>
  <Paragraphs>101</Paragraphs>
  <Slides>18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Οικονοµική Εργασίας και Εργασιακές Σχέσεις</vt:lpstr>
      <vt:lpstr>Διαφάνεια 2</vt:lpstr>
      <vt:lpstr>Άδειες Χρήσης</vt:lpstr>
      <vt:lpstr>Χρηματοδότηση</vt:lpstr>
      <vt:lpstr>Σκοποί  ενότητας</vt:lpstr>
      <vt:lpstr>Εργατικά Σωματεία</vt:lpstr>
      <vt:lpstr>Εργατικά Σωματεία</vt:lpstr>
      <vt:lpstr>Εργατικά Σωματεία</vt:lpstr>
      <vt:lpstr>Εργατικά Σωματεία</vt:lpstr>
      <vt:lpstr>Εργατικά Σωματεία</vt:lpstr>
      <vt:lpstr>Εργατικά Σωματεία</vt:lpstr>
      <vt:lpstr>Βιβλιογραφία</vt:lpstr>
      <vt:lpstr>Σημείωμα Αναφοράς</vt:lpstr>
      <vt:lpstr>Σημείωμα Αδειοδότησης</vt:lpstr>
      <vt:lpstr>Διαφάνεια 15</vt:lpstr>
      <vt:lpstr>Διαφάνεια 16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342</cp:revision>
  <dcterms:created xsi:type="dcterms:W3CDTF">2012-09-06T09:03:05Z</dcterms:created>
  <dcterms:modified xsi:type="dcterms:W3CDTF">2015-11-05T18:13:55Z</dcterms:modified>
</cp:coreProperties>
</file>