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296" r:id="rId7"/>
    <p:sldId id="298" r:id="rId8"/>
    <p:sldId id="306" r:id="rId9"/>
    <p:sldId id="305" r:id="rId10"/>
    <p:sldId id="304" r:id="rId11"/>
    <p:sldId id="303" r:id="rId12"/>
    <p:sldId id="302" r:id="rId13"/>
    <p:sldId id="301" r:id="rId14"/>
    <p:sldId id="300" r:id="rId15"/>
    <p:sldId id="299" r:id="rId16"/>
    <p:sldId id="297" r:id="rId17"/>
    <p:sldId id="310" r:id="rId18"/>
    <p:sldId id="309" r:id="rId19"/>
    <p:sldId id="308" r:id="rId20"/>
    <p:sldId id="307" r:id="rId21"/>
    <p:sldId id="315" r:id="rId22"/>
    <p:sldId id="314" r:id="rId23"/>
    <p:sldId id="313" r:id="rId24"/>
    <p:sldId id="312" r:id="rId25"/>
    <p:sldId id="311" r:id="rId26"/>
    <p:sldId id="290"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altLang="zh-CN" dirty="0" smtClean="0">
                <a:cs typeface="Segoe UI" pitchFamily="18" charset="0"/>
              </a:rPr>
              <a:t>Οικονοµική</a:t>
            </a:r>
            <a:r>
              <a:rPr lang="en-US" altLang="zh-CN" dirty="0" smtClean="0">
                <a:cs typeface="Times New Roman" pitchFamily="18" charset="0"/>
              </a:rPr>
              <a:t> </a:t>
            </a:r>
            <a:r>
              <a:rPr lang="en-US" altLang="zh-CN" dirty="0" err="1" smtClean="0">
                <a:cs typeface="Segoe UI" pitchFamily="18" charset="0"/>
              </a:rPr>
              <a:t>Εργασίας</a:t>
            </a:r>
            <a:r>
              <a:rPr lang="en-US" altLang="zh-CN" dirty="0" smtClean="0">
                <a:cs typeface="Times New Roman" pitchFamily="18" charset="0"/>
              </a:rPr>
              <a:t> </a:t>
            </a:r>
            <a:r>
              <a:rPr lang="en-US" altLang="zh-CN" dirty="0" smtClean="0">
                <a:cs typeface="Segoe UI" pitchFamily="18" charset="0"/>
              </a:rPr>
              <a:t>και</a:t>
            </a:r>
            <a:r>
              <a:rPr lang="en-US" altLang="zh-CN" dirty="0" smtClean="0">
                <a:cs typeface="Times New Roman" pitchFamily="18" charset="0"/>
              </a:rPr>
              <a:t> </a:t>
            </a:r>
            <a:r>
              <a:rPr lang="en-US" altLang="zh-CN" dirty="0" err="1" smtClean="0">
                <a:cs typeface="Segoe UI" pitchFamily="18" charset="0"/>
              </a:rPr>
              <a:t>Εργασιακές</a:t>
            </a:r>
            <a:r>
              <a:rPr lang="en-US" altLang="zh-CN" dirty="0" smtClean="0">
                <a:cs typeface="Times New Roman" pitchFamily="18" charset="0"/>
              </a:rPr>
              <a:t> </a:t>
            </a:r>
            <a:r>
              <a:rPr lang="en-US" altLang="zh-CN" dirty="0" err="1" smtClean="0">
                <a:cs typeface="Segoe UI" pitchFamily="18" charset="0"/>
              </a:rPr>
              <a:t>Σχέσεις</a:t>
            </a:r>
            <a:endParaRPr lang="el-GR" dirty="0"/>
          </a:p>
        </p:txBody>
      </p:sp>
      <p:sp>
        <p:nvSpPr>
          <p:cNvPr id="3" name="Υπότιτλος 2"/>
          <p:cNvSpPr>
            <a:spLocks noGrp="1"/>
          </p:cNvSpPr>
          <p:nvPr>
            <p:ph type="subTitle" idx="1"/>
          </p:nvPr>
        </p:nvSpPr>
        <p:spPr>
          <a:xfrm>
            <a:off x="611560" y="3145532"/>
            <a:ext cx="7776864" cy="1112461"/>
          </a:xfrm>
        </p:spPr>
        <p:txBody>
          <a:bodyPr>
            <a:noAutofit/>
          </a:bodyPr>
          <a:lstStyle/>
          <a:p>
            <a:r>
              <a:rPr lang="el-GR" altLang="zh-CN" sz="2800" b="1" dirty="0" smtClean="0">
                <a:cs typeface="Segoe UI" pitchFamily="18" charset="0"/>
              </a:rPr>
              <a:t>Μετανάστευση</a:t>
            </a:r>
          </a:p>
          <a:p>
            <a:r>
              <a:rPr lang="en-US" altLang="zh-CN" sz="2800" dirty="0" err="1"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fontScale="92500" lnSpcReduction="20000"/>
          </a:bodyPr>
          <a:lstStyle/>
          <a:p>
            <a:pPr marL="0" indent="0" algn="just">
              <a:lnSpc>
                <a:spcPct val="80000"/>
              </a:lnSpc>
              <a:buNone/>
            </a:pPr>
            <a:r>
              <a:rPr lang="el-GR" sz="2600" b="1" dirty="0" smtClean="0"/>
              <a:t>Α. Παρούσα αξία μελλοντικών εισοδημάτων στην χώρα προορισμού</a:t>
            </a:r>
          </a:p>
          <a:p>
            <a:pPr marL="0" indent="0" algn="just">
              <a:buNone/>
              <a:tabLst/>
            </a:pPr>
            <a:r>
              <a:rPr lang="en-US" altLang="zh-CN" sz="2400" dirty="0" smtClean="0">
                <a:solidFill>
                  <a:srgbClr val="000000"/>
                </a:solidFill>
                <a:cs typeface="Segoe UI" pitchFamily="18" charset="0"/>
              </a:rPr>
              <a:t>Έστω,</a:t>
            </a:r>
            <a:r>
              <a:rPr lang="en-US" altLang="zh-CN" sz="2400" dirty="0" smtClean="0">
                <a:cs typeface="Times New Roman" pitchFamily="18" charset="0"/>
              </a:rPr>
              <a:t> </a:t>
            </a:r>
            <a:r>
              <a:rPr lang="en-US" altLang="zh-CN" sz="2400" dirty="0" smtClean="0">
                <a:solidFill>
                  <a:srgbClr val="000000"/>
                </a:solidFill>
                <a:cs typeface="Segoe UI" pitchFamily="18" charset="0"/>
              </a:rPr>
              <a:t>τα</a:t>
            </a:r>
            <a:r>
              <a:rPr lang="en-US" altLang="zh-CN" sz="2400" dirty="0" smtClean="0">
                <a:cs typeface="Times New Roman" pitchFamily="18" charset="0"/>
              </a:rPr>
              <a:t> </a:t>
            </a:r>
            <a:r>
              <a:rPr lang="en-US" altLang="zh-CN" sz="2400" dirty="0" err="1" smtClean="0">
                <a:solidFill>
                  <a:srgbClr val="000000"/>
                </a:solidFill>
                <a:cs typeface="Segoe UI" pitchFamily="18" charset="0"/>
              </a:rPr>
              <a:t>ετήσια</a:t>
            </a:r>
            <a:r>
              <a:rPr lang="en-US" altLang="zh-CN" sz="2400" dirty="0" smtClean="0">
                <a:cs typeface="Times New Roman" pitchFamily="18" charset="0"/>
              </a:rPr>
              <a:t> </a:t>
            </a:r>
            <a:r>
              <a:rPr lang="en-US" altLang="zh-CN" sz="2400" dirty="0" err="1" smtClean="0">
                <a:solidFill>
                  <a:srgbClr val="000000"/>
                </a:solidFill>
                <a:cs typeface="Segoe UI" pitchFamily="18" charset="0"/>
              </a:rPr>
              <a:t>εισοδήµατα</a:t>
            </a:r>
            <a:r>
              <a:rPr lang="en-US" altLang="zh-CN" sz="2400" dirty="0" smtClean="0">
                <a:cs typeface="Times New Roman" pitchFamily="18" charset="0"/>
              </a:rPr>
              <a:t> </a:t>
            </a:r>
            <a:r>
              <a:rPr lang="en-US" altLang="zh-CN" sz="2400" dirty="0" err="1" smtClean="0">
                <a:solidFill>
                  <a:srgbClr val="000000"/>
                </a:solidFill>
                <a:cs typeface="Segoe UI" pitchFamily="18" charset="0"/>
              </a:rPr>
              <a:t>ενός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τα</a:t>
            </a:r>
            <a:r>
              <a:rPr lang="en-US" altLang="zh-CN" sz="2400" dirty="0" smtClean="0">
                <a:cs typeface="Times New Roman" pitchFamily="18" charset="0"/>
              </a:rPr>
              <a:t> </a:t>
            </a:r>
            <a:r>
              <a:rPr lang="en-US" altLang="zh-CN" sz="2400" dirty="0" err="1" smtClean="0">
                <a:solidFill>
                  <a:srgbClr val="000000"/>
                </a:solidFill>
                <a:cs typeface="Segoe UI" pitchFamily="18" charset="0"/>
              </a:rPr>
              <a:t>επόµενα</a:t>
            </a:r>
            <a:r>
              <a:rPr lang="en-US" altLang="zh-CN" sz="2400" dirty="0" smtClean="0">
                <a:cs typeface="Times New Roman" pitchFamily="18" charset="0"/>
              </a:rPr>
              <a:t> </a:t>
            </a:r>
            <a:r>
              <a:rPr lang="en-US" altLang="zh-CN" sz="2400" dirty="0" smtClean="0">
                <a:solidFill>
                  <a:srgbClr val="000000"/>
                </a:solidFill>
                <a:cs typeface="Segoe UI" pitchFamily="18" charset="0"/>
              </a:rPr>
              <a:t>35χρόνια</a:t>
            </a:r>
            <a:r>
              <a:rPr lang="en-US" altLang="zh-CN" sz="2400" dirty="0" smtClean="0">
                <a:cs typeface="Times New Roman" pitchFamily="18" charset="0"/>
              </a:rPr>
              <a:t> </a:t>
            </a:r>
            <a:r>
              <a:rPr lang="en-US" altLang="zh-CN" sz="2400" dirty="0" err="1" smtClean="0">
                <a:solidFill>
                  <a:srgbClr val="000000"/>
                </a:solidFill>
                <a:cs typeface="Segoe UI" pitchFamily="18" charset="0"/>
              </a:rPr>
              <a:t>στη</a:t>
            </a:r>
            <a:r>
              <a:rPr lang="en-US" altLang="zh-CN" sz="2400" dirty="0" smtClean="0">
                <a:cs typeface="Times New Roman" pitchFamily="18" charset="0"/>
              </a:rPr>
              <a:t> </a:t>
            </a:r>
            <a:r>
              <a:rPr lang="en-US" altLang="zh-CN" sz="2400" dirty="0" err="1" smtClean="0">
                <a:solidFill>
                  <a:srgbClr val="000000"/>
                </a:solidFill>
                <a:cs typeface="Segoe UI" pitchFamily="18" charset="0"/>
              </a:rPr>
              <a:t>χώρα</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προορισµού</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p>
          <a:p>
            <a:pPr marL="0" indent="0" algn="just">
              <a:lnSpc>
                <a:spcPct val="80000"/>
              </a:lnSpc>
              <a:buNone/>
            </a:pPr>
            <a:r>
              <a:rPr lang="en-US" altLang="zh-CN" sz="2400" dirty="0" smtClean="0">
                <a:solidFill>
                  <a:srgbClr val="000000"/>
                </a:solidFill>
                <a:cs typeface="Segoe UI" pitchFamily="18" charset="0"/>
              </a:rPr>
              <a:t>I1,</a:t>
            </a:r>
            <a:r>
              <a:rPr lang="en-US" altLang="zh-CN" sz="2400" dirty="0" smtClean="0">
                <a:cs typeface="Times New Roman" pitchFamily="18" charset="0"/>
              </a:rPr>
              <a:t>  </a:t>
            </a:r>
            <a:r>
              <a:rPr lang="en-US" altLang="zh-CN" sz="2400" dirty="0" smtClean="0">
                <a:solidFill>
                  <a:srgbClr val="000000"/>
                </a:solidFill>
                <a:cs typeface="Segoe UI" pitchFamily="18" charset="0"/>
              </a:rPr>
              <a:t>I2,</a:t>
            </a:r>
            <a:r>
              <a:rPr lang="en-US" altLang="zh-CN" sz="2400" dirty="0" smtClean="0">
                <a:cs typeface="Times New Roman" pitchFamily="18" charset="0"/>
              </a:rPr>
              <a:t>  </a:t>
            </a:r>
            <a:r>
              <a:rPr lang="en-US" altLang="zh-CN" sz="2400" dirty="0" smtClean="0">
                <a:solidFill>
                  <a:srgbClr val="000000"/>
                </a:solidFill>
                <a:cs typeface="Segoe UI" pitchFamily="18" charset="0"/>
              </a:rPr>
              <a:t>…….I35</a:t>
            </a:r>
          </a:p>
          <a:p>
            <a:pPr marL="0" indent="0" algn="just">
              <a:buNone/>
              <a:tabLst/>
            </a:pPr>
            <a:r>
              <a:rPr lang="en-US" altLang="zh-CN" sz="2400" dirty="0" smtClean="0">
                <a:solidFill>
                  <a:srgbClr val="000000"/>
                </a:solidFill>
                <a:cs typeface="Segoe UI" pitchFamily="18" charset="0"/>
              </a:rPr>
              <a:t>Τότε</a:t>
            </a:r>
            <a:r>
              <a:rPr lang="en-US" altLang="zh-CN" sz="2400" dirty="0" smtClean="0">
                <a:cs typeface="Times New Roman" pitchFamily="18" charset="0"/>
              </a:rPr>
              <a:t> </a:t>
            </a:r>
            <a:r>
              <a:rPr lang="en-US" altLang="zh-CN" sz="2400" dirty="0"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ροές</a:t>
            </a:r>
            <a:r>
              <a:rPr lang="en-US" altLang="zh-CN" sz="2400" dirty="0" smtClean="0">
                <a:cs typeface="Times New Roman" pitchFamily="18" charset="0"/>
              </a:rPr>
              <a:t> </a:t>
            </a:r>
            <a:r>
              <a:rPr lang="en-US" altLang="zh-CN" sz="2400" dirty="0" err="1" smtClean="0">
                <a:solidFill>
                  <a:srgbClr val="000000"/>
                </a:solidFill>
                <a:cs typeface="Segoe UI" pitchFamily="18" charset="0"/>
              </a:rPr>
              <a:t>αυτές</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προεξοφλούνται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στο</a:t>
            </a:r>
            <a:r>
              <a:rPr lang="en-US" altLang="zh-CN" sz="2400" dirty="0" smtClean="0">
                <a:cs typeface="Times New Roman" pitchFamily="18" charset="0"/>
              </a:rPr>
              <a:t> </a:t>
            </a:r>
            <a:r>
              <a:rPr lang="en-US" altLang="zh-CN" sz="2400" dirty="0" err="1" smtClean="0">
                <a:solidFill>
                  <a:srgbClr val="000000"/>
                </a:solidFill>
                <a:cs typeface="Segoe UI" pitchFamily="18" charset="0"/>
              </a:rPr>
              <a:t>παρόν</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επιτόκιο</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αγοράς</a:t>
            </a:r>
            <a:r>
              <a:rPr lang="en-US" altLang="zh-CN" sz="2400" dirty="0" smtClean="0">
                <a:cs typeface="Times New Roman" pitchFamily="18" charset="0"/>
              </a:rPr>
              <a:t> </a:t>
            </a:r>
            <a:r>
              <a:rPr lang="en-US" altLang="zh-CN" sz="2400" dirty="0" smtClean="0">
                <a:solidFill>
                  <a:srgbClr val="000000"/>
                </a:solidFill>
                <a:cs typeface="Segoe UI" pitchFamily="18" charset="0"/>
              </a:rPr>
              <a:t>r</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αθροίζονται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ως</a:t>
            </a:r>
            <a:r>
              <a:rPr lang="en-US" altLang="zh-CN" sz="2400" dirty="0" smtClean="0">
                <a:cs typeface="Times New Roman" pitchFamily="18" charset="0"/>
              </a:rPr>
              <a:t> </a:t>
            </a:r>
            <a:r>
              <a:rPr lang="en-US" altLang="zh-CN" sz="2400" dirty="0" err="1" smtClean="0">
                <a:solidFill>
                  <a:srgbClr val="000000"/>
                </a:solidFill>
                <a:cs typeface="Segoe UI" pitchFamily="18" charset="0"/>
              </a:rPr>
              <a:t>εξής</a:t>
            </a:r>
            <a:r>
              <a:rPr lang="en-US" altLang="zh-CN" sz="2400" dirty="0" smtClean="0">
                <a:solidFill>
                  <a:srgbClr val="000000"/>
                </a:solidFill>
                <a:cs typeface="Segoe UI" pitchFamily="18" charset="0"/>
              </a:rPr>
              <a:t>:</a:t>
            </a:r>
          </a:p>
          <a:p>
            <a:pPr marL="0" indent="0" algn="just">
              <a:lnSpc>
                <a:spcPct val="80000"/>
              </a:lnSpc>
              <a:buNone/>
            </a:pPr>
            <a:r>
              <a:rPr lang="en-US" altLang="zh-CN" sz="2400" dirty="0" smtClean="0">
                <a:solidFill>
                  <a:srgbClr val="000000"/>
                </a:solidFill>
                <a:cs typeface="Segoe UI" pitchFamily="18" charset="0"/>
              </a:rPr>
              <a:t>PV1=</a:t>
            </a:r>
            <a:r>
              <a:rPr lang="en-US" altLang="zh-CN" sz="2400" dirty="0" smtClean="0">
                <a:cs typeface="Times New Roman" pitchFamily="18" charset="0"/>
              </a:rPr>
              <a:t>  </a:t>
            </a:r>
            <a:r>
              <a:rPr lang="en-US" altLang="zh-CN" sz="2400" dirty="0" smtClean="0">
                <a:solidFill>
                  <a:srgbClr val="000000"/>
                </a:solidFill>
                <a:cs typeface="Segoe UI" pitchFamily="18" charset="0"/>
              </a:rPr>
              <a:t>Ι1/(1+</a:t>
            </a:r>
            <a:r>
              <a:rPr lang="en-US" altLang="zh-CN" sz="2400" dirty="0" smtClean="0">
                <a:cs typeface="Times New Roman" pitchFamily="18" charset="0"/>
              </a:rPr>
              <a:t>  </a:t>
            </a:r>
            <a:r>
              <a:rPr lang="en-US" altLang="zh-CN" sz="2400" dirty="0" smtClean="0">
                <a:solidFill>
                  <a:srgbClr val="000000"/>
                </a:solidFill>
                <a:cs typeface="Segoe UI" pitchFamily="18" charset="0"/>
              </a:rPr>
              <a:t>r)</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Ι2/(1+</a:t>
            </a:r>
            <a:r>
              <a:rPr lang="en-US" altLang="zh-CN" sz="2400" dirty="0" smtClean="0">
                <a:cs typeface="Times New Roman" pitchFamily="18" charset="0"/>
              </a:rPr>
              <a:t>  </a:t>
            </a:r>
            <a:r>
              <a:rPr lang="en-US" altLang="zh-CN" sz="2400" dirty="0" smtClean="0">
                <a:solidFill>
                  <a:srgbClr val="000000"/>
                </a:solidFill>
                <a:cs typeface="Segoe UI" pitchFamily="18" charset="0"/>
              </a:rPr>
              <a:t>r)2</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+Ι35/(1+</a:t>
            </a:r>
            <a:r>
              <a:rPr lang="en-US" altLang="zh-CN" sz="2400" dirty="0" smtClean="0">
                <a:cs typeface="Times New Roman" pitchFamily="18" charset="0"/>
              </a:rPr>
              <a:t>  </a:t>
            </a:r>
            <a:r>
              <a:rPr lang="en-US" altLang="zh-CN" sz="2400" dirty="0" smtClean="0">
                <a:solidFill>
                  <a:srgbClr val="000000"/>
                </a:solidFill>
                <a:cs typeface="Segoe UI" pitchFamily="18" charset="0"/>
              </a:rPr>
              <a:t>r)35</a:t>
            </a:r>
            <a:endParaRPr lang="el-GR" altLang="zh-CN" sz="2400" dirty="0" smtClean="0">
              <a:solidFill>
                <a:srgbClr val="000000"/>
              </a:solidFill>
              <a:cs typeface="Segoe UI" pitchFamily="18" charset="0"/>
            </a:endParaRPr>
          </a:p>
          <a:p>
            <a:pPr marL="0" indent="0" algn="just">
              <a:lnSpc>
                <a:spcPct val="90000"/>
              </a:lnSpc>
              <a:buNone/>
              <a:tabLst/>
            </a:pPr>
            <a:r>
              <a:rPr lang="el-GR" altLang="zh-CN" sz="2400" dirty="0" smtClean="0">
                <a:solidFill>
                  <a:srgbClr val="000000"/>
                </a:solidFill>
                <a:cs typeface="Segoe UI" pitchFamily="18" charset="0"/>
              </a:rPr>
              <a:t>Δ</a:t>
            </a:r>
            <a:r>
              <a:rPr lang="en-US" altLang="zh-CN" sz="2400" dirty="0" err="1" smtClean="0">
                <a:solidFill>
                  <a:srgbClr val="000000"/>
                </a:solidFill>
                <a:cs typeface="Segoe UI" pitchFamily="18" charset="0"/>
              </a:rPr>
              <a:t>ηλαδή</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smtClean="0">
                <a:solidFill>
                  <a:srgbClr val="000000"/>
                </a:solidFill>
                <a:cs typeface="Segoe UI" pitchFamily="18" charset="0"/>
              </a:rPr>
              <a:t>PV</a:t>
            </a:r>
            <a:r>
              <a:rPr lang="en-US" altLang="zh-CN" sz="2400" dirty="0" smtClean="0">
                <a:cs typeface="Times New Roman" pitchFamily="18" charset="0"/>
              </a:rPr>
              <a:t> </a:t>
            </a:r>
            <a:r>
              <a:rPr lang="en-US" altLang="zh-CN" sz="2400" dirty="0" err="1" smtClean="0">
                <a:solidFill>
                  <a:srgbClr val="000000"/>
                </a:solidFill>
                <a:cs typeface="Segoe UI" pitchFamily="18" charset="0"/>
              </a:rPr>
              <a:t>εξαρτάται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ύψος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εισοδηµάτων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κατά</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smtClean="0">
                <a:solidFill>
                  <a:srgbClr val="000000"/>
                </a:solidFill>
                <a:cs typeface="Segoe UI" pitchFamily="18" charset="0"/>
              </a:rPr>
              <a:t>1ο</a:t>
            </a:r>
            <a:r>
              <a:rPr lang="en-US" altLang="zh-CN" sz="2400" dirty="0" smtClean="0">
                <a:cs typeface="Times New Roman" pitchFamily="18" charset="0"/>
              </a:rPr>
              <a:t> </a:t>
            </a:r>
            <a:r>
              <a:rPr lang="en-US" altLang="zh-CN" sz="2400" dirty="0" err="1" smtClean="0">
                <a:solidFill>
                  <a:srgbClr val="000000"/>
                </a:solidFill>
                <a:cs typeface="Segoe UI" pitchFamily="18" charset="0"/>
              </a:rPr>
              <a:t>έτος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επιτόκιο</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προεξόφλησης</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n-US" altLang="zh-CN" sz="2400" dirty="0" smtClean="0">
                <a:cs typeface="Times New Roman" pitchFamily="18" charset="0"/>
              </a:rPr>
              <a:t> </a:t>
            </a:r>
            <a:r>
              <a:rPr lang="en-US" altLang="zh-CN" sz="2400" dirty="0" smtClean="0">
                <a:solidFill>
                  <a:srgbClr val="000000"/>
                </a:solidFill>
                <a:cs typeface="Segoe UI" pitchFamily="18" charset="0"/>
              </a:rPr>
              <a:t>ηλικία</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τον</a:t>
            </a:r>
            <a:r>
              <a:rPr lang="en-US" altLang="zh-CN" sz="2400" dirty="0" smtClean="0">
                <a:cs typeface="Times New Roman" pitchFamily="18" charset="0"/>
              </a:rPr>
              <a:t> </a:t>
            </a:r>
            <a:r>
              <a:rPr lang="en-US" altLang="zh-CN" sz="2400" dirty="0" err="1" smtClean="0">
                <a:solidFill>
                  <a:srgbClr val="000000"/>
                </a:solidFill>
                <a:cs typeface="Segoe UI" pitchFamily="18" charset="0"/>
              </a:rPr>
              <a:t>χρόνο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a:t>
            </a:r>
            <a:r>
              <a:rPr lang="en-US" altLang="zh-CN" sz="2400" dirty="0" smtClean="0">
                <a:solidFill>
                  <a:srgbClr val="000000"/>
                </a:solidFill>
                <a:cs typeface="Segoe UI" pitchFamily="18" charset="0"/>
              </a:rPr>
              <a:t>!</a:t>
            </a:r>
          </a:p>
          <a:p>
            <a:pPr algn="just">
              <a:lnSpc>
                <a:spcPts val="3000"/>
              </a:lnSpc>
              <a:tabLst/>
            </a:pPr>
            <a:endParaRPr lang="en-US" altLang="zh-CN" sz="1800" dirty="0" smtClean="0">
              <a:solidFill>
                <a:srgbClr val="000000"/>
              </a:solidFill>
              <a:cs typeface="Segoe UI" pitchFamily="18" charset="0"/>
            </a:endParaRPr>
          </a:p>
          <a:p>
            <a:pPr marL="0" indent="0" algn="just">
              <a:lnSpc>
                <a:spcPct val="80000"/>
              </a:lnSpc>
              <a:buNone/>
            </a:pPr>
            <a:endParaRPr lang="en-US" altLang="zh-CN" sz="1800" dirty="0" smtClean="0">
              <a:solidFill>
                <a:srgbClr val="000000"/>
              </a:solidFill>
              <a:cs typeface="Segoe UI" pitchFamily="18" charset="0"/>
            </a:endParaRPr>
          </a:p>
          <a:p>
            <a:pPr marL="0" indent="0" algn="just">
              <a:lnSpc>
                <a:spcPct val="80000"/>
              </a:lnSpc>
              <a:buNone/>
            </a:pPr>
            <a:endParaRPr lang="en-US" altLang="zh-CN" sz="1800" dirty="0" smtClean="0">
              <a:solidFill>
                <a:srgbClr val="000000"/>
              </a:solidFill>
              <a:cs typeface="Segoe UI" pitchFamily="18" charset="0"/>
            </a:endParaRPr>
          </a:p>
          <a:p>
            <a:pPr marL="0" indent="0" algn="just">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a:xfrm>
            <a:off x="467544" y="1345332"/>
            <a:ext cx="8229600" cy="3771636"/>
          </a:xfrm>
        </p:spPr>
        <p:txBody>
          <a:bodyPr>
            <a:normAutofit fontScale="70000" lnSpcReduction="20000"/>
          </a:bodyPr>
          <a:lstStyle/>
          <a:p>
            <a:pPr algn="just">
              <a:buNone/>
            </a:pPr>
            <a:r>
              <a:rPr lang="el-GR" b="1" dirty="0" smtClean="0"/>
              <a:t>Β. Παρούσα αξία μελλοντικών εισοδημάτων στην χώρα που βρίσκεται</a:t>
            </a:r>
          </a:p>
          <a:p>
            <a:pPr marL="0" indent="0" algn="just">
              <a:buNone/>
              <a:tabLst/>
            </a:pPr>
            <a:r>
              <a:rPr lang="en-US" altLang="zh-CN" sz="2800" dirty="0" smtClean="0">
                <a:solidFill>
                  <a:srgbClr val="000000"/>
                </a:solidFill>
                <a:cs typeface="Segoe UI" pitchFamily="18" charset="0"/>
              </a:rPr>
              <a:t>Έστω</a:t>
            </a:r>
            <a:r>
              <a:rPr lang="en-US" altLang="zh-CN" sz="2800" dirty="0" smtClean="0">
                <a:cs typeface="Times New Roman" pitchFamily="18" charset="0"/>
              </a:rPr>
              <a:t> </a:t>
            </a:r>
            <a:r>
              <a:rPr lang="en-US" altLang="zh-CN" sz="2800" dirty="0" smtClean="0">
                <a:solidFill>
                  <a:srgbClr val="000000"/>
                </a:solidFill>
                <a:cs typeface="Segoe UI" pitchFamily="18" charset="0"/>
              </a:rPr>
              <a:t>τα</a:t>
            </a:r>
            <a:r>
              <a:rPr lang="en-US" altLang="zh-CN" sz="2800" dirty="0" smtClean="0">
                <a:cs typeface="Times New Roman" pitchFamily="18" charset="0"/>
              </a:rPr>
              <a:t> </a:t>
            </a:r>
            <a:r>
              <a:rPr lang="en-US" altLang="zh-CN" sz="2800" dirty="0" err="1" smtClean="0">
                <a:solidFill>
                  <a:srgbClr val="000000"/>
                </a:solidFill>
                <a:cs typeface="Segoe UI" pitchFamily="18" charset="0"/>
              </a:rPr>
              <a:t>ετήσια</a:t>
            </a:r>
            <a:r>
              <a:rPr lang="en-US" altLang="zh-CN" sz="2800" dirty="0" smtClean="0">
                <a:cs typeface="Times New Roman" pitchFamily="18" charset="0"/>
              </a:rPr>
              <a:t> </a:t>
            </a:r>
            <a:r>
              <a:rPr lang="en-US" altLang="zh-CN" sz="2800" dirty="0" err="1" smtClean="0">
                <a:solidFill>
                  <a:srgbClr val="000000"/>
                </a:solidFill>
                <a:cs typeface="Segoe UI" pitchFamily="18" charset="0"/>
              </a:rPr>
              <a:t>εισοδήµατα</a:t>
            </a:r>
            <a:r>
              <a:rPr lang="en-US" altLang="zh-CN" sz="2800" dirty="0" smtClean="0">
                <a:cs typeface="Times New Roman" pitchFamily="18" charset="0"/>
              </a:rPr>
              <a:t> </a:t>
            </a:r>
            <a:r>
              <a:rPr lang="en-US" altLang="zh-CN" sz="2800" dirty="0" err="1" smtClean="0">
                <a:solidFill>
                  <a:srgbClr val="000000"/>
                </a:solidFill>
                <a:cs typeface="Segoe UI" pitchFamily="18" charset="0"/>
              </a:rPr>
              <a:t>ενός</a:t>
            </a:r>
            <a:r>
              <a:rPr lang="en-US" altLang="zh-CN" sz="2800" dirty="0" smtClean="0">
                <a:cs typeface="Times New Roman" pitchFamily="18" charset="0"/>
              </a:rPr>
              <a:t> </a:t>
            </a:r>
            <a:r>
              <a:rPr lang="en-US" altLang="zh-CN" sz="2800" dirty="0" err="1" smtClean="0">
                <a:solidFill>
                  <a:srgbClr val="000000"/>
                </a:solidFill>
                <a:cs typeface="Segoe UI" pitchFamily="18" charset="0"/>
              </a:rPr>
              <a:t>εργαζόµενου</a:t>
            </a:r>
            <a:r>
              <a:rPr lang="en-US" altLang="zh-CN" sz="2800" dirty="0" smtClean="0">
                <a:cs typeface="Times New Roman" pitchFamily="18" charset="0"/>
              </a:rPr>
              <a:t> </a:t>
            </a:r>
            <a:r>
              <a:rPr lang="en-US" altLang="zh-CN" sz="2800" dirty="0" err="1" smtClean="0">
                <a:solidFill>
                  <a:srgbClr val="000000"/>
                </a:solidFill>
                <a:cs typeface="Segoe UI" pitchFamily="18" charset="0"/>
              </a:rPr>
              <a:t>για</a:t>
            </a:r>
            <a:r>
              <a:rPr lang="el-GR" altLang="zh-CN" sz="2800" dirty="0" smtClean="0">
                <a:solidFill>
                  <a:srgbClr val="000000"/>
                </a:solidFill>
                <a:cs typeface="Segoe UI" pitchFamily="18" charset="0"/>
              </a:rPr>
              <a:t> </a:t>
            </a:r>
            <a:r>
              <a:rPr lang="en-US" altLang="zh-CN" sz="2800" dirty="0" smtClean="0">
                <a:solidFill>
                  <a:srgbClr val="000000"/>
                </a:solidFill>
                <a:cs typeface="Segoe UI" pitchFamily="18" charset="0"/>
              </a:rPr>
              <a:t>τα</a:t>
            </a:r>
            <a:r>
              <a:rPr lang="en-US" altLang="zh-CN" sz="2800" dirty="0" smtClean="0">
                <a:cs typeface="Times New Roman" pitchFamily="18" charset="0"/>
              </a:rPr>
              <a:t> </a:t>
            </a:r>
            <a:r>
              <a:rPr lang="en-US" altLang="zh-CN" sz="2800" dirty="0" err="1" smtClean="0">
                <a:solidFill>
                  <a:srgbClr val="000000"/>
                </a:solidFill>
                <a:cs typeface="Segoe UI" pitchFamily="18" charset="0"/>
              </a:rPr>
              <a:t>επόµενα</a:t>
            </a:r>
            <a:r>
              <a:rPr lang="en-US" altLang="zh-CN" sz="2800" dirty="0" smtClean="0">
                <a:cs typeface="Times New Roman" pitchFamily="18" charset="0"/>
              </a:rPr>
              <a:t>   </a:t>
            </a:r>
            <a:r>
              <a:rPr lang="en-US" altLang="zh-CN" sz="2800" dirty="0" smtClean="0">
                <a:solidFill>
                  <a:srgbClr val="000000"/>
                </a:solidFill>
                <a:cs typeface="Segoe UI" pitchFamily="18" charset="0"/>
              </a:rPr>
              <a:t>35χρόνια</a:t>
            </a:r>
            <a:r>
              <a:rPr lang="en-US" altLang="zh-CN" sz="2800" dirty="0" smtClean="0">
                <a:cs typeface="Times New Roman" pitchFamily="18" charset="0"/>
              </a:rPr>
              <a:t> </a:t>
            </a:r>
            <a:r>
              <a:rPr lang="en-US" altLang="zh-CN" sz="2800" dirty="0" err="1" smtClean="0">
                <a:solidFill>
                  <a:srgbClr val="000000"/>
                </a:solidFill>
                <a:cs typeface="Segoe UI" pitchFamily="18" charset="0"/>
              </a:rPr>
              <a:t>στη</a:t>
            </a:r>
            <a:r>
              <a:rPr lang="en-US" altLang="zh-CN" sz="2800" dirty="0" smtClean="0">
                <a:cs typeface="Times New Roman" pitchFamily="18" charset="0"/>
              </a:rPr>
              <a:t> </a:t>
            </a:r>
            <a:r>
              <a:rPr lang="en-US" altLang="zh-CN" sz="2800" dirty="0" err="1" smtClean="0">
                <a:solidFill>
                  <a:srgbClr val="000000"/>
                </a:solidFill>
                <a:cs typeface="Segoe UI" pitchFamily="18" charset="0"/>
              </a:rPr>
              <a:t>χώρα</a:t>
            </a:r>
            <a:r>
              <a:rPr lang="en-US" altLang="zh-CN" sz="2800" dirty="0" smtClean="0">
                <a:cs typeface="Times New Roman" pitchFamily="18" charset="0"/>
              </a:rPr>
              <a:t> </a:t>
            </a:r>
            <a:r>
              <a:rPr lang="en-US" altLang="zh-CN" sz="2800" dirty="0" smtClean="0">
                <a:solidFill>
                  <a:srgbClr val="000000"/>
                </a:solidFill>
                <a:cs typeface="Segoe UI" pitchFamily="18" charset="0"/>
              </a:rPr>
              <a:t>που</a:t>
            </a:r>
            <a:r>
              <a:rPr lang="en-US" altLang="zh-CN" sz="2800" dirty="0" smtClean="0">
                <a:cs typeface="Times New Roman" pitchFamily="18" charset="0"/>
              </a:rPr>
              <a:t> </a:t>
            </a:r>
            <a:r>
              <a:rPr lang="en-US" altLang="zh-CN" sz="2800" dirty="0" smtClean="0">
                <a:solidFill>
                  <a:srgbClr val="000000"/>
                </a:solidFill>
                <a:cs typeface="Segoe UI" pitchFamily="18" charset="0"/>
              </a:rPr>
              <a:t>βρίσκεται</a:t>
            </a:r>
            <a:r>
              <a:rPr lang="el-GR" altLang="zh-CN" sz="2800" dirty="0" smtClean="0">
                <a:solidFill>
                  <a:srgbClr val="000000"/>
                </a:solidFill>
                <a:cs typeface="Segoe UI" pitchFamily="18" charset="0"/>
              </a:rPr>
              <a:t> </a:t>
            </a:r>
            <a:r>
              <a:rPr lang="en-US" altLang="zh-CN" sz="2800" dirty="0" smtClean="0">
                <a:solidFill>
                  <a:srgbClr val="000000"/>
                </a:solidFill>
                <a:cs typeface="Segoe UI" pitchFamily="18" charset="0"/>
              </a:rPr>
              <a:t>είναι:</a:t>
            </a:r>
          </a:p>
          <a:p>
            <a:pPr algn="ctr">
              <a:buNone/>
            </a:pPr>
            <a:r>
              <a:rPr lang="en-US" altLang="zh-CN" sz="2800" dirty="0" smtClean="0">
                <a:solidFill>
                  <a:srgbClr val="000000"/>
                </a:solidFill>
                <a:cs typeface="Segoe UI" pitchFamily="18" charset="0"/>
              </a:rPr>
              <a:t>I1,</a:t>
            </a:r>
            <a:r>
              <a:rPr lang="en-US" altLang="zh-CN" sz="2800" dirty="0" smtClean="0">
                <a:cs typeface="Times New Roman" pitchFamily="18" charset="0"/>
              </a:rPr>
              <a:t>  </a:t>
            </a:r>
            <a:r>
              <a:rPr lang="en-US" altLang="zh-CN" sz="2800" dirty="0" smtClean="0">
                <a:solidFill>
                  <a:srgbClr val="000000"/>
                </a:solidFill>
                <a:cs typeface="Segoe UI" pitchFamily="18" charset="0"/>
              </a:rPr>
              <a:t>I2,</a:t>
            </a:r>
            <a:r>
              <a:rPr lang="en-US" altLang="zh-CN" sz="2800" dirty="0" smtClean="0">
                <a:cs typeface="Times New Roman" pitchFamily="18" charset="0"/>
              </a:rPr>
              <a:t>  </a:t>
            </a:r>
            <a:r>
              <a:rPr lang="en-US" altLang="zh-CN" sz="2800" dirty="0" smtClean="0">
                <a:solidFill>
                  <a:srgbClr val="000000"/>
                </a:solidFill>
                <a:cs typeface="Segoe UI" pitchFamily="18" charset="0"/>
              </a:rPr>
              <a:t>…….I35</a:t>
            </a:r>
            <a:endParaRPr lang="el-GR" altLang="zh-CN" sz="2800" dirty="0" smtClean="0">
              <a:solidFill>
                <a:srgbClr val="000000"/>
              </a:solidFill>
              <a:cs typeface="Segoe UI" pitchFamily="18" charset="0"/>
            </a:endParaRPr>
          </a:p>
          <a:p>
            <a:pPr marL="0" indent="0" algn="just">
              <a:buNone/>
              <a:tabLst/>
            </a:pPr>
            <a:r>
              <a:rPr lang="en-US" altLang="zh-CN" sz="2800" dirty="0" smtClean="0">
                <a:solidFill>
                  <a:srgbClr val="000000"/>
                </a:solidFill>
                <a:cs typeface="Segoe UI" pitchFamily="18" charset="0"/>
              </a:rPr>
              <a:t>Τότε</a:t>
            </a:r>
            <a:r>
              <a:rPr lang="en-US" altLang="zh-CN" sz="2800" dirty="0" smtClean="0">
                <a:cs typeface="Times New Roman" pitchFamily="18" charset="0"/>
              </a:rPr>
              <a:t> </a:t>
            </a:r>
            <a:r>
              <a:rPr lang="en-US" altLang="zh-CN" sz="2800" dirty="0" smtClean="0">
                <a:solidFill>
                  <a:srgbClr val="000000"/>
                </a:solidFill>
                <a:cs typeface="Segoe UI" pitchFamily="18" charset="0"/>
              </a:rPr>
              <a:t>οι</a:t>
            </a:r>
            <a:r>
              <a:rPr lang="en-US" altLang="zh-CN" sz="2800" dirty="0" smtClean="0">
                <a:cs typeface="Times New Roman" pitchFamily="18" charset="0"/>
              </a:rPr>
              <a:t> </a:t>
            </a:r>
            <a:r>
              <a:rPr lang="en-US" altLang="zh-CN" sz="2800" dirty="0" err="1" smtClean="0">
                <a:solidFill>
                  <a:srgbClr val="000000"/>
                </a:solidFill>
                <a:cs typeface="Segoe UI" pitchFamily="18" charset="0"/>
              </a:rPr>
              <a:t>ροές</a:t>
            </a:r>
            <a:r>
              <a:rPr lang="en-US" altLang="zh-CN" sz="2800" dirty="0" smtClean="0">
                <a:cs typeface="Times New Roman" pitchFamily="18" charset="0"/>
              </a:rPr>
              <a:t> </a:t>
            </a:r>
            <a:r>
              <a:rPr lang="en-US" altLang="zh-CN" sz="2800" dirty="0" err="1" smtClean="0">
                <a:solidFill>
                  <a:srgbClr val="000000"/>
                </a:solidFill>
                <a:cs typeface="Segoe UI" pitchFamily="18" charset="0"/>
              </a:rPr>
              <a:t>αυτές</a:t>
            </a:r>
            <a:r>
              <a:rPr lang="en-US" altLang="zh-CN" sz="2800" dirty="0" smtClean="0">
                <a:cs typeface="Times New Roman" pitchFamily="18" charset="0"/>
              </a:rPr>
              <a:t> </a:t>
            </a:r>
            <a:r>
              <a:rPr lang="en-US" altLang="zh-CN" sz="2800" dirty="0" err="1" smtClean="0">
                <a:solidFill>
                  <a:srgbClr val="000000"/>
                </a:solidFill>
                <a:cs typeface="Segoe UI" pitchFamily="18" charset="0"/>
              </a:rPr>
              <a:t>προεξοφλούνται</a:t>
            </a:r>
            <a:r>
              <a:rPr lang="en-US" altLang="zh-CN" sz="2800" dirty="0" smtClean="0">
                <a:cs typeface="Times New Roman" pitchFamily="18" charset="0"/>
              </a:rPr>
              <a:t> </a:t>
            </a:r>
            <a:r>
              <a:rPr lang="en-US" altLang="zh-CN" sz="2800" dirty="0" err="1" smtClean="0">
                <a:solidFill>
                  <a:srgbClr val="000000"/>
                </a:solidFill>
                <a:cs typeface="Segoe UI" pitchFamily="18" charset="0"/>
              </a:rPr>
              <a:t>στο</a:t>
            </a:r>
            <a:r>
              <a:rPr lang="en-US" altLang="zh-CN" sz="2800" dirty="0" smtClean="0">
                <a:cs typeface="Times New Roman" pitchFamily="18" charset="0"/>
              </a:rPr>
              <a:t> </a:t>
            </a:r>
            <a:r>
              <a:rPr lang="en-US" altLang="zh-CN" sz="2800" dirty="0" err="1" smtClean="0">
                <a:solidFill>
                  <a:srgbClr val="000000"/>
                </a:solidFill>
                <a:cs typeface="Segoe UI" pitchFamily="18" charset="0"/>
              </a:rPr>
              <a:t>παρόν</a:t>
            </a:r>
            <a:r>
              <a:rPr lang="en-US" altLang="zh-CN" sz="2800" dirty="0" smtClean="0">
                <a:cs typeface="Times New Roman" pitchFamily="18" charset="0"/>
              </a:rPr>
              <a:t> </a:t>
            </a:r>
            <a:r>
              <a:rPr lang="en-US" altLang="zh-CN" sz="2800" dirty="0" smtClean="0">
                <a:solidFill>
                  <a:srgbClr val="000000"/>
                </a:solidFill>
                <a:cs typeface="Segoe UI" pitchFamily="18" charset="0"/>
              </a:rPr>
              <a:t>µε</a:t>
            </a:r>
            <a:r>
              <a:rPr lang="el-GR" altLang="zh-CN" sz="2800" dirty="0" smtClean="0">
                <a:solidFill>
                  <a:srgbClr val="000000"/>
                </a:solidFill>
                <a:cs typeface="Segoe UI"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επιτόκιο</a:t>
            </a:r>
            <a:r>
              <a:rPr lang="en-US" altLang="zh-CN" sz="2800" dirty="0" smtClean="0">
                <a:cs typeface="Times New Roman" pitchFamily="18" charset="0"/>
              </a:rPr>
              <a:t> </a:t>
            </a:r>
            <a:r>
              <a:rPr lang="en-US" altLang="zh-CN" sz="2800" dirty="0" smtClean="0">
                <a:solidFill>
                  <a:srgbClr val="000000"/>
                </a:solidFill>
                <a:cs typeface="Segoe UI" pitchFamily="18" charset="0"/>
              </a:rPr>
              <a:t>της</a:t>
            </a:r>
            <a:r>
              <a:rPr lang="en-US" altLang="zh-CN" sz="2800" dirty="0" smtClean="0">
                <a:cs typeface="Times New Roman" pitchFamily="18" charset="0"/>
              </a:rPr>
              <a:t> </a:t>
            </a:r>
            <a:r>
              <a:rPr lang="en-US" altLang="zh-CN" sz="2800" dirty="0" err="1" smtClean="0">
                <a:solidFill>
                  <a:srgbClr val="000000"/>
                </a:solidFill>
                <a:cs typeface="Segoe UI" pitchFamily="18" charset="0"/>
              </a:rPr>
              <a:t>αγοράς</a:t>
            </a:r>
            <a:r>
              <a:rPr lang="en-US" altLang="zh-CN" sz="2800" dirty="0" smtClean="0">
                <a:cs typeface="Times New Roman" pitchFamily="18" charset="0"/>
              </a:rPr>
              <a:t> </a:t>
            </a:r>
            <a:r>
              <a:rPr lang="en-US" altLang="zh-CN" sz="2800" dirty="0" smtClean="0">
                <a:solidFill>
                  <a:srgbClr val="000000"/>
                </a:solidFill>
                <a:cs typeface="Segoe UI" pitchFamily="18" charset="0"/>
              </a:rPr>
              <a:t>r</a:t>
            </a:r>
            <a:r>
              <a:rPr lang="en-US" altLang="zh-CN" sz="2800" dirty="0" smtClean="0">
                <a:cs typeface="Times New Roman" pitchFamily="18" charset="0"/>
              </a:rPr>
              <a:t> </a:t>
            </a:r>
            <a:r>
              <a:rPr lang="en-US" altLang="zh-CN" sz="2800" dirty="0" smtClean="0">
                <a:solidFill>
                  <a:srgbClr val="000000"/>
                </a:solidFill>
                <a:cs typeface="Segoe UI" pitchFamily="18" charset="0"/>
              </a:rPr>
              <a:t>και</a:t>
            </a:r>
            <a:r>
              <a:rPr lang="en-US" altLang="zh-CN" sz="2800" dirty="0" smtClean="0">
                <a:cs typeface="Times New Roman" pitchFamily="18" charset="0"/>
              </a:rPr>
              <a:t> </a:t>
            </a:r>
            <a:r>
              <a:rPr lang="en-US" altLang="zh-CN" sz="2800" dirty="0" err="1" smtClean="0">
                <a:solidFill>
                  <a:srgbClr val="000000"/>
                </a:solidFill>
                <a:cs typeface="Segoe UI" pitchFamily="18" charset="0"/>
              </a:rPr>
              <a:t>αθροίζονται</a:t>
            </a:r>
            <a:r>
              <a:rPr lang="en-US" altLang="zh-CN" sz="2800" dirty="0" smtClean="0">
                <a:cs typeface="Times New Roman" pitchFamily="18" charset="0"/>
              </a:rPr>
              <a:t> </a:t>
            </a:r>
            <a:r>
              <a:rPr lang="en-US" altLang="zh-CN" sz="2800" dirty="0" err="1" smtClean="0">
                <a:solidFill>
                  <a:srgbClr val="000000"/>
                </a:solidFill>
                <a:cs typeface="Segoe UI" pitchFamily="18" charset="0"/>
              </a:rPr>
              <a:t>ως</a:t>
            </a:r>
            <a:r>
              <a:rPr lang="en-US" altLang="zh-CN" sz="2800" dirty="0" smtClean="0">
                <a:cs typeface="Times New Roman" pitchFamily="18" charset="0"/>
              </a:rPr>
              <a:t> </a:t>
            </a:r>
            <a:r>
              <a:rPr lang="en-US" altLang="zh-CN" sz="2800" dirty="0" err="1" smtClean="0">
                <a:solidFill>
                  <a:srgbClr val="000000"/>
                </a:solidFill>
                <a:cs typeface="Segoe UI" pitchFamily="18" charset="0"/>
              </a:rPr>
              <a:t>εξής</a:t>
            </a:r>
            <a:r>
              <a:rPr lang="en-US" altLang="zh-CN" sz="2800" dirty="0" smtClean="0">
                <a:solidFill>
                  <a:srgbClr val="000000"/>
                </a:solidFill>
                <a:cs typeface="Segoe UI" pitchFamily="18" charset="0"/>
              </a:rPr>
              <a:t>:</a:t>
            </a:r>
            <a:endParaRPr lang="el-GR" altLang="zh-CN" sz="2800" dirty="0" smtClean="0">
              <a:solidFill>
                <a:srgbClr val="000000"/>
              </a:solidFill>
              <a:cs typeface="Segoe UI" pitchFamily="18" charset="0"/>
            </a:endParaRPr>
          </a:p>
          <a:p>
            <a:pPr marL="0" indent="0" algn="ctr">
              <a:lnSpc>
                <a:spcPct val="80000"/>
              </a:lnSpc>
              <a:buNone/>
            </a:pPr>
            <a:r>
              <a:rPr lang="en-US" altLang="zh-CN" sz="2800" dirty="0" smtClean="0">
                <a:solidFill>
                  <a:srgbClr val="000000"/>
                </a:solidFill>
                <a:cs typeface="Segoe UI" pitchFamily="18" charset="0"/>
              </a:rPr>
              <a:t>PV2=</a:t>
            </a:r>
            <a:r>
              <a:rPr lang="en-US" altLang="zh-CN" sz="2800" dirty="0" smtClean="0">
                <a:cs typeface="Times New Roman" pitchFamily="18" charset="0"/>
              </a:rPr>
              <a:t>  </a:t>
            </a:r>
            <a:r>
              <a:rPr lang="en-US" altLang="zh-CN" sz="2800" dirty="0" smtClean="0">
                <a:solidFill>
                  <a:srgbClr val="000000"/>
                </a:solidFill>
                <a:cs typeface="Segoe UI" pitchFamily="18" charset="0"/>
              </a:rPr>
              <a:t>1+</a:t>
            </a:r>
            <a:r>
              <a:rPr lang="en-US" altLang="zh-CN" sz="2800" dirty="0" smtClean="0">
                <a:cs typeface="Times New Roman" pitchFamily="18" charset="0"/>
              </a:rPr>
              <a:t>  </a:t>
            </a:r>
            <a:r>
              <a:rPr lang="en-US" altLang="zh-CN" sz="2800" dirty="0" smtClean="0">
                <a:solidFill>
                  <a:srgbClr val="000000"/>
                </a:solidFill>
                <a:cs typeface="Segoe UI" pitchFamily="18" charset="0"/>
              </a:rPr>
              <a:t>Ι1/(1+</a:t>
            </a:r>
            <a:r>
              <a:rPr lang="en-US" altLang="zh-CN" sz="2800" dirty="0" smtClean="0">
                <a:cs typeface="Times New Roman" pitchFamily="18" charset="0"/>
              </a:rPr>
              <a:t>  </a:t>
            </a:r>
            <a:r>
              <a:rPr lang="en-US" altLang="zh-CN" sz="2800" dirty="0" smtClean="0">
                <a:solidFill>
                  <a:srgbClr val="000000"/>
                </a:solidFill>
                <a:cs typeface="Segoe UI" pitchFamily="18" charset="0"/>
              </a:rPr>
              <a:t>r)</a:t>
            </a:r>
            <a:r>
              <a:rPr lang="en-US" altLang="zh-CN" sz="2800" dirty="0" smtClean="0">
                <a:cs typeface="Times New Roman" pitchFamily="18" charset="0"/>
              </a:rPr>
              <a:t>  </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smtClean="0">
                <a:solidFill>
                  <a:srgbClr val="000000"/>
                </a:solidFill>
                <a:cs typeface="Segoe UI" pitchFamily="18" charset="0"/>
              </a:rPr>
              <a:t>Ι2/(1+</a:t>
            </a:r>
            <a:r>
              <a:rPr lang="en-US" altLang="zh-CN" sz="2800" dirty="0" smtClean="0">
                <a:cs typeface="Times New Roman" pitchFamily="18" charset="0"/>
              </a:rPr>
              <a:t>  </a:t>
            </a:r>
            <a:r>
              <a:rPr lang="en-US" altLang="zh-CN" sz="2800" dirty="0" smtClean="0">
                <a:solidFill>
                  <a:srgbClr val="000000"/>
                </a:solidFill>
                <a:cs typeface="Segoe UI" pitchFamily="18" charset="0"/>
              </a:rPr>
              <a:t>r)2</a:t>
            </a:r>
            <a:r>
              <a:rPr lang="en-US" altLang="zh-CN" sz="2800" dirty="0" smtClean="0">
                <a:cs typeface="Times New Roman" pitchFamily="18" charset="0"/>
              </a:rPr>
              <a:t>   </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smtClean="0">
                <a:solidFill>
                  <a:srgbClr val="000000"/>
                </a:solidFill>
                <a:cs typeface="Segoe UI" pitchFamily="18" charset="0"/>
              </a:rPr>
              <a:t>+Ι35/(1+</a:t>
            </a:r>
            <a:r>
              <a:rPr lang="en-US" altLang="zh-CN" sz="2800" dirty="0" smtClean="0">
                <a:cs typeface="Times New Roman" pitchFamily="18" charset="0"/>
              </a:rPr>
              <a:t>  </a:t>
            </a:r>
            <a:r>
              <a:rPr lang="en-US" altLang="zh-CN" sz="2800" dirty="0" smtClean="0">
                <a:solidFill>
                  <a:srgbClr val="000000"/>
                </a:solidFill>
                <a:cs typeface="Segoe UI" pitchFamily="18" charset="0"/>
              </a:rPr>
              <a:t>r)35</a:t>
            </a:r>
            <a:endParaRPr lang="el-GR" altLang="zh-CN" sz="2800" dirty="0" smtClean="0">
              <a:solidFill>
                <a:srgbClr val="000000"/>
              </a:solidFill>
              <a:cs typeface="Segoe UI" pitchFamily="18" charset="0"/>
            </a:endParaRPr>
          </a:p>
          <a:p>
            <a:pPr marL="0" indent="0" algn="just">
              <a:buNone/>
            </a:pPr>
            <a:r>
              <a:rPr lang="en-US" altLang="zh-CN" sz="2800" dirty="0" smtClean="0">
                <a:solidFill>
                  <a:srgbClr val="000000"/>
                </a:solidFill>
                <a:cs typeface="Segoe UI" pitchFamily="18" charset="0"/>
              </a:rPr>
              <a:t>Και</a:t>
            </a:r>
            <a:r>
              <a:rPr lang="en-US" altLang="zh-CN" sz="2800" dirty="0" smtClean="0">
                <a:cs typeface="Times New Roman" pitchFamily="18" charset="0"/>
              </a:rPr>
              <a:t> </a:t>
            </a:r>
            <a:r>
              <a:rPr lang="en-US" altLang="zh-CN" sz="2800" dirty="0" err="1" smtClean="0">
                <a:solidFill>
                  <a:srgbClr val="000000"/>
                </a:solidFill>
                <a:cs typeface="Segoe UI" pitchFamily="18" charset="0"/>
              </a:rPr>
              <a:t>εδώ</a:t>
            </a:r>
            <a:r>
              <a:rPr lang="en-US" altLang="zh-CN" sz="2800" dirty="0" smtClean="0">
                <a:cs typeface="Times New Roman" pitchFamily="18" charset="0"/>
              </a:rPr>
              <a:t> </a:t>
            </a:r>
            <a:r>
              <a:rPr lang="en-US" altLang="zh-CN" sz="2800" dirty="0" smtClean="0">
                <a:solidFill>
                  <a:srgbClr val="000000"/>
                </a:solidFill>
                <a:cs typeface="Segoe UI" pitchFamily="18" charset="0"/>
              </a:rPr>
              <a:t>η</a:t>
            </a:r>
            <a:r>
              <a:rPr lang="en-US" altLang="zh-CN" sz="2800" dirty="0" smtClean="0">
                <a:cs typeface="Times New Roman" pitchFamily="18" charset="0"/>
              </a:rPr>
              <a:t> </a:t>
            </a:r>
            <a:r>
              <a:rPr lang="en-US" altLang="zh-CN" sz="2800" dirty="0" smtClean="0">
                <a:solidFill>
                  <a:srgbClr val="000000"/>
                </a:solidFill>
                <a:cs typeface="Segoe UI" pitchFamily="18" charset="0"/>
              </a:rPr>
              <a:t>PV</a:t>
            </a:r>
            <a:r>
              <a:rPr lang="en-US" altLang="zh-CN" sz="2800" dirty="0" smtClean="0">
                <a:cs typeface="Times New Roman" pitchFamily="18" charset="0"/>
              </a:rPr>
              <a:t> </a:t>
            </a:r>
            <a:r>
              <a:rPr lang="en-US" altLang="zh-CN" sz="2800" dirty="0" err="1" smtClean="0">
                <a:solidFill>
                  <a:srgbClr val="000000"/>
                </a:solidFill>
                <a:cs typeface="Segoe UI" pitchFamily="18" charset="0"/>
              </a:rPr>
              <a:t>εξαρτάται</a:t>
            </a:r>
            <a:r>
              <a:rPr lang="en-US" altLang="zh-CN" sz="2800" dirty="0" smtClean="0">
                <a:cs typeface="Times New Roman" pitchFamily="18" charset="0"/>
              </a:rPr>
              <a:t> </a:t>
            </a:r>
            <a:r>
              <a:rPr lang="en-US" altLang="zh-CN" sz="2800" dirty="0" err="1" smtClean="0">
                <a:solidFill>
                  <a:srgbClr val="000000"/>
                </a:solidFill>
                <a:cs typeface="Segoe UI" pitchFamily="18" charset="0"/>
              </a:rPr>
              <a:t>από</a:t>
            </a:r>
            <a:r>
              <a:rPr lang="en-US" altLang="zh-CN" sz="2800" dirty="0" smtClean="0">
                <a:cs typeface="Times New Roman"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ύψος</a:t>
            </a:r>
            <a:r>
              <a:rPr lang="en-US" altLang="zh-CN" sz="2800" dirty="0" smtClean="0">
                <a:cs typeface="Times New Roman" pitchFamily="18" charset="0"/>
              </a:rPr>
              <a:t> </a:t>
            </a:r>
            <a:r>
              <a:rPr lang="en-US" altLang="zh-CN" sz="2800" dirty="0" err="1" smtClean="0">
                <a:solidFill>
                  <a:srgbClr val="000000"/>
                </a:solidFill>
                <a:cs typeface="Segoe UI" pitchFamily="18" charset="0"/>
              </a:rPr>
              <a:t>του</a:t>
            </a:r>
            <a:r>
              <a:rPr lang="en-US" altLang="zh-CN" sz="2800" dirty="0" smtClean="0">
                <a:cs typeface="Times New Roman" pitchFamily="18" charset="0"/>
              </a:rPr>
              <a:t> </a:t>
            </a:r>
            <a:r>
              <a:rPr lang="en-US" altLang="zh-CN" sz="2800" dirty="0" smtClean="0">
                <a:solidFill>
                  <a:srgbClr val="000000"/>
                </a:solidFill>
                <a:cs typeface="Segoe UI" pitchFamily="18" charset="0"/>
              </a:rPr>
              <a:t>µ</a:t>
            </a:r>
            <a:r>
              <a:rPr lang="en-US" altLang="zh-CN" sz="2800" dirty="0" err="1" smtClean="0">
                <a:solidFill>
                  <a:srgbClr val="000000"/>
                </a:solidFill>
                <a:cs typeface="Segoe UI" pitchFamily="18" charset="0"/>
              </a:rPr>
              <a:t>ισθού</a:t>
            </a:r>
            <a:r>
              <a:rPr lang="en-US" altLang="zh-CN" sz="2800" dirty="0" smtClean="0">
                <a:cs typeface="Times New Roman" pitchFamily="18" charset="0"/>
              </a:rPr>
              <a:t> </a:t>
            </a:r>
            <a:r>
              <a:rPr lang="en-US" altLang="zh-CN" sz="2800" dirty="0" err="1" smtClean="0">
                <a:solidFill>
                  <a:srgbClr val="000000"/>
                </a:solidFill>
                <a:cs typeface="Segoe UI" pitchFamily="18" charset="0"/>
              </a:rPr>
              <a:t>του</a:t>
            </a:r>
            <a:r>
              <a:rPr lang="el-GR" altLang="zh-CN" sz="2800" dirty="0" smtClean="0">
                <a:solidFill>
                  <a:srgbClr val="000000"/>
                </a:solidFill>
                <a:cs typeface="Segoe UI" pitchFamily="18" charset="0"/>
              </a:rPr>
              <a:t> </a:t>
            </a:r>
            <a:r>
              <a:rPr lang="en-US" altLang="zh-CN" sz="2800" dirty="0" err="1" smtClean="0">
                <a:solidFill>
                  <a:srgbClr val="000000"/>
                </a:solidFill>
                <a:cs typeface="Segoe UI" pitchFamily="18" charset="0"/>
              </a:rPr>
              <a:t>εργαζόµενου</a:t>
            </a:r>
            <a:r>
              <a:rPr lang="en-US" altLang="zh-CN" sz="2800" dirty="0" smtClean="0">
                <a:cs typeface="Times New Roman" pitchFamily="18" charset="0"/>
              </a:rPr>
              <a:t> </a:t>
            </a:r>
            <a:r>
              <a:rPr lang="en-US" altLang="zh-CN" sz="2800" dirty="0" err="1" smtClean="0">
                <a:solidFill>
                  <a:srgbClr val="000000"/>
                </a:solidFill>
                <a:cs typeface="Segoe UI" pitchFamily="18" charset="0"/>
              </a:rPr>
              <a:t>κατά</a:t>
            </a:r>
            <a:r>
              <a:rPr lang="en-US" altLang="zh-CN" sz="2800" dirty="0" smtClean="0">
                <a:cs typeface="Times New Roman"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smtClean="0">
                <a:solidFill>
                  <a:srgbClr val="000000"/>
                </a:solidFill>
                <a:cs typeface="Segoe UI" pitchFamily="18" charset="0"/>
              </a:rPr>
              <a:t>1ο</a:t>
            </a:r>
            <a:r>
              <a:rPr lang="en-US" altLang="zh-CN" sz="2800" dirty="0" smtClean="0">
                <a:cs typeface="Times New Roman" pitchFamily="18" charset="0"/>
              </a:rPr>
              <a:t> </a:t>
            </a:r>
            <a:r>
              <a:rPr lang="en-US" altLang="zh-CN" sz="2800" dirty="0" err="1" smtClean="0">
                <a:solidFill>
                  <a:srgbClr val="000000"/>
                </a:solidFill>
                <a:cs typeface="Segoe UI" pitchFamily="18" charset="0"/>
              </a:rPr>
              <a:t>έτος</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επιτόκιο</a:t>
            </a:r>
            <a:r>
              <a:rPr lang="el-GR" altLang="zh-CN" sz="2800" dirty="0" smtClean="0">
                <a:solidFill>
                  <a:srgbClr val="000000"/>
                </a:solidFill>
                <a:cs typeface="Segoe UI" pitchFamily="18" charset="0"/>
              </a:rPr>
              <a:t> </a:t>
            </a:r>
            <a:r>
              <a:rPr lang="en-US" altLang="zh-CN" sz="2800" dirty="0" err="1" smtClean="0">
                <a:solidFill>
                  <a:srgbClr val="000000"/>
                </a:solidFill>
                <a:cs typeface="Segoe UI" pitchFamily="18" charset="0"/>
              </a:rPr>
              <a:t>προεξόφλησης</a:t>
            </a:r>
            <a:r>
              <a:rPr lang="en-US" altLang="zh-CN" sz="2800" dirty="0" smtClean="0">
                <a:cs typeface="Times New Roman" pitchFamily="18" charset="0"/>
              </a:rPr>
              <a:t> </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err="1" smtClean="0">
                <a:solidFill>
                  <a:srgbClr val="000000"/>
                </a:solidFill>
                <a:cs typeface="Segoe UI" pitchFamily="18" charset="0"/>
              </a:rPr>
              <a:t>την</a:t>
            </a:r>
            <a:r>
              <a:rPr lang="en-US" altLang="zh-CN" sz="2800" dirty="0" smtClean="0">
                <a:cs typeface="Times New Roman" pitchFamily="18" charset="0"/>
              </a:rPr>
              <a:t> </a:t>
            </a:r>
            <a:r>
              <a:rPr lang="en-US" altLang="zh-CN" sz="2800" dirty="0" smtClean="0">
                <a:solidFill>
                  <a:srgbClr val="000000"/>
                </a:solidFill>
                <a:cs typeface="Segoe UI" pitchFamily="18" charset="0"/>
              </a:rPr>
              <a:t>ηλικία</a:t>
            </a:r>
            <a:r>
              <a:rPr lang="en-US" altLang="zh-CN" sz="2800" dirty="0" smtClean="0">
                <a:cs typeface="Times New Roman" pitchFamily="18" charset="0"/>
              </a:rPr>
              <a:t> </a:t>
            </a:r>
            <a:r>
              <a:rPr lang="en-US" altLang="zh-CN" sz="2800" dirty="0" smtClean="0">
                <a:solidFill>
                  <a:srgbClr val="000000"/>
                </a:solidFill>
                <a:cs typeface="Segoe UI" pitchFamily="18" charset="0"/>
              </a:rPr>
              <a:t>και</a:t>
            </a:r>
            <a:r>
              <a:rPr lang="en-US" altLang="zh-CN" sz="2800" dirty="0" smtClean="0">
                <a:cs typeface="Times New Roman" pitchFamily="18" charset="0"/>
              </a:rPr>
              <a:t> </a:t>
            </a:r>
            <a:r>
              <a:rPr lang="en-US" altLang="zh-CN" sz="2800" dirty="0" err="1" smtClean="0">
                <a:solidFill>
                  <a:srgbClr val="000000"/>
                </a:solidFill>
                <a:cs typeface="Segoe UI" pitchFamily="18" charset="0"/>
              </a:rPr>
              <a:t>τον</a:t>
            </a:r>
            <a:r>
              <a:rPr lang="en-US" altLang="zh-CN" sz="2800" dirty="0" smtClean="0">
                <a:cs typeface="Times New Roman" pitchFamily="18" charset="0"/>
              </a:rPr>
              <a:t> </a:t>
            </a:r>
            <a:r>
              <a:rPr lang="en-US" altLang="zh-CN" sz="2800" dirty="0" err="1" smtClean="0">
                <a:solidFill>
                  <a:srgbClr val="000000"/>
                </a:solidFill>
                <a:cs typeface="Segoe UI" pitchFamily="18" charset="0"/>
              </a:rPr>
              <a:t>χρόνο</a:t>
            </a:r>
            <a:r>
              <a:rPr lang="en-US" altLang="zh-CN" sz="2800" dirty="0" smtClean="0">
                <a:cs typeface="Times New Roman" pitchFamily="18" charset="0"/>
              </a:rPr>
              <a:t> </a:t>
            </a:r>
            <a:r>
              <a:rPr lang="en-US" altLang="zh-CN" sz="2800" dirty="0" err="1" smtClean="0">
                <a:solidFill>
                  <a:srgbClr val="000000"/>
                </a:solidFill>
                <a:cs typeface="Segoe UI" pitchFamily="18" charset="0"/>
              </a:rPr>
              <a:t>εργασίας</a:t>
            </a:r>
            <a:r>
              <a:rPr lang="en-US" altLang="zh-CN" sz="2800" dirty="0" smtClean="0">
                <a:cs typeface="Times New Roman" pitchFamily="18" charset="0"/>
              </a:rPr>
              <a:t> </a:t>
            </a:r>
            <a:r>
              <a:rPr lang="en-US" altLang="zh-CN" sz="2800" dirty="0" err="1" smtClean="0">
                <a:solidFill>
                  <a:srgbClr val="000000"/>
                </a:solidFill>
                <a:cs typeface="Segoe UI" pitchFamily="18" charset="0"/>
              </a:rPr>
              <a:t>του</a:t>
            </a:r>
            <a:r>
              <a:rPr lang="el-GR" altLang="zh-CN" sz="2800" dirty="0" smtClean="0">
                <a:solidFill>
                  <a:srgbClr val="000000"/>
                </a:solidFill>
                <a:cs typeface="Segoe UI" pitchFamily="18" charset="0"/>
              </a:rPr>
              <a:t> εργαζόμενου.</a:t>
            </a:r>
            <a:endParaRPr lang="en-US" altLang="zh-CN" sz="2800" dirty="0" smtClean="0">
              <a:solidFill>
                <a:srgbClr val="000000"/>
              </a:solidFill>
              <a:cs typeface="Segoe UI" pitchFamily="18" charset="0"/>
            </a:endParaRPr>
          </a:p>
          <a:p>
            <a:pPr marL="0" indent="0" algn="just">
              <a:lnSpc>
                <a:spcPct val="80000"/>
              </a:lnSpc>
              <a:buNone/>
              <a:tabLst/>
            </a:pPr>
            <a:endParaRPr lang="en-US" altLang="zh-CN" sz="2400" dirty="0" smtClean="0">
              <a:solidFill>
                <a:srgbClr val="000000"/>
              </a:solidFill>
              <a:cs typeface="Segoe UI" pitchFamily="18" charset="0"/>
            </a:endParaRPr>
          </a:p>
          <a:p>
            <a:pPr algn="just">
              <a:buNone/>
            </a:pPr>
            <a:endParaRPr lang="en-US" altLang="zh-CN" sz="2400" dirty="0" smtClean="0">
              <a:solidFill>
                <a:srgbClr val="000000"/>
              </a:solidFill>
              <a:cs typeface="Segoe UI" pitchFamily="18" charset="0"/>
            </a:endParaRPr>
          </a:p>
          <a:p>
            <a:pPr algn="just">
              <a:buNone/>
            </a:pPr>
            <a:endParaRPr lang="el-GR" b="1" dirty="0" smtClean="0"/>
          </a:p>
          <a:p>
            <a:pPr algn="just">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tabLst>
                <a:tab pos="800100" algn="l"/>
              </a:tabLst>
            </a:pPr>
            <a:r>
              <a:rPr lang="en-US" altLang="zh-CN" b="1" dirty="0" smtClean="0">
                <a:cs typeface="Segoe UI" pitchFamily="18" charset="0"/>
              </a:rPr>
              <a:t>Γ. </a:t>
            </a:r>
            <a:r>
              <a:rPr lang="en-US" altLang="zh-CN" b="1" dirty="0" err="1" smtClean="0">
                <a:cs typeface="Segoe UI" pitchFamily="18" charset="0"/>
              </a:rPr>
              <a:t>Οικονοµικό</a:t>
            </a:r>
            <a:r>
              <a:rPr lang="en-US" altLang="zh-CN" b="1" dirty="0" smtClean="0">
                <a:cs typeface="Segoe UI" pitchFamily="18" charset="0"/>
              </a:rPr>
              <a:t> και </a:t>
            </a:r>
            <a:r>
              <a:rPr lang="en-US" altLang="zh-CN" b="1" dirty="0" err="1" smtClean="0">
                <a:cs typeface="Segoe UI" pitchFamily="18" charset="0"/>
              </a:rPr>
              <a:t>Ψυχικό</a:t>
            </a:r>
            <a:r>
              <a:rPr lang="en-US" altLang="zh-CN" b="1" dirty="0" smtClean="0">
                <a:cs typeface="Segoe UI" pitchFamily="18" charset="0"/>
              </a:rPr>
              <a:t> </a:t>
            </a:r>
            <a:r>
              <a:rPr lang="en-US" altLang="zh-CN" b="1" dirty="0" err="1" smtClean="0">
                <a:cs typeface="Segoe UI" pitchFamily="18" charset="0"/>
              </a:rPr>
              <a:t>κόστος</a:t>
            </a:r>
            <a:r>
              <a:rPr lang="en-US" altLang="zh-CN" b="1" dirty="0" smtClean="0">
                <a:cs typeface="Segoe UI" pitchFamily="18" charset="0"/>
              </a:rPr>
              <a:t> µ</a:t>
            </a:r>
            <a:r>
              <a:rPr lang="en-US" altLang="zh-CN" b="1" dirty="0" err="1" smtClean="0">
                <a:cs typeface="Segoe UI" pitchFamily="18" charset="0"/>
              </a:rPr>
              <a:t>ετανάστευσης</a:t>
            </a:r>
            <a:endParaRPr lang="en-US" altLang="zh-CN" b="1" dirty="0" smtClean="0">
              <a:cs typeface="Segoe UI" pitchFamily="18" charset="0"/>
            </a:endParaRPr>
          </a:p>
          <a:p>
            <a:pPr marL="0" indent="0">
              <a:lnSpc>
                <a:spcPct val="90000"/>
              </a:lnSpc>
              <a:buNone/>
              <a:tabLst>
                <a:tab pos="2044700" algn="l"/>
              </a:tabLst>
            </a:pPr>
            <a:r>
              <a:rPr lang="en-US" altLang="zh-CN" sz="2800" dirty="0" smtClean="0">
                <a:solidFill>
                  <a:srgbClr val="000000"/>
                </a:solidFill>
                <a:cs typeface="Segoe UI" pitchFamily="18" charset="0"/>
              </a:rPr>
              <a:t>Έστω</a:t>
            </a:r>
            <a:r>
              <a:rPr lang="en-US" altLang="zh-CN" sz="2800" dirty="0" smtClean="0">
                <a:cs typeface="Times New Roman" pitchFamily="18" charset="0"/>
              </a:rPr>
              <a:t> </a:t>
            </a:r>
            <a:r>
              <a:rPr lang="en-US" altLang="zh-CN" sz="2800" dirty="0" err="1" smtClean="0">
                <a:solidFill>
                  <a:srgbClr val="000000"/>
                </a:solidFill>
                <a:cs typeface="Segoe UI" pitchFamily="18" charset="0"/>
              </a:rPr>
              <a:t>ότι</a:t>
            </a:r>
            <a:r>
              <a:rPr lang="en-US" altLang="zh-CN" sz="2800" dirty="0" smtClean="0">
                <a:cs typeface="Times New Roman"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συνολικό</a:t>
            </a:r>
            <a:r>
              <a:rPr lang="en-US" altLang="zh-CN" sz="2800" dirty="0" smtClean="0">
                <a:cs typeface="Times New Roman" pitchFamily="18" charset="0"/>
              </a:rPr>
              <a:t> </a:t>
            </a:r>
            <a:r>
              <a:rPr lang="en-US" altLang="zh-CN" sz="2800" dirty="0" err="1" smtClean="0">
                <a:solidFill>
                  <a:srgbClr val="000000"/>
                </a:solidFill>
                <a:cs typeface="Segoe UI" pitchFamily="18" charset="0"/>
              </a:rPr>
              <a:t>κόστος</a:t>
            </a:r>
            <a:r>
              <a:rPr lang="el-GR" altLang="zh-CN" sz="2800" dirty="0" smtClean="0">
                <a:solidFill>
                  <a:srgbClr val="000000"/>
                </a:solidFill>
                <a:cs typeface="Segoe UI" pitchFamily="18" charset="0"/>
              </a:rPr>
              <a:t> μετανάστευσης ( οικονομικό + ψυχικό </a:t>
            </a:r>
            <a:r>
              <a:rPr lang="en-US" altLang="zh-CN" sz="2800" dirty="0" err="1" smtClean="0">
                <a:solidFill>
                  <a:srgbClr val="000000"/>
                </a:solidFill>
                <a:cs typeface="Segoe UI" pitchFamily="18" charset="0"/>
              </a:rPr>
              <a:t>κόστος</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err="1" smtClean="0">
                <a:solidFill>
                  <a:srgbClr val="000000"/>
                </a:solidFill>
                <a:cs typeface="Segoe UI" pitchFamily="18" charset="0"/>
              </a:rPr>
              <a:t>υπολογίζεται</a:t>
            </a:r>
            <a:r>
              <a:rPr lang="en-US" altLang="zh-CN" sz="2800" dirty="0" smtClean="0">
                <a:cs typeface="Times New Roman" pitchFamily="18" charset="0"/>
              </a:rPr>
              <a:t> </a:t>
            </a:r>
            <a:r>
              <a:rPr lang="en-US" altLang="zh-CN" sz="2800" dirty="0" smtClean="0">
                <a:solidFill>
                  <a:srgbClr val="000000"/>
                </a:solidFill>
                <a:cs typeface="Segoe UI" pitchFamily="18" charset="0"/>
              </a:rPr>
              <a:t>σε:</a:t>
            </a:r>
            <a:r>
              <a:rPr lang="el-GR" altLang="zh-CN" sz="2800" dirty="0" smtClean="0">
                <a:solidFill>
                  <a:srgbClr val="000000"/>
                </a:solidFill>
                <a:cs typeface="Segoe UI" pitchFamily="18" charset="0"/>
              </a:rPr>
              <a:t> </a:t>
            </a:r>
            <a:r>
              <a:rPr lang="en-US" altLang="zh-CN" sz="2800" dirty="0" err="1" smtClean="0">
                <a:solidFill>
                  <a:srgbClr val="000000"/>
                </a:solidFill>
                <a:cs typeface="Segoe UI" pitchFamily="18" charset="0"/>
              </a:rPr>
              <a:t>σταθερό</a:t>
            </a:r>
            <a:r>
              <a:rPr lang="en-US" altLang="zh-CN" sz="2800" dirty="0" smtClean="0">
                <a:cs typeface="Times New Roman" pitchFamily="18" charset="0"/>
              </a:rPr>
              <a:t>  </a:t>
            </a:r>
            <a:r>
              <a:rPr lang="en-US" altLang="zh-CN" sz="2800" dirty="0" err="1" smtClean="0">
                <a:solidFill>
                  <a:srgbClr val="000000"/>
                </a:solidFill>
                <a:cs typeface="Segoe UI" pitchFamily="18" charset="0"/>
              </a:rPr>
              <a:t>ποσό</a:t>
            </a:r>
            <a:r>
              <a:rPr lang="en-US" altLang="zh-CN" sz="2800" dirty="0" smtClean="0">
                <a:cs typeface="Times New Roman" pitchFamily="18" charset="0"/>
              </a:rPr>
              <a:t>  </a:t>
            </a:r>
            <a:r>
              <a:rPr lang="en-US" altLang="zh-CN" sz="2800" dirty="0" smtClean="0">
                <a:solidFill>
                  <a:srgbClr val="000000"/>
                </a:solidFill>
                <a:cs typeface="Segoe UI" pitchFamily="18" charset="0"/>
              </a:rPr>
              <a:t>Κ</a:t>
            </a:r>
            <a:r>
              <a:rPr lang="el-GR" altLang="zh-CN" sz="2800" dirty="0" smtClean="0">
                <a:solidFill>
                  <a:srgbClr val="000000"/>
                </a:solidFill>
                <a:cs typeface="Segoe UI" pitchFamily="18" charset="0"/>
              </a:rPr>
              <a:t> </a:t>
            </a:r>
          </a:p>
          <a:p>
            <a:pPr marL="0" indent="0">
              <a:lnSpc>
                <a:spcPct val="90000"/>
              </a:lnSpc>
              <a:buNone/>
              <a:tabLst>
                <a:tab pos="2044700" algn="l"/>
              </a:tabLst>
            </a:pP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ποσό</a:t>
            </a:r>
            <a:r>
              <a:rPr lang="en-US" altLang="zh-CN" sz="2800" dirty="0" smtClean="0">
                <a:cs typeface="Times New Roman" pitchFamily="18" charset="0"/>
              </a:rPr>
              <a:t> </a:t>
            </a:r>
            <a:r>
              <a:rPr lang="en-US" altLang="zh-CN" sz="2800" dirty="0" err="1" smtClean="0">
                <a:solidFill>
                  <a:srgbClr val="000000"/>
                </a:solidFill>
                <a:cs typeface="Segoe UI" pitchFamily="18" charset="0"/>
              </a:rPr>
              <a:t>αυτό</a:t>
            </a:r>
            <a:r>
              <a:rPr lang="en-US" altLang="zh-CN" sz="2800" dirty="0" smtClean="0">
                <a:cs typeface="Times New Roman" pitchFamily="18" charset="0"/>
              </a:rPr>
              <a:t> </a:t>
            </a:r>
            <a:r>
              <a:rPr lang="en-US" altLang="zh-CN" sz="2800" dirty="0" smtClean="0">
                <a:solidFill>
                  <a:srgbClr val="000000"/>
                </a:solidFill>
                <a:cs typeface="Segoe UI" pitchFamily="18" charset="0"/>
              </a:rPr>
              <a:t>δεν</a:t>
            </a:r>
            <a:r>
              <a:rPr lang="en-US" altLang="zh-CN" sz="2800" dirty="0" smtClean="0">
                <a:cs typeface="Times New Roman" pitchFamily="18" charset="0"/>
              </a:rPr>
              <a:t> </a:t>
            </a:r>
            <a:r>
              <a:rPr lang="en-US" altLang="zh-CN" sz="2800" dirty="0" err="1" smtClean="0">
                <a:solidFill>
                  <a:srgbClr val="000000"/>
                </a:solidFill>
                <a:cs typeface="Segoe UI" pitchFamily="18" charset="0"/>
              </a:rPr>
              <a:t>προεξοφλείται</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err="1" smtClean="0">
                <a:solidFill>
                  <a:srgbClr val="000000"/>
                </a:solidFill>
                <a:cs typeface="Segoe UI" pitchFamily="18" charset="0"/>
              </a:rPr>
              <a:t>καθώς</a:t>
            </a:r>
            <a:r>
              <a:rPr lang="el-GR" altLang="zh-CN" sz="2800" dirty="0" smtClean="0">
                <a:solidFill>
                  <a:srgbClr val="000000"/>
                </a:solidFill>
                <a:cs typeface="Segoe UI" pitchFamily="18" charset="0"/>
              </a:rPr>
              <a:t> </a:t>
            </a:r>
            <a:r>
              <a:rPr lang="en-US" altLang="zh-CN" sz="2800" dirty="0" smtClean="0">
                <a:solidFill>
                  <a:srgbClr val="000000"/>
                </a:solidFill>
                <a:cs typeface="Segoe UI" pitchFamily="18" charset="0"/>
              </a:rPr>
              <a:t>είναι</a:t>
            </a:r>
            <a:r>
              <a:rPr lang="en-US" altLang="zh-CN" sz="2800" dirty="0" smtClean="0">
                <a:cs typeface="Times New Roman" pitchFamily="18" charset="0"/>
              </a:rPr>
              <a:t> </a:t>
            </a:r>
            <a:r>
              <a:rPr lang="en-US" altLang="zh-CN" sz="2800" dirty="0" err="1" smtClean="0">
                <a:solidFill>
                  <a:srgbClr val="000000"/>
                </a:solidFill>
                <a:cs typeface="Segoe UI" pitchFamily="18" charset="0"/>
              </a:rPr>
              <a:t>κόστος</a:t>
            </a:r>
            <a:r>
              <a:rPr lang="en-US" altLang="zh-CN" sz="2800" dirty="0" smtClean="0">
                <a:solidFill>
                  <a:srgbClr val="000000"/>
                </a:solidFill>
                <a:cs typeface="Segoe UI" pitchFamily="18" charset="0"/>
              </a:rPr>
              <a:t>,</a:t>
            </a:r>
            <a:r>
              <a:rPr lang="en-US" altLang="zh-CN" sz="2800" dirty="0" smtClean="0">
                <a:cs typeface="Times New Roman" pitchFamily="18" charset="0"/>
              </a:rPr>
              <a:t>    </a:t>
            </a:r>
            <a:r>
              <a:rPr lang="en-US" altLang="zh-CN" sz="2800" dirty="0" smtClean="0">
                <a:solidFill>
                  <a:srgbClr val="000000"/>
                </a:solidFill>
                <a:cs typeface="Segoe UI" pitchFamily="18" charset="0"/>
              </a:rPr>
              <a:t>το</a:t>
            </a:r>
            <a:r>
              <a:rPr lang="en-US" altLang="zh-CN" sz="2800" dirty="0" smtClean="0">
                <a:cs typeface="Times New Roman" pitchFamily="18" charset="0"/>
              </a:rPr>
              <a:t> </a:t>
            </a:r>
            <a:r>
              <a:rPr lang="en-US" altLang="zh-CN" sz="2800" dirty="0" err="1" smtClean="0">
                <a:solidFill>
                  <a:srgbClr val="000000"/>
                </a:solidFill>
                <a:cs typeface="Segoe UI" pitchFamily="18" charset="0"/>
              </a:rPr>
              <a:t>οποίο</a:t>
            </a:r>
            <a:r>
              <a:rPr lang="en-US" altLang="zh-CN" sz="2800" dirty="0" smtClean="0">
                <a:cs typeface="Times New Roman" pitchFamily="18" charset="0"/>
              </a:rPr>
              <a:t> </a:t>
            </a:r>
            <a:r>
              <a:rPr lang="en-US" altLang="zh-CN" sz="2800" dirty="0" smtClean="0">
                <a:solidFill>
                  <a:srgbClr val="000000"/>
                </a:solidFill>
                <a:cs typeface="Segoe UI" pitchFamily="18" charset="0"/>
              </a:rPr>
              <a:t>ο</a:t>
            </a:r>
            <a:r>
              <a:rPr lang="en-US" altLang="zh-CN" sz="2800" dirty="0" smtClean="0">
                <a:cs typeface="Times New Roman" pitchFamily="18" charset="0"/>
              </a:rPr>
              <a:t> </a:t>
            </a:r>
            <a:r>
              <a:rPr lang="en-US" altLang="zh-CN" sz="2800" dirty="0" err="1" smtClean="0">
                <a:solidFill>
                  <a:srgbClr val="000000"/>
                </a:solidFill>
                <a:cs typeface="Segoe UI" pitchFamily="18" charset="0"/>
              </a:rPr>
              <a:t>εργαζόµενος</a:t>
            </a:r>
            <a:r>
              <a:rPr lang="el-GR" altLang="zh-CN" sz="2800" dirty="0" smtClean="0">
                <a:solidFill>
                  <a:srgbClr val="000000"/>
                </a:solidFill>
                <a:cs typeface="Segoe UI" pitchFamily="18" charset="0"/>
              </a:rPr>
              <a:t> </a:t>
            </a:r>
            <a:r>
              <a:rPr lang="en-US" altLang="zh-CN" sz="2800" dirty="0" err="1" smtClean="0">
                <a:solidFill>
                  <a:srgbClr val="000000"/>
                </a:solidFill>
                <a:cs typeface="Segoe UI" pitchFamily="18" charset="0"/>
              </a:rPr>
              <a:t>πληρώνει</a:t>
            </a:r>
            <a:r>
              <a:rPr lang="en-US" altLang="zh-CN" sz="2800" dirty="0" smtClean="0">
                <a:cs typeface="Times New Roman" pitchFamily="18" charset="0"/>
              </a:rPr>
              <a:t> </a:t>
            </a:r>
            <a:r>
              <a:rPr lang="en-US" altLang="zh-CN" sz="2800" dirty="0" smtClean="0">
                <a:solidFill>
                  <a:srgbClr val="000000"/>
                </a:solidFill>
                <a:cs typeface="Segoe UI" pitchFamily="18" charset="0"/>
              </a:rPr>
              <a:t>στην</a:t>
            </a:r>
            <a:r>
              <a:rPr lang="en-US" altLang="zh-CN" sz="2800" dirty="0" smtClean="0">
                <a:cs typeface="Times New Roman" pitchFamily="18" charset="0"/>
              </a:rPr>
              <a:t> </a:t>
            </a:r>
            <a:r>
              <a:rPr lang="en-US" altLang="zh-CN" sz="2800" dirty="0" err="1" smtClean="0">
                <a:solidFill>
                  <a:srgbClr val="000000"/>
                </a:solidFill>
                <a:cs typeface="Segoe UI" pitchFamily="18" charset="0"/>
              </a:rPr>
              <a:t>αρχή</a:t>
            </a:r>
            <a:r>
              <a:rPr lang="en-US" altLang="zh-CN" sz="2800" dirty="0" smtClean="0">
                <a:cs typeface="Times New Roman" pitchFamily="18" charset="0"/>
              </a:rPr>
              <a:t> </a:t>
            </a:r>
            <a:r>
              <a:rPr lang="en-US" altLang="zh-CN" sz="2800" dirty="0" smtClean="0">
                <a:solidFill>
                  <a:srgbClr val="000000"/>
                </a:solidFill>
                <a:cs typeface="Segoe UI" pitchFamily="18" charset="0"/>
              </a:rPr>
              <a:t>της</a:t>
            </a:r>
            <a:r>
              <a:rPr lang="en-US" altLang="zh-CN" sz="2800" dirty="0" smtClean="0">
                <a:cs typeface="Times New Roman" pitchFamily="18" charset="0"/>
              </a:rPr>
              <a:t>       </a:t>
            </a:r>
            <a:r>
              <a:rPr lang="en-US" altLang="zh-CN" sz="2800" dirty="0" err="1" smtClean="0">
                <a:solidFill>
                  <a:srgbClr val="000000"/>
                </a:solidFill>
                <a:cs typeface="Segoe UI" pitchFamily="18" charset="0"/>
              </a:rPr>
              <a:t>περιόδου</a:t>
            </a:r>
            <a:r>
              <a:rPr lang="el-GR" altLang="zh-CN" sz="2800" dirty="0" smtClean="0">
                <a:solidFill>
                  <a:srgbClr val="000000"/>
                </a:solidFill>
                <a:cs typeface="Segoe UI" pitchFamily="18" charset="0"/>
              </a:rPr>
              <a:t> </a:t>
            </a:r>
            <a:r>
              <a:rPr lang="en-US" altLang="zh-CN" sz="2800" dirty="0" err="1" smtClean="0">
                <a:solidFill>
                  <a:srgbClr val="000000"/>
                </a:solidFill>
                <a:cs typeface="Segoe UI" pitchFamily="18" charset="0"/>
              </a:rPr>
              <a:t>απόφασης</a:t>
            </a:r>
            <a:r>
              <a:rPr lang="en-US" altLang="zh-CN" sz="2800" dirty="0" smtClean="0">
                <a:cs typeface="Times New Roman" pitchFamily="18" charset="0"/>
              </a:rPr>
              <a:t> </a:t>
            </a:r>
            <a:r>
              <a:rPr lang="en-US" altLang="zh-CN" sz="2800" dirty="0" err="1" smtClean="0">
                <a:solidFill>
                  <a:srgbClr val="000000"/>
                </a:solidFill>
                <a:cs typeface="Segoe UI" pitchFamily="18" charset="0"/>
              </a:rPr>
              <a:t>για</a:t>
            </a:r>
            <a:r>
              <a:rPr lang="en-US" altLang="zh-CN" sz="2800" dirty="0" smtClean="0">
                <a:cs typeface="Times New Roman" pitchFamily="18" charset="0"/>
              </a:rPr>
              <a:t> </a:t>
            </a:r>
            <a:r>
              <a:rPr lang="en-US" altLang="zh-CN" sz="2800" dirty="0" smtClean="0">
                <a:solidFill>
                  <a:srgbClr val="000000"/>
                </a:solidFill>
                <a:cs typeface="Segoe UI" pitchFamily="18" charset="0"/>
              </a:rPr>
              <a:t>µ</a:t>
            </a:r>
            <a:r>
              <a:rPr lang="en-US" altLang="zh-CN" sz="2800" dirty="0" err="1" smtClean="0">
                <a:solidFill>
                  <a:srgbClr val="000000"/>
                </a:solidFill>
                <a:cs typeface="Segoe UI" pitchFamily="18" charset="0"/>
              </a:rPr>
              <a:t>ετανάστευση</a:t>
            </a:r>
            <a:r>
              <a:rPr lang="en-US" altLang="zh-CN" sz="2800" dirty="0" smtClean="0">
                <a:solidFill>
                  <a:srgbClr val="000000"/>
                </a:solidFill>
                <a:cs typeface="Segoe UI" pitchFamily="18" charset="0"/>
              </a:rPr>
              <a:t>.</a:t>
            </a:r>
          </a:p>
          <a:p>
            <a:pPr>
              <a:lnSpc>
                <a:spcPts val="3700"/>
              </a:lnSpc>
              <a:buNone/>
              <a:tabLst>
                <a:tab pos="800100" algn="l"/>
              </a:tabLst>
            </a:pPr>
            <a:endParaRPr lang="el-GR" altLang="zh-CN" dirty="0" smtClean="0">
              <a:solidFill>
                <a:srgbClr val="000000"/>
              </a:solidFill>
              <a:latin typeface="Segoe UI" pitchFamily="18" charset="0"/>
              <a:cs typeface="Segoe UI" pitchFamily="18" charset="0"/>
            </a:endParaRPr>
          </a:p>
          <a:p>
            <a:pPr>
              <a:lnSpc>
                <a:spcPts val="3700"/>
              </a:lnSpc>
              <a:buNone/>
              <a:tabLst>
                <a:tab pos="800100" algn="l"/>
              </a:tabLst>
            </a:pPr>
            <a:endParaRPr lang="en-US" altLang="zh-CN" dirty="0" smtClean="0">
              <a:solidFill>
                <a:srgbClr val="000000"/>
              </a:solidFill>
              <a:latin typeface="Segoe UI" pitchFamily="18" charset="0"/>
              <a:cs typeface="Segoe UI" pitchFamily="18" charset="0"/>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a:bodyPr>
          <a:lstStyle/>
          <a:p>
            <a:pPr>
              <a:lnSpc>
                <a:spcPct val="80000"/>
              </a:lnSpc>
              <a:buNone/>
              <a:tabLst>
                <a:tab pos="25400" algn="l"/>
                <a:tab pos="241300" algn="l"/>
                <a:tab pos="2057400" algn="l"/>
                <a:tab pos="2082800" algn="l"/>
              </a:tabLst>
            </a:pPr>
            <a:r>
              <a:rPr lang="en-US" altLang="zh-CN" sz="2800" b="1" dirty="0" smtClean="0">
                <a:cs typeface="Segoe UI" pitchFamily="18" charset="0"/>
              </a:rPr>
              <a:t>Λήψη </a:t>
            </a:r>
            <a:r>
              <a:rPr lang="en-US" altLang="zh-CN" sz="2800" b="1" dirty="0" err="1" smtClean="0">
                <a:cs typeface="Segoe UI" pitchFamily="18" charset="0"/>
              </a:rPr>
              <a:t>απόφασης</a:t>
            </a:r>
            <a:r>
              <a:rPr lang="en-US" altLang="zh-CN" sz="2800" b="1" dirty="0" smtClean="0">
                <a:cs typeface="Segoe UI" pitchFamily="18" charset="0"/>
              </a:rPr>
              <a:t> µ</a:t>
            </a:r>
            <a:r>
              <a:rPr lang="en-US" altLang="zh-CN" sz="2800" b="1" dirty="0" err="1" smtClean="0">
                <a:cs typeface="Segoe UI" pitchFamily="18" charset="0"/>
              </a:rPr>
              <a:t>ετανάστευσης</a:t>
            </a:r>
            <a:endParaRPr lang="en-US" altLang="zh-CN" sz="2800" b="1" dirty="0" smtClean="0"/>
          </a:p>
          <a:p>
            <a:pPr>
              <a:lnSpc>
                <a:spcPct val="80000"/>
              </a:lnSpc>
              <a:buNone/>
              <a:tabLst>
                <a:tab pos="25400" algn="l"/>
                <a:tab pos="241300" algn="l"/>
                <a:tab pos="2057400" algn="l"/>
                <a:tab pos="2082800" algn="l"/>
              </a:tabLst>
            </a:pPr>
            <a:r>
              <a:rPr lang="en-US" altLang="zh-CN" sz="2800" dirty="0" smtClean="0"/>
              <a:t>				</a:t>
            </a:r>
            <a:r>
              <a:rPr lang="en-US" altLang="zh-CN" sz="2800" dirty="0" err="1" smtClean="0">
                <a:cs typeface="Segoe UI" pitchFamily="18" charset="0"/>
              </a:rPr>
              <a:t>Εάν</a:t>
            </a:r>
            <a:r>
              <a:rPr lang="en-US" altLang="zh-CN" sz="2800" dirty="0" smtClean="0">
                <a:cs typeface="Times New Roman" pitchFamily="18" charset="0"/>
              </a:rPr>
              <a:t> </a:t>
            </a:r>
            <a:r>
              <a:rPr lang="en-US" altLang="zh-CN" sz="2800" dirty="0" smtClean="0">
                <a:cs typeface="Segoe UI" pitchFamily="18" charset="0"/>
              </a:rPr>
              <a:t>PV1&gt;PV2+Κ</a:t>
            </a:r>
          </a:p>
          <a:p>
            <a:pPr>
              <a:lnSpc>
                <a:spcPct val="80000"/>
              </a:lnSpc>
              <a:buNone/>
              <a:tabLst>
                <a:tab pos="25400" algn="l"/>
                <a:tab pos="241300" algn="l"/>
                <a:tab pos="2057400" algn="l"/>
                <a:tab pos="2082800" algn="l"/>
              </a:tabLst>
            </a:pPr>
            <a:r>
              <a:rPr lang="en-US" altLang="zh-CN" sz="2800" dirty="0" smtClean="0">
                <a:cs typeface="Segoe UI" pitchFamily="18" charset="0"/>
              </a:rPr>
              <a:t>⇒</a:t>
            </a:r>
            <a:r>
              <a:rPr lang="en-US" altLang="zh-CN" sz="2800" dirty="0" smtClean="0">
                <a:cs typeface="Times New Roman" pitchFamily="18" charset="0"/>
              </a:rPr>
              <a:t> </a:t>
            </a:r>
            <a:r>
              <a:rPr lang="en-US" altLang="zh-CN" sz="2800" dirty="0" err="1" smtClean="0">
                <a:cs typeface="Segoe UI" pitchFamily="18" charset="0"/>
              </a:rPr>
              <a:t>απόφαση</a:t>
            </a:r>
            <a:r>
              <a:rPr lang="en-US" altLang="zh-CN" sz="2800" dirty="0" smtClean="0">
                <a:cs typeface="Times New Roman" pitchFamily="18" charset="0"/>
              </a:rPr>
              <a:t> </a:t>
            </a:r>
            <a:r>
              <a:rPr lang="en-US" altLang="zh-CN" sz="2800" dirty="0" err="1" smtClean="0">
                <a:cs typeface="Segoe UI" pitchFamily="18" charset="0"/>
              </a:rPr>
              <a:t>υπέρ</a:t>
            </a:r>
            <a:r>
              <a:rPr lang="en-US" altLang="zh-CN" sz="2800" dirty="0" smtClean="0">
                <a:cs typeface="Times New Roman" pitchFamily="18" charset="0"/>
              </a:rPr>
              <a:t> </a:t>
            </a:r>
            <a:r>
              <a:rPr lang="en-US" altLang="zh-CN" sz="2800" dirty="0" smtClean="0">
                <a:cs typeface="Segoe UI" pitchFamily="18" charset="0"/>
              </a:rPr>
              <a:t>της</a:t>
            </a:r>
            <a:r>
              <a:rPr lang="en-US" altLang="zh-CN" sz="2800" dirty="0" smtClean="0">
                <a:cs typeface="Times New Roman" pitchFamily="18" charset="0"/>
              </a:rPr>
              <a:t> </a:t>
            </a:r>
            <a:r>
              <a:rPr lang="en-US" altLang="zh-CN" sz="2800" dirty="0" smtClean="0">
                <a:cs typeface="Segoe UI" pitchFamily="18" charset="0"/>
              </a:rPr>
              <a:t>µ</a:t>
            </a:r>
            <a:r>
              <a:rPr lang="en-US" altLang="zh-CN" sz="2800" dirty="0" err="1" smtClean="0">
                <a:cs typeface="Segoe UI" pitchFamily="18" charset="0"/>
              </a:rPr>
              <a:t>ετανάστευσης</a:t>
            </a:r>
            <a:endParaRPr lang="en-US" altLang="zh-CN" sz="2800" dirty="0" smtClean="0">
              <a:cs typeface="Segoe UI" pitchFamily="18" charset="0"/>
            </a:endParaRPr>
          </a:p>
          <a:p>
            <a:pPr>
              <a:lnSpc>
                <a:spcPct val="80000"/>
              </a:lnSpc>
              <a:buNone/>
            </a:pPr>
            <a:endParaRPr lang="en-US" altLang="zh-CN" sz="2800" dirty="0" smtClean="0"/>
          </a:p>
          <a:p>
            <a:pPr>
              <a:lnSpc>
                <a:spcPct val="80000"/>
              </a:lnSpc>
              <a:buNone/>
              <a:tabLst>
                <a:tab pos="25400" algn="l"/>
                <a:tab pos="241300" algn="l"/>
                <a:tab pos="2057400" algn="l"/>
                <a:tab pos="2082800" algn="l"/>
              </a:tabLst>
            </a:pPr>
            <a:r>
              <a:rPr lang="en-US" altLang="zh-CN" sz="2800" dirty="0" smtClean="0"/>
              <a:t>			</a:t>
            </a:r>
            <a:r>
              <a:rPr lang="en-US" altLang="zh-CN" sz="2800" dirty="0" err="1" smtClean="0">
                <a:cs typeface="Segoe UI" pitchFamily="18" charset="0"/>
              </a:rPr>
              <a:t>Εάν</a:t>
            </a:r>
            <a:r>
              <a:rPr lang="en-US" altLang="zh-CN" sz="2800" dirty="0" smtClean="0">
                <a:cs typeface="Times New Roman" pitchFamily="18" charset="0"/>
              </a:rPr>
              <a:t>  </a:t>
            </a:r>
            <a:r>
              <a:rPr lang="en-US" altLang="zh-CN" sz="2800" dirty="0" smtClean="0">
                <a:cs typeface="Segoe UI" pitchFamily="18" charset="0"/>
              </a:rPr>
              <a:t>PV1&lt;PV2+Κ</a:t>
            </a:r>
          </a:p>
          <a:p>
            <a:pPr>
              <a:lnSpc>
                <a:spcPct val="80000"/>
              </a:lnSpc>
              <a:buNone/>
              <a:tabLst>
                <a:tab pos="25400" algn="l"/>
                <a:tab pos="241300" algn="l"/>
                <a:tab pos="2057400" algn="l"/>
                <a:tab pos="2082800" algn="l"/>
              </a:tabLst>
            </a:pPr>
            <a:r>
              <a:rPr lang="en-US" altLang="zh-CN" sz="2800" dirty="0" smtClean="0"/>
              <a:t>	</a:t>
            </a:r>
            <a:r>
              <a:rPr lang="en-US" altLang="zh-CN" sz="2800" dirty="0" smtClean="0">
                <a:cs typeface="Segoe UI" pitchFamily="18" charset="0"/>
              </a:rPr>
              <a:t>⇒</a:t>
            </a:r>
            <a:r>
              <a:rPr lang="en-US" altLang="zh-CN" sz="2800" dirty="0" smtClean="0">
                <a:cs typeface="Times New Roman" pitchFamily="18" charset="0"/>
              </a:rPr>
              <a:t> </a:t>
            </a:r>
            <a:r>
              <a:rPr lang="en-US" altLang="zh-CN" sz="2800" dirty="0" err="1" smtClean="0">
                <a:cs typeface="Segoe UI" pitchFamily="18" charset="0"/>
              </a:rPr>
              <a:t>απόφαση</a:t>
            </a:r>
            <a:r>
              <a:rPr lang="en-US" altLang="zh-CN" sz="2800" dirty="0" smtClean="0">
                <a:cs typeface="Times New Roman" pitchFamily="18" charset="0"/>
              </a:rPr>
              <a:t> </a:t>
            </a:r>
            <a:r>
              <a:rPr lang="en-US" altLang="zh-CN" sz="2800" dirty="0" err="1" smtClean="0">
                <a:cs typeface="Segoe UI" pitchFamily="18" charset="0"/>
              </a:rPr>
              <a:t>κατά</a:t>
            </a:r>
            <a:r>
              <a:rPr lang="en-US" altLang="zh-CN" sz="2800" dirty="0" smtClean="0">
                <a:cs typeface="Times New Roman" pitchFamily="18" charset="0"/>
              </a:rPr>
              <a:t> </a:t>
            </a:r>
            <a:r>
              <a:rPr lang="en-US" altLang="zh-CN" sz="2800" dirty="0" smtClean="0">
                <a:cs typeface="Segoe UI" pitchFamily="18" charset="0"/>
              </a:rPr>
              <a:t>της</a:t>
            </a:r>
            <a:r>
              <a:rPr lang="en-US" altLang="zh-CN" sz="2800" dirty="0" smtClean="0">
                <a:cs typeface="Times New Roman" pitchFamily="18" charset="0"/>
              </a:rPr>
              <a:t> </a:t>
            </a:r>
            <a:r>
              <a:rPr lang="en-US" altLang="zh-CN" sz="2800" dirty="0" smtClean="0">
                <a:cs typeface="Segoe UI" pitchFamily="18" charset="0"/>
              </a:rPr>
              <a:t>µ</a:t>
            </a:r>
            <a:r>
              <a:rPr lang="en-US" altLang="zh-CN" sz="2800" dirty="0" err="1" smtClean="0">
                <a:cs typeface="Segoe UI" pitchFamily="18" charset="0"/>
              </a:rPr>
              <a:t>ετανάστευσης</a:t>
            </a:r>
            <a:endParaRPr lang="en-US" altLang="zh-CN" sz="2800" dirty="0" smtClean="0">
              <a:cs typeface="Segoe UI" pitchFamily="18" charset="0"/>
            </a:endParaRPr>
          </a:p>
          <a:p>
            <a:pPr>
              <a:lnSpc>
                <a:spcPct val="8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fontScale="92500" lnSpcReduction="10000"/>
          </a:bodyPr>
          <a:lstStyle/>
          <a:p>
            <a:pPr marL="0" indent="0" algn="just">
              <a:lnSpc>
                <a:spcPct val="80000"/>
              </a:lnSpc>
              <a:buNone/>
              <a:tabLst/>
            </a:pPr>
            <a:r>
              <a:rPr lang="el-GR" altLang="zh-CN" sz="2400" dirty="0" smtClean="0">
                <a:solidFill>
                  <a:srgbClr val="000000"/>
                </a:solidFill>
                <a:cs typeface="Segoe UI" pitchFamily="18" charset="0"/>
              </a:rPr>
              <a:t>Ατομική απόφαση μετανάστευσης: Παρατηρήσεις</a:t>
            </a:r>
          </a:p>
          <a:p>
            <a:pPr marL="0" indent="0" algn="just">
              <a:lnSpc>
                <a:spcPct val="80000"/>
              </a:lnSpc>
              <a:buNone/>
              <a:tabLst/>
            </a:pPr>
            <a:r>
              <a:rPr lang="el-GR" altLang="zh-CN" sz="2400" dirty="0" smtClean="0">
                <a:solidFill>
                  <a:srgbClr val="000000"/>
                </a:solidFill>
                <a:cs typeface="Segoe UI" pitchFamily="18" charset="0"/>
              </a:rPr>
              <a:t>Στην πραγματικότητα οι παραπάνω υπολογισμοί είναι δύσκολο να γίνουν, διότι:</a:t>
            </a:r>
          </a:p>
          <a:p>
            <a:pPr marL="0" indent="0" algn="just">
              <a:lnSpc>
                <a:spcPct val="80000"/>
              </a:lnSpc>
            </a:pPr>
            <a:r>
              <a:rPr lang="el-GR" altLang="zh-CN" sz="2400" dirty="0" smtClean="0">
                <a:solidFill>
                  <a:srgbClr val="000000"/>
                </a:solidFill>
                <a:cs typeface="Segoe UI" pitchFamily="18" charset="0"/>
              </a:rPr>
              <a:t> δεν είναι εύκολο κανείς να προβλέψει τις μελλοντικές ροές των εισοδημάτων</a:t>
            </a:r>
          </a:p>
          <a:p>
            <a:pPr marL="0" indent="0" algn="just">
              <a:lnSpc>
                <a:spcPct val="80000"/>
              </a:lnSpc>
            </a:pPr>
            <a:r>
              <a:rPr lang="el-GR" altLang="zh-CN" sz="2400" dirty="0" smtClean="0">
                <a:solidFill>
                  <a:srgbClr val="000000"/>
                </a:solidFill>
                <a:cs typeface="Segoe UI" pitchFamily="18" charset="0"/>
              </a:rPr>
              <a:t> οι πληροφορίες είναι περιορισμένες και πολλές φορές ανακριβείς</a:t>
            </a:r>
          </a:p>
          <a:p>
            <a:pPr marL="0" indent="0" algn="just">
              <a:lnSpc>
                <a:spcPct val="80000"/>
              </a:lnSpc>
            </a:pPr>
            <a:r>
              <a:rPr lang="el-GR" altLang="zh-CN" sz="2400" dirty="0" smtClean="0">
                <a:solidFill>
                  <a:srgbClr val="000000"/>
                </a:solidFill>
                <a:cs typeface="Segoe UI" pitchFamily="18" charset="0"/>
              </a:rPr>
              <a:t> δεν είναι εύκολο να εκτιμήσει κανείς εκ των προτέρων το ψυχικό κόστος της μετακίνησης.</a:t>
            </a:r>
          </a:p>
          <a:p>
            <a:pPr marL="0" indent="0" algn="just">
              <a:lnSpc>
                <a:spcPct val="80000"/>
              </a:lnSpc>
              <a:buNone/>
              <a:tabLst/>
            </a:pPr>
            <a:r>
              <a:rPr lang="en-US" altLang="zh-CN" sz="2400" dirty="0" smtClean="0">
                <a:solidFill>
                  <a:srgbClr val="000000"/>
                </a:solidFill>
                <a:cs typeface="Segoe UI" pitchFamily="18" charset="0"/>
              </a:rPr>
              <a:t>Έτσι,</a:t>
            </a:r>
            <a:r>
              <a:rPr lang="en-US" altLang="zh-CN" sz="2400" dirty="0" smtClean="0">
                <a:cs typeface="Times New Roman" pitchFamily="18" charset="0"/>
              </a:rPr>
              <a:t> </a:t>
            </a:r>
            <a:r>
              <a:rPr lang="en-US" altLang="zh-CN" sz="2400" dirty="0" err="1" smtClean="0">
                <a:solidFill>
                  <a:srgbClr val="000000"/>
                </a:solidFill>
                <a:cs typeface="Segoe UI" pitchFamily="18" charset="0"/>
              </a:rPr>
              <a:t>αρκετές</a:t>
            </a:r>
            <a:r>
              <a:rPr lang="en-US" altLang="zh-CN" sz="2400" dirty="0" smtClean="0">
                <a:cs typeface="Times New Roman" pitchFamily="18" charset="0"/>
              </a:rPr>
              <a:t> </a:t>
            </a:r>
            <a:r>
              <a:rPr lang="en-US" altLang="zh-CN" sz="2400" dirty="0" err="1" smtClean="0">
                <a:solidFill>
                  <a:srgbClr val="000000"/>
                </a:solidFill>
                <a:cs typeface="Segoe UI" pitchFamily="18" charset="0"/>
              </a:rPr>
              <a:t>φορές</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l-GR" altLang="zh-CN" sz="2400" dirty="0" smtClean="0">
                <a:cs typeface="Times New Roman" pitchFamily="18" charset="0"/>
              </a:rPr>
              <a:t>π</a:t>
            </a:r>
            <a:r>
              <a:rPr lang="en-US" altLang="zh-CN" sz="2400" dirty="0" err="1" smtClean="0">
                <a:solidFill>
                  <a:srgbClr val="000000"/>
                </a:solidFill>
                <a:cs typeface="Segoe UI" pitchFamily="18" charset="0"/>
              </a:rPr>
              <a:t>αρούσα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αξία</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ελλοντικών</a:t>
            </a:r>
            <a:r>
              <a:rPr lang="en-US" altLang="zh-CN" sz="2400" dirty="0" smtClean="0">
                <a:cs typeface="Times New Roman" pitchFamily="18" charset="0"/>
              </a:rPr>
              <a:t> </a:t>
            </a:r>
            <a:r>
              <a:rPr lang="en-US" altLang="zh-CN" sz="2400" dirty="0" err="1" smtClean="0">
                <a:solidFill>
                  <a:srgbClr val="000000"/>
                </a:solidFill>
                <a:cs typeface="Segoe UI" pitchFamily="18" charset="0"/>
              </a:rPr>
              <a:t>εισοδηµάτων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υποεκτιµάται</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υπερεκτιµάται</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err="1" smtClean="0">
                <a:solidFill>
                  <a:srgbClr val="000000"/>
                </a:solidFill>
                <a:cs typeface="Segoe UI" pitchFamily="18" charset="0"/>
              </a:rPr>
              <a:t>αποτέλεσµα</a:t>
            </a:r>
            <a:r>
              <a:rPr lang="en-US" altLang="zh-CN" sz="2400" dirty="0" smtClean="0">
                <a:cs typeface="Times New Roman" pitchFamily="18" charset="0"/>
              </a:rPr>
              <a:t> </a:t>
            </a:r>
            <a:r>
              <a:rPr lang="en-US" altLang="zh-CN" sz="2400" dirty="0"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αναθεωρούν</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απόφασή</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επιστρέφουν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στη</a:t>
            </a:r>
            <a:r>
              <a:rPr lang="en-US" altLang="zh-CN" sz="2400" dirty="0" smtClean="0">
                <a:cs typeface="Times New Roman" pitchFamily="18" charset="0"/>
              </a:rPr>
              <a:t> </a:t>
            </a:r>
            <a:r>
              <a:rPr lang="en-US" altLang="zh-CN" sz="2400" dirty="0" err="1" smtClean="0">
                <a:solidFill>
                  <a:srgbClr val="000000"/>
                </a:solidFill>
                <a:cs typeface="Segoe UI" pitchFamily="18" charset="0"/>
              </a:rPr>
              <a:t>χώρα</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προέλευσης</a:t>
            </a:r>
            <a:r>
              <a:rPr lang="en-US" altLang="zh-CN" sz="2400" dirty="0" smtClean="0">
                <a:solidFill>
                  <a:srgbClr val="000000"/>
                </a:solidFill>
                <a:cs typeface="Segoe UI" pitchFamily="18" charset="0"/>
              </a:rPr>
              <a:t>.</a:t>
            </a: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38100" algn="l"/>
                <a:tab pos="88900" algn="l"/>
              </a:tabLst>
            </a:pPr>
            <a:r>
              <a:rPr lang="en-US" altLang="zh-CN" sz="2800" b="1" dirty="0" smtClean="0">
                <a:cs typeface="Segoe UI" pitchFamily="18" charset="0"/>
              </a:rPr>
              <a:t>Απόφαση </a:t>
            </a:r>
            <a:r>
              <a:rPr lang="en-US" altLang="zh-CN" sz="2800" b="1" dirty="0" err="1" smtClean="0">
                <a:cs typeface="Segoe UI" pitchFamily="18" charset="0"/>
              </a:rPr>
              <a:t>για</a:t>
            </a:r>
            <a:r>
              <a:rPr lang="en-US" altLang="zh-CN" sz="2800" b="1" dirty="0" smtClean="0">
                <a:cs typeface="Segoe UI" pitchFamily="18" charset="0"/>
              </a:rPr>
              <a:t> </a:t>
            </a:r>
            <a:r>
              <a:rPr lang="en-US" altLang="zh-CN" sz="2800" b="1" dirty="0" err="1" smtClean="0">
                <a:cs typeface="Segoe UI" pitchFamily="18" charset="0"/>
              </a:rPr>
              <a:t>Οικογενειακή</a:t>
            </a:r>
            <a:r>
              <a:rPr lang="en-US" altLang="zh-CN" sz="2800" b="1" dirty="0" smtClean="0">
                <a:cs typeface="Segoe UI" pitchFamily="18" charset="0"/>
              </a:rPr>
              <a:t> </a:t>
            </a:r>
            <a:r>
              <a:rPr lang="en-US" altLang="zh-CN" sz="2800" b="1" dirty="0" err="1" smtClean="0">
                <a:cs typeface="Segoe UI" pitchFamily="18" charset="0"/>
              </a:rPr>
              <a:t>Μετανάστευση</a:t>
            </a:r>
            <a:endParaRPr lang="el-GR" altLang="zh-CN" sz="2800" b="1" dirty="0" smtClean="0">
              <a:cs typeface="Segoe UI" pitchFamily="18" charset="0"/>
            </a:endParaRPr>
          </a:p>
          <a:p>
            <a:pPr marL="0" indent="0" algn="just">
              <a:lnSpc>
                <a:spcPct val="80000"/>
              </a:lnSpc>
              <a:buNone/>
              <a:tabLst>
                <a:tab pos="38100" algn="l"/>
                <a:tab pos="88900" algn="l"/>
              </a:tabLst>
            </a:pPr>
            <a:r>
              <a:rPr lang="en-US" altLang="zh-CN" sz="2400" dirty="0" smtClean="0">
                <a:cs typeface="Segoe UI" pitchFamily="18" charset="0"/>
              </a:rPr>
              <a:t>Σε</a:t>
            </a:r>
            <a:r>
              <a:rPr lang="en-US" altLang="zh-CN" sz="2400" dirty="0" smtClean="0">
                <a:cs typeface="Times New Roman" pitchFamily="18" charset="0"/>
              </a:rPr>
              <a:t> </a:t>
            </a:r>
            <a:r>
              <a:rPr lang="en-US" altLang="zh-CN" sz="2400" dirty="0" err="1" smtClean="0">
                <a:cs typeface="Segoe UI" pitchFamily="18" charset="0"/>
              </a:rPr>
              <a:t>αυτή</a:t>
            </a:r>
            <a:r>
              <a:rPr lang="en-US" altLang="zh-CN" sz="2400" dirty="0" smtClean="0">
                <a:cs typeface="Times New Roman" pitchFamily="18" charset="0"/>
              </a:rPr>
              <a:t> </a:t>
            </a:r>
            <a:r>
              <a:rPr lang="en-US" altLang="zh-CN" sz="2400" dirty="0" err="1" smtClean="0">
                <a:cs typeface="Segoe UI" pitchFamily="18" charset="0"/>
              </a:rPr>
              <a:t>την</a:t>
            </a:r>
            <a:r>
              <a:rPr lang="en-US" altLang="zh-CN" sz="2400" dirty="0" smtClean="0">
                <a:cs typeface="Times New Roman" pitchFamily="18" charset="0"/>
              </a:rPr>
              <a:t> </a:t>
            </a:r>
            <a:r>
              <a:rPr lang="en-US" altLang="zh-CN" sz="2400" dirty="0" err="1" smtClean="0">
                <a:cs typeface="Segoe UI" pitchFamily="18" charset="0"/>
              </a:rPr>
              <a:t>περίπτωση</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εκτίµησ</a:t>
            </a:r>
            <a:r>
              <a:rPr lang="el-GR" altLang="zh-CN" sz="2400" dirty="0" smtClean="0">
                <a:cs typeface="Segoe UI" pitchFamily="18" charset="0"/>
              </a:rPr>
              <a:t>η</a:t>
            </a:r>
            <a:r>
              <a:rPr lang="en-US" altLang="zh-CN" sz="2400" dirty="0" smtClean="0">
                <a:cs typeface="Times New Roman" pitchFamily="18" charset="0"/>
              </a:rPr>
              <a:t> </a:t>
            </a:r>
            <a:r>
              <a:rPr lang="en-US" altLang="zh-CN" sz="2400" dirty="0" smtClean="0">
                <a:cs typeface="Segoe UI" pitchFamily="18" charset="0"/>
              </a:rPr>
              <a:t>των</a:t>
            </a:r>
            <a:r>
              <a:rPr lang="el-GR" altLang="zh-CN" sz="2400" dirty="0" smtClean="0">
                <a:cs typeface="Segoe UI" pitchFamily="18" charset="0"/>
              </a:rPr>
              <a:t> </a:t>
            </a:r>
            <a:r>
              <a:rPr lang="en-US" altLang="zh-CN" sz="2400" dirty="0" err="1" smtClean="0">
                <a:cs typeface="Segoe UI" pitchFamily="18" charset="0"/>
              </a:rPr>
              <a:t>οικονοµικών</a:t>
            </a:r>
            <a:r>
              <a:rPr lang="en-US" altLang="zh-CN" sz="2400" dirty="0" smtClean="0">
                <a:cs typeface="Times New Roman" pitchFamily="18" charset="0"/>
              </a:rPr>
              <a:t> </a:t>
            </a:r>
            <a:r>
              <a:rPr lang="en-US" altLang="zh-CN" sz="2400" dirty="0" err="1" smtClean="0">
                <a:cs typeface="Segoe UI" pitchFamily="18" charset="0"/>
              </a:rPr>
              <a:t>αποτελεσµάτων</a:t>
            </a:r>
            <a:r>
              <a:rPr lang="en-US" altLang="zh-CN" sz="2400" dirty="0" smtClean="0">
                <a:cs typeface="Times New Roman" pitchFamily="18" charset="0"/>
              </a:rPr>
              <a:t> </a:t>
            </a:r>
            <a:r>
              <a:rPr lang="en-US" altLang="zh-CN" sz="2400" dirty="0" smtClean="0">
                <a:cs typeface="Segoe UI" pitchFamily="18" charset="0"/>
              </a:rPr>
              <a:t>είναι</a:t>
            </a:r>
            <a:r>
              <a:rPr lang="en-US" altLang="zh-CN" sz="2400" dirty="0" smtClean="0">
                <a:cs typeface="Times New Roman" pitchFamily="18" charset="0"/>
              </a:rPr>
              <a:t> </a:t>
            </a:r>
            <a:r>
              <a:rPr lang="en-US" altLang="zh-CN" sz="2400" dirty="0" err="1" smtClean="0">
                <a:cs typeface="Segoe UI" pitchFamily="18" charset="0"/>
              </a:rPr>
              <a:t>πιο</a:t>
            </a:r>
            <a:r>
              <a:rPr lang="en-US" altLang="zh-CN" sz="2400" dirty="0" smtClean="0">
                <a:cs typeface="Times New Roman" pitchFamily="18" charset="0"/>
              </a:rPr>
              <a:t> </a:t>
            </a:r>
            <a:r>
              <a:rPr lang="en-US" altLang="zh-CN" sz="2400" dirty="0" err="1" smtClean="0">
                <a:cs typeface="Segoe UI" pitchFamily="18" charset="0"/>
              </a:rPr>
              <a:t>περίπλοκη.Οι</a:t>
            </a:r>
            <a:r>
              <a:rPr lang="en-US" altLang="zh-CN" sz="2400" dirty="0" smtClean="0">
                <a:cs typeface="Times New Roman" pitchFamily="18" charset="0"/>
              </a:rPr>
              <a:t> </a:t>
            </a:r>
            <a:r>
              <a:rPr lang="en-US" altLang="zh-CN" sz="2400" dirty="0" err="1" smtClean="0">
                <a:cs typeface="Segoe UI" pitchFamily="18" charset="0"/>
              </a:rPr>
              <a:t>παραπάνω</a:t>
            </a:r>
            <a:r>
              <a:rPr lang="en-US" altLang="zh-CN" sz="2400" dirty="0" smtClean="0">
                <a:cs typeface="Times New Roman" pitchFamily="18" charset="0"/>
              </a:rPr>
              <a:t> </a:t>
            </a:r>
            <a:r>
              <a:rPr lang="en-US" altLang="zh-CN" sz="2400" dirty="0" err="1" smtClean="0">
                <a:cs typeface="Segoe UI" pitchFamily="18" charset="0"/>
              </a:rPr>
              <a:t>υπολογισµοί</a:t>
            </a:r>
            <a:r>
              <a:rPr lang="en-US" altLang="zh-CN" sz="2400" dirty="0" smtClean="0">
                <a:cs typeface="Times New Roman" pitchFamily="18" charset="0"/>
              </a:rPr>
              <a:t> </a:t>
            </a:r>
            <a:r>
              <a:rPr lang="en-US" altLang="zh-CN" sz="2400" dirty="0" err="1" smtClean="0">
                <a:cs typeface="Segoe UI" pitchFamily="18" charset="0"/>
              </a:rPr>
              <a:t>πρέπει</a:t>
            </a:r>
            <a:r>
              <a:rPr lang="en-US" altLang="zh-CN" sz="2400" dirty="0" smtClean="0">
                <a:cs typeface="Times New Roman" pitchFamily="18" charset="0"/>
              </a:rPr>
              <a:t> </a:t>
            </a:r>
            <a:r>
              <a:rPr lang="en-US" altLang="zh-CN" sz="2400" dirty="0" smtClean="0">
                <a:cs typeface="Segoe UI" pitchFamily="18" charset="0"/>
              </a:rPr>
              <a:t>να</a:t>
            </a:r>
            <a:r>
              <a:rPr lang="en-US" altLang="zh-CN" sz="2400" dirty="0" smtClean="0">
                <a:cs typeface="Times New Roman" pitchFamily="18" charset="0"/>
              </a:rPr>
              <a:t> </a:t>
            </a:r>
            <a:r>
              <a:rPr lang="en-US" altLang="zh-CN" sz="2400" dirty="0" err="1" smtClean="0">
                <a:cs typeface="Segoe UI" pitchFamily="18" charset="0"/>
              </a:rPr>
              <a:t>γίνουν</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smtClean="0">
                <a:cs typeface="Segoe UI" pitchFamily="18" charset="0"/>
              </a:rPr>
              <a:t>τα</a:t>
            </a:r>
            <a:r>
              <a:rPr lang="el-GR" altLang="zh-CN" sz="2400" dirty="0" smtClean="0">
                <a:cs typeface="Segoe UI" pitchFamily="18" charset="0"/>
              </a:rPr>
              <a:t> </a:t>
            </a:r>
            <a:r>
              <a:rPr lang="en-US" altLang="zh-CN" sz="2400" dirty="0" err="1" smtClean="0">
                <a:cs typeface="Segoe UI" pitchFamily="18" charset="0"/>
              </a:rPr>
              <a:t>περισσότερα</a:t>
            </a:r>
            <a:r>
              <a:rPr lang="en-US" altLang="zh-CN" sz="2400" dirty="0" smtClean="0">
                <a:cs typeface="Times New Roman" pitchFamily="18" charset="0"/>
              </a:rPr>
              <a:t> </a:t>
            </a:r>
            <a:r>
              <a:rPr lang="en-US" altLang="zh-CN" sz="2400" dirty="0" err="1" smtClean="0">
                <a:cs typeface="Segoe UI" pitchFamily="18" charset="0"/>
              </a:rPr>
              <a:t>εργαζόµενα</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έλη</a:t>
            </a:r>
            <a:r>
              <a:rPr lang="en-US" altLang="zh-CN" sz="2400" dirty="0" smtClean="0">
                <a:cs typeface="Times New Roman" pitchFamily="18" charset="0"/>
              </a:rPr>
              <a:t> </a:t>
            </a:r>
            <a:r>
              <a:rPr lang="en-US" altLang="zh-CN" sz="2400" dirty="0" smtClean="0">
                <a:cs typeface="Segoe UI" pitchFamily="18" charset="0"/>
              </a:rPr>
              <a:t>π.χ.</a:t>
            </a:r>
            <a:r>
              <a:rPr lang="en-US" altLang="zh-CN" sz="2400" dirty="0" smtClean="0">
                <a:cs typeface="Times New Roman" pitchFamily="18" charset="0"/>
              </a:rPr>
              <a:t>   </a:t>
            </a:r>
            <a:r>
              <a:rPr lang="el-GR" altLang="zh-CN" sz="2400" dirty="0" smtClean="0">
                <a:cs typeface="Segoe UI" pitchFamily="18" charset="0"/>
              </a:rPr>
              <a:t>πατέρας</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smtClean="0">
                <a:cs typeface="Segoe UI" pitchFamily="18" charset="0"/>
              </a:rPr>
              <a:t>µητέρα.</a:t>
            </a:r>
            <a:endParaRPr lang="el-GR" altLang="zh-CN" sz="2400" dirty="0" smtClean="0">
              <a:cs typeface="Segoe UI" pitchFamily="18" charset="0"/>
            </a:endParaRPr>
          </a:p>
          <a:p>
            <a:pPr marL="0" indent="0" algn="just">
              <a:lnSpc>
                <a:spcPct val="80000"/>
              </a:lnSpc>
              <a:buNone/>
              <a:tabLst>
                <a:tab pos="38100" algn="l"/>
              </a:tabLst>
            </a:pPr>
            <a:r>
              <a:rPr lang="en-US" altLang="zh-CN" sz="2400" dirty="0" err="1" smtClean="0">
                <a:cs typeface="Segoe UI" pitchFamily="18" charset="0"/>
              </a:rPr>
              <a:t>Εάν</a:t>
            </a:r>
            <a:r>
              <a:rPr lang="en-US" altLang="zh-CN" sz="2400" dirty="0" smtClean="0">
                <a:cs typeface="Times New Roman" pitchFamily="18" charset="0"/>
              </a:rPr>
              <a:t> </a:t>
            </a:r>
            <a:r>
              <a:rPr lang="en-US" altLang="zh-CN" sz="2400" dirty="0" smtClean="0">
                <a:cs typeface="Segoe UI" pitchFamily="18" charset="0"/>
              </a:rPr>
              <a:t>είναι</a:t>
            </a:r>
            <a:r>
              <a:rPr lang="el-GR" altLang="zh-CN" sz="2400" dirty="0" smtClean="0">
                <a:cs typeface="Segoe UI" pitchFamily="18" charset="0"/>
              </a:rPr>
              <a:t> </a:t>
            </a:r>
            <a:r>
              <a:rPr lang="en-US" altLang="zh-CN" sz="2400" dirty="0" err="1" smtClean="0">
                <a:cs typeface="Segoe UI" pitchFamily="18" charset="0"/>
              </a:rPr>
              <a:t>συµφέρουσα</a:t>
            </a:r>
            <a:r>
              <a:rPr lang="en-US" altLang="zh-CN" sz="2400" dirty="0" smtClean="0">
                <a:cs typeface="Times New Roman" pitchFamily="18" charset="0"/>
              </a:rPr>
              <a:t> </a:t>
            </a:r>
            <a:r>
              <a:rPr lang="el-GR" altLang="zh-CN" sz="2400" dirty="0" smtClean="0">
                <a:cs typeface="Times New Roman" pitchFamily="18" charset="0"/>
              </a:rPr>
              <a:t>γ</a:t>
            </a:r>
            <a:r>
              <a:rPr lang="en-US" altLang="zh-CN" sz="2400" dirty="0" err="1" smtClean="0">
                <a:cs typeface="Segoe UI" pitchFamily="18" charset="0"/>
              </a:rPr>
              <a:t>ια</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ένα</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έλος</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err="1" smtClean="0">
                <a:cs typeface="Segoe UI" pitchFamily="18" charset="0"/>
              </a:rPr>
              <a:t>ζηµιογόνος</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άλλο</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τότε</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απόφαση</a:t>
            </a:r>
            <a:r>
              <a:rPr lang="en-US" altLang="zh-CN" sz="2400" dirty="0" smtClean="0">
                <a:cs typeface="Times New Roman" pitchFamily="18" charset="0"/>
              </a:rPr>
              <a:t> </a:t>
            </a:r>
            <a:r>
              <a:rPr lang="en-US" altLang="zh-CN" sz="2400" dirty="0" err="1" smtClean="0">
                <a:cs typeface="Segoe UI" pitchFamily="18" charset="0"/>
              </a:rPr>
              <a:t>βασίζεται</a:t>
            </a:r>
            <a:r>
              <a:rPr lang="el-GR" altLang="zh-CN" sz="2400" dirty="0" smtClean="0">
                <a:cs typeface="Segoe UI" pitchFamily="18" charset="0"/>
              </a:rPr>
              <a:t> </a:t>
            </a:r>
            <a:r>
              <a:rPr lang="en-US" altLang="zh-CN" sz="2400" dirty="0" err="1" smtClean="0">
                <a:cs typeface="Segoe UI" pitchFamily="18" charset="0"/>
              </a:rPr>
              <a:t>στο</a:t>
            </a:r>
            <a:r>
              <a:rPr lang="en-US" altLang="zh-CN" sz="2400" dirty="0" smtClean="0">
                <a:cs typeface="Times New Roman" pitchFamily="18" charset="0"/>
              </a:rPr>
              <a:t> </a:t>
            </a:r>
            <a:r>
              <a:rPr lang="en-US" altLang="zh-CN" sz="2400" dirty="0" err="1" smtClean="0">
                <a:cs typeface="Segoe UI" pitchFamily="18" charset="0"/>
              </a:rPr>
              <a:t>αποτέλεσµα</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err="1" smtClean="0">
                <a:cs typeface="Segoe UI" pitchFamily="18" charset="0"/>
              </a:rPr>
              <a:t>θα</a:t>
            </a:r>
            <a:r>
              <a:rPr lang="en-US" altLang="zh-CN" sz="2400" dirty="0" smtClean="0">
                <a:cs typeface="Times New Roman" pitchFamily="18" charset="0"/>
              </a:rPr>
              <a:t> </a:t>
            </a:r>
            <a:r>
              <a:rPr lang="en-US" altLang="zh-CN" sz="2400" dirty="0" err="1" smtClean="0">
                <a:cs typeface="Segoe UI" pitchFamily="18" charset="0"/>
              </a:rPr>
              <a:t>έχει</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ετανάστευση</a:t>
            </a:r>
            <a:r>
              <a:rPr lang="en-US" altLang="zh-CN" sz="2400" dirty="0" smtClean="0">
                <a:cs typeface="Times New Roman" pitchFamily="18" charset="0"/>
              </a:rPr>
              <a:t> </a:t>
            </a:r>
            <a:r>
              <a:rPr lang="en-US" altLang="zh-CN" sz="2400" dirty="0" err="1" smtClean="0">
                <a:cs typeface="Segoe UI" pitchFamily="18" charset="0"/>
              </a:rPr>
              <a:t>στο</a:t>
            </a:r>
            <a:r>
              <a:rPr lang="el-GR" altLang="zh-CN" sz="2400" dirty="0" smtClean="0">
                <a:cs typeface="Segoe UI" pitchFamily="18" charset="0"/>
              </a:rPr>
              <a:t> </a:t>
            </a:r>
            <a:r>
              <a:rPr lang="en-US" altLang="zh-CN" sz="2400" dirty="0" err="1" smtClean="0">
                <a:cs typeface="Segoe UI" pitchFamily="18" charset="0"/>
              </a:rPr>
              <a:t>οικογενειακό</a:t>
            </a:r>
            <a:r>
              <a:rPr lang="en-US" altLang="zh-CN" sz="2400" dirty="0" smtClean="0">
                <a:cs typeface="Times New Roman" pitchFamily="18" charset="0"/>
              </a:rPr>
              <a:t> </a:t>
            </a:r>
            <a:r>
              <a:rPr lang="en-US" altLang="zh-CN" sz="2400" dirty="0" err="1" smtClean="0">
                <a:cs typeface="Segoe UI" pitchFamily="18" charset="0"/>
              </a:rPr>
              <a:t>εισόδηµα</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συνολικά</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err="1" smtClean="0">
                <a:cs typeface="Segoe UI" pitchFamily="18" charset="0"/>
              </a:rPr>
              <a:t>τηνοικογένεια</a:t>
            </a:r>
            <a:r>
              <a:rPr lang="en-US" altLang="zh-CN" sz="2400" dirty="0" smtClean="0">
                <a:cs typeface="Times New Roman" pitchFamily="18" charset="0"/>
              </a:rPr>
              <a:t> </a:t>
            </a:r>
            <a:r>
              <a:rPr lang="en-US" altLang="zh-CN" sz="2400" dirty="0" smtClean="0">
                <a:cs typeface="Segoe UI" pitchFamily="18" charset="0"/>
              </a:rPr>
              <a:t>(π.χ.</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ψυχικό</a:t>
            </a:r>
            <a:r>
              <a:rPr lang="en-US" altLang="zh-CN" sz="2400" dirty="0" smtClean="0">
                <a:cs typeface="Times New Roman" pitchFamily="18" charset="0"/>
              </a:rPr>
              <a:t> </a:t>
            </a:r>
            <a:r>
              <a:rPr lang="en-US" altLang="zh-CN" sz="2400" dirty="0" err="1" smtClean="0">
                <a:cs typeface="Segoe UI" pitchFamily="18" charset="0"/>
              </a:rPr>
              <a:t>κόστος</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smtClean="0">
                <a:cs typeface="Segoe UI" pitchFamily="18" charset="0"/>
              </a:rPr>
              <a:t>παιδιών,</a:t>
            </a:r>
            <a:r>
              <a:rPr lang="en-US" altLang="zh-CN" sz="2400" dirty="0" smtClean="0">
                <a:cs typeface="Times New Roman" pitchFamily="18" charset="0"/>
              </a:rPr>
              <a:t> </a:t>
            </a:r>
            <a:r>
              <a:rPr lang="en-US" altLang="zh-CN" sz="2400" dirty="0" smtClean="0">
                <a:cs typeface="Segoe UI" pitchFamily="18" charset="0"/>
              </a:rPr>
              <a:t>οι</a:t>
            </a:r>
            <a:r>
              <a:rPr lang="el-GR" altLang="zh-CN" sz="2400" dirty="0" smtClean="0">
                <a:cs typeface="Segoe UI" pitchFamily="18" charset="0"/>
              </a:rPr>
              <a:t> </a:t>
            </a:r>
            <a:r>
              <a:rPr lang="en-US" altLang="zh-CN" sz="2400" dirty="0" err="1" smtClean="0">
                <a:cs typeface="Segoe UI" pitchFamily="18" charset="0"/>
              </a:rPr>
              <a:t>εκπαιδευτικές</a:t>
            </a:r>
            <a:r>
              <a:rPr lang="en-US" altLang="zh-CN" sz="2400" dirty="0" smtClean="0">
                <a:cs typeface="Times New Roman" pitchFamily="18" charset="0"/>
              </a:rPr>
              <a:t> </a:t>
            </a:r>
            <a:r>
              <a:rPr lang="en-US" altLang="zh-CN" sz="2400" dirty="0" err="1" smtClean="0">
                <a:cs typeface="Segoe UI" pitchFamily="18" charset="0"/>
              </a:rPr>
              <a:t>τους</a:t>
            </a:r>
            <a:r>
              <a:rPr lang="en-US" altLang="zh-CN" sz="2400" dirty="0" smtClean="0">
                <a:cs typeface="Times New Roman" pitchFamily="18" charset="0"/>
              </a:rPr>
              <a:t> </a:t>
            </a:r>
            <a:r>
              <a:rPr lang="en-US" altLang="zh-CN" sz="2400" dirty="0" err="1" smtClean="0">
                <a:cs typeface="Segoe UI" pitchFamily="18" charset="0"/>
              </a:rPr>
              <a:t>δυνατότητες</a:t>
            </a:r>
            <a:r>
              <a:rPr lang="en-US" altLang="zh-CN" sz="2400" dirty="0" smtClean="0">
                <a:cs typeface="Times New Roman" pitchFamily="18" charset="0"/>
              </a:rPr>
              <a:t> </a:t>
            </a:r>
            <a:r>
              <a:rPr lang="en-US" altLang="zh-CN" sz="2400" dirty="0" err="1" smtClean="0">
                <a:cs typeface="Segoe UI" pitchFamily="18" charset="0"/>
              </a:rPr>
              <a:t>κ.α</a:t>
            </a:r>
            <a:r>
              <a:rPr lang="en-US" altLang="zh-CN" sz="2400" dirty="0" smtClean="0">
                <a:cs typeface="Segoe UI" pitchFamily="18" charset="0"/>
              </a:rPr>
              <a:t>.).</a:t>
            </a:r>
          </a:p>
          <a:p>
            <a:pPr marL="0" indent="0" algn="just">
              <a:lnSpc>
                <a:spcPct val="80000"/>
              </a:lnSpc>
              <a:buNone/>
              <a:tabLst>
                <a:tab pos="38100" algn="l"/>
                <a:tab pos="88900" algn="l"/>
              </a:tabLst>
            </a:pPr>
            <a:endParaRPr lang="en-US" altLang="zh-CN" sz="2400" dirty="0" smtClean="0">
              <a:cs typeface="Segoe UI" pitchFamily="18" charset="0"/>
            </a:endParaRP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Autofit/>
          </a:bodyPr>
          <a:lstStyle/>
          <a:p>
            <a:pPr algn="just">
              <a:lnSpc>
                <a:spcPct val="80000"/>
              </a:lnSpc>
              <a:buNone/>
            </a:pPr>
            <a:r>
              <a:rPr lang="en-US" altLang="zh-CN" sz="2400" b="1" dirty="0" smtClean="0">
                <a:cs typeface="Segoe UI" pitchFamily="18" charset="0"/>
              </a:rPr>
              <a:t>Απόφαση </a:t>
            </a:r>
            <a:r>
              <a:rPr lang="en-US" altLang="zh-CN" sz="2400" b="1" dirty="0" err="1" smtClean="0">
                <a:cs typeface="Segoe UI" pitchFamily="18" charset="0"/>
              </a:rPr>
              <a:t>για</a:t>
            </a:r>
            <a:r>
              <a:rPr lang="en-US" altLang="zh-CN" sz="2400" b="1" dirty="0" smtClean="0">
                <a:cs typeface="Segoe UI" pitchFamily="18" charset="0"/>
              </a:rPr>
              <a:t> </a:t>
            </a:r>
            <a:r>
              <a:rPr lang="en-US" altLang="zh-CN" sz="2400" b="1" dirty="0" err="1" smtClean="0">
                <a:cs typeface="Segoe UI" pitchFamily="18" charset="0"/>
              </a:rPr>
              <a:t>Μετανάστευση</a:t>
            </a:r>
            <a:r>
              <a:rPr lang="en-US" altLang="zh-CN" sz="2400" b="1" dirty="0" smtClean="0">
                <a:cs typeface="Segoe UI" pitchFamily="18" charset="0"/>
              </a:rPr>
              <a:t> και </a:t>
            </a:r>
            <a:r>
              <a:rPr lang="en-US" altLang="zh-CN" sz="2400" b="1" dirty="0" err="1" smtClean="0">
                <a:cs typeface="Segoe UI" pitchFamily="18" charset="0"/>
              </a:rPr>
              <a:t>Ανεργία</a:t>
            </a:r>
            <a:endParaRPr lang="en-US" altLang="zh-CN" sz="2400" b="1" dirty="0" smtClean="0">
              <a:cs typeface="Segoe UI" pitchFamily="18" charset="0"/>
            </a:endParaRPr>
          </a:p>
          <a:p>
            <a:pPr marL="0" indent="0" algn="just">
              <a:lnSpc>
                <a:spcPct val="80000"/>
              </a:lnSpc>
              <a:buNone/>
              <a:tabLst>
                <a:tab pos="25400" algn="l"/>
              </a:tabLst>
            </a:pPr>
            <a:r>
              <a:rPr lang="en-US" altLang="zh-CN" sz="2000" dirty="0" smtClean="0">
                <a:solidFill>
                  <a:srgbClr val="000000"/>
                </a:solidFill>
                <a:cs typeface="Segoe UI" pitchFamily="18" charset="0"/>
              </a:rPr>
              <a:t>Τόσο</a:t>
            </a:r>
            <a:r>
              <a:rPr lang="en-US" altLang="zh-CN" sz="2000" dirty="0" smtClean="0">
                <a:cs typeface="Times New Roman" pitchFamily="18" charset="0"/>
              </a:rPr>
              <a:t> </a:t>
            </a:r>
            <a:r>
              <a:rPr lang="en-US" altLang="zh-CN" sz="2000" dirty="0" smtClean="0">
                <a:solidFill>
                  <a:srgbClr val="000000"/>
                </a:solidFill>
                <a:cs typeface="Segoe UI" pitchFamily="18" charset="0"/>
              </a:rPr>
              <a:t>στην</a:t>
            </a:r>
            <a:r>
              <a:rPr lang="en-US" altLang="zh-CN" sz="2000" dirty="0" smtClean="0">
                <a:cs typeface="Times New Roman" pitchFamily="18" charset="0"/>
              </a:rPr>
              <a:t> </a:t>
            </a: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προέλευσης</a:t>
            </a:r>
            <a:r>
              <a:rPr lang="en-US" altLang="zh-CN" sz="2000" dirty="0" smtClean="0">
                <a:cs typeface="Times New Roman" pitchFamily="18" charset="0"/>
              </a:rPr>
              <a:t> </a:t>
            </a:r>
            <a:r>
              <a:rPr lang="en-US" altLang="zh-CN" sz="2000" dirty="0" err="1" smtClean="0">
                <a:solidFill>
                  <a:srgbClr val="000000"/>
                </a:solidFill>
                <a:cs typeface="Segoe UI" pitchFamily="18" charset="0"/>
              </a:rPr>
              <a:t>όσο</a:t>
            </a:r>
            <a:r>
              <a:rPr lang="en-US" altLang="zh-CN" sz="2000" dirty="0" smtClean="0">
                <a:cs typeface="Times New Roman" pitchFamily="18" charset="0"/>
              </a:rPr>
              <a:t> </a:t>
            </a:r>
            <a:r>
              <a:rPr lang="en-US" altLang="zh-CN" sz="2000" dirty="0" err="1" smtClean="0">
                <a:solidFill>
                  <a:srgbClr val="000000"/>
                </a:solidFill>
                <a:cs typeface="Segoe UI" pitchFamily="18" charset="0"/>
              </a:rPr>
              <a:t>κα</a:t>
            </a:r>
            <a:r>
              <a:rPr lang="el-GR" altLang="zh-CN" sz="2000" dirty="0" smtClean="0">
                <a:solidFill>
                  <a:srgbClr val="000000"/>
                </a:solidFill>
                <a:cs typeface="Segoe UI" pitchFamily="18" charset="0"/>
              </a:rPr>
              <a:t>ι</a:t>
            </a:r>
            <a:r>
              <a:rPr lang="en-US" altLang="zh-CN" sz="2000" dirty="0" smtClean="0">
                <a:cs typeface="Times New Roman" pitchFamily="18" charset="0"/>
              </a:rPr>
              <a:t> </a:t>
            </a:r>
            <a:r>
              <a:rPr lang="en-US" altLang="zh-CN" sz="2000" dirty="0" smtClean="0">
                <a:solidFill>
                  <a:srgbClr val="000000"/>
                </a:solidFill>
                <a:cs typeface="Segoe UI" pitchFamily="18" charset="0"/>
              </a:rPr>
              <a:t>στην</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προορισµού</a:t>
            </a:r>
            <a:r>
              <a:rPr lang="en-US" altLang="zh-CN" sz="2000" dirty="0" smtClean="0">
                <a:cs typeface="Times New Roman" pitchFamily="18" charset="0"/>
              </a:rPr>
              <a:t>        </a:t>
            </a:r>
            <a:r>
              <a:rPr lang="en-US" altLang="zh-CN" sz="2000" dirty="0" err="1" smtClean="0">
                <a:solidFill>
                  <a:srgbClr val="000000"/>
                </a:solidFill>
                <a:cs typeface="Segoe UI" pitchFamily="18" charset="0"/>
              </a:rPr>
              <a:t>υπάρχει</a:t>
            </a:r>
            <a:r>
              <a:rPr lang="en-US" altLang="zh-CN" sz="2000" dirty="0" smtClean="0">
                <a:cs typeface="Times New Roman" pitchFamily="18" charset="0"/>
              </a:rPr>
              <a:t> </a:t>
            </a:r>
            <a:r>
              <a:rPr lang="en-US" altLang="zh-CN" sz="2000" dirty="0" err="1" smtClean="0">
                <a:solidFill>
                  <a:srgbClr val="000000"/>
                </a:solidFill>
                <a:cs typeface="Segoe UI" pitchFamily="18" charset="0"/>
              </a:rPr>
              <a:t>πάντοτε</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ενδεχόµενο</a:t>
            </a:r>
            <a:r>
              <a:rPr lang="en-US" altLang="zh-CN" sz="2000" dirty="0" smtClean="0">
                <a:cs typeface="Times New Roman" pitchFamily="18" charset="0"/>
              </a:rPr>
              <a:t> </a:t>
            </a:r>
            <a:r>
              <a:rPr lang="en-US" altLang="zh-CN" sz="2000" dirty="0" smtClean="0">
                <a:solidFill>
                  <a:srgbClr val="000000"/>
                </a:solidFill>
                <a:cs typeface="Segoe UI" pitchFamily="18" charset="0"/>
              </a:rPr>
              <a:t>της</a:t>
            </a:r>
            <a:r>
              <a:rPr lang="en-US" altLang="zh-CN" sz="2000" dirty="0" smtClean="0">
                <a:cs typeface="Times New Roman" pitchFamily="18" charset="0"/>
              </a:rPr>
              <a:t> </a:t>
            </a:r>
            <a:r>
              <a:rPr lang="en-US" altLang="zh-CN" sz="2000" dirty="0" err="1" smtClean="0">
                <a:solidFill>
                  <a:srgbClr val="000000"/>
                </a:solidFill>
                <a:cs typeface="Segoe UI" pitchFamily="18" charset="0"/>
              </a:rPr>
              <a:t>ανεργίας</a:t>
            </a:r>
            <a:r>
              <a:rPr lang="en-US" altLang="zh-CN" sz="2000" dirty="0" smtClean="0">
                <a:cs typeface="Times New Roman" pitchFamily="18" charset="0"/>
              </a:rPr>
              <a:t> </a:t>
            </a:r>
            <a:r>
              <a:rPr lang="en-US" altLang="zh-CN" sz="2000" dirty="0" smtClean="0">
                <a:solidFill>
                  <a:srgbClr val="000000"/>
                </a:solidFill>
                <a:cs typeface="Segoe UI" pitchFamily="18" charset="0"/>
              </a:rPr>
              <a:t>που</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πορεί</a:t>
            </a:r>
            <a:r>
              <a:rPr lang="en-US" altLang="zh-CN" sz="2000" dirty="0" smtClean="0">
                <a:cs typeface="Times New Roman" pitchFamily="18" charset="0"/>
              </a:rPr>
              <a:t> </a:t>
            </a:r>
            <a:r>
              <a:rPr lang="en-US" altLang="zh-CN" sz="2000" dirty="0" smtClean="0">
                <a:solidFill>
                  <a:srgbClr val="000000"/>
                </a:solidFill>
                <a:cs typeface="Segoe UI" pitchFamily="18" charset="0"/>
              </a:rPr>
              <a:t>να</a:t>
            </a:r>
            <a:r>
              <a:rPr lang="en-US" altLang="zh-CN" sz="2000" dirty="0" smtClean="0">
                <a:cs typeface="Times New Roman" pitchFamily="18" charset="0"/>
              </a:rPr>
              <a:t> </a:t>
            </a:r>
            <a:r>
              <a:rPr lang="en-US" altLang="zh-CN" sz="2000" dirty="0" err="1" smtClean="0">
                <a:solidFill>
                  <a:srgbClr val="000000"/>
                </a:solidFill>
                <a:cs typeface="Segoe UI" pitchFamily="18" charset="0"/>
              </a:rPr>
              <a:t>διακόψει</a:t>
            </a:r>
            <a:r>
              <a:rPr lang="en-US" altLang="zh-CN" sz="2000" dirty="0" smtClean="0">
                <a:cs typeface="Times New Roman" pitchFamily="18" charset="0"/>
              </a:rPr>
              <a:t> </a:t>
            </a:r>
            <a:r>
              <a:rPr lang="en-US" altLang="zh-CN" sz="2000" dirty="0" smtClean="0">
                <a:solidFill>
                  <a:srgbClr val="000000"/>
                </a:solidFill>
                <a:cs typeface="Segoe UI" pitchFamily="18" charset="0"/>
              </a:rPr>
              <a:t>τη</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ροή</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n-US" altLang="zh-CN" sz="2000" dirty="0" smtClean="0">
                <a:cs typeface="Times New Roman" pitchFamily="18" charset="0"/>
              </a:rPr>
              <a:t> </a:t>
            </a:r>
            <a:r>
              <a:rPr lang="en-US" altLang="zh-CN" sz="2000" dirty="0" err="1" smtClean="0">
                <a:solidFill>
                  <a:srgbClr val="000000"/>
                </a:solidFill>
                <a:cs typeface="Segoe UI" pitchFamily="18" charset="0"/>
              </a:rPr>
              <a:t>εισοδηµάτων</a:t>
            </a:r>
            <a:r>
              <a:rPr lang="en-US" altLang="zh-CN" sz="2000" dirty="0" smtClean="0">
                <a:cs typeface="Times New Roman" pitchFamily="18" charset="0"/>
              </a:rPr>
              <a:t> </a:t>
            </a:r>
            <a:r>
              <a:rPr lang="en-US" altLang="zh-CN" sz="2000" dirty="0" err="1" smtClean="0">
                <a:solidFill>
                  <a:srgbClr val="000000"/>
                </a:solidFill>
                <a:cs typeface="Segoe UI" pitchFamily="18" charset="0"/>
              </a:rPr>
              <a:t>του</a:t>
            </a:r>
            <a:r>
              <a:rPr lang="en-US" altLang="zh-CN" sz="2000" dirty="0" smtClean="0">
                <a:cs typeface="Times New Roman" pitchFamily="18" charset="0"/>
              </a:rPr>
              <a:t> </a:t>
            </a:r>
            <a:r>
              <a:rPr lang="en-US" altLang="zh-CN" sz="2000" dirty="0" err="1" smtClean="0">
                <a:solidFill>
                  <a:srgbClr val="000000"/>
                </a:solidFill>
                <a:cs typeface="Segoe UI" pitchFamily="18" charset="0"/>
              </a:rPr>
              <a:t>εργαζόµενου</a:t>
            </a:r>
            <a:r>
              <a:rPr lang="en-US" altLang="zh-CN" sz="2000" dirty="0" smtClean="0">
                <a:solidFill>
                  <a:srgbClr val="000000"/>
                </a:solidFill>
                <a:cs typeface="Segoe UI" pitchFamily="18" charset="0"/>
              </a:rPr>
              <a:t>.</a:t>
            </a:r>
          </a:p>
          <a:p>
            <a:pPr marL="0" indent="0" algn="just">
              <a:lnSpc>
                <a:spcPct val="80000"/>
              </a:lnSpc>
              <a:buNone/>
            </a:pPr>
            <a:r>
              <a:rPr lang="en-US" altLang="zh-CN" sz="2000" dirty="0" smtClean="0">
                <a:solidFill>
                  <a:srgbClr val="000000"/>
                </a:solidFill>
                <a:cs typeface="Segoe UI" pitchFamily="18" charset="0"/>
              </a:rPr>
              <a:t>Η</a:t>
            </a:r>
            <a:r>
              <a:rPr lang="en-US" altLang="zh-CN" sz="2000" dirty="0" smtClean="0">
                <a:cs typeface="Times New Roman" pitchFamily="18" charset="0"/>
              </a:rPr>
              <a:t> </a:t>
            </a:r>
            <a:r>
              <a:rPr lang="en-US" altLang="zh-CN" sz="2000" dirty="0" err="1" smtClean="0">
                <a:solidFill>
                  <a:srgbClr val="000000"/>
                </a:solidFill>
                <a:cs typeface="Segoe UI" pitchFamily="18" charset="0"/>
              </a:rPr>
              <a:t>πιθανότητα</a:t>
            </a:r>
            <a:r>
              <a:rPr lang="en-US" altLang="zh-CN" sz="2000" dirty="0" smtClean="0">
                <a:cs typeface="Times New Roman" pitchFamily="18" charset="0"/>
              </a:rPr>
              <a:t> </a:t>
            </a:r>
            <a:r>
              <a:rPr lang="en-US" altLang="zh-CN" sz="2000" dirty="0" err="1" smtClean="0">
                <a:solidFill>
                  <a:srgbClr val="000000"/>
                </a:solidFill>
                <a:cs typeface="Segoe UI" pitchFamily="18" charset="0"/>
              </a:rPr>
              <a:t>ανεργίας</a:t>
            </a:r>
            <a:r>
              <a:rPr lang="en-US" altLang="zh-CN" sz="2000" dirty="0" smtClean="0">
                <a:cs typeface="Times New Roman" pitchFamily="18" charset="0"/>
              </a:rPr>
              <a:t> </a:t>
            </a:r>
            <a:r>
              <a:rPr lang="en-US" altLang="zh-CN" sz="2000" dirty="0" smtClean="0">
                <a:solidFill>
                  <a:srgbClr val="000000"/>
                </a:solidFill>
                <a:cs typeface="Segoe UI" pitchFamily="18" charset="0"/>
              </a:rPr>
              <a:t>(U)</a:t>
            </a:r>
            <a:r>
              <a:rPr lang="en-US" altLang="zh-CN" sz="2000" dirty="0" smtClean="0">
                <a:cs typeface="Times New Roman" pitchFamily="18" charset="0"/>
              </a:rPr>
              <a:t> </a:t>
            </a:r>
            <a:r>
              <a:rPr lang="en-US" altLang="zh-CN" sz="2000" dirty="0" err="1" smtClean="0">
                <a:solidFill>
                  <a:srgbClr val="000000"/>
                </a:solidFill>
                <a:cs typeface="Segoe UI" pitchFamily="18" charset="0"/>
              </a:rPr>
              <a:t>επηρεάζει</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προσδοκώµενο</a:t>
            </a:r>
            <a:r>
              <a:rPr lang="en-US" altLang="zh-CN" sz="2000" dirty="0" smtClean="0">
                <a:cs typeface="Times New Roman" pitchFamily="18" charset="0"/>
              </a:rPr>
              <a:t> </a:t>
            </a:r>
            <a:r>
              <a:rPr lang="en-US" altLang="zh-CN" sz="2000" dirty="0" err="1" smtClean="0">
                <a:solidFill>
                  <a:srgbClr val="000000"/>
                </a:solidFill>
                <a:cs typeface="Segoe UI" pitchFamily="18" charset="0"/>
              </a:rPr>
              <a:t>ύψος</a:t>
            </a:r>
            <a:r>
              <a:rPr lang="en-US" altLang="zh-CN" sz="2000" dirty="0" smtClean="0">
                <a:cs typeface="Times New Roman" pitchFamily="18" charset="0"/>
              </a:rPr>
              <a:t> </a:t>
            </a:r>
            <a:r>
              <a:rPr lang="en-US" altLang="zh-CN" sz="2000" dirty="0" err="1" smtClean="0">
                <a:solidFill>
                  <a:srgbClr val="000000"/>
                </a:solidFill>
                <a:cs typeface="Segoe UI" pitchFamily="18" charset="0"/>
              </a:rPr>
              <a:t>του</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ισθού</a:t>
            </a:r>
            <a:r>
              <a:rPr lang="en-US" altLang="zh-CN" sz="2000" dirty="0" smtClean="0">
                <a:cs typeface="Times New Roman" pitchFamily="18" charset="0"/>
              </a:rPr>
              <a:t> </a:t>
            </a:r>
            <a:r>
              <a:rPr lang="en-US" altLang="zh-CN" sz="2000" dirty="0" err="1" smtClean="0">
                <a:solidFill>
                  <a:srgbClr val="000000"/>
                </a:solidFill>
                <a:cs typeface="Segoe UI" pitchFamily="18" charset="0"/>
              </a:rPr>
              <a:t>ως</a:t>
            </a:r>
            <a:r>
              <a:rPr lang="en-US" altLang="zh-CN" sz="2000" dirty="0" smtClean="0">
                <a:cs typeface="Times New Roman" pitchFamily="18" charset="0"/>
              </a:rPr>
              <a:t> </a:t>
            </a:r>
            <a:r>
              <a:rPr lang="en-US" altLang="zh-CN" sz="2000" dirty="0" err="1" smtClean="0">
                <a:solidFill>
                  <a:srgbClr val="000000"/>
                </a:solidFill>
                <a:cs typeface="Segoe UI" pitchFamily="18" charset="0"/>
              </a:rPr>
              <a:t>εξής</a:t>
            </a:r>
            <a:r>
              <a:rPr lang="en-US" altLang="zh-CN" sz="2000" dirty="0" smtClean="0">
                <a:solidFill>
                  <a:srgbClr val="000000"/>
                </a:solidFill>
                <a:cs typeface="Segoe UI" pitchFamily="18" charset="0"/>
              </a:rPr>
              <a:t>:</a:t>
            </a:r>
          </a:p>
          <a:p>
            <a:pPr algn="ctr">
              <a:lnSpc>
                <a:spcPct val="80000"/>
              </a:lnSpc>
              <a:buNone/>
            </a:pPr>
            <a:r>
              <a:rPr lang="en-US" altLang="zh-CN" sz="2000" dirty="0" smtClean="0">
                <a:solidFill>
                  <a:srgbClr val="000000"/>
                </a:solidFill>
                <a:cs typeface="Segoe UI" pitchFamily="18" charset="0"/>
              </a:rPr>
              <a:t>We=(1-U)W</a:t>
            </a:r>
          </a:p>
          <a:p>
            <a:pPr marL="0" indent="0" algn="just">
              <a:lnSpc>
                <a:spcPct val="80000"/>
              </a:lnSpc>
              <a:buNone/>
              <a:tabLst>
                <a:tab pos="165100" algn="l"/>
              </a:tabLst>
            </a:pPr>
            <a:r>
              <a:rPr lang="en-US" altLang="zh-CN" sz="2000" dirty="0" smtClean="0">
                <a:solidFill>
                  <a:srgbClr val="000000"/>
                </a:solidFill>
                <a:cs typeface="Segoe UI" pitchFamily="18" charset="0"/>
              </a:rPr>
              <a:t>Ο</a:t>
            </a:r>
            <a:r>
              <a:rPr lang="en-US" altLang="zh-CN" sz="2000" dirty="0" smtClean="0">
                <a:cs typeface="Times New Roman" pitchFamily="18" charset="0"/>
              </a:rPr>
              <a:t> </a:t>
            </a:r>
            <a:r>
              <a:rPr lang="en-US" altLang="zh-CN" sz="2000" dirty="0" err="1" smtClean="0">
                <a:solidFill>
                  <a:srgbClr val="000000"/>
                </a:solidFill>
                <a:cs typeface="Segoe UI" pitchFamily="18" charset="0"/>
              </a:rPr>
              <a:t>υπολογισµός</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n-US" altLang="zh-CN" sz="2000" dirty="0" smtClean="0">
                <a:cs typeface="Times New Roman" pitchFamily="18" charset="0"/>
              </a:rPr>
              <a:t> </a:t>
            </a:r>
            <a:r>
              <a:rPr lang="en-US" altLang="zh-CN" sz="2000" dirty="0" err="1" smtClean="0">
                <a:solidFill>
                  <a:srgbClr val="000000"/>
                </a:solidFill>
                <a:cs typeface="Segoe UI" pitchFamily="18" charset="0"/>
              </a:rPr>
              <a:t>παρουσών</a:t>
            </a:r>
            <a:r>
              <a:rPr lang="en-US" altLang="zh-CN" sz="2000" dirty="0" smtClean="0">
                <a:cs typeface="Times New Roman" pitchFamily="18" charset="0"/>
              </a:rPr>
              <a:t> </a:t>
            </a:r>
            <a:r>
              <a:rPr lang="en-US" altLang="zh-CN" sz="2000" dirty="0" err="1" smtClean="0">
                <a:solidFill>
                  <a:srgbClr val="000000"/>
                </a:solidFill>
                <a:cs typeface="Segoe UI" pitchFamily="18" charset="0"/>
              </a:rPr>
              <a:t>αξιών</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n-US" altLang="zh-CN" sz="2000" dirty="0" smtClean="0">
                <a:cs typeface="Times New Roman" pitchFamily="18" charset="0"/>
              </a:rPr>
              <a:t> </a:t>
            </a:r>
            <a:r>
              <a:rPr lang="en-US" altLang="zh-CN" sz="2000" dirty="0" err="1" smtClean="0">
                <a:solidFill>
                  <a:srgbClr val="000000"/>
                </a:solidFill>
                <a:cs typeface="Segoe UI" pitchFamily="18" charset="0"/>
              </a:rPr>
              <a:t>ροών</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l-GR" altLang="zh-CN" sz="2000" dirty="0" smtClean="0">
                <a:solidFill>
                  <a:srgbClr val="000000"/>
                </a:solidFill>
                <a:cs typeface="Segoe UI"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ελλοντικών</a:t>
            </a:r>
            <a:r>
              <a:rPr lang="en-US" altLang="zh-CN" sz="2000" dirty="0" smtClean="0">
                <a:cs typeface="Times New Roman" pitchFamily="18" charset="0"/>
              </a:rPr>
              <a:t> </a:t>
            </a:r>
            <a:r>
              <a:rPr lang="en-US" altLang="zh-CN" sz="2000" dirty="0" err="1" smtClean="0">
                <a:solidFill>
                  <a:srgbClr val="000000"/>
                </a:solidFill>
                <a:cs typeface="Segoe UI" pitchFamily="18" charset="0"/>
              </a:rPr>
              <a:t>εισοδηµάτων</a:t>
            </a:r>
            <a:r>
              <a:rPr lang="en-US" altLang="zh-CN" sz="2000" dirty="0" smtClean="0">
                <a:cs typeface="Times New Roman" pitchFamily="18" charset="0"/>
              </a:rPr>
              <a:t> </a:t>
            </a:r>
            <a:r>
              <a:rPr lang="en-US" altLang="zh-CN" sz="2000" dirty="0" smtClean="0">
                <a:solidFill>
                  <a:srgbClr val="000000"/>
                </a:solidFill>
                <a:cs typeface="Segoe UI" pitchFamily="18" charset="0"/>
              </a:rPr>
              <a:t>είναι</a:t>
            </a:r>
            <a:r>
              <a:rPr lang="en-US" altLang="zh-CN" sz="2000" dirty="0" smtClean="0">
                <a:cs typeface="Times New Roman" pitchFamily="18" charset="0"/>
              </a:rPr>
              <a:t> </a:t>
            </a:r>
            <a:r>
              <a:rPr lang="en-US" altLang="zh-CN" sz="2000" dirty="0" err="1" smtClean="0">
                <a:solidFill>
                  <a:srgbClr val="000000"/>
                </a:solidFill>
                <a:cs typeface="Segoe UI" pitchFamily="18" charset="0"/>
              </a:rPr>
              <a:t>περισσότερο</a:t>
            </a:r>
            <a:r>
              <a:rPr lang="en-US" altLang="zh-CN" sz="2000" dirty="0" smtClean="0">
                <a:cs typeface="Times New Roman" pitchFamily="18" charset="0"/>
              </a:rPr>
              <a:t> </a:t>
            </a:r>
            <a:r>
              <a:rPr lang="en-US" altLang="zh-CN" sz="2000" dirty="0" err="1" smtClean="0">
                <a:solidFill>
                  <a:srgbClr val="000000"/>
                </a:solidFill>
                <a:cs typeface="Segoe UI" pitchFamily="18" charset="0"/>
              </a:rPr>
              <a:t>αξιόπιστο</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όταν</a:t>
            </a:r>
            <a:r>
              <a:rPr lang="en-US" altLang="zh-CN" sz="2000" dirty="0" smtClean="0">
                <a:cs typeface="Times New Roman" pitchFamily="18" charset="0"/>
              </a:rPr>
              <a:t> </a:t>
            </a:r>
            <a:r>
              <a:rPr lang="en-US" altLang="zh-CN" sz="2000" dirty="0" err="1" smtClean="0">
                <a:solidFill>
                  <a:srgbClr val="000000"/>
                </a:solidFill>
                <a:cs typeface="Segoe UI" pitchFamily="18" charset="0"/>
              </a:rPr>
              <a:t>συνυπολογίζει</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n-US" altLang="zh-CN" sz="2000" dirty="0" smtClean="0">
                <a:cs typeface="Times New Roman" pitchFamily="18" charset="0"/>
              </a:rPr>
              <a:t> </a:t>
            </a:r>
            <a:r>
              <a:rPr lang="en-US" altLang="zh-CN" sz="2000" dirty="0" err="1" smtClean="0">
                <a:solidFill>
                  <a:srgbClr val="000000"/>
                </a:solidFill>
                <a:cs typeface="Segoe UI" pitchFamily="18" charset="0"/>
              </a:rPr>
              <a:t>ενδεχόµενο</a:t>
            </a:r>
            <a:r>
              <a:rPr lang="en-US" altLang="zh-CN" sz="2000" dirty="0" smtClean="0">
                <a:cs typeface="Times New Roman" pitchFamily="18" charset="0"/>
              </a:rPr>
              <a:t> </a:t>
            </a:r>
            <a:r>
              <a:rPr lang="en-US" altLang="zh-CN" sz="2000" dirty="0" smtClean="0">
                <a:solidFill>
                  <a:srgbClr val="000000"/>
                </a:solidFill>
                <a:cs typeface="Segoe UI" pitchFamily="18" charset="0"/>
              </a:rPr>
              <a:t>της</a:t>
            </a:r>
            <a:r>
              <a:rPr lang="en-US" altLang="zh-CN" sz="2000" dirty="0" smtClean="0">
                <a:cs typeface="Times New Roman" pitchFamily="18" charset="0"/>
              </a:rPr>
              <a:t> </a:t>
            </a:r>
            <a:r>
              <a:rPr lang="en-US" altLang="zh-CN" sz="2000" dirty="0" err="1" smtClean="0">
                <a:solidFill>
                  <a:srgbClr val="000000"/>
                </a:solidFill>
                <a:cs typeface="Segoe UI" pitchFamily="18" charset="0"/>
              </a:rPr>
              <a:t>ανεργίας</a:t>
            </a:r>
            <a:r>
              <a:rPr lang="en-US" altLang="zh-CN" sz="2000" dirty="0" smtClean="0">
                <a:solidFill>
                  <a:srgbClr val="000000"/>
                </a:solidFill>
                <a:cs typeface="Segoe UI" pitchFamily="18" charset="0"/>
              </a:rPr>
              <a:t>!</a:t>
            </a:r>
          </a:p>
          <a:p>
            <a:pPr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marL="0" indent="0" algn="just">
              <a:lnSpc>
                <a:spcPct val="80000"/>
              </a:lnSpc>
              <a:buNone/>
            </a:pPr>
            <a:r>
              <a:rPr lang="en-US" altLang="zh-CN" sz="2400" b="1" dirty="0" smtClean="0">
                <a:cs typeface="Segoe UI" pitchFamily="18" charset="0"/>
              </a:rPr>
              <a:t>Απόφαση </a:t>
            </a:r>
            <a:r>
              <a:rPr lang="en-US" altLang="zh-CN" sz="2400" b="1" dirty="0" err="1" smtClean="0">
                <a:cs typeface="Segoe UI" pitchFamily="18" charset="0"/>
              </a:rPr>
              <a:t>για</a:t>
            </a:r>
            <a:r>
              <a:rPr lang="en-US" altLang="zh-CN" sz="2400" b="1" dirty="0" smtClean="0">
                <a:cs typeface="Segoe UI" pitchFamily="18" charset="0"/>
              </a:rPr>
              <a:t> </a:t>
            </a:r>
            <a:r>
              <a:rPr lang="en-US" altLang="zh-CN" sz="2400" b="1" dirty="0" err="1" smtClean="0">
                <a:cs typeface="Segoe UI" pitchFamily="18" charset="0"/>
              </a:rPr>
              <a:t>Μετανάστευση</a:t>
            </a:r>
            <a:r>
              <a:rPr lang="en-US" altLang="zh-CN" sz="2400" b="1" dirty="0" smtClean="0">
                <a:cs typeface="Segoe UI" pitchFamily="18" charset="0"/>
              </a:rPr>
              <a:t>: </a:t>
            </a:r>
            <a:r>
              <a:rPr lang="en-US" altLang="zh-CN" sz="2400" b="1" dirty="0" err="1" smtClean="0">
                <a:cs typeface="Segoe UI" pitchFamily="18" charset="0"/>
              </a:rPr>
              <a:t>Συµπέρασµα</a:t>
            </a:r>
            <a:endParaRPr lang="en-US" altLang="zh-CN" sz="2400" b="1" dirty="0" smtClean="0">
              <a:cs typeface="Segoe UI" pitchFamily="18" charset="0"/>
            </a:endParaRPr>
          </a:p>
          <a:p>
            <a:pPr marL="0" indent="0" algn="just">
              <a:lnSpc>
                <a:spcPct val="80000"/>
              </a:lnSpc>
              <a:buNone/>
            </a:pPr>
            <a:r>
              <a:rPr lang="el-GR" sz="2400" dirty="0" smtClean="0"/>
              <a:t>Η πιθανότητα για μετανάστευση είναι μεγαλύτερη:</a:t>
            </a:r>
          </a:p>
          <a:p>
            <a:pPr algn="just">
              <a:lnSpc>
                <a:spcPct val="80000"/>
              </a:lnSpc>
              <a:tabLst/>
            </a:pPr>
            <a:r>
              <a:rPr lang="en-US" altLang="zh-CN" sz="2400" dirty="0" err="1" smtClean="0">
                <a:solidFill>
                  <a:srgbClr val="000000"/>
                </a:solidFill>
                <a:cs typeface="Segoe UI" pitchFamily="18" charset="0"/>
              </a:rPr>
              <a:t>Όσο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εγαλύτερη</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err="1" smtClean="0">
                <a:solidFill>
                  <a:srgbClr val="000000"/>
                </a:solidFill>
                <a:cs typeface="Segoe UI" pitchFamily="18" charset="0"/>
              </a:rPr>
              <a:t>διαφορά</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αµοιβών</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εταξύ</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περιοχής</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προέλευσης</a:t>
            </a:r>
            <a:r>
              <a:rPr lang="en-US" altLang="zh-CN" sz="2400" dirty="0" smtClean="0">
                <a:cs typeface="Times New Roman" pitchFamily="18" charset="0"/>
              </a:rPr>
              <a:t> </a:t>
            </a:r>
            <a:r>
              <a:rPr lang="el-GR" altLang="zh-CN" sz="2400" dirty="0" smtClean="0">
                <a:cs typeface="Times New Roman" pitchFamily="18" charset="0"/>
              </a:rPr>
              <a:t>κ</a:t>
            </a:r>
            <a:r>
              <a:rPr lang="en-US" altLang="zh-CN" sz="2400" dirty="0" err="1" smtClean="0">
                <a:solidFill>
                  <a:srgbClr val="000000"/>
                </a:solidFill>
                <a:cs typeface="Segoe UI" pitchFamily="18" charset="0"/>
              </a:rPr>
              <a:t>αι</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της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περιοχής</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προορισµού</a:t>
            </a:r>
            <a:r>
              <a:rPr lang="en-US" altLang="zh-CN" sz="2400" dirty="0" smtClean="0">
                <a:solidFill>
                  <a:srgbClr val="000000"/>
                </a:solidFill>
                <a:cs typeface="Segoe UI" pitchFamily="18" charset="0"/>
              </a:rPr>
              <a:t>.</a:t>
            </a:r>
            <a:endParaRPr lang="el-GR" altLang="zh-CN" sz="2400" dirty="0" smtClean="0">
              <a:solidFill>
                <a:srgbClr val="000000"/>
              </a:solidFill>
              <a:cs typeface="Segoe UI" pitchFamily="18" charset="0"/>
            </a:endParaRPr>
          </a:p>
          <a:p>
            <a:pPr algn="just">
              <a:lnSpc>
                <a:spcPct val="80000"/>
              </a:lnSpc>
              <a:tabLst/>
            </a:pPr>
            <a:r>
              <a:rPr lang="en-US" altLang="zh-CN" sz="2400" dirty="0" err="1" smtClean="0">
                <a:solidFill>
                  <a:srgbClr val="000000"/>
                </a:solidFill>
                <a:cs typeface="Segoe UI" pitchFamily="18" charset="0"/>
              </a:rPr>
              <a:t>Όσο</a:t>
            </a:r>
            <a:r>
              <a:rPr lang="en-US" altLang="zh-CN" sz="2400" dirty="0" smtClean="0">
                <a:cs typeface="Times New Roman" pitchFamily="18" charset="0"/>
              </a:rPr>
              <a:t> </a:t>
            </a:r>
            <a:r>
              <a:rPr lang="en-US" altLang="zh-CN" sz="2400" dirty="0" err="1" smtClean="0">
                <a:solidFill>
                  <a:srgbClr val="000000"/>
                </a:solidFill>
                <a:cs typeface="Segoe UI" pitchFamily="18" charset="0"/>
              </a:rPr>
              <a:t>χαµηλότερο</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κόστος</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οικονοµικό</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ψυχικό</a:t>
            </a:r>
            <a:r>
              <a:rPr lang="en-US" altLang="zh-CN" sz="2400" dirty="0" smtClean="0">
                <a:solidFill>
                  <a:srgbClr val="000000"/>
                </a:solidFill>
                <a:cs typeface="Segoe UI" pitchFamily="18" charset="0"/>
              </a:rPr>
              <a:t>).</a:t>
            </a:r>
          </a:p>
          <a:p>
            <a:pPr algn="just">
              <a:lnSpc>
                <a:spcPct val="80000"/>
              </a:lnSpc>
              <a:tabLst/>
            </a:pPr>
            <a:r>
              <a:rPr lang="el-GR" altLang="zh-CN" sz="2400" dirty="0" smtClean="0">
                <a:solidFill>
                  <a:srgbClr val="000000"/>
                </a:solidFill>
                <a:cs typeface="Segoe UI" pitchFamily="18" charset="0"/>
              </a:rPr>
              <a:t>Ό</a:t>
            </a:r>
            <a:r>
              <a:rPr lang="en-US" altLang="zh-CN" sz="2400" dirty="0" err="1" smtClean="0">
                <a:solidFill>
                  <a:srgbClr val="000000"/>
                </a:solidFill>
                <a:cs typeface="Segoe UI" pitchFamily="18" charset="0"/>
              </a:rPr>
              <a:t>σο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εγαλύτερος</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ο</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εργασιακός</a:t>
            </a:r>
            <a:r>
              <a:rPr lang="en-US" altLang="zh-CN" sz="2400" dirty="0" smtClean="0">
                <a:cs typeface="Times New Roman" pitchFamily="18" charset="0"/>
              </a:rPr>
              <a:t> </a:t>
            </a:r>
            <a:r>
              <a:rPr lang="en-US" altLang="zh-CN" sz="2400" dirty="0" err="1" smtClean="0">
                <a:solidFill>
                  <a:srgbClr val="000000"/>
                </a:solidFill>
                <a:cs typeface="Segoe UI" pitchFamily="18" charset="0"/>
              </a:rPr>
              <a:t>βίος</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εργαζόµενου</a:t>
            </a:r>
            <a:r>
              <a:rPr lang="en-US" altLang="zh-CN" sz="2400" dirty="0" smtClean="0">
                <a:solidFill>
                  <a:srgbClr val="000000"/>
                </a:solidFill>
                <a:cs typeface="Segoe UI" pitchFamily="18" charset="0"/>
              </a:rPr>
              <a:t>.</a:t>
            </a:r>
            <a:endParaRPr lang="el-GR" altLang="zh-CN" sz="2400" dirty="0" smtClean="0">
              <a:solidFill>
                <a:srgbClr val="000000"/>
              </a:solidFill>
              <a:cs typeface="Segoe UI" pitchFamily="18" charset="0"/>
            </a:endParaRPr>
          </a:p>
          <a:p>
            <a:pPr algn="just">
              <a:lnSpc>
                <a:spcPct val="80000"/>
              </a:lnSpc>
              <a:tabLst/>
            </a:pPr>
            <a:r>
              <a:rPr lang="en-US" altLang="zh-CN" sz="2400" dirty="0" err="1" smtClean="0">
                <a:solidFill>
                  <a:srgbClr val="000000"/>
                </a:solidFill>
                <a:cs typeface="Segoe UI" pitchFamily="18" charset="0"/>
              </a:rPr>
              <a:t>Όσο</a:t>
            </a:r>
            <a:r>
              <a:rPr lang="en-US" altLang="zh-CN" sz="2400" dirty="0" smtClean="0">
                <a:cs typeface="Times New Roman" pitchFamily="18" charset="0"/>
              </a:rPr>
              <a:t> </a:t>
            </a:r>
            <a:r>
              <a:rPr lang="en-US" altLang="zh-CN" sz="2400" dirty="0" err="1" smtClean="0">
                <a:solidFill>
                  <a:srgbClr val="000000"/>
                </a:solidFill>
                <a:cs typeface="Segoe UI" pitchFamily="18" charset="0"/>
              </a:rPr>
              <a:t>χαµηλότερο</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επιτόκιο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προεξόφλησης</a:t>
            </a:r>
            <a:r>
              <a:rPr lang="en-US" altLang="zh-CN" sz="2400" dirty="0" smtClean="0">
                <a:solidFill>
                  <a:srgbClr val="000000"/>
                </a:solidFill>
                <a:cs typeface="Segoe UI" pitchFamily="18" charset="0"/>
              </a:rPr>
              <a:t>.</a:t>
            </a:r>
          </a:p>
          <a:p>
            <a:pPr algn="just">
              <a:lnSpc>
                <a:spcPct val="80000"/>
              </a:lnSpc>
              <a:tabLst/>
            </a:pPr>
            <a:endParaRPr lang="en-US" altLang="zh-CN" sz="2400" dirty="0" smtClean="0">
              <a:solidFill>
                <a:srgbClr val="000000"/>
              </a:solidFill>
              <a:cs typeface="Segoe UI" pitchFamily="18" charset="0"/>
            </a:endParaRPr>
          </a:p>
          <a:p>
            <a:pPr algn="just">
              <a:lnSpc>
                <a:spcPct val="80000"/>
              </a:lnSpc>
              <a:buNone/>
              <a:tabLst/>
            </a:pPr>
            <a:endParaRPr lang="en-US" altLang="zh-CN" sz="2400" dirty="0" smtClean="0">
              <a:solidFill>
                <a:srgbClr val="000000"/>
              </a:solidFill>
              <a:cs typeface="Segoe UI" pitchFamily="18" charset="0"/>
            </a:endParaRPr>
          </a:p>
          <a:p>
            <a:pPr marL="0" indent="0" algn="just">
              <a:lnSpc>
                <a:spcPct val="80000"/>
              </a:lnSpc>
              <a:buNone/>
            </a:pPr>
            <a:endParaRPr lang="el-GR" sz="24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8" name="7 - Εικόνα" descr="σελ 14 ενοτ 5.jpg"/>
          <p:cNvPicPr>
            <a:picLocks noChangeAspect="1"/>
          </p:cNvPicPr>
          <p:nvPr/>
        </p:nvPicPr>
        <p:blipFill>
          <a:blip r:embed="rId3" cstate="print"/>
          <a:stretch>
            <a:fillRect/>
          </a:stretch>
        </p:blipFill>
        <p:spPr>
          <a:xfrm>
            <a:off x="1" y="1777380"/>
            <a:ext cx="6084168" cy="3096344"/>
          </a:xfrm>
          <a:prstGeom prst="rect">
            <a:avLst/>
          </a:prstGeom>
        </p:spPr>
      </p:pic>
      <p:sp>
        <p:nvSpPr>
          <p:cNvPr id="9" name="TextBox 1"/>
          <p:cNvSpPr txBox="1"/>
          <p:nvPr/>
        </p:nvSpPr>
        <p:spPr>
          <a:xfrm>
            <a:off x="467544" y="913284"/>
            <a:ext cx="7889056" cy="828432"/>
          </a:xfrm>
          <a:prstGeom prst="rect">
            <a:avLst/>
          </a:prstGeom>
          <a:noFill/>
        </p:spPr>
        <p:txBody>
          <a:bodyPr wrap="square" lIns="0" tIns="0" rIns="0" rtlCol="0">
            <a:spAutoFit/>
          </a:bodyPr>
          <a:lstStyle/>
          <a:p>
            <a:pPr>
              <a:lnSpc>
                <a:spcPts val="2800"/>
              </a:lnSpc>
              <a:tabLst>
                <a:tab pos="127000" algn="l"/>
                <a:tab pos="800100" algn="l"/>
              </a:tabLst>
            </a:pPr>
            <a:r>
              <a:rPr lang="en-US" altLang="zh-CN" sz="2400" b="1" dirty="0" err="1" smtClean="0">
                <a:cs typeface="Segoe UI" pitchFamily="18" charset="0"/>
              </a:rPr>
              <a:t>Συνέπειες</a:t>
            </a:r>
            <a:r>
              <a:rPr lang="en-US" altLang="zh-CN" sz="2400" b="1" dirty="0" smtClean="0">
                <a:cs typeface="Segoe UI" pitchFamily="18" charset="0"/>
              </a:rPr>
              <a:t> </a:t>
            </a:r>
            <a:r>
              <a:rPr lang="en-US" altLang="zh-CN" sz="2400" b="1" dirty="0" err="1" smtClean="0">
                <a:cs typeface="Segoe UI" pitchFamily="18" charset="0"/>
              </a:rPr>
              <a:t>Μετανάστευσης</a:t>
            </a:r>
            <a:r>
              <a:rPr lang="el-GR" altLang="zh-CN" sz="2400" b="1" dirty="0" smtClean="0">
                <a:cs typeface="Segoe UI" pitchFamily="18" charset="0"/>
              </a:rPr>
              <a:t> </a:t>
            </a:r>
            <a:r>
              <a:rPr lang="en-US" altLang="zh-CN" sz="2400" b="1" dirty="0" smtClean="0">
                <a:cs typeface="Segoe UI" pitchFamily="18" charset="0"/>
              </a:rPr>
              <a:t>σε ανταγωνιστική αγορά εργασίας:</a:t>
            </a:r>
          </a:p>
          <a:p>
            <a:pPr>
              <a:lnSpc>
                <a:spcPts val="3300"/>
              </a:lnSpc>
              <a:tabLst>
                <a:tab pos="127000" algn="l"/>
                <a:tab pos="800100" algn="l"/>
              </a:tabLst>
            </a:pPr>
            <a:r>
              <a:rPr lang="en-US" altLang="zh-CN" sz="2400" b="1" dirty="0" smtClean="0">
                <a:cs typeface="Segoe UI" pitchFamily="18" charset="0"/>
              </a:rPr>
              <a:t>1. στον Μισθό και την Απασχόληση</a:t>
            </a:r>
          </a:p>
        </p:txBody>
      </p:sp>
      <p:sp>
        <p:nvSpPr>
          <p:cNvPr id="10" name="TextBox 1"/>
          <p:cNvSpPr txBox="1"/>
          <p:nvPr/>
        </p:nvSpPr>
        <p:spPr>
          <a:xfrm>
            <a:off x="6372200" y="1777380"/>
            <a:ext cx="2585988" cy="1775871"/>
          </a:xfrm>
          <a:prstGeom prst="rect">
            <a:avLst/>
          </a:prstGeom>
          <a:noFill/>
        </p:spPr>
        <p:txBody>
          <a:bodyPr wrap="square" lIns="0" tIns="0" rIns="0" rtlCol="0">
            <a:spAutoFit/>
          </a:bodyPr>
          <a:lstStyle/>
          <a:p>
            <a:pPr>
              <a:lnSpc>
                <a:spcPct val="80000"/>
              </a:lnSpc>
              <a:tabLst>
                <a:tab pos="1231900" algn="l"/>
                <a:tab pos="1270000" algn="l"/>
                <a:tab pos="2463800" algn="l"/>
              </a:tabLst>
            </a:pPr>
            <a:r>
              <a:rPr lang="en-US" altLang="zh-CN" sz="2000" dirty="0" smtClean="0">
                <a:solidFill>
                  <a:srgbClr val="000000"/>
                </a:solidFill>
                <a:cs typeface="Segoe UI" pitchFamily="18" charset="0"/>
              </a:rPr>
              <a:t>Μετακίνηση</a:t>
            </a:r>
            <a:r>
              <a:rPr lang="en-US" altLang="zh-CN" sz="2000" dirty="0" smtClean="0">
                <a:cs typeface="Times New Roman" pitchFamily="18" charset="0"/>
              </a:rPr>
              <a:t> </a:t>
            </a:r>
            <a:r>
              <a:rPr lang="en-US" altLang="zh-CN" sz="2000" dirty="0" smtClean="0">
                <a:solidFill>
                  <a:srgbClr val="000000"/>
                </a:solidFill>
                <a:cs typeface="Segoe UI" pitchFamily="18" charset="0"/>
              </a:rPr>
              <a:t>από</a:t>
            </a:r>
            <a:r>
              <a:rPr lang="en-US" altLang="zh-CN" sz="2000" dirty="0" smtClean="0">
                <a:cs typeface="Times New Roman" pitchFamily="18" charset="0"/>
              </a:rPr>
              <a:t> </a:t>
            </a:r>
            <a:r>
              <a:rPr lang="en-US" altLang="zh-CN" sz="2000" dirty="0" smtClean="0">
                <a:solidFill>
                  <a:srgbClr val="000000"/>
                </a:solidFill>
                <a:cs typeface="Segoe UI" pitchFamily="18" charset="0"/>
              </a:rPr>
              <a:t>την</a:t>
            </a:r>
            <a:r>
              <a:rPr lang="en-US" altLang="zh-CN" sz="2000" dirty="0" smtClean="0">
                <a:cs typeface="Times New Roman" pitchFamily="18" charset="0"/>
              </a:rPr>
              <a:t> </a:t>
            </a:r>
            <a:r>
              <a:rPr lang="en-US" altLang="zh-CN" sz="2000" dirty="0"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smtClean="0">
                <a:solidFill>
                  <a:srgbClr val="000000"/>
                </a:solidFill>
                <a:cs typeface="Segoe UI" pitchFamily="18" charset="0"/>
              </a:rPr>
              <a:t>Α</a:t>
            </a:r>
            <a:r>
              <a:rPr lang="en-US" altLang="zh-CN" sz="2000" dirty="0" smtClean="0">
                <a:cs typeface="Times New Roman" pitchFamily="18" charset="0"/>
              </a:rPr>
              <a:t> </a:t>
            </a:r>
            <a:r>
              <a:rPr lang="en-US" altLang="zh-CN" sz="2000" dirty="0" smtClean="0">
                <a:solidFill>
                  <a:srgbClr val="000000"/>
                </a:solidFill>
                <a:cs typeface="Segoe UI" pitchFamily="18" charset="0"/>
              </a:rPr>
              <a:t>(W1L1)</a:t>
            </a:r>
            <a:r>
              <a:rPr lang="en-US" altLang="zh-CN" sz="2000" dirty="0" smtClean="0">
                <a:cs typeface="Times New Roman" pitchFamily="18" charset="0"/>
              </a:rPr>
              <a:t> </a:t>
            </a:r>
            <a:r>
              <a:rPr lang="en-US" altLang="zh-CN" sz="2000" dirty="0" smtClean="0">
                <a:solidFill>
                  <a:srgbClr val="000000"/>
                </a:solidFill>
                <a:cs typeface="Segoe UI" pitchFamily="18" charset="0"/>
              </a:rPr>
              <a:t>στην</a:t>
            </a:r>
            <a:r>
              <a:rPr lang="en-US" altLang="zh-CN" sz="2000" dirty="0" smtClean="0">
                <a:cs typeface="Times New Roman" pitchFamily="18" charset="0"/>
              </a:rPr>
              <a:t> </a:t>
            </a: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smtClean="0">
                <a:solidFill>
                  <a:srgbClr val="000000"/>
                </a:solidFill>
                <a:cs typeface="Segoe UI" pitchFamily="18" charset="0"/>
              </a:rPr>
              <a:t>Β</a:t>
            </a:r>
            <a:r>
              <a:rPr lang="el-GR" altLang="zh-CN" sz="2000" dirty="0" smtClean="0">
                <a:solidFill>
                  <a:srgbClr val="000000"/>
                </a:solidFill>
                <a:cs typeface="Segoe UI" pitchFamily="18" charset="0"/>
              </a:rPr>
              <a:t> </a:t>
            </a:r>
            <a:r>
              <a:rPr lang="en-US" altLang="zh-CN" sz="2000" dirty="0" smtClean="0">
                <a:solidFill>
                  <a:srgbClr val="000000"/>
                </a:solidFill>
                <a:cs typeface="Segoe UI" pitchFamily="18" charset="0"/>
              </a:rPr>
              <a:t>(W2L2)</a:t>
            </a:r>
            <a:r>
              <a:rPr lang="en-US" altLang="zh-CN" sz="2000" dirty="0" smtClean="0">
                <a:cs typeface="Times New Roman" pitchFamily="18" charset="0"/>
              </a:rPr>
              <a:t> </a:t>
            </a:r>
            <a:r>
              <a:rPr lang="en-US" altLang="zh-CN" sz="2000" dirty="0" smtClean="0">
                <a:solidFill>
                  <a:srgbClr val="000000"/>
                </a:solidFill>
                <a:cs typeface="Segoe UI" pitchFamily="18" charset="0"/>
              </a:rPr>
              <a:t>⇒</a:t>
            </a:r>
          </a:p>
          <a:p>
            <a:pPr>
              <a:lnSpc>
                <a:spcPct val="80000"/>
              </a:lnSpc>
              <a:tabLst>
                <a:tab pos="1231900" algn="l"/>
                <a:tab pos="1270000" algn="l"/>
                <a:tab pos="2463800" algn="l"/>
              </a:tabLst>
            </a:pP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Προέλευσης</a:t>
            </a:r>
            <a:r>
              <a:rPr lang="en-US" altLang="zh-CN" sz="2000" dirty="0" smtClean="0">
                <a:cs typeface="Times New Roman" pitchFamily="18" charset="0"/>
              </a:rPr>
              <a:t>  </a:t>
            </a:r>
            <a:r>
              <a:rPr lang="en-US" altLang="zh-CN" sz="2000" dirty="0" smtClean="0">
                <a:solidFill>
                  <a:srgbClr val="000000"/>
                </a:solidFill>
                <a:cs typeface="Segoe UI" pitchFamily="18" charset="0"/>
              </a:rPr>
              <a:t>Α:</a:t>
            </a:r>
            <a:r>
              <a:rPr lang="en-US" altLang="zh-CN" sz="2000" dirty="0" smtClean="0">
                <a:cs typeface="Times New Roman" pitchFamily="18" charset="0"/>
              </a:rPr>
              <a:t> </a:t>
            </a:r>
            <a:r>
              <a:rPr lang="en-US" altLang="zh-CN" sz="2000" dirty="0" smtClean="0">
                <a:solidFill>
                  <a:srgbClr val="000000"/>
                </a:solidFill>
                <a:cs typeface="Segoe UI" pitchFamily="18" charset="0"/>
              </a:rPr>
              <a:t>↑W</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r>
              <a:rPr lang="en-US" altLang="zh-CN" sz="2000" dirty="0" smtClean="0">
                <a:cs typeface="Times New Roman" pitchFamily="18" charset="0"/>
              </a:rPr>
              <a:t> </a:t>
            </a:r>
            <a:r>
              <a:rPr lang="en-US" altLang="zh-CN" sz="2000" dirty="0" smtClean="0">
                <a:solidFill>
                  <a:srgbClr val="000000"/>
                </a:solidFill>
                <a:cs typeface="Segoe UI" pitchFamily="18" charset="0"/>
              </a:rPr>
              <a:t>↓L</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Προορισµού</a:t>
            </a:r>
            <a:r>
              <a:rPr lang="en-US" altLang="zh-CN" sz="2000" dirty="0" smtClean="0">
                <a:cs typeface="Times New Roman" pitchFamily="18" charset="0"/>
              </a:rPr>
              <a:t> </a:t>
            </a:r>
            <a:r>
              <a:rPr lang="en-US" altLang="zh-CN" sz="2000" dirty="0" smtClean="0">
                <a:solidFill>
                  <a:srgbClr val="000000"/>
                </a:solidFill>
                <a:cs typeface="Segoe UI" pitchFamily="18" charset="0"/>
              </a:rPr>
              <a:t>Β:</a:t>
            </a:r>
            <a:r>
              <a:rPr lang="en-US" altLang="zh-CN" sz="2000" dirty="0" smtClean="0">
                <a:cs typeface="Times New Roman" pitchFamily="18" charset="0"/>
              </a:rPr>
              <a:t> </a:t>
            </a:r>
            <a:r>
              <a:rPr lang="en-US" altLang="zh-CN" sz="2000" dirty="0" smtClean="0">
                <a:solidFill>
                  <a:srgbClr val="000000"/>
                </a:solidFill>
                <a:cs typeface="Segoe UI" pitchFamily="18" charset="0"/>
              </a:rPr>
              <a:t>↓W</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r>
              <a:rPr lang="en-US" altLang="zh-CN" sz="2000" dirty="0" smtClean="0">
                <a:cs typeface="Times New Roman" pitchFamily="18" charset="0"/>
              </a:rPr>
              <a:t> </a:t>
            </a:r>
            <a:r>
              <a:rPr lang="en-US" altLang="zh-CN" sz="2000" dirty="0" smtClean="0">
                <a:solidFill>
                  <a:srgbClr val="000000"/>
                </a:solidFill>
                <a:cs typeface="Segoe UI" pitchFamily="18" charset="0"/>
              </a:rPr>
              <a:t>L↑</a:t>
            </a:r>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19</a:t>
            </a:fld>
            <a:endParaRPr lang="el-GR" dirty="0"/>
          </a:p>
        </p:txBody>
      </p:sp>
      <p:sp>
        <p:nvSpPr>
          <p:cNvPr id="7" name="TextBox 1"/>
          <p:cNvSpPr txBox="1"/>
          <p:nvPr/>
        </p:nvSpPr>
        <p:spPr>
          <a:xfrm>
            <a:off x="395536" y="913284"/>
            <a:ext cx="7992888" cy="764312"/>
          </a:xfrm>
          <a:prstGeom prst="rect">
            <a:avLst/>
          </a:prstGeom>
          <a:noFill/>
        </p:spPr>
        <p:txBody>
          <a:bodyPr wrap="square" lIns="0" tIns="0" rIns="0" rtlCol="0">
            <a:spAutoFit/>
          </a:bodyPr>
          <a:lstStyle/>
          <a:p>
            <a:pPr>
              <a:lnSpc>
                <a:spcPts val="2800"/>
              </a:lnSpc>
              <a:tabLst>
                <a:tab pos="660400" algn="l"/>
                <a:tab pos="685800" algn="l"/>
              </a:tabLst>
            </a:pPr>
            <a:r>
              <a:rPr lang="en-US" altLang="zh-CN" sz="2400" b="1" dirty="0" err="1" smtClean="0">
                <a:cs typeface="Segoe UI" pitchFamily="18" charset="0"/>
              </a:rPr>
              <a:t>Συνέπειες</a:t>
            </a:r>
            <a:r>
              <a:rPr lang="en-US" altLang="zh-CN" sz="2400" b="1" dirty="0" smtClean="0">
                <a:cs typeface="Segoe UI" pitchFamily="18" charset="0"/>
              </a:rPr>
              <a:t> </a:t>
            </a:r>
            <a:r>
              <a:rPr lang="en-US" altLang="zh-CN" sz="2400" b="1" dirty="0" err="1" smtClean="0">
                <a:cs typeface="Segoe UI" pitchFamily="18" charset="0"/>
              </a:rPr>
              <a:t>Μετανάστευσης</a:t>
            </a:r>
            <a:r>
              <a:rPr lang="el-GR" altLang="zh-CN" sz="2400" b="1" dirty="0" smtClean="0">
                <a:cs typeface="Segoe UI" pitchFamily="18" charset="0"/>
              </a:rPr>
              <a:t> </a:t>
            </a:r>
            <a:r>
              <a:rPr lang="en-US" altLang="zh-CN" sz="2400" b="1" dirty="0" smtClean="0">
                <a:cs typeface="Segoe UI" pitchFamily="18" charset="0"/>
              </a:rPr>
              <a:t>σε ανταγωνιστική </a:t>
            </a:r>
            <a:r>
              <a:rPr lang="en-US" altLang="zh-CN" sz="2400" b="1" dirty="0" err="1" smtClean="0">
                <a:cs typeface="Segoe UI" pitchFamily="18" charset="0"/>
              </a:rPr>
              <a:t>αγορά</a:t>
            </a:r>
            <a:r>
              <a:rPr lang="en-US" altLang="zh-CN" sz="2400" b="1" dirty="0" smtClean="0">
                <a:cs typeface="Segoe UI" pitchFamily="18" charset="0"/>
              </a:rPr>
              <a:t> </a:t>
            </a:r>
            <a:r>
              <a:rPr lang="en-US" altLang="zh-CN" sz="2400" b="1" dirty="0" err="1" smtClean="0">
                <a:cs typeface="Segoe UI" pitchFamily="18" charset="0"/>
              </a:rPr>
              <a:t>εργασίας</a:t>
            </a:r>
            <a:r>
              <a:rPr lang="en-US" altLang="zh-CN" sz="2400" b="1" dirty="0" smtClean="0">
                <a:cs typeface="Segoe UI" pitchFamily="18" charset="0"/>
              </a:rPr>
              <a:t>:</a:t>
            </a:r>
            <a:r>
              <a:rPr lang="el-GR" altLang="zh-CN" sz="2400" b="1" dirty="0" smtClean="0">
                <a:cs typeface="Segoe UI" pitchFamily="18" charset="0"/>
              </a:rPr>
              <a:t> </a:t>
            </a:r>
            <a:r>
              <a:rPr lang="en-US" altLang="zh-CN" sz="2400" b="1" dirty="0" smtClean="0">
                <a:cs typeface="Segoe UI" pitchFamily="18" charset="0"/>
              </a:rPr>
              <a:t>2. στον Όγκο Παραγωγής</a:t>
            </a:r>
          </a:p>
        </p:txBody>
      </p:sp>
      <p:pic>
        <p:nvPicPr>
          <p:cNvPr id="8" name="7 - Εικόνα" descr="σελ 15 ενοτ 5.jpg"/>
          <p:cNvPicPr>
            <a:picLocks noChangeAspect="1"/>
          </p:cNvPicPr>
          <p:nvPr/>
        </p:nvPicPr>
        <p:blipFill>
          <a:blip r:embed="rId3" cstate="print"/>
          <a:stretch>
            <a:fillRect/>
          </a:stretch>
        </p:blipFill>
        <p:spPr>
          <a:xfrm>
            <a:off x="755576" y="1993404"/>
            <a:ext cx="4480112" cy="2256367"/>
          </a:xfrm>
          <a:prstGeom prst="rect">
            <a:avLst/>
          </a:prstGeom>
        </p:spPr>
      </p:pic>
      <p:sp>
        <p:nvSpPr>
          <p:cNvPr id="9" name="TextBox 1"/>
          <p:cNvSpPr txBox="1"/>
          <p:nvPr/>
        </p:nvSpPr>
        <p:spPr>
          <a:xfrm>
            <a:off x="899592" y="4585692"/>
            <a:ext cx="7158306" cy="538609"/>
          </a:xfrm>
          <a:prstGeom prst="rect">
            <a:avLst/>
          </a:prstGeom>
          <a:noFill/>
        </p:spPr>
        <p:txBody>
          <a:bodyPr wrap="square" lIns="0" tIns="0" rIns="0" rtlCol="0">
            <a:spAutoFit/>
          </a:bodyPr>
          <a:lstStyle/>
          <a:p>
            <a:pPr>
              <a:lnSpc>
                <a:spcPct val="80000"/>
              </a:lnSpc>
              <a:tabLst>
                <a:tab pos="2540000" algn="l"/>
              </a:tabLst>
            </a:pPr>
            <a:r>
              <a:rPr lang="en-US" altLang="zh-CN" sz="2000" dirty="0" err="1" smtClean="0">
                <a:solidFill>
                  <a:srgbClr val="000000"/>
                </a:solidFill>
                <a:cs typeface="Segoe UI" pitchFamily="18" charset="0"/>
              </a:rPr>
              <a:t>Απώλεια</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προϊόντος</a:t>
            </a:r>
            <a:r>
              <a:rPr lang="en-US" altLang="zh-CN" sz="2000" dirty="0" smtClean="0">
                <a:cs typeface="Times New Roman" pitchFamily="18" charset="0"/>
              </a:rPr>
              <a:t> </a:t>
            </a:r>
            <a:r>
              <a:rPr lang="en-US" altLang="zh-CN" sz="2000" dirty="0" err="1" smtClean="0">
                <a:solidFill>
                  <a:srgbClr val="000000"/>
                </a:solidFill>
                <a:cs typeface="Segoe UI" pitchFamily="18" charset="0"/>
              </a:rPr>
              <a:t>για</a:t>
            </a:r>
            <a:r>
              <a:rPr lang="en-US" altLang="zh-CN" sz="2000" dirty="0" smtClean="0">
                <a:cs typeface="Times New Roman" pitchFamily="18" charset="0"/>
              </a:rPr>
              <a:t> </a:t>
            </a:r>
            <a:r>
              <a:rPr lang="en-US" altLang="zh-CN" sz="2000" dirty="0" err="1" smtClean="0">
                <a:solidFill>
                  <a:srgbClr val="000000"/>
                </a:solidFill>
                <a:cs typeface="Segoe UI" pitchFamily="18" charset="0"/>
              </a:rPr>
              <a:t>την</a:t>
            </a:r>
            <a:r>
              <a:rPr lang="en-US" altLang="zh-CN" sz="2000" dirty="0" smtClean="0">
                <a:cs typeface="Times New Roman" pitchFamily="18" charset="0"/>
              </a:rPr>
              <a:t> </a:t>
            </a:r>
            <a:r>
              <a:rPr lang="en-US" altLang="zh-CN" sz="2000" dirty="0" err="1"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Προέλευσης</a:t>
            </a:r>
            <a:r>
              <a:rPr lang="en-US" altLang="zh-CN" sz="2000" dirty="0" smtClean="0">
                <a:cs typeface="Times New Roman" pitchFamily="18" charset="0"/>
              </a:rPr>
              <a:t> </a:t>
            </a:r>
            <a:r>
              <a:rPr lang="en-US" altLang="zh-CN" sz="2000" dirty="0" smtClean="0">
                <a:solidFill>
                  <a:srgbClr val="000000"/>
                </a:solidFill>
                <a:cs typeface="Segoe UI" pitchFamily="18" charset="0"/>
              </a:rPr>
              <a:t>Α:</a:t>
            </a:r>
            <a:r>
              <a:rPr lang="el-GR" altLang="zh-CN" sz="2000" dirty="0" smtClean="0">
                <a:solidFill>
                  <a:srgbClr val="000000"/>
                </a:solidFill>
                <a:cs typeface="Segoe UI" pitchFamily="18" charset="0"/>
              </a:rPr>
              <a:t> </a:t>
            </a:r>
            <a:r>
              <a:rPr lang="en-US" altLang="zh-CN" sz="2000" dirty="0" smtClean="0">
                <a:solidFill>
                  <a:srgbClr val="000000"/>
                </a:solidFill>
                <a:cs typeface="Segoe UI" pitchFamily="18" charset="0"/>
              </a:rPr>
              <a:t>Ε</a:t>
            </a:r>
            <a:r>
              <a:rPr lang="en-US" altLang="zh-CN" sz="2000" baseline="-25000" dirty="0" smtClean="0">
                <a:solidFill>
                  <a:srgbClr val="000000"/>
                </a:solidFill>
                <a:cs typeface="Segoe UI" pitchFamily="18" charset="0"/>
              </a:rPr>
              <a:t>0</a:t>
            </a:r>
            <a:r>
              <a:rPr lang="en-US" altLang="zh-CN" sz="2000" dirty="0" smtClean="0">
                <a:solidFill>
                  <a:srgbClr val="000000"/>
                </a:solidFill>
                <a:cs typeface="Segoe UI" pitchFamily="18" charset="0"/>
              </a:rPr>
              <a:t>Ε</a:t>
            </a:r>
            <a:r>
              <a:rPr lang="en-US" altLang="zh-CN" sz="2000" baseline="-25000" dirty="0" smtClean="0">
                <a:solidFill>
                  <a:srgbClr val="000000"/>
                </a:solidFill>
                <a:cs typeface="Segoe UI" pitchFamily="18" charset="0"/>
              </a:rPr>
              <a:t>1</a:t>
            </a:r>
            <a:r>
              <a:rPr lang="en-US" altLang="zh-CN" sz="2000" dirty="0" smtClean="0">
                <a:solidFill>
                  <a:srgbClr val="000000"/>
                </a:solidFill>
                <a:cs typeface="Segoe UI" pitchFamily="18" charset="0"/>
              </a:rPr>
              <a:t>L</a:t>
            </a:r>
            <a:r>
              <a:rPr lang="en-US" altLang="zh-CN" sz="2000" baseline="-25000" dirty="0" smtClean="0">
                <a:solidFill>
                  <a:srgbClr val="000000"/>
                </a:solidFill>
                <a:cs typeface="Segoe UI" pitchFamily="18" charset="0"/>
              </a:rPr>
              <a:t>1</a:t>
            </a:r>
            <a:r>
              <a:rPr lang="en-US" altLang="zh-CN" sz="2000" dirty="0" smtClean="0">
                <a:solidFill>
                  <a:srgbClr val="000000"/>
                </a:solidFill>
                <a:cs typeface="Segoe UI" pitchFamily="18" charset="0"/>
              </a:rPr>
              <a:t>L’</a:t>
            </a:r>
            <a:r>
              <a:rPr lang="en-US" altLang="zh-CN" sz="2000" baseline="-25000" dirty="0" smtClean="0">
                <a:solidFill>
                  <a:srgbClr val="000000"/>
                </a:solidFill>
                <a:cs typeface="Segoe UI" pitchFamily="18" charset="0"/>
              </a:rPr>
              <a:t>1</a:t>
            </a:r>
            <a:endParaRPr lang="en-US" altLang="zh-CN" sz="2000" baseline="-25000" dirty="0" smtClean="0"/>
          </a:p>
          <a:p>
            <a:pPr>
              <a:lnSpc>
                <a:spcPct val="80000"/>
              </a:lnSpc>
              <a:tabLst>
                <a:tab pos="2540000" algn="l"/>
              </a:tabLst>
            </a:pPr>
            <a:r>
              <a:rPr lang="en-US" altLang="zh-CN" sz="2000" dirty="0" smtClean="0">
                <a:solidFill>
                  <a:srgbClr val="000000"/>
                </a:solidFill>
                <a:cs typeface="Segoe UI" pitchFamily="18" charset="0"/>
              </a:rPr>
              <a:t>Αύξηση</a:t>
            </a:r>
            <a:r>
              <a:rPr lang="en-US" altLang="zh-CN" sz="2000" dirty="0" smtClean="0">
                <a:cs typeface="Times New Roman" pitchFamily="18" charset="0"/>
              </a:rPr>
              <a:t>  </a:t>
            </a:r>
            <a:r>
              <a:rPr lang="en-US" altLang="zh-CN" sz="2000" dirty="0" smtClean="0">
                <a:solidFill>
                  <a:srgbClr val="000000"/>
                </a:solidFill>
                <a:cs typeface="Segoe UI" pitchFamily="18" charset="0"/>
              </a:rPr>
              <a:t>προϊόντος</a:t>
            </a:r>
            <a:r>
              <a:rPr lang="en-US" altLang="zh-CN" sz="2000" dirty="0" smtClean="0">
                <a:cs typeface="Times New Roman" pitchFamily="18" charset="0"/>
              </a:rPr>
              <a:t>  </a:t>
            </a:r>
            <a:r>
              <a:rPr lang="en-US" altLang="zh-CN" sz="2000" dirty="0" smtClean="0">
                <a:solidFill>
                  <a:srgbClr val="000000"/>
                </a:solidFill>
                <a:cs typeface="Segoe UI" pitchFamily="18" charset="0"/>
              </a:rPr>
              <a:t>στην</a:t>
            </a:r>
            <a:r>
              <a:rPr lang="en-US" altLang="zh-CN" sz="2000" dirty="0" smtClean="0">
                <a:cs typeface="Times New Roman" pitchFamily="18" charset="0"/>
              </a:rPr>
              <a:t> </a:t>
            </a:r>
            <a:r>
              <a:rPr lang="en-US" altLang="zh-CN" sz="2000" dirty="0" smtClean="0">
                <a:solidFill>
                  <a:srgbClr val="000000"/>
                </a:solidFill>
                <a:cs typeface="Segoe UI" pitchFamily="18" charset="0"/>
              </a:rPr>
              <a:t>Περιοχή</a:t>
            </a:r>
            <a:r>
              <a:rPr lang="en-US" altLang="zh-CN" sz="2000" dirty="0" smtClean="0">
                <a:cs typeface="Times New Roman" pitchFamily="18" charset="0"/>
              </a:rPr>
              <a:t> </a:t>
            </a:r>
            <a:r>
              <a:rPr lang="en-US" altLang="zh-CN" sz="2000" dirty="0" smtClean="0">
                <a:solidFill>
                  <a:srgbClr val="000000"/>
                </a:solidFill>
                <a:cs typeface="Segoe UI" pitchFamily="18" charset="0"/>
              </a:rPr>
              <a:t>Προορισµού</a:t>
            </a:r>
            <a:r>
              <a:rPr lang="en-US" altLang="zh-CN" sz="2000" dirty="0" smtClean="0">
                <a:cs typeface="Times New Roman" pitchFamily="18" charset="0"/>
              </a:rPr>
              <a:t> </a:t>
            </a:r>
            <a:r>
              <a:rPr lang="en-US" altLang="zh-CN" sz="2000" dirty="0" smtClean="0">
                <a:solidFill>
                  <a:srgbClr val="000000"/>
                </a:solidFill>
                <a:cs typeface="Segoe UI" pitchFamily="18" charset="0"/>
              </a:rPr>
              <a:t>Β:</a:t>
            </a:r>
            <a:r>
              <a:rPr lang="en-US" altLang="zh-CN" sz="2000" dirty="0" smtClean="0">
                <a:cs typeface="Times New Roman" pitchFamily="18" charset="0"/>
              </a:rPr>
              <a:t> </a:t>
            </a:r>
            <a:r>
              <a:rPr lang="en-US" altLang="zh-CN" sz="2000" dirty="0" smtClean="0">
                <a:solidFill>
                  <a:srgbClr val="000000"/>
                </a:solidFill>
                <a:cs typeface="Segoe UI" pitchFamily="18" charset="0"/>
              </a:rPr>
              <a:t>E</a:t>
            </a:r>
            <a:r>
              <a:rPr lang="en-US" altLang="zh-CN" sz="2000" baseline="-25000" dirty="0" smtClean="0">
                <a:solidFill>
                  <a:srgbClr val="000000"/>
                </a:solidFill>
                <a:cs typeface="Segoe UI" pitchFamily="18" charset="0"/>
              </a:rPr>
              <a:t>0</a:t>
            </a:r>
            <a:r>
              <a:rPr lang="en-US" altLang="zh-CN" sz="2000" dirty="0" smtClean="0">
                <a:solidFill>
                  <a:srgbClr val="000000"/>
                </a:solidFill>
                <a:cs typeface="Segoe UI" pitchFamily="18" charset="0"/>
              </a:rPr>
              <a:t>E</a:t>
            </a:r>
            <a:r>
              <a:rPr lang="en-US" altLang="zh-CN" sz="2000" baseline="-25000" dirty="0" smtClean="0">
                <a:solidFill>
                  <a:srgbClr val="000000"/>
                </a:solidFill>
                <a:cs typeface="Segoe UI" pitchFamily="18" charset="0"/>
              </a:rPr>
              <a:t>2</a:t>
            </a:r>
            <a:r>
              <a:rPr lang="en-US" altLang="zh-CN" sz="2000" dirty="0" smtClean="0">
                <a:solidFill>
                  <a:srgbClr val="000000"/>
                </a:solidFill>
                <a:cs typeface="Segoe UI" pitchFamily="18" charset="0"/>
              </a:rPr>
              <a:t>L</a:t>
            </a:r>
            <a:r>
              <a:rPr lang="en-US" altLang="zh-CN" sz="2000" baseline="-25000" dirty="0" smtClean="0">
                <a:solidFill>
                  <a:srgbClr val="000000"/>
                </a:solidFill>
                <a:cs typeface="Segoe UI" pitchFamily="18" charset="0"/>
              </a:rPr>
              <a:t>2</a:t>
            </a:r>
            <a:r>
              <a:rPr lang="en-US" altLang="zh-CN" sz="2000" dirty="0" smtClean="0">
                <a:solidFill>
                  <a:srgbClr val="000000"/>
                </a:solidFill>
                <a:cs typeface="Segoe UI" pitchFamily="18" charset="0"/>
              </a:rPr>
              <a:t>L’</a:t>
            </a:r>
            <a:r>
              <a:rPr lang="en-US" altLang="zh-CN" sz="2000" baseline="-25000" dirty="0" smtClean="0">
                <a:solidFill>
                  <a:srgbClr val="000000"/>
                </a:solidFill>
                <a:cs typeface="Segoe UI" pitchFamily="18" charset="0"/>
              </a:rPr>
              <a:t>2</a:t>
            </a:r>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n-US" altLang="zh-CN" sz="2800" dirty="0" smtClean="0">
                <a:cs typeface="Segoe UI" pitchFamily="18" charset="0"/>
              </a:rPr>
              <a:t>Οικονοµική</a:t>
            </a:r>
            <a:r>
              <a:rPr lang="en-US" altLang="zh-CN" sz="2800" dirty="0" smtClean="0">
                <a:cs typeface="Times New Roman" pitchFamily="18" charset="0"/>
              </a:rPr>
              <a:t> </a:t>
            </a:r>
            <a:r>
              <a:rPr lang="en-US" altLang="zh-CN" sz="2800" dirty="0" err="1" smtClean="0">
                <a:cs typeface="Segoe UI" pitchFamily="18" charset="0"/>
              </a:rPr>
              <a:t>Εργασίας</a:t>
            </a:r>
            <a:r>
              <a:rPr lang="en-US" altLang="zh-CN" sz="2800" dirty="0" smtClean="0">
                <a:cs typeface="Times New Roman" pitchFamily="18" charset="0"/>
              </a:rPr>
              <a:t> </a:t>
            </a:r>
            <a:r>
              <a:rPr lang="en-US" altLang="zh-CN" sz="2800" dirty="0" smtClean="0">
                <a:cs typeface="Segoe UI" pitchFamily="18" charset="0"/>
              </a:rPr>
              <a:t>και</a:t>
            </a:r>
            <a:r>
              <a:rPr lang="en-US" altLang="zh-CN" sz="2800" dirty="0" smtClean="0">
                <a:cs typeface="Times New Roman" pitchFamily="18" charset="0"/>
              </a:rPr>
              <a:t> </a:t>
            </a:r>
            <a:r>
              <a:rPr lang="en-US" altLang="zh-CN" sz="2800" dirty="0" err="1" smtClean="0">
                <a:cs typeface="Segoe UI" pitchFamily="18" charset="0"/>
              </a:rPr>
              <a:t>Εργασιακές</a:t>
            </a:r>
            <a:r>
              <a:rPr lang="en-US" altLang="zh-CN" sz="2800" dirty="0" smtClean="0">
                <a:cs typeface="Times New Roman" pitchFamily="18" charset="0"/>
              </a:rPr>
              <a:t> </a:t>
            </a:r>
            <a:r>
              <a:rPr lang="en-US" altLang="zh-CN" sz="2800" dirty="0" err="1" smtClean="0">
                <a:cs typeface="Segoe UI" pitchFamily="18" charset="0"/>
              </a:rPr>
              <a:t>Σχέσεις</a:t>
            </a:r>
            <a:endParaRPr lang="el-GR" sz="3000" b="1" dirty="0" smtClean="0"/>
          </a:p>
          <a:p>
            <a:pPr algn="l"/>
            <a:r>
              <a:rPr lang="el-GR" sz="2800" b="1" dirty="0" smtClean="0"/>
              <a:t>Ενότητα</a:t>
            </a:r>
            <a:r>
              <a:rPr lang="en-US" sz="2800" b="1" dirty="0" smtClean="0"/>
              <a:t> </a:t>
            </a:r>
            <a:r>
              <a:rPr lang="el-GR" sz="2800" b="1" dirty="0" smtClean="0"/>
              <a:t>7: </a:t>
            </a:r>
            <a:r>
              <a:rPr lang="el-GR" altLang="zh-CN" sz="2800" b="1" dirty="0" smtClean="0">
                <a:cs typeface="Segoe UI" pitchFamily="18" charset="0"/>
              </a:rPr>
              <a:t>Μετανάστευση</a:t>
            </a:r>
            <a:endParaRPr lang="en-US" sz="2800" dirty="0" smtClean="0"/>
          </a:p>
          <a:p>
            <a:pPr algn="l">
              <a:lnSpc>
                <a:spcPts val="2400"/>
              </a:lnSpc>
              <a:tabLst/>
            </a:pPr>
            <a:r>
              <a:rPr lang="en-US" altLang="zh-CN" sz="2800" dirty="0"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a:p>
            <a:pPr algn="l">
              <a:lnSpc>
                <a:spcPts val="2600"/>
              </a:lnSpc>
            </a:pPr>
            <a:r>
              <a:rPr lang="el-GR" sz="2400" dirty="0" smtClean="0"/>
              <a:t>Επίκουρος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20</a:t>
            </a:fld>
            <a:endParaRPr lang="el-GR" dirty="0"/>
          </a:p>
        </p:txBody>
      </p:sp>
      <p:sp>
        <p:nvSpPr>
          <p:cNvPr id="7" name="TextBox 1"/>
          <p:cNvSpPr txBox="1"/>
          <p:nvPr/>
        </p:nvSpPr>
        <p:spPr>
          <a:xfrm>
            <a:off x="467544" y="1129308"/>
            <a:ext cx="7848872" cy="828432"/>
          </a:xfrm>
          <a:prstGeom prst="rect">
            <a:avLst/>
          </a:prstGeom>
          <a:noFill/>
        </p:spPr>
        <p:txBody>
          <a:bodyPr wrap="square" lIns="0" tIns="0" rIns="0" rtlCol="0">
            <a:spAutoFit/>
          </a:bodyPr>
          <a:lstStyle/>
          <a:p>
            <a:pPr>
              <a:lnSpc>
                <a:spcPts val="2800"/>
              </a:lnSpc>
              <a:tabLst>
                <a:tab pos="139700" algn="l"/>
                <a:tab pos="685800" algn="l"/>
              </a:tabLst>
            </a:pPr>
            <a:r>
              <a:rPr lang="en-US" altLang="zh-CN" sz="2200" b="1" dirty="0" smtClean="0"/>
              <a:t>	</a:t>
            </a:r>
            <a:r>
              <a:rPr lang="en-US" altLang="zh-CN" sz="2200" b="1" dirty="0" err="1" smtClean="0">
                <a:cs typeface="Segoe UI" pitchFamily="18" charset="0"/>
              </a:rPr>
              <a:t>Συνέπειες</a:t>
            </a:r>
            <a:r>
              <a:rPr lang="en-US" altLang="zh-CN" sz="2200" b="1" dirty="0" smtClean="0">
                <a:cs typeface="Segoe UI" pitchFamily="18" charset="0"/>
              </a:rPr>
              <a:t> </a:t>
            </a:r>
            <a:r>
              <a:rPr lang="en-US" altLang="zh-CN" sz="2200" b="1" dirty="0" err="1" smtClean="0">
                <a:cs typeface="Segoe UI" pitchFamily="18" charset="0"/>
              </a:rPr>
              <a:t>Μετανάστευσης</a:t>
            </a:r>
            <a:r>
              <a:rPr lang="el-GR" altLang="zh-CN" sz="2200" b="1" dirty="0" smtClean="0">
                <a:cs typeface="Segoe UI" pitchFamily="18" charset="0"/>
              </a:rPr>
              <a:t> </a:t>
            </a:r>
            <a:r>
              <a:rPr lang="en-US" altLang="zh-CN" sz="2200" b="1" dirty="0" smtClean="0">
                <a:cs typeface="Segoe UI" pitchFamily="18" charset="0"/>
              </a:rPr>
              <a:t>σε ανταγωνιστική αγορά εργασίας:</a:t>
            </a:r>
          </a:p>
          <a:p>
            <a:pPr>
              <a:lnSpc>
                <a:spcPts val="3300"/>
              </a:lnSpc>
              <a:tabLst>
                <a:tab pos="139700" algn="l"/>
                <a:tab pos="685800" algn="l"/>
              </a:tabLst>
            </a:pPr>
            <a:r>
              <a:rPr lang="en-US" altLang="zh-CN" sz="2200" b="1" dirty="0" smtClean="0"/>
              <a:t>	</a:t>
            </a:r>
            <a:r>
              <a:rPr lang="en-US" altLang="zh-CN" sz="2200" b="1" dirty="0" smtClean="0">
                <a:cs typeface="Segoe UI" pitchFamily="18" charset="0"/>
              </a:rPr>
              <a:t>3. </a:t>
            </a:r>
            <a:r>
              <a:rPr lang="en-US" altLang="zh-CN" sz="2200" b="1" dirty="0" err="1" smtClean="0">
                <a:cs typeface="Segoe UI" pitchFamily="18" charset="0"/>
              </a:rPr>
              <a:t>στη</a:t>
            </a:r>
            <a:r>
              <a:rPr lang="en-US" altLang="zh-CN" sz="2200" b="1" dirty="0" smtClean="0">
                <a:cs typeface="Segoe UI" pitchFamily="18" charset="0"/>
              </a:rPr>
              <a:t> </a:t>
            </a:r>
            <a:r>
              <a:rPr lang="el-GR" altLang="zh-CN" sz="2200" b="1" dirty="0" smtClean="0">
                <a:cs typeface="Segoe UI" pitchFamily="18" charset="0"/>
              </a:rPr>
              <a:t>Δ</a:t>
            </a:r>
            <a:r>
              <a:rPr lang="en-US" altLang="zh-CN" sz="2200" b="1" dirty="0" err="1" smtClean="0">
                <a:cs typeface="Segoe UI" pitchFamily="18" charset="0"/>
              </a:rPr>
              <a:t>ιανοµή</a:t>
            </a:r>
            <a:r>
              <a:rPr lang="en-US" altLang="zh-CN" sz="2200" b="1" dirty="0" smtClean="0">
                <a:cs typeface="Segoe UI" pitchFamily="18" charset="0"/>
              </a:rPr>
              <a:t> του Εισοδήµατος</a:t>
            </a:r>
          </a:p>
        </p:txBody>
      </p:sp>
      <p:pic>
        <p:nvPicPr>
          <p:cNvPr id="8" name="7 - Εικόνα" descr="σελ 16 ενοτ 5.jpg"/>
          <p:cNvPicPr>
            <a:picLocks noChangeAspect="1"/>
          </p:cNvPicPr>
          <p:nvPr/>
        </p:nvPicPr>
        <p:blipFill>
          <a:blip r:embed="rId3" cstate="print"/>
          <a:stretch>
            <a:fillRect/>
          </a:stretch>
        </p:blipFill>
        <p:spPr>
          <a:xfrm>
            <a:off x="827584" y="1921396"/>
            <a:ext cx="4719779" cy="2830463"/>
          </a:xfrm>
          <a:prstGeom prst="rect">
            <a:avLst/>
          </a:prstGeom>
        </p:spPr>
      </p:pic>
      <p:sp>
        <p:nvSpPr>
          <p:cNvPr id="9" name="TextBox 1"/>
          <p:cNvSpPr txBox="1"/>
          <p:nvPr/>
        </p:nvSpPr>
        <p:spPr>
          <a:xfrm>
            <a:off x="755576" y="4729708"/>
            <a:ext cx="5688632" cy="789960"/>
          </a:xfrm>
          <a:prstGeom prst="rect">
            <a:avLst/>
          </a:prstGeom>
          <a:noFill/>
        </p:spPr>
        <p:txBody>
          <a:bodyPr wrap="square" lIns="0" tIns="0" rIns="0" rtlCol="0">
            <a:spAutoFit/>
          </a:bodyPr>
          <a:lstStyle/>
          <a:p>
            <a:pPr>
              <a:lnSpc>
                <a:spcPts val="2800"/>
              </a:lnSpc>
              <a:tabLst>
                <a:tab pos="2438400" algn="l"/>
              </a:tabLst>
            </a:pPr>
            <a:r>
              <a:rPr lang="en-US" altLang="zh-CN" sz="2200" dirty="0" smtClean="0">
                <a:solidFill>
                  <a:srgbClr val="000000"/>
                </a:solidFill>
                <a:cs typeface="Segoe UI" pitchFamily="18" charset="0"/>
              </a:rPr>
              <a:t>Απώλεια</a:t>
            </a:r>
            <a:r>
              <a:rPr lang="en-US" altLang="zh-CN" sz="2200" dirty="0" smtClean="0">
                <a:cs typeface="Times New Roman" pitchFamily="18" charset="0"/>
              </a:rPr>
              <a:t>  </a:t>
            </a:r>
            <a:r>
              <a:rPr lang="en-US" altLang="zh-CN" sz="2200" dirty="0" smtClean="0">
                <a:solidFill>
                  <a:srgbClr val="000000"/>
                </a:solidFill>
                <a:cs typeface="Segoe UI" pitchFamily="18" charset="0"/>
              </a:rPr>
              <a:t>εισοδήµατος</a:t>
            </a:r>
            <a:r>
              <a:rPr lang="en-US" altLang="zh-CN" sz="2200" dirty="0" smtClean="0">
                <a:cs typeface="Times New Roman" pitchFamily="18" charset="0"/>
              </a:rPr>
              <a:t>  </a:t>
            </a:r>
            <a:r>
              <a:rPr lang="en-US" altLang="zh-CN" sz="2200" dirty="0" smtClean="0">
                <a:solidFill>
                  <a:srgbClr val="000000"/>
                </a:solidFill>
                <a:cs typeface="Segoe UI" pitchFamily="18" charset="0"/>
              </a:rPr>
              <a:t>για</a:t>
            </a:r>
            <a:r>
              <a:rPr lang="en-US" altLang="zh-CN" sz="2200" dirty="0" smtClean="0">
                <a:cs typeface="Times New Roman" pitchFamily="18" charset="0"/>
              </a:rPr>
              <a:t>  </a:t>
            </a:r>
            <a:r>
              <a:rPr lang="en-US" altLang="zh-CN" sz="2200" dirty="0" smtClean="0">
                <a:solidFill>
                  <a:srgbClr val="000000"/>
                </a:solidFill>
                <a:cs typeface="Segoe UI" pitchFamily="18" charset="0"/>
              </a:rPr>
              <a:t>εργαζόµενους:</a:t>
            </a:r>
            <a:r>
              <a:rPr lang="en-US" altLang="zh-CN" sz="2200" dirty="0" smtClean="0">
                <a:cs typeface="Times New Roman" pitchFamily="18" charset="0"/>
              </a:rPr>
              <a:t> </a:t>
            </a:r>
            <a:r>
              <a:rPr lang="en-US" altLang="zh-CN" sz="2200" dirty="0" smtClean="0">
                <a:solidFill>
                  <a:srgbClr val="000000"/>
                </a:solidFill>
                <a:cs typeface="Segoe UI" pitchFamily="18" charset="0"/>
              </a:rPr>
              <a:t>Α1</a:t>
            </a:r>
            <a:endParaRPr lang="en-US" altLang="zh-CN" sz="2200" dirty="0" smtClean="0"/>
          </a:p>
          <a:p>
            <a:pPr>
              <a:lnSpc>
                <a:spcPts val="3000"/>
              </a:lnSpc>
              <a:tabLst>
                <a:tab pos="2438400" algn="l"/>
              </a:tabLst>
            </a:pPr>
            <a:r>
              <a:rPr lang="en-US" altLang="zh-CN" sz="2200" dirty="0" smtClean="0">
                <a:solidFill>
                  <a:srgbClr val="000000"/>
                </a:solidFill>
                <a:cs typeface="Segoe UI" pitchFamily="18" charset="0"/>
              </a:rPr>
              <a:t>Αύξηση</a:t>
            </a:r>
            <a:r>
              <a:rPr lang="en-US" altLang="zh-CN" sz="2200" dirty="0" smtClean="0">
                <a:cs typeface="Times New Roman" pitchFamily="18" charset="0"/>
              </a:rPr>
              <a:t>  </a:t>
            </a:r>
            <a:r>
              <a:rPr lang="en-US" altLang="zh-CN" sz="2200" dirty="0" smtClean="0">
                <a:solidFill>
                  <a:srgbClr val="000000"/>
                </a:solidFill>
                <a:cs typeface="Segoe UI" pitchFamily="18" charset="0"/>
              </a:rPr>
              <a:t>εισοδήµατος</a:t>
            </a:r>
            <a:r>
              <a:rPr lang="en-US" altLang="zh-CN" sz="2200" dirty="0" smtClean="0">
                <a:cs typeface="Times New Roman" pitchFamily="18" charset="0"/>
              </a:rPr>
              <a:t>  </a:t>
            </a:r>
            <a:r>
              <a:rPr lang="en-US" altLang="zh-CN" sz="2200" dirty="0" smtClean="0">
                <a:solidFill>
                  <a:srgbClr val="000000"/>
                </a:solidFill>
                <a:cs typeface="Segoe UI" pitchFamily="18" charset="0"/>
              </a:rPr>
              <a:t>για</a:t>
            </a:r>
            <a:r>
              <a:rPr lang="en-US" altLang="zh-CN" sz="2200" dirty="0" smtClean="0">
                <a:cs typeface="Times New Roman" pitchFamily="18" charset="0"/>
              </a:rPr>
              <a:t>  </a:t>
            </a:r>
            <a:r>
              <a:rPr lang="en-US" altLang="zh-CN" sz="2200" dirty="0" smtClean="0">
                <a:solidFill>
                  <a:srgbClr val="000000"/>
                </a:solidFill>
                <a:cs typeface="Segoe UI" pitchFamily="18" charset="0"/>
              </a:rPr>
              <a:t>εργοδότες:</a:t>
            </a:r>
            <a:r>
              <a:rPr lang="en-US" altLang="zh-CN" sz="2200" dirty="0" smtClean="0">
                <a:cs typeface="Times New Roman" pitchFamily="18" charset="0"/>
              </a:rPr>
              <a:t> </a:t>
            </a:r>
            <a:r>
              <a:rPr lang="en-US" altLang="zh-CN" sz="2200" dirty="0" smtClean="0">
                <a:solidFill>
                  <a:srgbClr val="000000"/>
                </a:solidFill>
                <a:cs typeface="Segoe UI" pitchFamily="18" charset="0"/>
              </a:rPr>
              <a:t>Α1+Α2+Β</a:t>
            </a:r>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marL="0" indent="0">
              <a:lnSpc>
                <a:spcPct val="80000"/>
              </a:lnSpc>
              <a:buNone/>
            </a:pPr>
            <a:r>
              <a:rPr lang="el-GR" sz="2400" b="1" dirty="0" smtClean="0"/>
              <a:t>Συνέπειες Μετανάστευσης στην Περιοχή Προορισμού: Συμπεράσματα</a:t>
            </a:r>
          </a:p>
          <a:p>
            <a:pPr marL="0" indent="0">
              <a:lnSpc>
                <a:spcPct val="80000"/>
              </a:lnSpc>
              <a:buNone/>
            </a:pPr>
            <a:r>
              <a:rPr lang="el-GR" sz="2200" dirty="0" smtClean="0"/>
              <a:t>Ο εργατικός μισθός μειώνεται.</a:t>
            </a:r>
          </a:p>
          <a:p>
            <a:pPr marL="0" indent="0">
              <a:lnSpc>
                <a:spcPct val="80000"/>
              </a:lnSpc>
              <a:buNone/>
            </a:pPr>
            <a:r>
              <a:rPr lang="el-GR" sz="2200" dirty="0" smtClean="0"/>
              <a:t>Η απασχόληση αυξάνεται.</a:t>
            </a:r>
          </a:p>
          <a:p>
            <a:pPr marL="0" indent="0">
              <a:lnSpc>
                <a:spcPct val="80000"/>
              </a:lnSpc>
              <a:buNone/>
            </a:pPr>
            <a:r>
              <a:rPr lang="el-GR" sz="2200" dirty="0" smtClean="0"/>
              <a:t>Το εργοδοτικό εισόδημα αυξάνεται.</a:t>
            </a:r>
          </a:p>
          <a:p>
            <a:pPr marL="0" indent="0">
              <a:lnSpc>
                <a:spcPct val="80000"/>
              </a:lnSpc>
              <a:buNone/>
            </a:pPr>
            <a:r>
              <a:rPr lang="el-GR" sz="2200" dirty="0" smtClean="0"/>
              <a:t>Υποκατάσταση μέρους των γηγενών εργαζομένων με μετανάστες.</a:t>
            </a:r>
          </a:p>
          <a:p>
            <a:pPr marL="0" indent="0">
              <a:lnSpc>
                <a:spcPct val="80000"/>
              </a:lnSpc>
              <a:buNone/>
            </a:pPr>
            <a:r>
              <a:rPr lang="el-GR" sz="2200" dirty="0" smtClean="0"/>
              <a:t>Οι συνέπειες της μετανάστευσης εμφανίζονται όταν η εργασία των μεταναστών είναι ανταγωνιστική προς την εργασία των γηγενών εργαζομένων. Για ορισμένα επαγγέλματα μεγάλης εξειδίκευσης νομικά κατοχυρωμένα κ.α. η επίδραση των μεταναστών είναι μηδαμινή!</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marL="0" indent="0">
              <a:lnSpc>
                <a:spcPct val="80000"/>
              </a:lnSpc>
              <a:buNone/>
            </a:pPr>
            <a:r>
              <a:rPr lang="el-GR" sz="2200" b="1" dirty="0" smtClean="0"/>
              <a:t>Συνέπειες Μετανάστευσης στην Περιοχή Προέλευσης: Συμπεράσματα</a:t>
            </a:r>
          </a:p>
          <a:p>
            <a:pPr>
              <a:lnSpc>
                <a:spcPct val="80000"/>
              </a:lnSpc>
              <a:buNone/>
              <a:tabLst/>
            </a:pPr>
            <a:r>
              <a:rPr lang="en-US" altLang="zh-CN" sz="2200" dirty="0" smtClean="0">
                <a:solidFill>
                  <a:srgbClr val="000000"/>
                </a:solidFill>
                <a:cs typeface="Segoe UI" pitchFamily="18" charset="0"/>
              </a:rPr>
              <a:t>Ο</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εργατικός</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ισθός</a:t>
            </a:r>
            <a:r>
              <a:rPr lang="en-US" altLang="zh-CN" sz="2200" dirty="0" smtClean="0">
                <a:cs typeface="Times New Roman" pitchFamily="18" charset="0"/>
              </a:rPr>
              <a:t> </a:t>
            </a:r>
            <a:r>
              <a:rPr lang="en-US" altLang="zh-CN" sz="2200" dirty="0" err="1" smtClean="0">
                <a:solidFill>
                  <a:srgbClr val="000000"/>
                </a:solidFill>
                <a:cs typeface="Segoe UI" pitchFamily="18" charset="0"/>
              </a:rPr>
              <a:t>αυξάνεται</a:t>
            </a:r>
            <a:r>
              <a:rPr lang="en-US" altLang="zh-CN" sz="2200" dirty="0" smtClean="0">
                <a:solidFill>
                  <a:srgbClr val="000000"/>
                </a:solidFill>
                <a:cs typeface="Segoe UI" pitchFamily="18" charset="0"/>
              </a:rPr>
              <a:t>.</a:t>
            </a:r>
          </a:p>
          <a:p>
            <a:pPr>
              <a:lnSpc>
                <a:spcPct val="80000"/>
              </a:lnSpc>
              <a:buNone/>
              <a:tabLst/>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απασχόληση</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ειώνεται</a:t>
            </a:r>
            <a:r>
              <a:rPr lang="en-US" altLang="zh-CN" sz="2200" dirty="0" smtClean="0">
                <a:solidFill>
                  <a:srgbClr val="000000"/>
                </a:solidFill>
                <a:cs typeface="Segoe UI" pitchFamily="18" charset="0"/>
              </a:rPr>
              <a:t>.</a:t>
            </a:r>
          </a:p>
          <a:p>
            <a:pPr marL="0" indent="0">
              <a:lnSpc>
                <a:spcPct val="80000"/>
              </a:lnSpc>
              <a:buNone/>
            </a:pPr>
            <a:r>
              <a:rPr lang="en-US" altLang="zh-CN" sz="2200" dirty="0" err="1" smtClean="0">
                <a:solidFill>
                  <a:srgbClr val="000000"/>
                </a:solidFill>
                <a:cs typeface="Segoe UI" pitchFamily="18" charset="0"/>
              </a:rPr>
              <a:t>Αύξηση</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err="1" smtClean="0">
                <a:solidFill>
                  <a:srgbClr val="000000"/>
                </a:solidFill>
                <a:cs typeface="Segoe UI" pitchFamily="18" charset="0"/>
              </a:rPr>
              <a:t>εισροών</a:t>
            </a:r>
            <a:r>
              <a:rPr lang="en-US" altLang="zh-CN" sz="2200" dirty="0" smtClean="0">
                <a:cs typeface="Times New Roman" pitchFamily="18" charset="0"/>
              </a:rPr>
              <a:t> </a:t>
            </a:r>
            <a:r>
              <a:rPr lang="en-US" altLang="zh-CN" sz="2200" dirty="0" err="1" smtClean="0">
                <a:solidFill>
                  <a:srgbClr val="000000"/>
                </a:solidFill>
                <a:cs typeface="Segoe UI" pitchFamily="18" charset="0"/>
              </a:rPr>
              <a:t>συναλλάγµατος</a:t>
            </a:r>
            <a:r>
              <a:rPr lang="en-US" altLang="zh-CN" sz="2200" dirty="0" smtClean="0">
                <a:cs typeface="Times New Roman" pitchFamily="18" charset="0"/>
              </a:rPr>
              <a:t> </a:t>
            </a:r>
            <a:r>
              <a:rPr lang="en-US" altLang="zh-CN" sz="2200" dirty="0" err="1" smtClean="0">
                <a:solidFill>
                  <a:srgbClr val="000000"/>
                </a:solidFill>
                <a:cs typeface="Segoe UI" pitchFamily="18" charset="0"/>
              </a:rPr>
              <a:t>λόγω</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εταναστευτικών</a:t>
            </a:r>
            <a:r>
              <a:rPr lang="en-US" altLang="zh-CN" sz="2200" dirty="0" smtClean="0">
                <a:cs typeface="Times New Roman" pitchFamily="18" charset="0"/>
              </a:rPr>
              <a:t> </a:t>
            </a:r>
            <a:r>
              <a:rPr lang="en-US" altLang="zh-CN" sz="2200" dirty="0" err="1" smtClean="0">
                <a:solidFill>
                  <a:srgbClr val="000000"/>
                </a:solidFill>
                <a:cs typeface="Segoe UI" pitchFamily="18" charset="0"/>
              </a:rPr>
              <a:t>εµβασµάτων</a:t>
            </a:r>
            <a:r>
              <a:rPr lang="en-US" altLang="zh-CN" sz="2200" dirty="0" smtClean="0">
                <a:solidFill>
                  <a:srgbClr val="000000"/>
                </a:solidFill>
                <a:cs typeface="Segoe UI" pitchFamily="18" charset="0"/>
              </a:rPr>
              <a:t>:</a:t>
            </a:r>
          </a:p>
          <a:p>
            <a:pPr>
              <a:lnSpc>
                <a:spcPct val="80000"/>
              </a:lnSpc>
              <a:tabLst/>
            </a:pPr>
            <a:r>
              <a:rPr lang="en-US" altLang="zh-CN" sz="2200" dirty="0" smtClean="0">
                <a:solidFill>
                  <a:srgbClr val="000000"/>
                </a:solidFill>
                <a:cs typeface="Segoe UI" pitchFamily="18" charset="0"/>
              </a:rPr>
              <a:t>Ενίσχυση</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επιπέδου</a:t>
            </a:r>
            <a:r>
              <a:rPr lang="en-US" altLang="zh-CN" sz="2200" dirty="0" smtClean="0">
                <a:cs typeface="Times New Roman" pitchFamily="18" charset="0"/>
              </a:rPr>
              <a:t> </a:t>
            </a:r>
            <a:r>
              <a:rPr lang="en-US" altLang="zh-CN" sz="2200" dirty="0" err="1" smtClean="0">
                <a:solidFill>
                  <a:srgbClr val="000000"/>
                </a:solidFill>
                <a:cs typeface="Segoe UI" pitchFamily="18" charset="0"/>
              </a:rPr>
              <a:t>κατανάλωσης</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οικογενειών</a:t>
            </a:r>
            <a:r>
              <a:rPr lang="en-US" altLang="zh-CN" sz="2200" dirty="0" smtClean="0">
                <a:cs typeface="Times New Roman" pitchFamily="18" charset="0"/>
              </a:rPr>
              <a:t> </a:t>
            </a:r>
            <a:r>
              <a:rPr lang="en-US" altLang="zh-CN" sz="2200" dirty="0" smtClean="0">
                <a:solidFill>
                  <a:srgbClr val="000000"/>
                </a:solidFill>
                <a:cs typeface="Segoe UI" pitchFamily="18" charset="0"/>
              </a:rPr>
              <a:t>που</a:t>
            </a:r>
            <a:r>
              <a:rPr lang="en-US" altLang="zh-CN" sz="2200" dirty="0" smtClean="0">
                <a:cs typeface="Times New Roman" pitchFamily="18" charset="0"/>
              </a:rPr>
              <a:t> </a:t>
            </a:r>
            <a:r>
              <a:rPr lang="en-US" altLang="zh-CN" sz="2200" dirty="0" err="1" smtClean="0">
                <a:solidFill>
                  <a:srgbClr val="000000"/>
                </a:solidFill>
                <a:cs typeface="Segoe UI" pitchFamily="18" charset="0"/>
              </a:rPr>
              <a:t>λαµβάνουν</a:t>
            </a:r>
            <a:r>
              <a:rPr lang="en-US" altLang="zh-CN" sz="2200" dirty="0" smtClean="0">
                <a:cs typeface="Times New Roman" pitchFamily="18" charset="0"/>
              </a:rPr>
              <a:t> </a:t>
            </a:r>
            <a:r>
              <a:rPr lang="en-US" altLang="zh-CN" sz="2200" dirty="0" smtClean="0">
                <a:solidFill>
                  <a:srgbClr val="000000"/>
                </a:solidFill>
                <a:cs typeface="Segoe UI" pitchFamily="18" charset="0"/>
              </a:rPr>
              <a:t>τα</a:t>
            </a:r>
            <a:r>
              <a:rPr lang="en-US" altLang="zh-CN" sz="2200" dirty="0" smtClean="0">
                <a:cs typeface="Times New Roman" pitchFamily="18" charset="0"/>
              </a:rPr>
              <a:t> </a:t>
            </a:r>
            <a:r>
              <a:rPr lang="en-US" altLang="zh-CN" sz="2200" dirty="0" err="1" smtClean="0">
                <a:solidFill>
                  <a:srgbClr val="000000"/>
                </a:solidFill>
                <a:cs typeface="Segoe UI" pitchFamily="18" charset="0"/>
              </a:rPr>
              <a:t>εµβάσµατα</a:t>
            </a:r>
            <a:endParaRPr lang="en-US" altLang="zh-CN" sz="2200" dirty="0" smtClean="0"/>
          </a:p>
          <a:p>
            <a:pPr>
              <a:lnSpc>
                <a:spcPct val="80000"/>
              </a:lnSpc>
              <a:tabLst/>
            </a:pPr>
            <a:r>
              <a:rPr lang="en-US" altLang="zh-CN" sz="2200" dirty="0" err="1" smtClean="0">
                <a:solidFill>
                  <a:srgbClr val="000000"/>
                </a:solidFill>
                <a:cs typeface="Segoe UI" pitchFamily="18" charset="0"/>
              </a:rPr>
              <a:t>Βελτίωση</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ισοζυγίου</a:t>
            </a:r>
            <a:r>
              <a:rPr lang="en-US" altLang="zh-CN" sz="2200" dirty="0" smtClean="0">
                <a:cs typeface="Times New Roman" pitchFamily="18" charset="0"/>
              </a:rPr>
              <a:t> </a:t>
            </a:r>
            <a:r>
              <a:rPr lang="en-US" altLang="zh-CN" sz="2200" dirty="0" err="1" smtClean="0">
                <a:solidFill>
                  <a:srgbClr val="000000"/>
                </a:solidFill>
                <a:cs typeface="Segoe UI" pitchFamily="18" charset="0"/>
              </a:rPr>
              <a:t>πληρωµών</a:t>
            </a:r>
            <a:r>
              <a:rPr lang="en-US" altLang="zh-CN" sz="2200" dirty="0" smtClean="0">
                <a:cs typeface="Times New Roman" pitchFamily="18" charset="0"/>
              </a:rPr>
              <a:t> </a:t>
            </a:r>
            <a:r>
              <a:rPr lang="en-US" altLang="zh-CN" sz="2200" dirty="0" smtClean="0">
                <a:solidFill>
                  <a:srgbClr val="000000"/>
                </a:solidFill>
                <a:cs typeface="Segoe UI" pitchFamily="18" charset="0"/>
              </a:rPr>
              <a:t>της</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χώρας.</a:t>
            </a:r>
            <a:endParaRPr lang="el-GR" altLang="zh-CN" sz="2200" dirty="0" smtClean="0">
              <a:solidFill>
                <a:srgbClr val="000000"/>
              </a:solidFill>
              <a:cs typeface="Segoe UI" pitchFamily="18" charset="0"/>
            </a:endParaRPr>
          </a:p>
          <a:p>
            <a:pPr>
              <a:lnSpc>
                <a:spcPct val="80000"/>
              </a:lnSpc>
            </a:pPr>
            <a:r>
              <a:rPr lang="en-US" altLang="zh-CN" sz="2200" dirty="0" err="1" smtClean="0">
                <a:solidFill>
                  <a:srgbClr val="000000"/>
                </a:solidFill>
                <a:cs typeface="Segoe UI" pitchFamily="18" charset="0"/>
              </a:rPr>
              <a:t>Απώλεια</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ηλικιακά</a:t>
            </a:r>
            <a:r>
              <a:rPr lang="en-US" altLang="zh-CN" sz="2200" dirty="0" smtClean="0">
                <a:cs typeface="Times New Roman" pitchFamily="18" charset="0"/>
              </a:rPr>
              <a:t> </a:t>
            </a:r>
            <a:r>
              <a:rPr lang="en-US" altLang="zh-CN" sz="2200" dirty="0" err="1" smtClean="0">
                <a:solidFill>
                  <a:srgbClr val="000000"/>
                </a:solidFill>
                <a:cs typeface="Segoe UI" pitchFamily="18" charset="0"/>
              </a:rPr>
              <a:t>νέου</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εξειδικευµένου</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εργατικού</a:t>
            </a:r>
            <a:r>
              <a:rPr lang="en-US" altLang="zh-CN" sz="2200" dirty="0" smtClean="0">
                <a:cs typeface="Times New Roman" pitchFamily="18" charset="0"/>
              </a:rPr>
              <a:t> </a:t>
            </a:r>
            <a:r>
              <a:rPr lang="en-US" altLang="zh-CN" sz="2200" dirty="0" err="1" smtClean="0">
                <a:solidFill>
                  <a:srgbClr val="000000"/>
                </a:solidFill>
                <a:cs typeface="Segoe UI" pitchFamily="18" charset="0"/>
              </a:rPr>
              <a:t>δυναµικού</a:t>
            </a:r>
            <a:endParaRPr lang="en-US" altLang="zh-CN" sz="2200" dirty="0" smtClean="0">
              <a:solidFill>
                <a:srgbClr val="000000"/>
              </a:solidFill>
              <a:cs typeface="Segoe UI" pitchFamily="18" charset="0"/>
            </a:endParaRPr>
          </a:p>
          <a:p>
            <a:pPr>
              <a:lnSpc>
                <a:spcPts val="3300"/>
              </a:lnSpc>
              <a:tabLst/>
            </a:pPr>
            <a:endParaRPr lang="en-US" altLang="zh-CN" sz="2200" dirty="0" smtClean="0">
              <a:solidFill>
                <a:srgbClr val="000000"/>
              </a:solidFill>
              <a:cs typeface="Segoe UI" pitchFamily="18" charset="0"/>
            </a:endParaRPr>
          </a:p>
          <a:p>
            <a:pPr marL="0" indent="0">
              <a:lnSpc>
                <a:spcPct val="80000"/>
              </a:lnSpc>
              <a:buNone/>
            </a:pPr>
            <a:endParaRPr lang="el-GR" sz="22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algn="just">
              <a:lnSpc>
                <a:spcPts val="3200"/>
              </a:lnSpc>
              <a:buNone/>
              <a:tabLst>
                <a:tab pos="368300" algn="l"/>
                <a:tab pos="812800" algn="l"/>
              </a:tabLst>
            </a:pPr>
            <a:r>
              <a:rPr lang="en-US" altLang="zh-CN" sz="2800" b="1" dirty="0" err="1" smtClean="0">
                <a:cs typeface="Segoe UI" pitchFamily="18" charset="0"/>
              </a:rPr>
              <a:t>Επαγγελµατική</a:t>
            </a:r>
            <a:r>
              <a:rPr lang="en-US" altLang="zh-CN" sz="2800" b="1" dirty="0" smtClean="0">
                <a:cs typeface="Segoe UI" pitchFamily="18" charset="0"/>
              </a:rPr>
              <a:t> </a:t>
            </a:r>
            <a:r>
              <a:rPr lang="en-US" altLang="zh-CN" sz="2800" b="1" dirty="0" err="1" smtClean="0">
                <a:cs typeface="Segoe UI" pitchFamily="18" charset="0"/>
              </a:rPr>
              <a:t>Μετακίνηση</a:t>
            </a:r>
            <a:r>
              <a:rPr lang="en-US" altLang="zh-CN" sz="2800" b="1" dirty="0" smtClean="0">
                <a:cs typeface="Segoe UI" pitchFamily="18" charset="0"/>
              </a:rPr>
              <a:t>: </a:t>
            </a:r>
            <a:r>
              <a:rPr lang="en-US" altLang="zh-CN" sz="2800" b="1" dirty="0" err="1" smtClean="0">
                <a:cs typeface="Segoe UI" pitchFamily="18" charset="0"/>
              </a:rPr>
              <a:t>Αίτια</a:t>
            </a:r>
            <a:endParaRPr lang="en-US" altLang="zh-CN" sz="2800" dirty="0" smtClean="0"/>
          </a:p>
          <a:p>
            <a:pPr algn="just">
              <a:lnSpc>
                <a:spcPct val="80000"/>
              </a:lnSpc>
              <a:buNone/>
              <a:tabLst>
                <a:tab pos="368300" algn="l"/>
                <a:tab pos="812800" algn="l"/>
              </a:tabLst>
            </a:pP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επαγγελµατική</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ετακίνηση</a:t>
            </a:r>
            <a:r>
              <a:rPr lang="en-US" altLang="zh-CN" sz="2400" dirty="0" smtClean="0">
                <a:cs typeface="Times New Roman" pitchFamily="18" charset="0"/>
              </a:rPr>
              <a:t> </a:t>
            </a:r>
            <a:r>
              <a:rPr lang="en-US" altLang="zh-CN" sz="2400" dirty="0" smtClean="0">
                <a:cs typeface="Segoe UI" pitchFamily="18" charset="0"/>
              </a:rPr>
              <a:t>είναι</a:t>
            </a:r>
            <a:r>
              <a:rPr lang="en-US" altLang="zh-CN" sz="2400" dirty="0" smtClean="0">
                <a:cs typeface="Times New Roman" pitchFamily="18" charset="0"/>
              </a:rPr>
              <a:t> </a:t>
            </a:r>
            <a:r>
              <a:rPr lang="en-US" altLang="zh-CN" sz="2400" dirty="0" err="1" smtClean="0">
                <a:cs typeface="Segoe UI" pitchFamily="18" charset="0"/>
              </a:rPr>
              <a:t>αναγκαία</a:t>
            </a:r>
            <a:r>
              <a:rPr lang="en-US" altLang="zh-CN" sz="2400" dirty="0" smtClean="0">
                <a:cs typeface="Times New Roman" pitchFamily="18" charset="0"/>
              </a:rPr>
              <a:t> </a:t>
            </a:r>
            <a:r>
              <a:rPr lang="en-US" altLang="zh-CN" sz="2400" dirty="0" err="1" smtClean="0">
                <a:cs typeface="Segoe UI" pitchFamily="18" charset="0"/>
              </a:rPr>
              <a:t>διότι</a:t>
            </a:r>
            <a:r>
              <a:rPr lang="en-US" altLang="zh-CN" sz="2400" dirty="0" smtClean="0">
                <a:cs typeface="Segoe UI" pitchFamily="18" charset="0"/>
              </a:rPr>
              <a:t>:</a:t>
            </a:r>
            <a:endParaRPr lang="en-US" altLang="zh-CN" sz="2400" dirty="0" smtClean="0"/>
          </a:p>
          <a:p>
            <a:pPr algn="just">
              <a:lnSpc>
                <a:spcPct val="80000"/>
              </a:lnSpc>
              <a:tabLst>
                <a:tab pos="368300" algn="l"/>
                <a:tab pos="812800" algn="l"/>
              </a:tabLst>
            </a:pPr>
            <a:r>
              <a:rPr lang="en-US" altLang="zh-CN" sz="2400" dirty="0" smtClean="0"/>
              <a:t>	</a:t>
            </a:r>
            <a:r>
              <a:rPr lang="en-US" altLang="zh-CN" sz="2400" dirty="0" smtClean="0">
                <a:cs typeface="Segoe UI" pitchFamily="18" charset="0"/>
              </a:rPr>
              <a:t>οι</a:t>
            </a:r>
            <a:r>
              <a:rPr lang="en-US" altLang="zh-CN" sz="2400" dirty="0" smtClean="0">
                <a:cs typeface="Times New Roman" pitchFamily="18" charset="0"/>
              </a:rPr>
              <a:t> </a:t>
            </a:r>
            <a:r>
              <a:rPr lang="en-US" altLang="zh-CN" sz="2400" dirty="0" err="1" smtClean="0">
                <a:cs typeface="Segoe UI" pitchFamily="18" charset="0"/>
              </a:rPr>
              <a:t>τεχνολογικές</a:t>
            </a:r>
            <a:r>
              <a:rPr lang="en-US" altLang="zh-CN" sz="2400" dirty="0" smtClean="0">
                <a:cs typeface="Times New Roman" pitchFamily="18" charset="0"/>
              </a:rPr>
              <a:t> </a:t>
            </a:r>
            <a:r>
              <a:rPr lang="en-US" altLang="zh-CN" sz="2400" dirty="0" err="1" smtClean="0">
                <a:cs typeface="Segoe UI" pitchFamily="18" charset="0"/>
              </a:rPr>
              <a:t>αλλαγές</a:t>
            </a:r>
            <a:r>
              <a:rPr lang="en-US" altLang="zh-CN" sz="2400" dirty="0" smtClean="0">
                <a:cs typeface="Times New Roman" pitchFamily="18" charset="0"/>
              </a:rPr>
              <a:t> </a:t>
            </a:r>
            <a:r>
              <a:rPr lang="en-US" altLang="zh-CN" sz="2400" dirty="0" err="1" smtClean="0">
                <a:cs typeface="Segoe UI" pitchFamily="18" charset="0"/>
              </a:rPr>
              <a:t>καθιστούν</a:t>
            </a:r>
            <a:r>
              <a:rPr lang="en-US" altLang="zh-CN" sz="2400" dirty="0" smtClean="0">
                <a:cs typeface="Times New Roman" pitchFamily="18" charset="0"/>
              </a:rPr>
              <a:t> </a:t>
            </a:r>
            <a:r>
              <a:rPr lang="en-US" altLang="zh-CN" sz="2400" dirty="0" err="1" smtClean="0">
                <a:cs typeface="Segoe UI" pitchFamily="18" charset="0"/>
              </a:rPr>
              <a:t>άχρηστα</a:t>
            </a:r>
            <a:r>
              <a:rPr lang="el-GR" altLang="zh-CN" sz="2400" dirty="0" smtClean="0">
                <a:cs typeface="Segoe UI" pitchFamily="18" charset="0"/>
              </a:rPr>
              <a:t> </a:t>
            </a:r>
            <a:r>
              <a:rPr lang="en-US" altLang="zh-CN" sz="2400" dirty="0" err="1" smtClean="0">
                <a:cs typeface="Segoe UI" pitchFamily="18" charset="0"/>
              </a:rPr>
              <a:t>ορισµένα</a:t>
            </a:r>
            <a:r>
              <a:rPr lang="en-US" altLang="zh-CN" sz="2400" dirty="0" smtClean="0">
                <a:cs typeface="Times New Roman" pitchFamily="18" charset="0"/>
              </a:rPr>
              <a:t>  </a:t>
            </a:r>
            <a:r>
              <a:rPr lang="en-US" altLang="zh-CN" sz="2400" dirty="0" err="1" smtClean="0">
                <a:cs typeface="Segoe UI" pitchFamily="18" charset="0"/>
              </a:rPr>
              <a:t>επαγγέλµατα</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err="1" smtClean="0">
                <a:cs typeface="Segoe UI" pitchFamily="18" charset="0"/>
              </a:rPr>
              <a:t>δηµιουργούν</a:t>
            </a:r>
            <a:r>
              <a:rPr lang="en-US" altLang="zh-CN" sz="2400" dirty="0" smtClean="0">
                <a:cs typeface="Times New Roman" pitchFamily="18" charset="0"/>
              </a:rPr>
              <a:t> </a:t>
            </a:r>
            <a:r>
              <a:rPr lang="en-US" altLang="zh-CN" sz="2400" dirty="0" err="1" smtClean="0">
                <a:cs typeface="Segoe UI" pitchFamily="18" charset="0"/>
              </a:rPr>
              <a:t>ανάγκες</a:t>
            </a:r>
            <a:r>
              <a:rPr lang="el-GR" altLang="zh-CN" sz="2400" dirty="0" smtClean="0">
                <a:cs typeface="Segoe UI"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err="1" smtClean="0">
                <a:cs typeface="Segoe UI" pitchFamily="18" charset="0"/>
              </a:rPr>
              <a:t>νέα</a:t>
            </a:r>
            <a:r>
              <a:rPr lang="en-US" altLang="zh-CN" sz="2400" dirty="0" smtClean="0">
                <a:cs typeface="Segoe UI" pitchFamily="18" charset="0"/>
              </a:rPr>
              <a:t>.</a:t>
            </a:r>
          </a:p>
          <a:p>
            <a:pPr algn="just">
              <a:lnSpc>
                <a:spcPct val="80000"/>
              </a:lnSpc>
              <a:tabLst>
                <a:tab pos="2070100" algn="l"/>
              </a:tabLst>
            </a:pPr>
            <a:r>
              <a:rPr lang="el-GR" sz="2400" dirty="0" smtClean="0"/>
              <a:t>Η διάρθρωση της ζήτησης αγαθών </a:t>
            </a:r>
            <a:r>
              <a:rPr lang="en-US" altLang="zh-CN" sz="2400" dirty="0" err="1" smtClean="0">
                <a:cs typeface="Segoe UI" pitchFamily="18" charset="0"/>
              </a:rPr>
              <a:t>υπηρεσιών</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εταβάλλεται</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έτσ</a:t>
            </a:r>
            <a:r>
              <a:rPr lang="el-GR" altLang="zh-CN" sz="2400" dirty="0" smtClean="0">
                <a:cs typeface="Segoe UI" pitchFamily="18" charset="0"/>
              </a:rPr>
              <a:t>ι</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ζήτηση</a:t>
            </a:r>
            <a:r>
              <a:rPr lang="en-US" altLang="zh-CN" sz="2400" dirty="0" smtClean="0">
                <a:cs typeface="Times New Roman" pitchFamily="18" charset="0"/>
              </a:rPr>
              <a:t> </a:t>
            </a:r>
            <a:r>
              <a:rPr lang="en-US" altLang="zh-CN" sz="2400" dirty="0" err="1" smtClean="0">
                <a:cs typeface="Segoe UI" pitchFamily="18" charset="0"/>
              </a:rPr>
              <a:t>για</a:t>
            </a:r>
            <a:r>
              <a:rPr lang="el-GR" altLang="zh-CN" sz="2400" dirty="0" smtClean="0">
                <a:cs typeface="Segoe UI" pitchFamily="18" charset="0"/>
              </a:rPr>
              <a:t> </a:t>
            </a:r>
            <a:r>
              <a:rPr lang="en-US" altLang="zh-CN" sz="2400" dirty="0" err="1" smtClean="0">
                <a:cs typeface="Segoe UI" pitchFamily="18" charset="0"/>
              </a:rPr>
              <a:t>ορισµένα</a:t>
            </a:r>
            <a:r>
              <a:rPr lang="en-US" altLang="zh-CN" sz="2400" dirty="0" smtClean="0">
                <a:cs typeface="Times New Roman" pitchFamily="18" charset="0"/>
              </a:rPr>
              <a:t> </a:t>
            </a:r>
            <a:r>
              <a:rPr lang="en-US" altLang="zh-CN" sz="2400" dirty="0" err="1" smtClean="0">
                <a:cs typeface="Segoe UI" pitchFamily="18" charset="0"/>
              </a:rPr>
              <a:t>επαγγέλµατα</a:t>
            </a:r>
            <a:r>
              <a:rPr lang="en-US" altLang="zh-CN" sz="2400" dirty="0" smtClean="0">
                <a:cs typeface="Times New Roman" pitchFamily="18" charset="0"/>
              </a:rPr>
              <a:t> </a:t>
            </a:r>
            <a:r>
              <a:rPr lang="en-US" altLang="zh-CN" sz="2400" dirty="0" err="1" smtClean="0">
                <a:cs typeface="Segoe UI" pitchFamily="18" charset="0"/>
              </a:rPr>
              <a:t>αυξάνεται</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err="1" smtClean="0">
                <a:cs typeface="Segoe UI" pitchFamily="18" charset="0"/>
              </a:rPr>
              <a:t>ορισµένα</a:t>
            </a:r>
            <a:r>
              <a:rPr lang="el-GR" altLang="zh-CN" sz="2400" dirty="0" smtClean="0">
                <a:cs typeface="Segoe UI" pitchFamily="18" charset="0"/>
              </a:rPr>
              <a:t> </a:t>
            </a:r>
            <a:r>
              <a:rPr lang="en-US" altLang="zh-CN" sz="2400" dirty="0" err="1" smtClean="0">
                <a:cs typeface="Segoe UI" pitchFamily="18" charset="0"/>
              </a:rPr>
              <a:t>άλλα</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ειώνεται</a:t>
            </a:r>
            <a:r>
              <a:rPr lang="en-US" altLang="zh-CN" sz="2400" dirty="0" smtClean="0">
                <a:cs typeface="Segoe UI" pitchFamily="18" charset="0"/>
              </a:rPr>
              <a:t>.</a:t>
            </a:r>
          </a:p>
          <a:p>
            <a:pPr marL="0" indent="0" algn="just">
              <a:lnSpc>
                <a:spcPct val="80000"/>
              </a:lnSpc>
              <a:buNone/>
            </a:pPr>
            <a:endParaRPr lang="el-GR" sz="26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marL="0" indent="0" algn="just">
              <a:lnSpc>
                <a:spcPct val="80000"/>
              </a:lnSpc>
              <a:buNone/>
            </a:pPr>
            <a:r>
              <a:rPr lang="el-GR" sz="2800" b="1" dirty="0" smtClean="0"/>
              <a:t>Επαγγελματική Μετακίνηση: Τρόποι επίτευξης</a:t>
            </a:r>
          </a:p>
          <a:p>
            <a:pPr marL="0" indent="0" algn="just">
              <a:lnSpc>
                <a:spcPct val="80000"/>
              </a:lnSpc>
              <a:buNone/>
            </a:pPr>
            <a:r>
              <a:rPr lang="el-GR" sz="2600" dirty="0" smtClean="0"/>
              <a:t>Η επαγγελματική μετακίνηση μπορεί να επιτευχθεί:</a:t>
            </a:r>
          </a:p>
          <a:p>
            <a:pPr marL="0" indent="0" algn="just">
              <a:lnSpc>
                <a:spcPct val="80000"/>
              </a:lnSpc>
            </a:pPr>
            <a:r>
              <a:rPr lang="el-GR" sz="2600" dirty="0" smtClean="0"/>
              <a:t> με την στροφή νέων εργαζομένων στο επαγγέλματα που παρουσιάζουν έλλειμμα και προσφέρουν ευκαιρίες απασχόλησης</a:t>
            </a:r>
          </a:p>
          <a:p>
            <a:pPr marL="0" indent="0" algn="just">
              <a:lnSpc>
                <a:spcPct val="80000"/>
              </a:lnSpc>
            </a:pPr>
            <a:r>
              <a:rPr lang="el-GR" sz="2600" dirty="0" smtClean="0"/>
              <a:t> με την μετεκπαίδευση και επιμόρφωση των εργαζομένων σε τομείς που παρουσιάζουν φθίνουσα ζήτηση εργασίας και απειλούνται με ανεργία.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altLang="zh-CN" sz="3200" dirty="0" smtClean="0">
                <a:cs typeface="Segoe UI" pitchFamily="18" charset="0"/>
              </a:rPr>
              <a:t>Μετανάστευση</a:t>
            </a:r>
            <a:endParaRPr lang="el-GR" sz="3200" dirty="0"/>
          </a:p>
        </p:txBody>
      </p:sp>
      <p:sp>
        <p:nvSpPr>
          <p:cNvPr id="5" name="Θέση περιεχομένου 4"/>
          <p:cNvSpPr>
            <a:spLocks noGrp="1"/>
          </p:cNvSpPr>
          <p:nvPr>
            <p:ph idx="1"/>
          </p:nvPr>
        </p:nvSpPr>
        <p:spPr>
          <a:xfrm>
            <a:off x="467544" y="1345332"/>
            <a:ext cx="8229600" cy="3771636"/>
          </a:xfrm>
        </p:spPr>
        <p:txBody>
          <a:bodyPr>
            <a:noAutofit/>
          </a:bodyPr>
          <a:lstStyle/>
          <a:p>
            <a:pPr algn="just">
              <a:lnSpc>
                <a:spcPct val="80000"/>
              </a:lnSpc>
              <a:buNone/>
              <a:tabLst>
                <a:tab pos="292100" algn="l"/>
                <a:tab pos="2298700" algn="l"/>
              </a:tabLst>
            </a:pPr>
            <a:r>
              <a:rPr lang="el-GR" altLang="zh-CN" sz="2400" b="1" dirty="0" smtClean="0">
                <a:solidFill>
                  <a:srgbClr val="000000"/>
                </a:solidFill>
                <a:cs typeface="Segoe UI" pitchFamily="18" charset="0"/>
              </a:rPr>
              <a:t>Επαγγελματική Μετακίνηση: Δυσκολίες</a:t>
            </a:r>
          </a:p>
          <a:p>
            <a:pPr algn="just">
              <a:lnSpc>
                <a:spcPct val="80000"/>
              </a:lnSpc>
              <a:buNone/>
              <a:tabLst>
                <a:tab pos="292100" algn="l"/>
                <a:tab pos="2298700" algn="l"/>
              </a:tabLst>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επαγγελµατική</a:t>
            </a:r>
            <a:r>
              <a:rPr lang="en-US" altLang="zh-CN" sz="2200" dirty="0" smtClean="0">
                <a:cs typeface="Times New Roman" pitchFamily="18" charset="0"/>
              </a:rPr>
              <a:t> </a:t>
            </a:r>
            <a:r>
              <a:rPr lang="en-US" altLang="zh-CN" sz="2200" dirty="0" err="1" smtClean="0">
                <a:solidFill>
                  <a:srgbClr val="000000"/>
                </a:solidFill>
                <a:cs typeface="Segoe UI" pitchFamily="18" charset="0"/>
              </a:rPr>
              <a:t>κινητικότητα</a:t>
            </a:r>
            <a:r>
              <a:rPr lang="en-US" altLang="zh-CN" sz="2200" dirty="0" smtClean="0">
                <a:cs typeface="Times New Roman" pitchFamily="18" charset="0"/>
              </a:rPr>
              <a:t> </a:t>
            </a:r>
            <a:r>
              <a:rPr lang="en-US" altLang="zh-CN" sz="2200" dirty="0" err="1" smtClean="0">
                <a:solidFill>
                  <a:srgbClr val="000000"/>
                </a:solidFill>
                <a:cs typeface="Segoe UI" pitchFamily="18" charset="0"/>
              </a:rPr>
              <a:t>δυσχεραίνετα</a:t>
            </a:r>
            <a:r>
              <a:rPr lang="el-GR" altLang="zh-CN" sz="2200" dirty="0" smtClean="0">
                <a:solidFill>
                  <a:srgbClr val="000000"/>
                </a:solidFill>
                <a:cs typeface="Segoe UI" pitchFamily="18" charset="0"/>
              </a:rPr>
              <a:t>ι </a:t>
            </a:r>
            <a:r>
              <a:rPr lang="en-US" altLang="zh-CN" sz="2200" dirty="0" err="1" smtClean="0">
                <a:solidFill>
                  <a:srgbClr val="000000"/>
                </a:solidFill>
                <a:cs typeface="Segoe UI" pitchFamily="18" charset="0"/>
              </a:rPr>
              <a:t>από</a:t>
            </a:r>
            <a:r>
              <a:rPr lang="en-US" altLang="zh-CN" sz="2200" dirty="0" smtClean="0">
                <a:solidFill>
                  <a:srgbClr val="000000"/>
                </a:solidFill>
                <a:cs typeface="Segoe UI" pitchFamily="18" charset="0"/>
              </a:rPr>
              <a:t>:</a:t>
            </a:r>
          </a:p>
          <a:p>
            <a:pPr algn="just">
              <a:lnSpc>
                <a:spcPct val="80000"/>
              </a:lnSpc>
              <a:tabLst>
                <a:tab pos="292100" algn="l"/>
                <a:tab pos="2298700" algn="l"/>
              </a:tabLst>
            </a:pPr>
            <a:r>
              <a:rPr lang="el-GR" altLang="zh-CN" sz="2200" dirty="0" smtClean="0">
                <a:solidFill>
                  <a:srgbClr val="000000"/>
                </a:solidFill>
                <a:cs typeface="Segoe UI" pitchFamily="18" charset="0"/>
              </a:rPr>
              <a:t>Τ</a:t>
            </a:r>
            <a:r>
              <a:rPr lang="en-US" altLang="zh-CN" sz="2200" dirty="0" err="1" smtClean="0">
                <a:solidFill>
                  <a:srgbClr val="000000"/>
                </a:solidFill>
                <a:cs typeface="Segoe UI" pitchFamily="18" charset="0"/>
              </a:rPr>
              <a:t>ην</a:t>
            </a:r>
            <a:r>
              <a:rPr lang="en-US" altLang="zh-CN" sz="2200" dirty="0" smtClean="0">
                <a:cs typeface="Times New Roman" pitchFamily="18" charset="0"/>
              </a:rPr>
              <a:t> </a:t>
            </a:r>
            <a:r>
              <a:rPr lang="en-US" altLang="zh-CN" sz="2200" dirty="0" err="1" smtClean="0">
                <a:solidFill>
                  <a:srgbClr val="000000"/>
                </a:solidFill>
                <a:cs typeface="Segoe UI" pitchFamily="18" charset="0"/>
              </a:rPr>
              <a:t>απώλεια</a:t>
            </a:r>
            <a:r>
              <a:rPr lang="en-US" altLang="zh-CN" sz="2200" dirty="0" smtClean="0">
                <a:cs typeface="Times New Roman" pitchFamily="18" charset="0"/>
              </a:rPr>
              <a:t> </a:t>
            </a:r>
            <a:r>
              <a:rPr lang="en-US" altLang="zh-CN" sz="2200" dirty="0" err="1" smtClean="0">
                <a:solidFill>
                  <a:srgbClr val="000000"/>
                </a:solidFill>
                <a:cs typeface="Segoe UI" pitchFamily="18" charset="0"/>
              </a:rPr>
              <a:t>κεκτηµένων</a:t>
            </a:r>
            <a:r>
              <a:rPr lang="en-US" altLang="zh-CN" sz="2200" dirty="0" smtClean="0">
                <a:cs typeface="Times New Roman" pitchFamily="18" charset="0"/>
              </a:rPr>
              <a:t> </a:t>
            </a:r>
            <a:r>
              <a:rPr lang="en-US" altLang="zh-CN" sz="2200" dirty="0" err="1" smtClean="0">
                <a:solidFill>
                  <a:srgbClr val="000000"/>
                </a:solidFill>
                <a:cs typeface="Segoe UI" pitchFamily="18" charset="0"/>
              </a:rPr>
              <a:t>δικαιωµάτων</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τη</a:t>
            </a:r>
            <a:r>
              <a:rPr lang="en-US" altLang="zh-CN" sz="2200" dirty="0" smtClean="0">
                <a:cs typeface="Times New Roman" pitchFamily="18" charset="0"/>
              </a:rPr>
              <a:t> </a:t>
            </a:r>
            <a:r>
              <a:rPr lang="en-US" altLang="zh-CN" sz="2200" dirty="0" err="1" smtClean="0">
                <a:solidFill>
                  <a:srgbClr val="000000"/>
                </a:solidFill>
                <a:cs typeface="Segoe UI" pitchFamily="18" charset="0"/>
              </a:rPr>
              <a:t>φυσική</a:t>
            </a:r>
            <a:r>
              <a:rPr lang="en-US" altLang="zh-CN" sz="2200" dirty="0" smtClean="0">
                <a:cs typeface="Times New Roman" pitchFamily="18" charset="0"/>
              </a:rPr>
              <a:t> </a:t>
            </a:r>
            <a:r>
              <a:rPr lang="en-US" altLang="zh-CN" sz="2200" dirty="0" err="1" smtClean="0">
                <a:solidFill>
                  <a:srgbClr val="000000"/>
                </a:solidFill>
                <a:cs typeface="Segoe UI" pitchFamily="18" charset="0"/>
              </a:rPr>
              <a:t>αδράνεια</a:t>
            </a:r>
            <a:r>
              <a:rPr lang="en-US" altLang="zh-CN" sz="2200" dirty="0" smtClean="0">
                <a:cs typeface="Times New Roman" pitchFamily="18" charset="0"/>
              </a:rPr>
              <a:t>     </a:t>
            </a:r>
            <a:r>
              <a:rPr lang="el-GR" altLang="zh-CN" sz="2200" dirty="0" smtClean="0">
                <a:cs typeface="Times New Roman" pitchFamily="18" charset="0"/>
              </a:rPr>
              <a:t>τ</a:t>
            </a:r>
            <a:r>
              <a:rPr lang="en-US" altLang="zh-CN" sz="2200" dirty="0" err="1" smtClean="0">
                <a:solidFill>
                  <a:srgbClr val="000000"/>
                </a:solidFill>
                <a:cs typeface="Segoe UI" pitchFamily="18" charset="0"/>
              </a:rPr>
              <a:t>ων</a:t>
            </a:r>
            <a:r>
              <a:rPr lang="en-US" altLang="zh-CN" sz="2200" dirty="0" smtClean="0">
                <a:cs typeface="Times New Roman" pitchFamily="18" charset="0"/>
              </a:rPr>
              <a:t> </a:t>
            </a:r>
            <a:r>
              <a:rPr lang="en-US" altLang="zh-CN" sz="2200" dirty="0" err="1" smtClean="0">
                <a:solidFill>
                  <a:srgbClr val="000000"/>
                </a:solidFill>
                <a:cs typeface="Segoe UI" pitchFamily="18" charset="0"/>
              </a:rPr>
              <a:t>ατόµων</a:t>
            </a:r>
            <a:r>
              <a:rPr lang="en-US" altLang="zh-CN" sz="2200" dirty="0" smtClean="0">
                <a:cs typeface="Times New Roman" pitchFamily="18" charset="0"/>
              </a:rPr>
              <a:t> </a:t>
            </a:r>
            <a:r>
              <a:rPr lang="en-US" altLang="zh-CN" sz="2200" dirty="0" smtClean="0">
                <a:solidFill>
                  <a:srgbClr val="000000"/>
                </a:solidFill>
                <a:cs typeface="Segoe UI" pitchFamily="18" charset="0"/>
              </a:rPr>
              <a:t>να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προσαρµοστούν</a:t>
            </a:r>
            <a:r>
              <a:rPr lang="en-US" altLang="zh-CN" sz="2200" dirty="0" smtClean="0">
                <a:cs typeface="Times New Roman" pitchFamily="18" charset="0"/>
              </a:rPr>
              <a:t> </a:t>
            </a:r>
            <a:r>
              <a:rPr lang="en-US" altLang="zh-CN" sz="2200" dirty="0" smtClean="0">
                <a:solidFill>
                  <a:srgbClr val="000000"/>
                </a:solidFill>
                <a:cs typeface="Segoe UI" pitchFamily="18" charset="0"/>
              </a:rPr>
              <a:t>σε</a:t>
            </a:r>
            <a:r>
              <a:rPr lang="en-US" altLang="zh-CN" sz="2200" dirty="0" smtClean="0">
                <a:cs typeface="Times New Roman" pitchFamily="18" charset="0"/>
              </a:rPr>
              <a:t> </a:t>
            </a:r>
            <a:r>
              <a:rPr lang="en-US" altLang="zh-CN" sz="2200" dirty="0" err="1" smtClean="0">
                <a:solidFill>
                  <a:srgbClr val="000000"/>
                </a:solidFill>
                <a:cs typeface="Segoe UI" pitchFamily="18" charset="0"/>
              </a:rPr>
              <a:t>νέες</a:t>
            </a:r>
            <a:r>
              <a:rPr lang="en-US" altLang="zh-CN" sz="2200" dirty="0" smtClean="0">
                <a:cs typeface="Times New Roman" pitchFamily="18" charset="0"/>
              </a:rPr>
              <a:t> </a:t>
            </a:r>
            <a:r>
              <a:rPr lang="en-US" altLang="zh-CN" sz="2200" dirty="0" err="1" smtClean="0">
                <a:solidFill>
                  <a:srgbClr val="000000"/>
                </a:solidFill>
                <a:cs typeface="Segoe UI" pitchFamily="18" charset="0"/>
              </a:rPr>
              <a:t>συνθήκες</a:t>
            </a:r>
            <a:endParaRPr lang="en-US" altLang="zh-CN" sz="2200" dirty="0" smtClean="0">
              <a:solidFill>
                <a:srgbClr val="000000"/>
              </a:solidFill>
              <a:cs typeface="Segoe UI" pitchFamily="18" charset="0"/>
            </a:endParaRPr>
          </a:p>
          <a:p>
            <a:pPr algn="just">
              <a:lnSpc>
                <a:spcPct val="80000"/>
              </a:lnSpc>
              <a:tabLst>
                <a:tab pos="292100" algn="l"/>
                <a:tab pos="2298700" algn="l"/>
              </a:tabLst>
            </a:pPr>
            <a:r>
              <a:rPr lang="el-GR" altLang="zh-CN" sz="2200" dirty="0" smtClean="0">
                <a:solidFill>
                  <a:srgbClr val="000000"/>
                </a:solidFill>
                <a:cs typeface="Segoe UI" pitchFamily="18" charset="0"/>
              </a:rPr>
              <a:t>τους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θεσµικούς</a:t>
            </a:r>
            <a:r>
              <a:rPr lang="en-US" altLang="zh-CN" sz="2200" dirty="0" smtClean="0">
                <a:cs typeface="Times New Roman" pitchFamily="18" charset="0"/>
              </a:rPr>
              <a:t> </a:t>
            </a:r>
            <a:r>
              <a:rPr lang="en-US" altLang="zh-CN" sz="2200" dirty="0" err="1" smtClean="0">
                <a:solidFill>
                  <a:srgbClr val="000000"/>
                </a:solidFill>
                <a:cs typeface="Segoe UI" pitchFamily="18" charset="0"/>
              </a:rPr>
              <a:t>φραγµούς</a:t>
            </a:r>
            <a:r>
              <a:rPr lang="en-US" altLang="zh-CN" sz="2200" dirty="0" smtClean="0">
                <a:cs typeface="Times New Roman" pitchFamily="18" charset="0"/>
              </a:rPr>
              <a:t> </a:t>
            </a:r>
            <a:r>
              <a:rPr lang="en-US" altLang="zh-CN" sz="2200" dirty="0" smtClean="0">
                <a:solidFill>
                  <a:srgbClr val="000000"/>
                </a:solidFill>
                <a:cs typeface="Segoe UI" pitchFamily="18" charset="0"/>
              </a:rPr>
              <a:t>(π.χ.</a:t>
            </a:r>
            <a:r>
              <a:rPr lang="en-US" altLang="zh-CN" sz="2200" dirty="0" smtClean="0">
                <a:cs typeface="Times New Roman" pitchFamily="18" charset="0"/>
              </a:rPr>
              <a:t> </a:t>
            </a:r>
            <a:r>
              <a:rPr lang="el-GR" altLang="zh-CN" sz="2200" dirty="0" smtClean="0">
                <a:solidFill>
                  <a:srgbClr val="000000"/>
                </a:solidFill>
                <a:cs typeface="Segoe UI" pitchFamily="18" charset="0"/>
              </a:rPr>
              <a:t>Κ</a:t>
            </a:r>
            <a:r>
              <a:rPr lang="en-US" altLang="zh-CN" sz="2200" dirty="0" err="1" smtClean="0">
                <a:solidFill>
                  <a:srgbClr val="000000"/>
                </a:solidFill>
                <a:cs typeface="Segoe UI" pitchFamily="18" charset="0"/>
              </a:rPr>
              <a:t>λειστά</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επαγγέλµατα</a:t>
            </a:r>
            <a:r>
              <a:rPr lang="el-GR"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άδεια</a:t>
            </a:r>
            <a:r>
              <a:rPr lang="en-US" altLang="zh-CN" sz="2200" dirty="0" smtClean="0">
                <a:cs typeface="Times New Roman" pitchFamily="18" charset="0"/>
              </a:rPr>
              <a:t>   </a:t>
            </a:r>
            <a:r>
              <a:rPr lang="en-US" altLang="zh-CN" sz="2200" dirty="0" err="1" smtClean="0">
                <a:solidFill>
                  <a:srgbClr val="000000"/>
                </a:solidFill>
                <a:cs typeface="Segoe UI" pitchFamily="18" charset="0"/>
              </a:rPr>
              <a:t>άσκησης</a:t>
            </a:r>
            <a:r>
              <a:rPr lang="en-US" altLang="zh-CN" sz="2200" dirty="0" smtClean="0">
                <a:cs typeface="Times New Roman" pitchFamily="18" charset="0"/>
              </a:rPr>
              <a:t> </a:t>
            </a:r>
            <a:r>
              <a:rPr lang="en-US" altLang="zh-CN" sz="2200" dirty="0" err="1" smtClean="0">
                <a:solidFill>
                  <a:srgbClr val="000000"/>
                </a:solidFill>
                <a:cs typeface="Segoe UI" pitchFamily="18" charset="0"/>
              </a:rPr>
              <a:t>επαγγέλµατος</a:t>
            </a:r>
            <a:r>
              <a:rPr lang="en-US" altLang="zh-CN" sz="2200" dirty="0" smtClean="0">
                <a:solidFill>
                  <a:srgbClr val="000000"/>
                </a:solidFill>
                <a:cs typeface="Segoe UI" pitchFamily="18" charset="0"/>
              </a:rPr>
              <a:t>,</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ειδικά</a:t>
            </a:r>
            <a:r>
              <a:rPr lang="en-US" altLang="zh-CN" sz="2200" dirty="0" smtClean="0">
                <a:cs typeface="Times New Roman" pitchFamily="18" charset="0"/>
              </a:rPr>
              <a:t> </a:t>
            </a:r>
            <a:r>
              <a:rPr lang="en-US" altLang="zh-CN" sz="2200" dirty="0" err="1" smtClean="0">
                <a:solidFill>
                  <a:srgbClr val="000000"/>
                </a:solidFill>
                <a:cs typeface="Segoe UI" pitchFamily="18" charset="0"/>
              </a:rPr>
              <a:t>διπλώµατα</a:t>
            </a:r>
            <a:r>
              <a:rPr lang="en-US" altLang="zh-CN" sz="2200" dirty="0" smtClean="0">
                <a:cs typeface="Times New Roman" pitchFamily="18" charset="0"/>
              </a:rPr>
              <a:t> </a:t>
            </a:r>
            <a:r>
              <a:rPr lang="en-US" altLang="zh-CN" sz="2200" dirty="0" smtClean="0">
                <a:solidFill>
                  <a:srgbClr val="000000"/>
                </a:solidFill>
                <a:cs typeface="Segoe UI" pitchFamily="18" charset="0"/>
              </a:rPr>
              <a:t>κ.λπ.)</a:t>
            </a:r>
          </a:p>
          <a:p>
            <a:pPr algn="just">
              <a:lnSpc>
                <a:spcPct val="80000"/>
              </a:lnSpc>
              <a:tabLst>
                <a:tab pos="292100" algn="l"/>
                <a:tab pos="2298700" algn="l"/>
              </a:tabLst>
            </a:pPr>
            <a:r>
              <a:rPr lang="en-US" altLang="zh-CN" sz="2200" dirty="0" err="1" smtClean="0">
                <a:solidFill>
                  <a:srgbClr val="000000"/>
                </a:solidFill>
                <a:cs typeface="Segoe UI" pitchFamily="18" charset="0"/>
              </a:rPr>
              <a:t>Τις</a:t>
            </a:r>
            <a:r>
              <a:rPr lang="en-US" altLang="zh-CN" sz="2200" dirty="0" smtClean="0">
                <a:cs typeface="Times New Roman" pitchFamily="18" charset="0"/>
              </a:rPr>
              <a:t>  </a:t>
            </a:r>
            <a:r>
              <a:rPr lang="en-US" altLang="zh-CN" sz="2200" dirty="0" err="1" smtClean="0">
                <a:solidFill>
                  <a:srgbClr val="000000"/>
                </a:solidFill>
                <a:cs typeface="Segoe UI" pitchFamily="18" charset="0"/>
              </a:rPr>
              <a:t>κοινωνικές</a:t>
            </a:r>
            <a:r>
              <a:rPr lang="en-US" altLang="zh-CN" sz="2200" dirty="0" smtClean="0">
                <a:cs typeface="Times New Roman" pitchFamily="18" charset="0"/>
              </a:rPr>
              <a:t>  </a:t>
            </a:r>
            <a:r>
              <a:rPr lang="en-US" altLang="zh-CN" sz="2200" dirty="0" err="1" smtClean="0">
                <a:solidFill>
                  <a:srgbClr val="000000"/>
                </a:solidFill>
                <a:cs typeface="Segoe UI" pitchFamily="18" charset="0"/>
              </a:rPr>
              <a:t>αξίες</a:t>
            </a:r>
            <a:r>
              <a:rPr lang="en-US" altLang="zh-CN" sz="2200" dirty="0" smtClean="0">
                <a:cs typeface="Times New Roman" pitchFamily="18" charset="0"/>
              </a:rPr>
              <a:t> </a:t>
            </a:r>
            <a:r>
              <a:rPr lang="en-US" altLang="zh-CN" sz="2200" dirty="0" smtClean="0">
                <a:solidFill>
                  <a:srgbClr val="000000"/>
                </a:solidFill>
                <a:cs typeface="Segoe UI" pitchFamily="18" charset="0"/>
              </a:rPr>
              <a:t>(π.χ.</a:t>
            </a:r>
            <a:r>
              <a:rPr lang="en-US" altLang="zh-CN" sz="2200" dirty="0" smtClean="0">
                <a:cs typeface="Times New Roman" pitchFamily="18" charset="0"/>
              </a:rPr>
              <a:t> </a:t>
            </a:r>
            <a:r>
              <a:rPr lang="el-GR" altLang="zh-CN" sz="2200" dirty="0" smtClean="0">
                <a:solidFill>
                  <a:srgbClr val="000000"/>
                </a:solidFill>
                <a:cs typeface="Segoe UI" pitchFamily="18" charset="0"/>
              </a:rPr>
              <a:t>Κ</a:t>
            </a:r>
            <a:r>
              <a:rPr lang="en-US" altLang="zh-CN" sz="2200" dirty="0" err="1" smtClean="0">
                <a:solidFill>
                  <a:srgbClr val="000000"/>
                </a:solidFill>
                <a:cs typeface="Segoe UI" pitchFamily="18" charset="0"/>
              </a:rPr>
              <a:t>οινωνική</a:t>
            </a:r>
            <a:r>
              <a:rPr lang="en-US" altLang="zh-CN" sz="2200" dirty="0" smtClean="0">
                <a:cs typeface="Times New Roman" pitchFamily="18" charset="0"/>
              </a:rPr>
              <a:t> </a:t>
            </a:r>
            <a:r>
              <a:rPr lang="en-US" altLang="zh-CN" sz="2200" dirty="0" err="1" smtClean="0">
                <a:solidFill>
                  <a:srgbClr val="000000"/>
                </a:solidFill>
                <a:cs typeface="Segoe UI" pitchFamily="18" charset="0"/>
              </a:rPr>
              <a:t>αξία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επαγγέλµατος</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πίεση</a:t>
            </a:r>
            <a:r>
              <a:rPr lang="en-US" altLang="zh-CN" sz="2200" dirty="0" smtClean="0">
                <a:cs typeface="Times New Roman" pitchFamily="18" charset="0"/>
              </a:rPr>
              <a:t> </a:t>
            </a:r>
            <a:r>
              <a:rPr lang="en-US" altLang="zh-CN" sz="2200" dirty="0" smtClean="0">
                <a:solidFill>
                  <a:srgbClr val="000000"/>
                </a:solidFill>
                <a:cs typeface="Segoe UI" pitchFamily="18" charset="0"/>
              </a:rPr>
              <a:t>της</a:t>
            </a:r>
            <a:r>
              <a:rPr lang="en-US" altLang="zh-CN" sz="2200" dirty="0" smtClean="0">
                <a:cs typeface="Times New Roman" pitchFamily="18" charset="0"/>
              </a:rPr>
              <a:t> </a:t>
            </a:r>
            <a:r>
              <a:rPr lang="en-US" altLang="zh-CN" sz="2200" dirty="0" err="1" smtClean="0">
                <a:solidFill>
                  <a:srgbClr val="000000"/>
                </a:solidFill>
                <a:cs typeface="Segoe UI" pitchFamily="18" charset="0"/>
              </a:rPr>
              <a:t>οικογένειας</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να</a:t>
            </a:r>
            <a:r>
              <a:rPr lang="en-US" altLang="zh-CN" sz="2200" dirty="0" smtClean="0">
                <a:cs typeface="Times New Roman" pitchFamily="18" charset="0"/>
              </a:rPr>
              <a:t> </a:t>
            </a:r>
            <a:r>
              <a:rPr lang="en-US" altLang="zh-CN" sz="2200" dirty="0" err="1" smtClean="0">
                <a:solidFill>
                  <a:srgbClr val="000000"/>
                </a:solidFill>
                <a:cs typeface="Segoe UI" pitchFamily="18" charset="0"/>
              </a:rPr>
              <a:t>ακολουθήσουν</a:t>
            </a:r>
            <a:r>
              <a:rPr lang="en-US" altLang="zh-CN" sz="2200" dirty="0" smtClean="0">
                <a:cs typeface="Times New Roman" pitchFamily="18" charset="0"/>
              </a:rPr>
              <a:t> </a:t>
            </a:r>
            <a:r>
              <a:rPr lang="en-US" altLang="zh-CN" sz="2200" dirty="0" smtClean="0">
                <a:solidFill>
                  <a:srgbClr val="000000"/>
                </a:solidFill>
                <a:cs typeface="Segoe UI" pitchFamily="18" charset="0"/>
              </a:rPr>
              <a:t>τα</a:t>
            </a:r>
            <a:r>
              <a:rPr lang="en-US" altLang="zh-CN" sz="2200" dirty="0" smtClean="0">
                <a:cs typeface="Times New Roman" pitchFamily="18" charset="0"/>
              </a:rPr>
              <a:t> </a:t>
            </a:r>
            <a:r>
              <a:rPr lang="en-US" altLang="zh-CN" sz="2200" dirty="0" err="1" smtClean="0">
                <a:solidFill>
                  <a:srgbClr val="000000"/>
                </a:solidFill>
                <a:cs typeface="Segoe UI" pitchFamily="18" charset="0"/>
              </a:rPr>
              <a:t>παιδιά</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συγκεκριµένα</a:t>
            </a:r>
            <a:r>
              <a:rPr lang="en-US" altLang="zh-CN" sz="2200" dirty="0" smtClean="0">
                <a:cs typeface="Times New Roman" pitchFamily="18" charset="0"/>
              </a:rPr>
              <a:t> </a:t>
            </a:r>
            <a:r>
              <a:rPr lang="en-US" altLang="zh-CN" sz="2200" dirty="0" err="1" smtClean="0">
                <a:solidFill>
                  <a:srgbClr val="000000"/>
                </a:solidFill>
                <a:cs typeface="Segoe UI" pitchFamily="18" charset="0"/>
              </a:rPr>
              <a:t>επαγγέλµατα</a:t>
            </a:r>
            <a:r>
              <a:rPr lang="en-US" altLang="zh-CN" sz="2200" dirty="0" smtClean="0">
                <a:cs typeface="Times New Roman" pitchFamily="18" charset="0"/>
              </a:rPr>
              <a:t> </a:t>
            </a:r>
            <a:r>
              <a:rPr lang="en-US" altLang="zh-CN" sz="2200" dirty="0" smtClean="0">
                <a:solidFill>
                  <a:srgbClr val="000000"/>
                </a:solidFill>
                <a:cs typeface="Segoe UI" pitchFamily="18" charset="0"/>
              </a:rPr>
              <a:t>κ.λπ.)</a:t>
            </a:r>
          </a:p>
          <a:p>
            <a:pPr marL="0" indent="0" algn="just">
              <a:lnSpc>
                <a:spcPct val="80000"/>
              </a:lnSpc>
              <a:buNone/>
            </a:pPr>
            <a:endParaRPr lang="el-GR" sz="22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(1998),</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Λιανός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Νταούλη-Ντεµούση</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Α.</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Εργασιακές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Σχέσεις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(2001),</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Κατσανέβας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smtClean="0">
                <a:latin typeface="Segoe UI" pitchFamily="18" charset="0"/>
                <a:cs typeface="Segoe UI" pitchFamily="18" charset="0"/>
              </a:rPr>
              <a:t>Οικονοµικά</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(2013),</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Boeri</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T.</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and</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van</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Ours</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J.</a:t>
            </a: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Καραμάνης</a:t>
            </a:r>
            <a:r>
              <a:rPr lang="el-GR" sz="2400" dirty="0" smtClean="0">
                <a:solidFill>
                  <a:schemeClr val="bg1">
                    <a:lumMod val="50000"/>
                  </a:schemeClr>
                </a:solidFill>
              </a:rPr>
              <a:t> Κ. (2015) </a:t>
            </a:r>
            <a:r>
              <a:rPr lang="en-US" altLang="zh-CN" sz="2400" dirty="0" err="1" smtClean="0">
                <a:solidFill>
                  <a:schemeClr val="bg1">
                    <a:lumMod val="50000"/>
                  </a:schemeClr>
                </a:solidFill>
                <a:cs typeface="Segoe UI" pitchFamily="18" charset="0"/>
              </a:rPr>
              <a:t>Οικονοµική</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Εργασίας</a:t>
            </a:r>
            <a:r>
              <a:rPr lang="en-US" altLang="zh-CN" sz="2400" dirty="0" smtClean="0">
                <a:solidFill>
                  <a:schemeClr val="bg1">
                    <a:lumMod val="50000"/>
                  </a:schemeClr>
                </a:solidFill>
                <a:cs typeface="Times New Roman" pitchFamily="18" charset="0"/>
              </a:rPr>
              <a:t> </a:t>
            </a:r>
            <a:r>
              <a:rPr lang="en-US" altLang="zh-CN" sz="2400" dirty="0" smtClean="0">
                <a:solidFill>
                  <a:schemeClr val="bg1">
                    <a:lumMod val="50000"/>
                  </a:schemeClr>
                </a:solidFill>
                <a:cs typeface="Segoe UI" pitchFamily="18" charset="0"/>
              </a:rPr>
              <a:t>και</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Εργασιακές</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Σχέσεις</a:t>
            </a:r>
            <a:r>
              <a:rPr lang="el-GR" sz="2400" dirty="0" smtClean="0">
                <a:solidFill>
                  <a:schemeClr val="bg1">
                    <a:lumMod val="50000"/>
                  </a:schemeClr>
                </a:solidFill>
              </a:rPr>
              <a:t>.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endParaRPr lang="el-GR" sz="240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a:t>
            </a:r>
            <a:r>
              <a:rPr lang="el-GR" sz="2900" smtClean="0"/>
              <a:t>, </a:t>
            </a:r>
            <a:r>
              <a:rPr lang="el-GR" sz="2900" smtClean="0"/>
              <a:t>2015</a:t>
            </a:r>
            <a:endParaRPr lang="el-GR" sz="2900" smtClean="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buNone/>
            </a:pPr>
            <a:r>
              <a:rPr lang="el-GR" sz="2800" dirty="0" smtClean="0"/>
              <a:t>Στην ενότητα αυτήν θα ανακαλύψουμε ποια είναι τα κίνητρα που οδηγούν το άτομο στην μετανάστευση. Πως επηρεάζει η μετανάστευση την απασχόληση, το ύψος του μισθού, την παραγωγή και την διανομή του εισοδήματος και τέλος ποιες είναι οι επιπτώσεις της μετανάστευσης τόσο στην περιοχή προορισμού όσο και στην περιοχή προέλευσης.</a:t>
            </a:r>
            <a:endParaRPr lang="el-GR" sz="28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l-GR" sz="2400" b="1" dirty="0" smtClean="0"/>
              <a:t>Ορισμοί</a:t>
            </a:r>
          </a:p>
          <a:p>
            <a:pPr marL="0" indent="0" algn="just">
              <a:lnSpc>
                <a:spcPct val="80000"/>
              </a:lnSpc>
              <a:buNone/>
            </a:pPr>
            <a:r>
              <a:rPr lang="el-GR" sz="2200" dirty="0" smtClean="0"/>
              <a:t>Μετανάστευση: μετακίνηση του εργατικού δυναμικού από μία περιοχή σε μία άλλη.</a:t>
            </a:r>
          </a:p>
          <a:p>
            <a:pPr marL="0" indent="0" algn="just">
              <a:lnSpc>
                <a:spcPct val="80000"/>
              </a:lnSpc>
              <a:buNone/>
              <a:tabLst>
                <a:tab pos="25400" algn="l"/>
              </a:tabLst>
            </a:pPr>
            <a:r>
              <a:rPr lang="en-US" altLang="zh-CN" sz="2200" dirty="0" err="1" smtClean="0">
                <a:solidFill>
                  <a:srgbClr val="000000"/>
                </a:solidFill>
                <a:cs typeface="Segoe UI" pitchFamily="18" charset="0"/>
              </a:rPr>
              <a:t>Περιοχή</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προέλευσης</a:t>
            </a:r>
            <a:r>
              <a:rPr lang="el-GR"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err="1" smtClean="0">
                <a:solidFill>
                  <a:srgbClr val="000000"/>
                </a:solidFill>
                <a:cs typeface="Segoe UI" pitchFamily="18" charset="0"/>
              </a:rPr>
              <a:t>αυτή</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προέρχοντα</a:t>
            </a:r>
            <a:r>
              <a:rPr lang="el-GR" altLang="zh-CN" sz="2200" dirty="0" smtClean="0">
                <a:solidFill>
                  <a:srgbClr val="000000"/>
                </a:solidFill>
                <a:cs typeface="Segoe UI" pitchFamily="18" charset="0"/>
              </a:rPr>
              <a:t>ι</a:t>
            </a:r>
            <a:r>
              <a:rPr lang="en-US" altLang="zh-CN" sz="2200" dirty="0" smtClean="0">
                <a:cs typeface="Times New Roman" pitchFamily="18" charset="0"/>
              </a:rPr>
              <a:t> </a:t>
            </a:r>
            <a:r>
              <a:rPr lang="en-US" altLang="zh-CN" sz="2200" dirty="0" smtClean="0">
                <a:solidFill>
                  <a:srgbClr val="000000"/>
                </a:solidFill>
                <a:cs typeface="Segoe UI" pitchFamily="18" charset="0"/>
              </a:rPr>
              <a:t>οι</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ετανάστες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Περιοχή</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προορισµού</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σε</a:t>
            </a:r>
            <a:r>
              <a:rPr lang="en-US" altLang="zh-CN" sz="2200" dirty="0" smtClean="0">
                <a:cs typeface="Times New Roman" pitchFamily="18" charset="0"/>
              </a:rPr>
              <a:t> </a:t>
            </a:r>
            <a:r>
              <a:rPr lang="en-US" altLang="zh-CN" sz="2200" dirty="0" err="1" smtClean="0">
                <a:solidFill>
                  <a:srgbClr val="000000"/>
                </a:solidFill>
                <a:cs typeface="Segoe UI" pitchFamily="18" charset="0"/>
              </a:rPr>
              <a:t>αυτήν</a:t>
            </a:r>
            <a:r>
              <a:rPr lang="en-US" altLang="zh-CN" sz="2200" dirty="0" smtClean="0">
                <a:cs typeface="Times New Roman" pitchFamily="18" charset="0"/>
              </a:rPr>
              <a:t> </a:t>
            </a:r>
            <a:r>
              <a:rPr lang="en-US" altLang="zh-CN" sz="2200" dirty="0" err="1" smtClean="0">
                <a:solidFill>
                  <a:srgbClr val="000000"/>
                </a:solidFill>
                <a:cs typeface="Segoe UI" pitchFamily="18" charset="0"/>
              </a:rPr>
              <a:t>πηγαίνουν</a:t>
            </a:r>
            <a:r>
              <a:rPr lang="en-US" altLang="zh-CN" sz="2200" dirty="0" smtClean="0">
                <a:cs typeface="Times New Roman" pitchFamily="18" charset="0"/>
              </a:rPr>
              <a:t> </a:t>
            </a:r>
            <a:r>
              <a:rPr lang="en-US" altLang="zh-CN" sz="2200" dirty="0" smtClean="0">
                <a:solidFill>
                  <a:srgbClr val="000000"/>
                </a:solidFill>
                <a:cs typeface="Segoe UI" pitchFamily="18" charset="0"/>
              </a:rPr>
              <a:t>οι</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ετανάστες</a:t>
            </a:r>
            <a:r>
              <a:rPr lang="en-US" altLang="zh-CN" sz="2200" dirty="0" smtClean="0">
                <a:solidFill>
                  <a:srgbClr val="000000"/>
                </a:solidFill>
                <a:cs typeface="Segoe UI" pitchFamily="18" charset="0"/>
              </a:rPr>
              <a:t>.</a:t>
            </a:r>
            <a:endParaRPr lang="el-GR" altLang="zh-CN" sz="2200" dirty="0" smtClean="0">
              <a:solidFill>
                <a:srgbClr val="000000"/>
              </a:solidFill>
              <a:cs typeface="Segoe UI" pitchFamily="18" charset="0"/>
            </a:endParaRPr>
          </a:p>
          <a:p>
            <a:pPr marL="0" indent="0" algn="just">
              <a:lnSpc>
                <a:spcPct val="80000"/>
              </a:lnSpc>
              <a:buNone/>
              <a:tabLst/>
            </a:pPr>
            <a:r>
              <a:rPr lang="el-GR" altLang="zh-CN" sz="2200" dirty="0" smtClean="0">
                <a:solidFill>
                  <a:srgbClr val="000000"/>
                </a:solidFill>
                <a:cs typeface="Segoe UI" pitchFamily="18" charset="0"/>
              </a:rPr>
              <a:t>Εσωτερική μετανάστευση: όταν οι περιοχές </a:t>
            </a:r>
            <a:r>
              <a:rPr lang="en-US" altLang="zh-CN" sz="2200" dirty="0" err="1" smtClean="0">
                <a:solidFill>
                  <a:srgbClr val="000000"/>
                </a:solidFill>
                <a:cs typeface="Segoe UI" pitchFamily="18" charset="0"/>
              </a:rPr>
              <a:t>προέλευσης</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προορισµού</a:t>
            </a:r>
            <a:r>
              <a:rPr lang="en-US" altLang="zh-CN" sz="2200" dirty="0" smtClean="0">
                <a:cs typeface="Times New Roman" pitchFamily="18" charset="0"/>
              </a:rPr>
              <a:t>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smtClean="0">
                <a:solidFill>
                  <a:srgbClr val="000000"/>
                </a:solidFill>
                <a:cs typeface="Segoe UI" pitchFamily="18" charset="0"/>
              </a:rPr>
              <a:t>στην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ίδια</a:t>
            </a:r>
            <a:r>
              <a:rPr lang="en-US" altLang="zh-CN" sz="2200" dirty="0" smtClean="0">
                <a:cs typeface="Times New Roman" pitchFamily="18" charset="0"/>
              </a:rPr>
              <a:t> </a:t>
            </a:r>
            <a:r>
              <a:rPr lang="en-US" altLang="zh-CN" sz="2200" dirty="0" err="1" smtClean="0">
                <a:solidFill>
                  <a:srgbClr val="000000"/>
                </a:solidFill>
                <a:cs typeface="Segoe UI" pitchFamily="18" charset="0"/>
              </a:rPr>
              <a:t>χώρα</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err="1" smtClean="0">
                <a:solidFill>
                  <a:srgbClr val="000000"/>
                </a:solidFill>
                <a:cs typeface="Segoe UI" pitchFamily="18" charset="0"/>
              </a:rPr>
              <a:t>ελεύθερη</a:t>
            </a:r>
            <a:r>
              <a:rPr lang="en-US" altLang="zh-CN" sz="2200" dirty="0" smtClean="0">
                <a:cs typeface="Times New Roman" pitchFamily="18" charset="0"/>
              </a:rPr>
              <a:t> </a:t>
            </a:r>
            <a:r>
              <a:rPr lang="en-US" altLang="zh-CN" sz="2200" dirty="0" err="1" smtClean="0">
                <a:solidFill>
                  <a:srgbClr val="000000"/>
                </a:solidFill>
                <a:cs typeface="Segoe UI" pitchFamily="18" charset="0"/>
              </a:rPr>
              <a:t>χωρίς</a:t>
            </a:r>
            <a:r>
              <a:rPr lang="en-US" altLang="zh-CN" sz="2200" dirty="0" smtClean="0">
                <a:cs typeface="Times New Roman" pitchFamily="18" charset="0"/>
              </a:rPr>
              <a:t> </a:t>
            </a:r>
            <a:r>
              <a:rPr lang="en-US" altLang="zh-CN" sz="2200" dirty="0" err="1" smtClean="0">
                <a:solidFill>
                  <a:srgbClr val="000000"/>
                </a:solidFill>
                <a:cs typeface="Segoe UI" pitchFamily="18" charset="0"/>
              </a:rPr>
              <a:t>νοµικά</a:t>
            </a:r>
            <a:r>
              <a:rPr lang="en-US" altLang="zh-CN" sz="2200" dirty="0" smtClean="0">
                <a:cs typeface="Times New Roman" pitchFamily="18" charset="0"/>
              </a:rPr>
              <a:t> </a:t>
            </a:r>
            <a:r>
              <a:rPr lang="en-US" altLang="zh-CN" sz="2200" dirty="0" err="1" smtClean="0">
                <a:solidFill>
                  <a:srgbClr val="000000"/>
                </a:solidFill>
                <a:cs typeface="Segoe UI" pitchFamily="18" charset="0"/>
              </a:rPr>
              <a:t>εµπόδια</a:t>
            </a:r>
            <a:r>
              <a:rPr lang="en-US" altLang="zh-CN" sz="2200" dirty="0" smtClean="0">
                <a:solidFill>
                  <a:srgbClr val="000000"/>
                </a:solidFill>
                <a:cs typeface="Segoe UI" pitchFamily="18" charset="0"/>
              </a:rPr>
              <a:t>).</a:t>
            </a:r>
            <a:endParaRPr lang="el-GR" altLang="zh-CN" sz="2200" dirty="0" smtClean="0">
              <a:solidFill>
                <a:srgbClr val="000000"/>
              </a:solidFill>
              <a:cs typeface="Segoe UI" pitchFamily="18" charset="0"/>
            </a:endParaRPr>
          </a:p>
          <a:p>
            <a:pPr marL="0" indent="0" algn="just">
              <a:lnSpc>
                <a:spcPct val="80000"/>
              </a:lnSpc>
              <a:buNone/>
              <a:tabLst/>
            </a:pPr>
            <a:r>
              <a:rPr lang="el-GR" altLang="zh-CN" sz="2200" dirty="0" smtClean="0">
                <a:solidFill>
                  <a:srgbClr val="000000"/>
                </a:solidFill>
                <a:cs typeface="Segoe UI" pitchFamily="18" charset="0"/>
              </a:rPr>
              <a:t>Εξωτερική μετανάστευση: όταν οι περιοχές προέλευσης και προορισμού είναι σε διαφορετικές χώρες ( συνήθως </a:t>
            </a:r>
            <a:r>
              <a:rPr lang="el-GR" altLang="zh-CN" sz="2200" dirty="0" err="1" smtClean="0">
                <a:solidFill>
                  <a:srgbClr val="000000"/>
                </a:solidFill>
                <a:cs typeface="Segoe UI" pitchFamily="18" charset="0"/>
              </a:rPr>
              <a:t>προυποθέτει</a:t>
            </a:r>
            <a:r>
              <a:rPr lang="el-GR" altLang="zh-CN" sz="2200" dirty="0" smtClean="0">
                <a:solidFill>
                  <a:srgbClr val="000000"/>
                </a:solidFill>
                <a:cs typeface="Segoe UI" pitchFamily="18" charset="0"/>
              </a:rPr>
              <a:t> διακρατικές συμφωνίες, άδειες εισόδου για εργασία κλπ )</a:t>
            </a:r>
            <a:endParaRPr lang="en-US" altLang="zh-CN" sz="2200" dirty="0" smtClean="0">
              <a:solidFill>
                <a:srgbClr val="000000"/>
              </a:solidFill>
              <a:cs typeface="Segoe UI" pitchFamily="18" charset="0"/>
            </a:endParaRPr>
          </a:p>
          <a:p>
            <a:pPr marL="0" indent="0" algn="just">
              <a:lnSpc>
                <a:spcPct val="80000"/>
              </a:lnSpc>
              <a:buNone/>
              <a:tabLst>
                <a:tab pos="25400" algn="l"/>
              </a:tabLst>
            </a:pPr>
            <a:endParaRPr lang="en-US" altLang="zh-CN" sz="2000" dirty="0" smtClean="0">
              <a:solidFill>
                <a:srgbClr val="000000"/>
              </a:solidFill>
              <a:cs typeface="Segoe UI" pitchFamily="18" charset="0"/>
            </a:endParaRP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a:bodyPr>
          <a:lstStyle/>
          <a:p>
            <a:pPr marL="0" indent="0" algn="just">
              <a:lnSpc>
                <a:spcPct val="80000"/>
              </a:lnSpc>
              <a:buNone/>
            </a:pPr>
            <a:r>
              <a:rPr lang="el-GR" sz="2800" b="1" dirty="0" smtClean="0"/>
              <a:t>Κίνητρα μετανάστευσης</a:t>
            </a:r>
          </a:p>
          <a:p>
            <a:pPr marL="0" indent="0" algn="just">
              <a:lnSpc>
                <a:spcPct val="80000"/>
              </a:lnSpc>
              <a:buNone/>
            </a:pPr>
            <a:r>
              <a:rPr lang="el-GR" sz="2400" dirty="0" smtClean="0"/>
              <a:t>Οικονομικά κίνητρα: οι ευκαιρίες </a:t>
            </a:r>
            <a:r>
              <a:rPr lang="en-US" altLang="zh-CN" sz="2400" dirty="0" err="1" smtClean="0">
                <a:solidFill>
                  <a:srgbClr val="000000"/>
                </a:solidFill>
                <a:cs typeface="Segoe UI" pitchFamily="18" charset="0"/>
              </a:rPr>
              <a:t>απασχόλησης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ύψος</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εργατικού</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συνθήκες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smtClean="0">
                <a:solidFill>
                  <a:srgbClr val="000000"/>
                </a:solidFill>
                <a:cs typeface="Segoe UI" pitchFamily="18" charset="0"/>
              </a:rPr>
              <a:t>στην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περιοχή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προορισµού</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p>
          <a:p>
            <a:pPr marL="0" indent="0" algn="just">
              <a:lnSpc>
                <a:spcPct val="80000"/>
              </a:lnSpc>
              <a:buNone/>
            </a:pPr>
            <a:r>
              <a:rPr lang="en-US" altLang="zh-CN" sz="2400" dirty="0" smtClean="0">
                <a:solidFill>
                  <a:srgbClr val="000000"/>
                </a:solidFill>
                <a:cs typeface="Segoe UI" pitchFamily="18" charset="0"/>
              </a:rPr>
              <a:t>Μη</a:t>
            </a:r>
            <a:r>
              <a:rPr lang="en-US" altLang="zh-CN" sz="2400" dirty="0" smtClean="0">
                <a:cs typeface="Times New Roman" pitchFamily="18" charset="0"/>
              </a:rPr>
              <a:t> </a:t>
            </a:r>
            <a:r>
              <a:rPr lang="en-US" altLang="zh-CN" sz="2400" dirty="0" smtClean="0">
                <a:solidFill>
                  <a:srgbClr val="000000"/>
                </a:solidFill>
                <a:cs typeface="Segoe UI" pitchFamily="18" charset="0"/>
              </a:rPr>
              <a:t>οικονοµικά</a:t>
            </a:r>
            <a:r>
              <a:rPr lang="en-US" altLang="zh-CN" sz="2400" dirty="0" smtClean="0">
                <a:cs typeface="Times New Roman" pitchFamily="18" charset="0"/>
              </a:rPr>
              <a:t> </a:t>
            </a:r>
            <a:r>
              <a:rPr lang="en-US" altLang="zh-CN" sz="2400" dirty="0" err="1" smtClean="0">
                <a:solidFill>
                  <a:srgbClr val="000000"/>
                </a:solidFill>
                <a:cs typeface="Segoe UI" pitchFamily="18" charset="0"/>
              </a:rPr>
              <a:t>κίνητρα</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φυσικό</a:t>
            </a:r>
            <a:r>
              <a:rPr lang="el-GR" altLang="zh-CN" sz="2400" dirty="0" smtClean="0">
                <a:solidFill>
                  <a:srgbClr val="000000"/>
                </a:solidFill>
                <a:cs typeface="Segoe UI" pitchFamily="18" charset="0"/>
              </a:rPr>
              <a:t> </a:t>
            </a:r>
            <a:r>
              <a:rPr lang="el-GR" sz="2400" dirty="0" smtClean="0"/>
              <a:t>και </a:t>
            </a:r>
            <a:r>
              <a:rPr lang="en-US" altLang="zh-CN" sz="2400" dirty="0" err="1" smtClean="0">
                <a:solidFill>
                  <a:srgbClr val="000000"/>
                </a:solidFill>
                <a:cs typeface="Segoe UI" pitchFamily="18" charset="0"/>
              </a:rPr>
              <a:t>ανθρώπινο</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περιβάλλον</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κλιµατολογικές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συνθήκες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ευκαιρίες</a:t>
            </a:r>
            <a:r>
              <a:rPr lang="en-US" altLang="zh-CN" sz="2400" dirty="0" smtClean="0">
                <a:cs typeface="Times New Roman" pitchFamily="18" charset="0"/>
              </a:rPr>
              <a:t> </a:t>
            </a:r>
            <a:r>
              <a:rPr lang="en-US" altLang="zh-CN" sz="2400" dirty="0" err="1" smtClean="0">
                <a:solidFill>
                  <a:srgbClr val="000000"/>
                </a:solidFill>
                <a:cs typeface="Segoe UI" pitchFamily="18" charset="0"/>
              </a:rPr>
              <a:t>κοινωνικής</a:t>
            </a:r>
            <a:r>
              <a:rPr lang="en-US" altLang="zh-CN" sz="2400" dirty="0" smtClean="0">
                <a:cs typeface="Times New Roman" pitchFamily="18" charset="0"/>
              </a:rPr>
              <a:t> </a:t>
            </a:r>
            <a:r>
              <a:rPr lang="en-US" altLang="zh-CN" sz="2400" dirty="0" err="1" smtClean="0">
                <a:solidFill>
                  <a:srgbClr val="000000"/>
                </a:solidFill>
                <a:cs typeface="Segoe UI" pitchFamily="18" charset="0"/>
              </a:rPr>
              <a:t>ζωής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στην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περιοχή</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προέλευσης</a:t>
            </a:r>
            <a:r>
              <a:rPr lang="en-US" altLang="zh-CN" sz="2400" dirty="0" smtClean="0">
                <a:solidFill>
                  <a:srgbClr val="000000"/>
                </a:solidFill>
                <a:cs typeface="Segoe UI" pitchFamily="18" charset="0"/>
              </a:rPr>
              <a:t>.</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rmAutofit/>
          </a:bodyPr>
          <a:lstStyle/>
          <a:p>
            <a:pPr marL="0" indent="0" algn="just">
              <a:lnSpc>
                <a:spcPct val="80000"/>
              </a:lnSpc>
              <a:buNone/>
              <a:tabLst>
                <a:tab pos="1562100" algn="l"/>
              </a:tabLst>
            </a:pPr>
            <a:r>
              <a:rPr lang="en-US" altLang="zh-CN" sz="2800" b="1" dirty="0" smtClean="0">
                <a:cs typeface="Segoe UI" pitchFamily="18" charset="0"/>
              </a:rPr>
              <a:t>Κόστος </a:t>
            </a:r>
            <a:r>
              <a:rPr lang="en-US" altLang="zh-CN" sz="2800" b="1" dirty="0" err="1" smtClean="0">
                <a:cs typeface="Segoe UI" pitchFamily="18" charset="0"/>
              </a:rPr>
              <a:t>Μετανάστευσης</a:t>
            </a:r>
            <a:endParaRPr lang="en-US" altLang="zh-CN" sz="2800" b="1" dirty="0" smtClean="0">
              <a:cs typeface="Segoe UI" pitchFamily="18" charset="0"/>
            </a:endParaRPr>
          </a:p>
          <a:p>
            <a:pPr marL="0" indent="0" algn="just">
              <a:lnSpc>
                <a:spcPct val="80000"/>
              </a:lnSpc>
              <a:buNone/>
              <a:tabLst>
                <a:tab pos="1562100" algn="l"/>
              </a:tabLst>
            </a:pPr>
            <a:r>
              <a:rPr lang="en-US" altLang="zh-CN" sz="2400" dirty="0" err="1" smtClean="0">
                <a:cs typeface="Segoe UI" pitchFamily="18" charset="0"/>
              </a:rPr>
              <a:t>Οικονοµικό</a:t>
            </a:r>
            <a:r>
              <a:rPr lang="en-US" altLang="zh-CN" sz="2400" dirty="0" smtClean="0">
                <a:cs typeface="Times New Roman" pitchFamily="18" charset="0"/>
              </a:rPr>
              <a:t> </a:t>
            </a:r>
            <a:r>
              <a:rPr lang="en-US" altLang="zh-CN" sz="2400" dirty="0" err="1" smtClean="0">
                <a:cs typeface="Segoe UI" pitchFamily="18" charset="0"/>
              </a:rPr>
              <a:t>κόστος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τα</a:t>
            </a:r>
            <a:r>
              <a:rPr lang="en-US" altLang="zh-CN" sz="2400" dirty="0" smtClean="0">
                <a:cs typeface="Times New Roman" pitchFamily="18" charset="0"/>
              </a:rPr>
              <a:t> </a:t>
            </a:r>
            <a:r>
              <a:rPr lang="en-US" altLang="zh-CN" sz="2400" dirty="0" err="1" smtClean="0">
                <a:cs typeface="Segoe UI" pitchFamily="18" charset="0"/>
              </a:rPr>
              <a:t>έξοδα</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ετακίνησης</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err="1" smtClean="0">
                <a:cs typeface="Segoe UI" pitchFamily="18" charset="0"/>
              </a:rPr>
              <a:t>εγκατάστασης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απώλεια</a:t>
            </a:r>
            <a:r>
              <a:rPr lang="en-US" altLang="zh-CN" sz="2400" dirty="0" smtClean="0">
                <a:cs typeface="Times New Roman" pitchFamily="18" charset="0"/>
              </a:rPr>
              <a:t> </a:t>
            </a:r>
            <a:r>
              <a:rPr lang="en-US" altLang="zh-CN" sz="2400" dirty="0" err="1" smtClean="0">
                <a:cs typeface="Segoe UI" pitchFamily="18" charset="0"/>
              </a:rPr>
              <a:t>εισοδήµατος</a:t>
            </a:r>
            <a:r>
              <a:rPr lang="el-GR" altLang="zh-CN" sz="2400" dirty="0" smtClean="0">
                <a:cs typeface="Segoe UI" pitchFamily="18" charset="0"/>
              </a:rPr>
              <a:t> </a:t>
            </a:r>
            <a:r>
              <a:rPr lang="en-US" altLang="zh-CN" sz="2400" dirty="0" err="1" smtClean="0">
                <a:cs typeface="Segoe UI" pitchFamily="18" charset="0"/>
              </a:rPr>
              <a:t>κατά</a:t>
            </a:r>
            <a:r>
              <a:rPr lang="en-US" altLang="zh-CN" sz="2400" dirty="0" smtClean="0">
                <a:cs typeface="Times New Roman" pitchFamily="18" charset="0"/>
              </a:rPr>
              <a:t> </a:t>
            </a:r>
            <a:r>
              <a:rPr lang="en-US" altLang="zh-CN" sz="2400" dirty="0" smtClean="0">
                <a:cs typeface="Segoe UI" pitchFamily="18" charset="0"/>
              </a:rPr>
              <a:t>τη</a:t>
            </a:r>
            <a:r>
              <a:rPr lang="en-US" altLang="zh-CN" sz="2400" dirty="0" smtClean="0">
                <a:cs typeface="Times New Roman" pitchFamily="18" charset="0"/>
              </a:rPr>
              <a:t> </a:t>
            </a:r>
            <a:r>
              <a:rPr lang="en-US" altLang="zh-CN" sz="2400" dirty="0" err="1" smtClean="0">
                <a:cs typeface="Segoe UI" pitchFamily="18" charset="0"/>
              </a:rPr>
              <a:t>διάρκεια</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ετακίνησης</a:t>
            </a:r>
            <a:r>
              <a:rPr lang="en-US" altLang="zh-CN" sz="2400" dirty="0" smtClean="0">
                <a:cs typeface="Segoe UI" pitchFamily="18" charset="0"/>
              </a:rPr>
              <a:t>.</a:t>
            </a:r>
            <a:endParaRPr lang="el-GR" altLang="zh-CN" sz="2400" dirty="0" smtClean="0">
              <a:cs typeface="Segoe UI" pitchFamily="18" charset="0"/>
            </a:endParaRPr>
          </a:p>
          <a:p>
            <a:pPr marL="0" indent="0" algn="just">
              <a:lnSpc>
                <a:spcPct val="80000"/>
              </a:lnSpc>
              <a:buNone/>
              <a:tabLst>
                <a:tab pos="1562100" algn="l"/>
              </a:tabLst>
            </a:pPr>
            <a:r>
              <a:rPr lang="el-GR" altLang="zh-CN" sz="2400" dirty="0" smtClean="0">
                <a:cs typeface="Segoe UI" pitchFamily="18" charset="0"/>
              </a:rPr>
              <a:t>Ψυχικό κόστος: στεναχώρια από την εγκατάλειψη του οικείου περιβάλλοντος με κατεστημένες οικογενειακές και φιλικές σχέσεις και κοινωνικό περίγυρο, τον διαφορετικό τρόπο ζωής κλπ. </a:t>
            </a:r>
            <a:endParaRPr lang="en-US" altLang="zh-CN" sz="2400" dirty="0" smtClean="0">
              <a:cs typeface="Segoe UI" pitchFamily="18" charset="0"/>
            </a:endParaRPr>
          </a:p>
          <a:p>
            <a:pPr algn="just">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Μετανάστευση</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50800" algn="l"/>
                <a:tab pos="254000" algn="l"/>
                <a:tab pos="444500" algn="l"/>
              </a:tabLst>
            </a:pPr>
            <a:r>
              <a:rPr lang="en-US" altLang="zh-CN" sz="2800" b="1" dirty="0" smtClean="0">
                <a:cs typeface="Segoe UI" pitchFamily="18" charset="0"/>
              </a:rPr>
              <a:t>Ατοµική Απόφαση </a:t>
            </a:r>
            <a:r>
              <a:rPr lang="en-US" altLang="zh-CN" sz="2800" b="1" dirty="0" err="1" smtClean="0">
                <a:cs typeface="Segoe UI" pitchFamily="18" charset="0"/>
              </a:rPr>
              <a:t>για</a:t>
            </a:r>
            <a:r>
              <a:rPr lang="en-US" altLang="zh-CN" sz="2800" b="1" dirty="0" smtClean="0">
                <a:cs typeface="Segoe UI" pitchFamily="18" charset="0"/>
              </a:rPr>
              <a:t> </a:t>
            </a:r>
            <a:r>
              <a:rPr lang="en-US" altLang="zh-CN" sz="2800" b="1" dirty="0" err="1" smtClean="0">
                <a:cs typeface="Segoe UI" pitchFamily="18" charset="0"/>
              </a:rPr>
              <a:t>Μετανάστευση</a:t>
            </a:r>
            <a:endParaRPr lang="el-GR" altLang="zh-CN" sz="2800" b="1" dirty="0" smtClean="0">
              <a:cs typeface="Segoe UI" pitchFamily="18" charset="0"/>
            </a:endParaRPr>
          </a:p>
          <a:p>
            <a:pPr marL="0" indent="0" algn="just">
              <a:lnSpc>
                <a:spcPct val="80000"/>
              </a:lnSpc>
              <a:buNone/>
              <a:tabLst>
                <a:tab pos="50800" algn="l"/>
                <a:tab pos="254000" algn="l"/>
                <a:tab pos="444500" algn="l"/>
              </a:tabLst>
            </a:pP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απόφαση</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ετανάστευση</a:t>
            </a:r>
            <a:r>
              <a:rPr lang="en-US" altLang="zh-CN" sz="2400" dirty="0" smtClean="0">
                <a:cs typeface="Times New Roman" pitchFamily="18" charset="0"/>
              </a:rPr>
              <a:t> </a:t>
            </a:r>
            <a:r>
              <a:rPr lang="en-US" altLang="zh-CN" sz="2400" dirty="0" err="1" smtClean="0">
                <a:cs typeface="Segoe UI" pitchFamily="18" charset="0"/>
              </a:rPr>
              <a:t>βασίζεται</a:t>
            </a:r>
            <a:r>
              <a:rPr lang="en-US" altLang="zh-CN" sz="2400" dirty="0" smtClean="0">
                <a:cs typeface="Times New Roman" pitchFamily="18" charset="0"/>
              </a:rPr>
              <a:t> </a:t>
            </a:r>
            <a:r>
              <a:rPr lang="en-US" altLang="zh-CN" sz="2400" dirty="0" err="1" smtClean="0">
                <a:cs typeface="Segoe UI" pitchFamily="18" charset="0"/>
              </a:rPr>
              <a:t>στη</a:t>
            </a:r>
            <a:r>
              <a:rPr lang="el-GR" altLang="zh-CN" sz="2400" dirty="0" smtClean="0">
                <a:cs typeface="Segoe UI" pitchFamily="18" charset="0"/>
              </a:rPr>
              <a:t> </a:t>
            </a:r>
            <a:r>
              <a:rPr lang="en-US" altLang="zh-CN" sz="2400" dirty="0" err="1" smtClean="0">
                <a:cs typeface="Segoe UI" pitchFamily="18" charset="0"/>
              </a:rPr>
              <a:t>σύγκριση</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err="1" smtClean="0">
                <a:cs typeface="Segoe UI" pitchFamily="18" charset="0"/>
              </a:rPr>
              <a:t>παρακάνω</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εγεθών</a:t>
            </a:r>
            <a:r>
              <a:rPr lang="en-US" altLang="zh-CN" sz="2400" dirty="0" smtClean="0">
                <a:cs typeface="Segoe UI" pitchFamily="18" charset="0"/>
              </a:rPr>
              <a:t>:</a:t>
            </a:r>
            <a:endParaRPr lang="el-GR" altLang="zh-CN" sz="2400" dirty="0" smtClean="0">
              <a:cs typeface="Segoe UI" pitchFamily="18" charset="0"/>
            </a:endParaRPr>
          </a:p>
          <a:p>
            <a:pPr marL="0" indent="0" algn="just">
              <a:lnSpc>
                <a:spcPct val="80000"/>
              </a:lnSpc>
              <a:buNone/>
              <a:tabLst>
                <a:tab pos="50800" algn="l"/>
                <a:tab pos="254000" algn="l"/>
                <a:tab pos="444500" algn="l"/>
              </a:tabLst>
            </a:pPr>
            <a:r>
              <a:rPr lang="en-US" altLang="zh-CN" sz="2400" dirty="0" smtClean="0">
                <a:cs typeface="Segoe UI" pitchFamily="18" charset="0"/>
              </a:rPr>
              <a:t>Α.</a:t>
            </a:r>
            <a:r>
              <a:rPr lang="en-US" altLang="zh-CN" sz="2400" dirty="0" smtClean="0">
                <a:cs typeface="Times New Roman" pitchFamily="18" charset="0"/>
              </a:rPr>
              <a:t>    </a:t>
            </a:r>
            <a:r>
              <a:rPr lang="en-US" altLang="zh-CN" sz="2400" dirty="0" err="1" smtClean="0">
                <a:cs typeface="Segoe UI" pitchFamily="18" charset="0"/>
              </a:rPr>
              <a:t>Την</a:t>
            </a:r>
            <a:r>
              <a:rPr lang="en-US" altLang="zh-CN" sz="2400" dirty="0" smtClean="0">
                <a:cs typeface="Times New Roman" pitchFamily="18" charset="0"/>
              </a:rPr>
              <a:t> </a:t>
            </a:r>
            <a:r>
              <a:rPr lang="en-US" altLang="zh-CN" sz="2400" dirty="0" err="1" smtClean="0">
                <a:cs typeface="Segoe UI" pitchFamily="18" charset="0"/>
              </a:rPr>
              <a:t>παρούσα</a:t>
            </a:r>
            <a:r>
              <a:rPr lang="en-US" altLang="zh-CN" sz="2400" dirty="0" smtClean="0">
                <a:cs typeface="Times New Roman" pitchFamily="18" charset="0"/>
              </a:rPr>
              <a:t> </a:t>
            </a:r>
            <a:r>
              <a:rPr lang="en-US" altLang="zh-CN" sz="2400" dirty="0" err="1" smtClean="0">
                <a:cs typeface="Segoe UI" pitchFamily="18" charset="0"/>
              </a:rPr>
              <a:t>αξία</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err="1" smtClean="0">
                <a:cs typeface="Segoe UI" pitchFamily="18" charset="0"/>
              </a:rPr>
              <a:t>ροής</a:t>
            </a:r>
            <a:r>
              <a:rPr lang="en-US" altLang="zh-CN" sz="2400" dirty="0" smtClean="0">
                <a:cs typeface="Times New Roman" pitchFamily="18" charset="0"/>
              </a:rPr>
              <a:t> </a:t>
            </a:r>
            <a:r>
              <a:rPr lang="en-US" altLang="zh-CN" sz="2400" dirty="0" smtClean="0">
                <a:cs typeface="Segoe UI" pitchFamily="18" charset="0"/>
              </a:rPr>
              <a:t>των</a:t>
            </a:r>
            <a:r>
              <a:rPr lang="el-GR" altLang="zh-CN" sz="2400" dirty="0" smtClean="0">
                <a:cs typeface="Segoe UI" pitchFamily="18" charset="0"/>
              </a:rPr>
              <a:t> </a:t>
            </a:r>
            <a:r>
              <a:rPr lang="en-US" altLang="zh-CN" sz="2400" dirty="0" err="1" smtClean="0">
                <a:cs typeface="Segoe UI" pitchFamily="18" charset="0"/>
              </a:rPr>
              <a:t>εισοδηµάτων</a:t>
            </a:r>
            <a:r>
              <a:rPr lang="en-US" altLang="zh-CN" sz="2400" dirty="0" smtClean="0">
                <a:cs typeface="Times New Roman" pitchFamily="18" charset="0"/>
              </a:rPr>
              <a:t> </a:t>
            </a:r>
            <a:r>
              <a:rPr lang="en-US" altLang="zh-CN" sz="2400" dirty="0" err="1" smtClean="0">
                <a:cs typeface="Segoe UI" pitchFamily="18" charset="0"/>
              </a:rPr>
              <a:t>στη</a:t>
            </a:r>
            <a:r>
              <a:rPr lang="en-US" altLang="zh-CN" sz="2400" dirty="0" smtClean="0">
                <a:cs typeface="Times New Roman" pitchFamily="18" charset="0"/>
              </a:rPr>
              <a:t> </a:t>
            </a:r>
            <a:r>
              <a:rPr lang="en-US" altLang="zh-CN" sz="2400" dirty="0" err="1" smtClean="0">
                <a:cs typeface="Segoe UI" pitchFamily="18" charset="0"/>
              </a:rPr>
              <a:t>χώρα</a:t>
            </a:r>
            <a:r>
              <a:rPr lang="en-US" altLang="zh-CN" sz="2400" dirty="0" smtClean="0">
                <a:cs typeface="Times New Roman" pitchFamily="18" charset="0"/>
              </a:rPr>
              <a:t> </a:t>
            </a:r>
            <a:r>
              <a:rPr lang="en-US" altLang="zh-CN" sz="2400" dirty="0" err="1" smtClean="0">
                <a:cs typeface="Segoe UI" pitchFamily="18" charset="0"/>
              </a:rPr>
              <a:t>προορισµού</a:t>
            </a:r>
            <a:r>
              <a:rPr lang="en-US" altLang="zh-CN" sz="2400" dirty="0" smtClean="0">
                <a:cs typeface="Segoe UI" pitchFamily="18" charset="0"/>
              </a:rPr>
              <a:t>,</a:t>
            </a:r>
            <a:endParaRPr lang="el-GR" altLang="zh-CN" sz="2400" dirty="0" smtClean="0">
              <a:cs typeface="Segoe UI" pitchFamily="18" charset="0"/>
            </a:endParaRPr>
          </a:p>
          <a:p>
            <a:pPr marL="0" indent="0" algn="just">
              <a:lnSpc>
                <a:spcPct val="80000"/>
              </a:lnSpc>
              <a:buNone/>
              <a:tabLst>
                <a:tab pos="50800" algn="l"/>
                <a:tab pos="254000" algn="l"/>
                <a:tab pos="444500" algn="l"/>
              </a:tabLst>
            </a:pPr>
            <a:r>
              <a:rPr lang="en-US" altLang="zh-CN" sz="2400" dirty="0" smtClean="0">
                <a:cs typeface="Segoe UI" pitchFamily="18" charset="0"/>
              </a:rPr>
              <a:t>Β.</a:t>
            </a:r>
            <a:r>
              <a:rPr lang="en-US" altLang="zh-CN" sz="2400" dirty="0" smtClean="0">
                <a:cs typeface="Times New Roman" pitchFamily="18" charset="0"/>
              </a:rPr>
              <a:t>    </a:t>
            </a:r>
            <a:r>
              <a:rPr lang="en-US" altLang="zh-CN" sz="2400" dirty="0" err="1" smtClean="0">
                <a:cs typeface="Segoe UI" pitchFamily="18" charset="0"/>
              </a:rPr>
              <a:t>Την</a:t>
            </a:r>
            <a:r>
              <a:rPr lang="en-US" altLang="zh-CN" sz="2400" dirty="0" smtClean="0">
                <a:cs typeface="Times New Roman" pitchFamily="18" charset="0"/>
              </a:rPr>
              <a:t> </a:t>
            </a:r>
            <a:r>
              <a:rPr lang="en-US" altLang="zh-CN" sz="2400" dirty="0" err="1" smtClean="0">
                <a:cs typeface="Segoe UI" pitchFamily="18" charset="0"/>
              </a:rPr>
              <a:t>παρούσα</a:t>
            </a:r>
            <a:r>
              <a:rPr lang="en-US" altLang="zh-CN" sz="2400" dirty="0" smtClean="0">
                <a:cs typeface="Times New Roman" pitchFamily="18" charset="0"/>
              </a:rPr>
              <a:t> </a:t>
            </a:r>
            <a:r>
              <a:rPr lang="en-US" altLang="zh-CN" sz="2400" dirty="0" err="1" smtClean="0">
                <a:cs typeface="Segoe UI" pitchFamily="18" charset="0"/>
              </a:rPr>
              <a:t>αξία</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err="1" smtClean="0">
                <a:cs typeface="Segoe UI" pitchFamily="18" charset="0"/>
              </a:rPr>
              <a:t>ροής</a:t>
            </a:r>
            <a:r>
              <a:rPr lang="en-US" altLang="zh-CN" sz="2400" dirty="0" smtClean="0">
                <a:cs typeface="Times New Roman" pitchFamily="18" charset="0"/>
              </a:rPr>
              <a:t> </a:t>
            </a:r>
            <a:r>
              <a:rPr lang="en-US" altLang="zh-CN" sz="2400" dirty="0" smtClean="0">
                <a:cs typeface="Segoe UI" pitchFamily="18" charset="0"/>
              </a:rPr>
              <a:t>των</a:t>
            </a:r>
            <a:r>
              <a:rPr lang="el-GR" altLang="zh-CN" sz="2400" dirty="0" smtClean="0">
                <a:cs typeface="Segoe UI" pitchFamily="18" charset="0"/>
              </a:rPr>
              <a:t> </a:t>
            </a:r>
            <a:r>
              <a:rPr lang="en-US" altLang="zh-CN" sz="2400" dirty="0" err="1" smtClean="0">
                <a:cs typeface="Segoe UI" pitchFamily="18" charset="0"/>
              </a:rPr>
              <a:t>εισοδηµάτων</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err="1" smtClean="0">
                <a:cs typeface="Segoe UI" pitchFamily="18" charset="0"/>
              </a:rPr>
              <a:t>εκτιµά</a:t>
            </a:r>
            <a:r>
              <a:rPr lang="en-US" altLang="zh-CN" sz="2400" dirty="0" smtClean="0">
                <a:cs typeface="Times New Roman" pitchFamily="18" charset="0"/>
              </a:rPr>
              <a:t> </a:t>
            </a:r>
            <a:r>
              <a:rPr lang="en-US" altLang="zh-CN" sz="2400" dirty="0" err="1" smtClean="0">
                <a:cs typeface="Segoe UI" pitchFamily="18" charset="0"/>
              </a:rPr>
              <a:t>ότι</a:t>
            </a:r>
            <a:r>
              <a:rPr lang="en-US" altLang="zh-CN" sz="2400" dirty="0" smtClean="0">
                <a:cs typeface="Times New Roman" pitchFamily="18" charset="0"/>
              </a:rPr>
              <a:t> </a:t>
            </a:r>
            <a:r>
              <a:rPr lang="en-US" altLang="zh-CN" sz="2400" dirty="0" err="1" smtClean="0">
                <a:cs typeface="Segoe UI" pitchFamily="18" charset="0"/>
              </a:rPr>
              <a:t>θα</a:t>
            </a:r>
            <a:r>
              <a:rPr lang="en-US" altLang="zh-CN" sz="2400" dirty="0" smtClean="0">
                <a:cs typeface="Times New Roman" pitchFamily="18" charset="0"/>
              </a:rPr>
              <a:t>  </a:t>
            </a:r>
            <a:r>
              <a:rPr lang="en-US" altLang="zh-CN" sz="2400" dirty="0" err="1" smtClean="0">
                <a:cs typeface="Segoe UI" pitchFamily="18" charset="0"/>
              </a:rPr>
              <a:t>εισπράξει</a:t>
            </a:r>
            <a:r>
              <a:rPr lang="el-GR" altLang="zh-CN" sz="2400" dirty="0" smtClean="0">
                <a:cs typeface="Segoe UI" pitchFamily="18" charset="0"/>
              </a:rPr>
              <a:t> </a:t>
            </a:r>
            <a:r>
              <a:rPr lang="en-US" altLang="zh-CN" sz="2400" dirty="0" err="1" smtClean="0">
                <a:cs typeface="Segoe UI" pitchFamily="18" charset="0"/>
              </a:rPr>
              <a:t>αν</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είνει</a:t>
            </a:r>
            <a:r>
              <a:rPr lang="en-US" altLang="zh-CN" sz="2400" dirty="0" smtClean="0">
                <a:cs typeface="Times New Roman" pitchFamily="18" charset="0"/>
              </a:rPr>
              <a:t> </a:t>
            </a:r>
            <a:r>
              <a:rPr lang="en-US" altLang="zh-CN" sz="2400" dirty="0" err="1" smtClean="0">
                <a:cs typeface="Segoe UI" pitchFamily="18" charset="0"/>
              </a:rPr>
              <a:t>στη</a:t>
            </a:r>
            <a:r>
              <a:rPr lang="en-US" altLang="zh-CN" sz="2400" dirty="0" smtClean="0">
                <a:cs typeface="Times New Roman" pitchFamily="18" charset="0"/>
              </a:rPr>
              <a:t> </a:t>
            </a:r>
            <a:r>
              <a:rPr lang="en-US" altLang="zh-CN" sz="2400" dirty="0" err="1" smtClean="0">
                <a:cs typeface="Segoe UI" pitchFamily="18" charset="0"/>
              </a:rPr>
              <a:t>χώρα</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smtClean="0">
                <a:cs typeface="Segoe UI" pitchFamily="18" charset="0"/>
              </a:rPr>
              <a:t>είναι,</a:t>
            </a:r>
            <a:endParaRPr lang="el-GR" altLang="zh-CN" sz="2400" dirty="0" smtClean="0">
              <a:cs typeface="Segoe UI" pitchFamily="18" charset="0"/>
            </a:endParaRPr>
          </a:p>
          <a:p>
            <a:pPr marL="0" indent="0" algn="just">
              <a:lnSpc>
                <a:spcPct val="80000"/>
              </a:lnSpc>
              <a:buNone/>
              <a:tabLst>
                <a:tab pos="50800" algn="l"/>
                <a:tab pos="254000" algn="l"/>
                <a:tab pos="444500" algn="l"/>
              </a:tabLst>
            </a:pPr>
            <a:r>
              <a:rPr lang="en-US" altLang="zh-CN" sz="2400" dirty="0" smtClean="0">
                <a:cs typeface="Segoe UI" pitchFamily="18" charset="0"/>
              </a:rPr>
              <a:t>Γ.</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οικονοµικό</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ψυχικό</a:t>
            </a:r>
            <a:r>
              <a:rPr lang="en-US" altLang="zh-CN" sz="2400" dirty="0" smtClean="0">
                <a:cs typeface="Times New Roman" pitchFamily="18" charset="0"/>
              </a:rPr>
              <a:t> </a:t>
            </a:r>
            <a:r>
              <a:rPr lang="en-US" altLang="zh-CN" sz="2400" dirty="0" err="1" smtClean="0">
                <a:cs typeface="Segoe UI" pitchFamily="18" charset="0"/>
              </a:rPr>
              <a:t>κόστος</a:t>
            </a:r>
            <a:r>
              <a:rPr lang="en-US" altLang="zh-CN" sz="2400" dirty="0" smtClean="0">
                <a:cs typeface="Times New Roman" pitchFamily="18" charset="0"/>
              </a:rPr>
              <a:t> </a:t>
            </a:r>
            <a:r>
              <a:rPr lang="en-US" altLang="zh-CN" sz="2400" dirty="0" smtClean="0">
                <a:cs typeface="Segoe UI" pitchFamily="18" charset="0"/>
              </a:rPr>
              <a:t>της</a:t>
            </a:r>
            <a:r>
              <a:rPr lang="el-GR" altLang="zh-CN" sz="2400" dirty="0" smtClean="0">
                <a:cs typeface="Segoe UI" pitchFamily="18" charset="0"/>
              </a:rPr>
              <a:t> με</a:t>
            </a:r>
            <a:r>
              <a:rPr lang="en-US" altLang="zh-CN" sz="2400" dirty="0" err="1" smtClean="0">
                <a:cs typeface="Segoe UI" pitchFamily="18" charset="0"/>
              </a:rPr>
              <a:t>τανάστευσης</a:t>
            </a:r>
            <a:r>
              <a:rPr lang="en-US" altLang="zh-CN" sz="2400" dirty="0" smtClean="0">
                <a:cs typeface="Segoe UI" pitchFamily="18" charset="0"/>
              </a:rPr>
              <a:t>.</a:t>
            </a: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2273</TotalTime>
  <Words>1632</Words>
  <Application>Microsoft Office PowerPoint</Application>
  <PresentationFormat>Προβολή στην οθόνη (16:10)</PresentationFormat>
  <Paragraphs>227</Paragraphs>
  <Slides>32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Οικονοµική Εργασίας και Εργασιακές Σχέσεις</vt:lpstr>
      <vt:lpstr>Διαφάνεια 2</vt:lpstr>
      <vt:lpstr>Άδειες Χρήσης</vt:lpstr>
      <vt:lpstr>Χρηματοδότηση</vt:lpstr>
      <vt:lpstr>Σκοποί  ενότητας</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Μετανάστευση</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383</cp:revision>
  <dcterms:created xsi:type="dcterms:W3CDTF">2012-09-06T09:03:05Z</dcterms:created>
  <dcterms:modified xsi:type="dcterms:W3CDTF">2015-10-31T20:20:28Z</dcterms:modified>
</cp:coreProperties>
</file>