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56" r:id="rId2"/>
    <p:sldId id="289" r:id="rId3"/>
    <p:sldId id="257" r:id="rId4"/>
    <p:sldId id="259" r:id="rId5"/>
    <p:sldId id="261" r:id="rId6"/>
    <p:sldId id="311" r:id="rId7"/>
    <p:sldId id="310" r:id="rId8"/>
    <p:sldId id="309" r:id="rId9"/>
    <p:sldId id="308" r:id="rId10"/>
    <p:sldId id="307" r:id="rId11"/>
    <p:sldId id="306" r:id="rId12"/>
    <p:sldId id="305" r:id="rId13"/>
    <p:sldId id="290" r:id="rId14"/>
    <p:sldId id="291" r:id="rId15"/>
    <p:sldId id="292" r:id="rId16"/>
    <p:sldId id="293" r:id="rId17"/>
    <p:sldId id="294" r:id="rId18"/>
    <p:sldId id="295" r:id="rId19"/>
    <p:sldId id="280" r:id="rId20"/>
  </p:sldIdLst>
  <p:sldSz cx="9144000" cy="5715000" type="screen16x10"/>
  <p:notesSz cx="6858000" cy="9144000"/>
  <p:custDataLst>
    <p:tags r:id="rId23"/>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402" autoAdjust="0"/>
    <p:restoredTop sz="99322" autoAdjust="0"/>
  </p:normalViewPr>
  <p:slideViewPr>
    <p:cSldViewPr>
      <p:cViewPr>
        <p:scale>
          <a:sx n="106" d="100"/>
          <a:sy n="106" d="100"/>
        </p:scale>
        <p:origin x="-228" y="426"/>
      </p:cViewPr>
      <p:guideLst>
        <p:guide orient="horz" pos="180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85" d="100"/>
          <a:sy n="85" d="100"/>
        </p:scale>
        <p:origin x="-3150"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Θέση ημερομηνίας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76FD7C3-D6B9-42BB-A7A4-7D449DB9A6E2}" type="datetimeFigureOut">
              <a:rPr lang="en-GB" smtClean="0"/>
              <a:pPr/>
              <a:t>09/11/2015</a:t>
            </a:fld>
            <a:endParaRPr lang="en-GB"/>
          </a:p>
        </p:txBody>
      </p:sp>
      <p:sp>
        <p:nvSpPr>
          <p:cNvPr id="4" name="Θέση υποσέλιδου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Θέση αριθμού διαφάνειας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F6BA1F4-DDF4-4058-8933-5F04CCBA71D1}" type="slidenum">
              <a:rPr lang="en-GB" smtClean="0"/>
              <a:pPr/>
              <a:t>‹#›</a:t>
            </a:fld>
            <a:endParaRPr lang="en-GB"/>
          </a:p>
        </p:txBody>
      </p:sp>
    </p:spTree>
    <p:extLst>
      <p:ext uri="{BB962C8B-B14F-4D97-AF65-F5344CB8AC3E}">
        <p14:creationId xmlns="" xmlns:p14="http://schemas.microsoft.com/office/powerpoint/2010/main" val="31753628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pPr/>
              <a:t>9/11/2015</a:t>
            </a:fld>
            <a:endParaRPr lang="el-GR"/>
          </a:p>
        </p:txBody>
      </p:sp>
      <p:sp>
        <p:nvSpPr>
          <p:cNvPr id="4" name="Θέση εικόνας διαφάνειας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pPr/>
              <a:t>‹#›</a:t>
            </a:fld>
            <a:endParaRPr lang="el-GR"/>
          </a:p>
        </p:txBody>
      </p:sp>
    </p:spTree>
    <p:extLst>
      <p:ext uri="{BB962C8B-B14F-4D97-AF65-F5344CB8AC3E}">
        <p14:creationId xmlns=""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17</a:t>
            </a:fld>
            <a:endParaRPr lang="el-GR"/>
          </a:p>
        </p:txBody>
      </p:sp>
    </p:spTree>
    <p:extLst>
      <p:ext uri="{BB962C8B-B14F-4D97-AF65-F5344CB8AC3E}">
        <p14:creationId xmlns="" xmlns:p14="http://schemas.microsoft.com/office/powerpoint/2010/main" val="36499802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18</a:t>
            </a:fld>
            <a:endParaRPr lang="el-GR"/>
          </a:p>
        </p:txBody>
      </p:sp>
    </p:spTree>
    <p:extLst>
      <p:ext uri="{BB962C8B-B14F-4D97-AF65-F5344CB8AC3E}">
        <p14:creationId xmlns="" xmlns:p14="http://schemas.microsoft.com/office/powerpoint/2010/main" val="36499802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19</a:t>
            </a:fld>
            <a:endParaRPr lang="el-GR"/>
          </a:p>
        </p:txBody>
      </p:sp>
    </p:spTree>
    <p:extLst>
      <p:ext uri="{BB962C8B-B14F-4D97-AF65-F5344CB8AC3E}">
        <p14:creationId xmlns="" xmlns:p14="http://schemas.microsoft.com/office/powerpoint/2010/main" val="301794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a:t>
            </a:fld>
            <a:endParaRPr lang="el-GR"/>
          </a:p>
        </p:txBody>
      </p:sp>
    </p:spTree>
    <p:extLst>
      <p:ext uri="{BB962C8B-B14F-4D97-AF65-F5344CB8AC3E}">
        <p14:creationId xmlns="" xmlns:p14="http://schemas.microsoft.com/office/powerpoint/2010/main" val="3992812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a:t>
            </a:fld>
            <a:endParaRPr lang="el-GR"/>
          </a:p>
        </p:txBody>
      </p:sp>
    </p:spTree>
    <p:extLst>
      <p:ext uri="{BB962C8B-B14F-4D97-AF65-F5344CB8AC3E}">
        <p14:creationId xmlns="" xmlns:p14="http://schemas.microsoft.com/office/powerpoint/2010/main" val="3142176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a:t>
            </a:fld>
            <a:endParaRPr lang="el-GR"/>
          </a:p>
        </p:txBody>
      </p:sp>
    </p:spTree>
    <p:extLst>
      <p:ext uri="{BB962C8B-B14F-4D97-AF65-F5344CB8AC3E}">
        <p14:creationId xmlns="" xmlns:p14="http://schemas.microsoft.com/office/powerpoint/2010/main" val="2533023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a:t>
            </a:fld>
            <a:endParaRPr lang="el-GR"/>
          </a:p>
        </p:txBody>
      </p:sp>
    </p:spTree>
    <p:extLst>
      <p:ext uri="{BB962C8B-B14F-4D97-AF65-F5344CB8AC3E}">
        <p14:creationId xmlns="" xmlns:p14="http://schemas.microsoft.com/office/powerpoint/2010/main" val="41568307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13</a:t>
            </a:fld>
            <a:endParaRPr lang="el-GR"/>
          </a:p>
        </p:txBody>
      </p:sp>
    </p:spTree>
    <p:extLst>
      <p:ext uri="{BB962C8B-B14F-4D97-AF65-F5344CB8AC3E}">
        <p14:creationId xmlns="" xmlns:p14="http://schemas.microsoft.com/office/powerpoint/2010/main" val="36499802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14</a:t>
            </a:fld>
            <a:endParaRPr lang="el-GR"/>
          </a:p>
        </p:txBody>
      </p:sp>
    </p:spTree>
    <p:extLst>
      <p:ext uri="{BB962C8B-B14F-4D97-AF65-F5344CB8AC3E}">
        <p14:creationId xmlns="" xmlns:p14="http://schemas.microsoft.com/office/powerpoint/2010/main" val="36499802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15</a:t>
            </a:fld>
            <a:endParaRPr lang="el-GR"/>
          </a:p>
        </p:txBody>
      </p:sp>
    </p:spTree>
    <p:extLst>
      <p:ext uri="{BB962C8B-B14F-4D97-AF65-F5344CB8AC3E}">
        <p14:creationId xmlns="" xmlns:p14="http://schemas.microsoft.com/office/powerpoint/2010/main" val="36499802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16</a:t>
            </a:fld>
            <a:endParaRPr lang="el-GR"/>
          </a:p>
        </p:txBody>
      </p:sp>
    </p:spTree>
    <p:extLst>
      <p:ext uri="{BB962C8B-B14F-4D97-AF65-F5344CB8AC3E}">
        <p14:creationId xmlns="" xmlns:p14="http://schemas.microsoft.com/office/powerpoint/2010/main" val="36499802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775355"/>
            <a:ext cx="7772400" cy="1225021"/>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238500"/>
            <a:ext cx="7776864" cy="14605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28865"/>
            <a:ext cx="2057400" cy="4876271"/>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28865"/>
            <a:ext cx="6019800" cy="4876271"/>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dirty="0"/>
          </a:p>
        </p:txBody>
      </p:sp>
      <p:sp>
        <p:nvSpPr>
          <p:cNvPr id="5" name="Ορθογώνιο 4"/>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7" name="TextBox 6"/>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8" name="Εικόνα 7"/>
          <p:cNvPicPr>
            <a:picLocks noChangeAspect="1"/>
          </p:cNvPicPr>
          <p:nvPr userDrawn="1"/>
        </p:nvPicPr>
        <p:blipFill>
          <a:blip r:embed="rId2" cstate="print"/>
          <a:stretch>
            <a:fillRect/>
          </a:stretch>
        </p:blipFill>
        <p:spPr>
          <a:xfrm>
            <a:off x="38062" y="-14"/>
            <a:ext cx="213458" cy="324000"/>
          </a:xfrm>
          <a:prstGeom prst="rect">
            <a:avLst/>
          </a:prstGeom>
        </p:spPr>
      </p:pic>
      <p:pic>
        <p:nvPicPr>
          <p:cNvPr id="9" name="Εικόνα 8"/>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3672417"/>
            <a:ext cx="7772400" cy="1135063"/>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422261"/>
            <a:ext cx="7772400" cy="1250156"/>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pic>
        <p:nvPicPr>
          <p:cNvPr id="8" name="Εικόνα 7"/>
          <p:cNvPicPr>
            <a:picLocks noChangeAspect="1"/>
          </p:cNvPicPr>
          <p:nvPr userDrawn="1"/>
        </p:nvPicPr>
        <p:blipFill>
          <a:blip r:embed="rId2" cstate="print"/>
          <a:stretch>
            <a:fillRect/>
          </a:stretch>
        </p:blipFill>
        <p:spPr>
          <a:xfrm>
            <a:off x="3464680" y="913284"/>
            <a:ext cx="2214640" cy="1031492"/>
          </a:xfrm>
          <a:prstGeom prst="rect">
            <a:avLst/>
          </a:prstGeom>
        </p:spPr>
      </p:pic>
    </p:spTree>
    <p:extLst>
      <p:ext uri="{BB962C8B-B14F-4D97-AF65-F5344CB8AC3E}">
        <p14:creationId xmlns=""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11" name="Ορθογώνιο 10"/>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2" name="TextBox 11"/>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3" name="Εικόνα 12"/>
          <p:cNvPicPr>
            <a:picLocks noChangeAspect="1"/>
          </p:cNvPicPr>
          <p:nvPr userDrawn="1"/>
        </p:nvPicPr>
        <p:blipFill>
          <a:blip r:embed="rId2" cstate="print"/>
          <a:stretch>
            <a:fillRect/>
          </a:stretch>
        </p:blipFill>
        <p:spPr>
          <a:xfrm>
            <a:off x="38062" y="-14"/>
            <a:ext cx="213458" cy="324000"/>
          </a:xfrm>
          <a:prstGeom prst="rect">
            <a:avLst/>
          </a:prstGeom>
        </p:spPr>
      </p:pic>
      <p:pic>
        <p:nvPicPr>
          <p:cNvPr id="14" name="Εικόνα 13"/>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311878"/>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1845013"/>
            <a:ext cx="4040188" cy="3232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6" y="1311878"/>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6" y="1845013"/>
            <a:ext cx="4041775" cy="3232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pPr/>
              <a:t>‹#›</a:t>
            </a:fld>
            <a:endParaRPr lang="el-GR"/>
          </a:p>
        </p:txBody>
      </p:sp>
      <p:sp>
        <p:nvSpPr>
          <p:cNvPr id="13" name="Ορθογώνιο 12"/>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4" name="TextBox 13"/>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5" name="Εικόνα 14"/>
          <p:cNvPicPr>
            <a:picLocks noChangeAspect="1"/>
          </p:cNvPicPr>
          <p:nvPr userDrawn="1"/>
        </p:nvPicPr>
        <p:blipFill>
          <a:blip r:embed="rId2" cstate="print"/>
          <a:stretch>
            <a:fillRect/>
          </a:stretch>
        </p:blipFill>
        <p:spPr>
          <a:xfrm>
            <a:off x="38062" y="-14"/>
            <a:ext cx="213458" cy="324000"/>
          </a:xfrm>
          <a:prstGeom prst="rect">
            <a:avLst/>
          </a:prstGeom>
        </p:spPr>
      </p:pic>
      <p:pic>
        <p:nvPicPr>
          <p:cNvPr id="16" name="Εικόνα 15"/>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pPr/>
              <a:t>‹#›</a:t>
            </a:fld>
            <a:endParaRPr lang="el-GR"/>
          </a:p>
        </p:txBody>
      </p:sp>
      <p:sp>
        <p:nvSpPr>
          <p:cNvPr id="9" name="Ορθογώνιο 8"/>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0" name="TextBox 9"/>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1" name="Εικόνα 10"/>
          <p:cNvPicPr>
            <a:picLocks noChangeAspect="1"/>
          </p:cNvPicPr>
          <p:nvPr userDrawn="1"/>
        </p:nvPicPr>
        <p:blipFill>
          <a:blip r:embed="rId2" cstate="print"/>
          <a:stretch>
            <a:fillRect/>
          </a:stretch>
        </p:blipFill>
        <p:spPr>
          <a:xfrm>
            <a:off x="38062" y="-14"/>
            <a:ext cx="213458" cy="324000"/>
          </a:xfrm>
          <a:prstGeom prst="rect">
            <a:avLst/>
          </a:prstGeom>
        </p:spPr>
      </p:pic>
      <p:pic>
        <p:nvPicPr>
          <p:cNvPr id="12" name="Εικόνα 11"/>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pPr/>
              <a:t>‹#›</a:t>
            </a:fld>
            <a:endParaRPr lang="el-GR"/>
          </a:p>
        </p:txBody>
      </p:sp>
      <p:sp>
        <p:nvSpPr>
          <p:cNvPr id="8" name="Ορθογώνιο 7"/>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9" name="TextBox 8"/>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0" name="Εικόνα 9"/>
          <p:cNvPicPr>
            <a:picLocks noChangeAspect="1"/>
          </p:cNvPicPr>
          <p:nvPr userDrawn="1"/>
        </p:nvPicPr>
        <p:blipFill>
          <a:blip r:embed="rId2" cstate="print"/>
          <a:stretch>
            <a:fillRect/>
          </a:stretch>
        </p:blipFill>
        <p:spPr>
          <a:xfrm>
            <a:off x="38062" y="-14"/>
            <a:ext cx="213458" cy="324000"/>
          </a:xfrm>
          <a:prstGeom prst="rect">
            <a:avLst/>
          </a:prstGeom>
        </p:spPr>
      </p:pic>
      <p:pic>
        <p:nvPicPr>
          <p:cNvPr id="11" name="Εικόνα 10"/>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297327"/>
            <a:ext cx="5111750" cy="384042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1" y="1297327"/>
            <a:ext cx="3008313" cy="3840427"/>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6" name="Τίτλος 1"/>
          <p:cNvSpPr>
            <a:spLocks noGrp="1"/>
          </p:cNvSpPr>
          <p:nvPr>
            <p:ph type="title"/>
          </p:nvPr>
        </p:nvSpPr>
        <p:spPr>
          <a:xfrm>
            <a:off x="457200" y="228000"/>
            <a:ext cx="8229600" cy="9540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3" name="TextBox 12"/>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4" name="Εικόνα 13"/>
          <p:cNvPicPr>
            <a:picLocks noChangeAspect="1"/>
          </p:cNvPicPr>
          <p:nvPr userDrawn="1"/>
        </p:nvPicPr>
        <p:blipFill>
          <a:blip r:embed="rId2" cstate="print"/>
          <a:stretch>
            <a:fillRect/>
          </a:stretch>
        </p:blipFill>
        <p:spPr>
          <a:xfrm>
            <a:off x="38062" y="-14"/>
            <a:ext cx="213458" cy="324000"/>
          </a:xfrm>
          <a:prstGeom prst="rect">
            <a:avLst/>
          </a:prstGeom>
        </p:spPr>
      </p:pic>
      <p:pic>
        <p:nvPicPr>
          <p:cNvPr id="15" name="Εικόνα 14"/>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297327"/>
            <a:ext cx="5486400" cy="288032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4297660"/>
            <a:ext cx="5486400" cy="845840"/>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9" name="Τίτλος 1"/>
          <p:cNvSpPr>
            <a:spLocks noGrp="1"/>
          </p:cNvSpPr>
          <p:nvPr>
            <p:ph type="title"/>
          </p:nvPr>
        </p:nvSpPr>
        <p:spPr>
          <a:xfrm>
            <a:off x="457200" y="228000"/>
            <a:ext cx="8229600" cy="9540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3" name="TextBox 12"/>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4" name="Εικόνα 13"/>
          <p:cNvPicPr>
            <a:picLocks noChangeAspect="1"/>
          </p:cNvPicPr>
          <p:nvPr userDrawn="1"/>
        </p:nvPicPr>
        <p:blipFill>
          <a:blip r:embed="rId2" cstate="print"/>
          <a:stretch>
            <a:fillRect/>
          </a:stretch>
        </p:blipFill>
        <p:spPr>
          <a:xfrm>
            <a:off x="38062" y="-14"/>
            <a:ext cx="213458" cy="324000"/>
          </a:xfrm>
          <a:prstGeom prst="rect">
            <a:avLst/>
          </a:prstGeom>
        </p:spPr>
      </p:pic>
      <p:pic>
        <p:nvPicPr>
          <p:cNvPr id="15" name="Εικόνα 14"/>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
        <p:nvSpPr>
          <p:cNvPr id="9" name="Θέση αριθμού διαφάνειας 3"/>
          <p:cNvSpPr txBox="1">
            <a:spLocks/>
          </p:cNvSpPr>
          <p:nvPr userDrawn="1"/>
        </p:nvSpPr>
        <p:spPr bwMode="auto">
          <a:xfrm>
            <a:off x="8729256" y="5466151"/>
            <a:ext cx="333105" cy="304271"/>
          </a:xfrm>
          <a:prstGeom prst="rect">
            <a:avLst/>
          </a:prstGeom>
          <a:noFill/>
          <a:ln>
            <a:miter lim="800000"/>
            <a:headEnd/>
            <a:tailEnd/>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C6787FC-6543-471B-A41A-5AEEC386B628}" type="slidenum">
              <a:rPr lang="el-GR" altLang="el-GR" sz="1600" smtClean="0">
                <a:solidFill>
                  <a:schemeClr val="bg1"/>
                </a:solidFill>
              </a:rPr>
              <a:pPr algn="r"/>
              <a:t>‹#›</a:t>
            </a:fld>
            <a:endParaRPr lang="el-GR" altLang="el-GR" sz="1600" dirty="0" smtClean="0">
              <a:solidFill>
                <a:schemeClr val="bg1"/>
              </a:solidFill>
            </a:endParaRPr>
          </a:p>
        </p:txBody>
      </p:sp>
    </p:spTree>
    <p:extLst>
      <p:ext uri="{BB962C8B-B14F-4D97-AF65-F5344CB8AC3E}">
        <p14:creationId xmlns=""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oc-web.ioa.teiep.gr/OpenClass/courses/LOGO125/" TargetMode="External"/><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hyperlink" Target="http://creativecommons.org/licenses/by-nc-nd/4.0/deed.e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251520" y="1993404"/>
            <a:ext cx="8640960" cy="722105"/>
          </a:xfrm>
        </p:spPr>
        <p:txBody>
          <a:bodyPr>
            <a:noAutofit/>
          </a:bodyPr>
          <a:lstStyle/>
          <a:p>
            <a:r>
              <a:rPr lang="el-GR" sz="4000" dirty="0" smtClean="0"/>
              <a:t>Εμπορικό και Οικονομικό Δίκαιο</a:t>
            </a:r>
            <a:endParaRPr lang="el-GR" sz="4000" dirty="0"/>
          </a:p>
        </p:txBody>
      </p:sp>
      <p:sp>
        <p:nvSpPr>
          <p:cNvPr id="3" name="Υπότιτλος 2"/>
          <p:cNvSpPr>
            <a:spLocks noGrp="1"/>
          </p:cNvSpPr>
          <p:nvPr>
            <p:ph type="subTitle" idx="1"/>
          </p:nvPr>
        </p:nvSpPr>
        <p:spPr>
          <a:xfrm>
            <a:off x="683568" y="2929508"/>
            <a:ext cx="7776864" cy="1112461"/>
          </a:xfrm>
        </p:spPr>
        <p:txBody>
          <a:bodyPr>
            <a:noAutofit/>
          </a:bodyPr>
          <a:lstStyle/>
          <a:p>
            <a:r>
              <a:rPr lang="el-GR" altLang="zh-CN" sz="3600" b="1" dirty="0" smtClean="0">
                <a:cs typeface="Segoe UI" pitchFamily="18" charset="0"/>
              </a:rPr>
              <a:t>Αξιόγραφα</a:t>
            </a:r>
          </a:p>
          <a:p>
            <a:r>
              <a:rPr lang="el-GR" altLang="zh-CN" sz="3600" b="1" dirty="0" smtClean="0">
                <a:cs typeface="Segoe UI" pitchFamily="18" charset="0"/>
              </a:rPr>
              <a:t>Παππά Βιβή</a:t>
            </a:r>
            <a:endParaRPr lang="en-US" altLang="zh-CN" sz="3600" b="1" dirty="0" smtClean="0">
              <a:cs typeface="Segoe UI" pitchFamily="18" charset="0"/>
            </a:endParaRP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78" y="4856613"/>
            <a:ext cx="1581685" cy="461161"/>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39" y="4659746"/>
            <a:ext cx="4310289" cy="854894"/>
          </a:xfrm>
          <a:prstGeom prst="rect">
            <a:avLst/>
          </a:prstGeom>
          <a:noFill/>
        </p:spPr>
      </p:pic>
      <p:grpSp>
        <p:nvGrpSpPr>
          <p:cNvPr id="10" name="Ομάδα 9"/>
          <p:cNvGrpSpPr/>
          <p:nvPr/>
        </p:nvGrpSpPr>
        <p:grpSpPr>
          <a:xfrm>
            <a:off x="642158" y="210000"/>
            <a:ext cx="4217874" cy="1147333"/>
            <a:chOff x="642158" y="252000"/>
            <a:chExt cx="4217874" cy="1376800"/>
          </a:xfrm>
        </p:grpSpPr>
        <p:pic>
          <p:nvPicPr>
            <p:cNvPr id="8" name="Εικόνα 7"/>
            <p:cNvPicPr>
              <a:picLocks noChangeAspect="1"/>
            </p:cNvPicPr>
            <p:nvPr/>
          </p:nvPicPr>
          <p:blipFill rotWithShape="1">
            <a:blip r:embed="rId5" cstate="print"/>
            <a:srcRect t="-11106" b="11106"/>
            <a:stretch/>
          </p:blipFill>
          <p:spPr>
            <a:xfrm>
              <a:off x="642158" y="252000"/>
              <a:ext cx="905506" cy="1374430"/>
            </a:xfrm>
            <a:prstGeom prst="rect">
              <a:avLst/>
            </a:prstGeom>
          </p:spPr>
        </p:pic>
        <p:sp>
          <p:nvSpPr>
            <p:cNvPr id="9" name="TextBox 8"/>
            <p:cNvSpPr txBox="1"/>
            <p:nvPr/>
          </p:nvSpPr>
          <p:spPr>
            <a:xfrm>
              <a:off x="1619672" y="404664"/>
              <a:ext cx="3240360" cy="1224136"/>
            </a:xfrm>
            <a:prstGeom prst="rect">
              <a:avLst/>
            </a:prstGeom>
          </p:spPr>
          <p:txBody>
            <a:bodyPr vert="horz" wrap="square" lIns="91440" tIns="45720" rIns="91440" bIns="45720" rtlCol="0" anchor="ctr">
              <a:noAutofit/>
            </a:bodyPr>
            <a:lstStyle/>
            <a:p>
              <a:pPr>
                <a:lnSpc>
                  <a:spcPts val="2600"/>
                </a:lnSpc>
              </a:pPr>
              <a:r>
                <a:rPr lang="el-GR" sz="2000" dirty="0" smtClean="0"/>
                <a:t>Ελληνική Δημοκρατία</a:t>
              </a:r>
            </a:p>
            <a:p>
              <a:pPr>
                <a:lnSpc>
                  <a:spcPts val="2600"/>
                </a:lnSpc>
              </a:pPr>
              <a:r>
                <a:rPr lang="el-GR" sz="2000" dirty="0" smtClean="0"/>
                <a:t>Τεχνολογικό Εκπαιδευτικό Ίδρυμα Ηπείρου</a:t>
              </a:r>
              <a:endParaRPr lang="en-GB" sz="2000" dirty="0" smtClean="0"/>
            </a:p>
          </p:txBody>
        </p:sp>
      </p:grpSp>
    </p:spTree>
    <p:extLst>
      <p:ext uri="{BB962C8B-B14F-4D97-AF65-F5344CB8AC3E}">
        <p14:creationId xmlns=""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ltLang="zh-CN" dirty="0" smtClean="0">
                <a:cs typeface="Segoe UI" pitchFamily="18" charset="0"/>
              </a:rPr>
              <a:t>Αξιόγραφα - Συναλλαγματική</a:t>
            </a:r>
            <a:endParaRPr lang="en-US" dirty="0"/>
          </a:p>
        </p:txBody>
      </p:sp>
      <p:sp>
        <p:nvSpPr>
          <p:cNvPr id="3" name="2 - Θέση περιεχομένου"/>
          <p:cNvSpPr>
            <a:spLocks noGrp="1"/>
          </p:cNvSpPr>
          <p:nvPr>
            <p:ph idx="1"/>
          </p:nvPr>
        </p:nvSpPr>
        <p:spPr/>
        <p:txBody>
          <a:bodyPr>
            <a:normAutofit fontScale="92500" lnSpcReduction="10000"/>
          </a:bodyPr>
          <a:lstStyle/>
          <a:p>
            <a:pPr>
              <a:buNone/>
            </a:pPr>
            <a:r>
              <a:rPr lang="el-GR" sz="3000" b="1" dirty="0" smtClean="0"/>
              <a:t>Συναλλαγματική</a:t>
            </a:r>
            <a:endParaRPr lang="en-US" sz="3000" dirty="0" smtClean="0"/>
          </a:p>
          <a:p>
            <a:pPr>
              <a:buNone/>
            </a:pPr>
            <a:r>
              <a:rPr lang="el-GR" sz="3000" b="1" dirty="0" smtClean="0"/>
              <a:t>Γενικά</a:t>
            </a:r>
            <a:endParaRPr lang="en-US" sz="3000" dirty="0" smtClean="0"/>
          </a:p>
          <a:p>
            <a:pPr marL="0" indent="0">
              <a:buNone/>
            </a:pPr>
            <a:r>
              <a:rPr lang="el-GR" sz="2600" dirty="0" smtClean="0"/>
              <a:t>Η συναλλαγματική χρησιμοποιήθηκε αρχικά ως τρόπος ασφαλούς διακίνησης χρηματικών ποσών. Επειδή, κατά τον μεσαίωνα, μεγάλα χρηματικά ποσά μεταφέρονταν σε μακρινές αποστάσεις, χωρίς καμία ασφάλεια (ληστείες, πειρατείες κλπ.), έγινε ανάγκη η μεταφορά χρημάτων από τόπο σε τόπο με κάποιο τρόπο. Επινοήθηκε έτσι η συναλλαγματική η κατοχή της οποίας θα ήταν άχρηστη για τον κλέπτη. </a:t>
            </a:r>
            <a:endParaRPr lang="en-US" sz="2600" dirty="0" smtClean="0"/>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10</a:t>
            </a:fld>
            <a:endParaRPr lang="el-G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ltLang="zh-CN" dirty="0" smtClean="0">
                <a:cs typeface="Segoe UI" pitchFamily="18" charset="0"/>
              </a:rPr>
              <a:t>Αξιόγραφα - Συναλλαγματική</a:t>
            </a:r>
            <a:endParaRPr lang="en-US" dirty="0"/>
          </a:p>
        </p:txBody>
      </p:sp>
      <p:sp>
        <p:nvSpPr>
          <p:cNvPr id="3" name="2 - Θέση περιεχομένου"/>
          <p:cNvSpPr>
            <a:spLocks noGrp="1"/>
          </p:cNvSpPr>
          <p:nvPr>
            <p:ph idx="1"/>
          </p:nvPr>
        </p:nvSpPr>
        <p:spPr/>
        <p:txBody>
          <a:bodyPr>
            <a:normAutofit/>
          </a:bodyPr>
          <a:lstStyle/>
          <a:p>
            <a:pPr>
              <a:buNone/>
            </a:pPr>
            <a:r>
              <a:rPr lang="en-US" sz="3000" b="1" dirty="0" smtClean="0"/>
              <a:t>Έννοια</a:t>
            </a:r>
            <a:endParaRPr lang="en-US" sz="3000" dirty="0" smtClean="0"/>
          </a:p>
          <a:p>
            <a:pPr marL="0" indent="0">
              <a:lnSpc>
                <a:spcPct val="90000"/>
              </a:lnSpc>
              <a:buNone/>
            </a:pPr>
            <a:r>
              <a:rPr lang="el-GR" sz="2600" dirty="0" smtClean="0"/>
              <a:t>Συναλλαγματική είναι το χρηματόγραφο που χαρακτηρίζεται στο κείμενο του ως Συναλλαγματική και που περιέχει απλή και καθαρή εντολή του υπογράφοντος (εκδότη) σε ένα άλλο πρόσωπο (πληρωτή) να πληρώσει ορισμένο χρηματικό ποσό σε ένα συγκεκριμένο πρόσωπο (λήπτη), σε ορισμένο χρόνο και τόπο. </a:t>
            </a:r>
            <a:endParaRPr lang="en-US" sz="2600" dirty="0" smtClean="0"/>
          </a:p>
          <a:p>
            <a:pPr marL="0" indent="0">
              <a:lnSpc>
                <a:spcPct val="90000"/>
              </a:lnSpc>
              <a:buNone/>
            </a:pPr>
            <a:r>
              <a:rPr lang="el-GR" sz="2600" dirty="0" smtClean="0"/>
              <a:t>Ο Νόμος που διέπει το δίκαιο της συναλλαγματικής στην Ελλάδα είναι ο Νόμος 5325/1932.</a:t>
            </a:r>
            <a:endParaRPr lang="en-US" sz="2600" dirty="0" smtClean="0"/>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11</a:t>
            </a:fld>
            <a:endParaRPr lang="el-G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ltLang="zh-CN" dirty="0" smtClean="0">
                <a:cs typeface="Segoe UI" pitchFamily="18" charset="0"/>
              </a:rPr>
              <a:t>Αξιόγραφα - Συναλλαγματική</a:t>
            </a:r>
            <a:endParaRPr lang="en-US" dirty="0"/>
          </a:p>
        </p:txBody>
      </p:sp>
      <p:sp>
        <p:nvSpPr>
          <p:cNvPr id="3" name="2 - Θέση περιεχομένου"/>
          <p:cNvSpPr>
            <a:spLocks noGrp="1"/>
          </p:cNvSpPr>
          <p:nvPr>
            <p:ph idx="1"/>
          </p:nvPr>
        </p:nvSpPr>
        <p:spPr>
          <a:xfrm>
            <a:off x="323528" y="1333500"/>
            <a:ext cx="8363272" cy="3771636"/>
          </a:xfrm>
        </p:spPr>
        <p:txBody>
          <a:bodyPr>
            <a:noAutofit/>
          </a:bodyPr>
          <a:lstStyle/>
          <a:p>
            <a:pPr marL="0" indent="0">
              <a:buNone/>
            </a:pPr>
            <a:r>
              <a:rPr lang="el-GR" sz="2600" b="1" dirty="0" smtClean="0"/>
              <a:t>Ικανότητα για την ανάληψη υποχρέωσης από συναλλαγματική</a:t>
            </a:r>
            <a:endParaRPr lang="en-US" sz="2600" dirty="0" smtClean="0"/>
          </a:p>
          <a:p>
            <a:pPr marL="0" indent="0">
              <a:lnSpc>
                <a:spcPct val="80000"/>
              </a:lnSpc>
              <a:buNone/>
            </a:pPr>
            <a:r>
              <a:rPr lang="el-GR" sz="2400" dirty="0" smtClean="0"/>
              <a:t>Πρόσωπα ικανά να αναλάβουν υποχρέωση από συναλλαγματική είναι όσοι έχουν πλήρη δικαιοπρακτική ικανότητα (όχι οι ανήλικοι π.χ.).</a:t>
            </a:r>
            <a:endParaRPr lang="en-US" sz="2400" dirty="0" smtClean="0"/>
          </a:p>
          <a:p>
            <a:pPr marL="0" indent="0">
              <a:lnSpc>
                <a:spcPct val="80000"/>
              </a:lnSpc>
              <a:buNone/>
            </a:pPr>
            <a:r>
              <a:rPr lang="el-GR" sz="2400" dirty="0" smtClean="0"/>
              <a:t>Το πρόσωπο που εκδίδει την συναλλαγματική και δίνει την εντολή για την πληρωμή λέγεται εκδότης. Το πρόσωπο προς το οποίο απευθύνεται η εντολή και το οποίο οφείλει να πληρώσει λέγεται πληρωτής και τέλος το πρόσωπο που δικαιούται να απαιτήσει την πληρωμή του ποσού που αναγράφεται στην συναλλαγματική λέγεται λήπτης. </a:t>
            </a:r>
            <a:endParaRPr lang="en-US" sz="2400" dirty="0" smtClean="0"/>
          </a:p>
          <a:p>
            <a:pPr marL="0" indent="0">
              <a:buNone/>
            </a:pPr>
            <a:endParaRPr lang="en-US" sz="24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12</a:t>
            </a:fld>
            <a:endParaRPr lang="el-G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Βιβλιογραφία</a:t>
            </a:r>
            <a:endParaRPr lang="el-GR" dirty="0"/>
          </a:p>
        </p:txBody>
      </p:sp>
      <p:sp>
        <p:nvSpPr>
          <p:cNvPr id="3" name="Θέση περιεχομένου 2"/>
          <p:cNvSpPr>
            <a:spLocks noGrp="1"/>
          </p:cNvSpPr>
          <p:nvPr>
            <p:ph idx="1"/>
          </p:nvPr>
        </p:nvSpPr>
        <p:spPr>
          <a:xfrm>
            <a:off x="437785" y="1300518"/>
            <a:ext cx="8240150" cy="3852804"/>
          </a:xfrm>
        </p:spPr>
        <p:txBody>
          <a:bodyPr>
            <a:noAutofit/>
          </a:bodyPr>
          <a:lstStyle/>
          <a:p>
            <a:pPr>
              <a:buNone/>
            </a:pPr>
            <a:r>
              <a:rPr lang="el-GR" sz="1400" dirty="0" err="1" smtClean="0"/>
              <a:t>Αλεξανδρίδου</a:t>
            </a:r>
            <a:r>
              <a:rPr lang="el-GR" sz="1400" dirty="0" smtClean="0"/>
              <a:t> Ελ., </a:t>
            </a:r>
            <a:r>
              <a:rPr lang="el-GR" sz="1400" dirty="0" err="1" smtClean="0"/>
              <a:t>Δίκαιο</a:t>
            </a:r>
            <a:r>
              <a:rPr lang="el-GR" sz="1400" dirty="0" smtClean="0"/>
              <a:t> </a:t>
            </a:r>
            <a:r>
              <a:rPr lang="el-GR" sz="1400" dirty="0" err="1" smtClean="0"/>
              <a:t>εμπορικών</a:t>
            </a:r>
            <a:r>
              <a:rPr lang="el-GR" sz="1400" dirty="0" smtClean="0"/>
              <a:t> </a:t>
            </a:r>
            <a:r>
              <a:rPr lang="el-GR" sz="1400" dirty="0" err="1" smtClean="0"/>
              <a:t>εταιρειών</a:t>
            </a:r>
            <a:r>
              <a:rPr lang="el-GR" sz="1400" dirty="0" smtClean="0"/>
              <a:t>, </a:t>
            </a:r>
            <a:r>
              <a:rPr lang="el-GR" sz="1400" dirty="0" err="1" smtClean="0"/>
              <a:t>Δίκαιο</a:t>
            </a:r>
            <a:r>
              <a:rPr lang="el-GR" sz="1400" dirty="0" smtClean="0"/>
              <a:t> &amp; </a:t>
            </a:r>
            <a:r>
              <a:rPr lang="el-GR" sz="1400" dirty="0" err="1" smtClean="0"/>
              <a:t>Οικονομία</a:t>
            </a:r>
            <a:r>
              <a:rPr lang="el-GR" sz="1400" dirty="0" smtClean="0"/>
              <a:t> 2007. </a:t>
            </a:r>
            <a:endParaRPr lang="en-US" sz="1400" dirty="0" smtClean="0"/>
          </a:p>
          <a:p>
            <a:pPr>
              <a:buNone/>
            </a:pPr>
            <a:r>
              <a:rPr lang="el-GR" sz="1400" dirty="0" err="1" smtClean="0"/>
              <a:t>Αντωνόπουλος</a:t>
            </a:r>
            <a:r>
              <a:rPr lang="el-GR" sz="1400" dirty="0" smtClean="0"/>
              <a:t> Β., </a:t>
            </a:r>
            <a:r>
              <a:rPr lang="el-GR" sz="1400" dirty="0" err="1" smtClean="0"/>
              <a:t>Δίκαιο</a:t>
            </a:r>
            <a:r>
              <a:rPr lang="el-GR" sz="1400" dirty="0" smtClean="0"/>
              <a:t> </a:t>
            </a:r>
            <a:r>
              <a:rPr lang="el-GR" sz="1400" dirty="0" err="1" smtClean="0"/>
              <a:t>προσωπικών</a:t>
            </a:r>
            <a:r>
              <a:rPr lang="el-GR" sz="1400" dirty="0" smtClean="0"/>
              <a:t> </a:t>
            </a:r>
            <a:r>
              <a:rPr lang="el-GR" sz="1400" dirty="0" err="1" smtClean="0"/>
              <a:t>εταιρειών</a:t>
            </a:r>
            <a:r>
              <a:rPr lang="el-GR" sz="1400" dirty="0" smtClean="0"/>
              <a:t>, </a:t>
            </a:r>
            <a:r>
              <a:rPr lang="el-GR" sz="1400" dirty="0" err="1" smtClean="0"/>
              <a:t>Εκδόσεις</a:t>
            </a:r>
            <a:r>
              <a:rPr lang="el-GR" sz="1400" dirty="0" smtClean="0"/>
              <a:t> </a:t>
            </a:r>
            <a:r>
              <a:rPr lang="el-GR" sz="1400" dirty="0" err="1" smtClean="0"/>
              <a:t>Σάκκουλα</a:t>
            </a:r>
            <a:r>
              <a:rPr lang="el-GR" sz="1400" dirty="0" smtClean="0"/>
              <a:t> 2007. </a:t>
            </a:r>
            <a:endParaRPr lang="en-US" sz="1400" dirty="0" smtClean="0"/>
          </a:p>
          <a:p>
            <a:pPr>
              <a:buNone/>
            </a:pPr>
            <a:r>
              <a:rPr lang="el-GR" sz="1400" dirty="0" err="1" smtClean="0"/>
              <a:t>Αντωνόπουλος</a:t>
            </a:r>
            <a:r>
              <a:rPr lang="el-GR" sz="1400" dirty="0" smtClean="0"/>
              <a:t> Β., </a:t>
            </a:r>
            <a:r>
              <a:rPr lang="el-GR" sz="1400" dirty="0" err="1" smtClean="0"/>
              <a:t>Δίκαιο</a:t>
            </a:r>
            <a:r>
              <a:rPr lang="el-GR" sz="1400" dirty="0" smtClean="0"/>
              <a:t> Α.Ε. και Ε.Π.Ε., </a:t>
            </a:r>
            <a:r>
              <a:rPr lang="el-GR" sz="1400" dirty="0" err="1" smtClean="0"/>
              <a:t>Εκδόσεις</a:t>
            </a:r>
            <a:r>
              <a:rPr lang="el-GR" sz="1400" dirty="0" smtClean="0"/>
              <a:t> </a:t>
            </a:r>
            <a:r>
              <a:rPr lang="el-GR" sz="1400" dirty="0" err="1" smtClean="0"/>
              <a:t>Σάκκουλα</a:t>
            </a:r>
            <a:r>
              <a:rPr lang="el-GR" sz="1400" dirty="0" smtClean="0"/>
              <a:t> 2009. </a:t>
            </a:r>
            <a:r>
              <a:rPr lang="el-GR" sz="1400" dirty="0" err="1" smtClean="0"/>
              <a:t>Κιάντου</a:t>
            </a:r>
            <a:r>
              <a:rPr lang="el-GR" sz="1400" dirty="0" smtClean="0"/>
              <a:t>-</a:t>
            </a:r>
            <a:r>
              <a:rPr lang="el-GR" sz="1400" dirty="0" err="1" smtClean="0"/>
              <a:t>Παμπούκη</a:t>
            </a:r>
            <a:r>
              <a:rPr lang="el-GR" sz="1400" dirty="0" smtClean="0"/>
              <a:t> Αλ., </a:t>
            </a:r>
            <a:r>
              <a:rPr lang="el-GR" sz="1400" dirty="0" err="1" smtClean="0"/>
              <a:t>Δίκαιο</a:t>
            </a:r>
            <a:r>
              <a:rPr lang="el-GR" sz="1400" dirty="0" smtClean="0"/>
              <a:t> </a:t>
            </a:r>
            <a:r>
              <a:rPr lang="el-GR" sz="1400" dirty="0" err="1" smtClean="0"/>
              <a:t>αξιογράφων</a:t>
            </a:r>
            <a:r>
              <a:rPr lang="el-GR" sz="1400" dirty="0" smtClean="0"/>
              <a:t>, </a:t>
            </a:r>
            <a:r>
              <a:rPr lang="el-GR" sz="1400" dirty="0" err="1" smtClean="0"/>
              <a:t>Εκδόσεις</a:t>
            </a:r>
            <a:r>
              <a:rPr lang="el-GR" sz="1400" dirty="0" smtClean="0"/>
              <a:t> </a:t>
            </a:r>
            <a:r>
              <a:rPr lang="el-GR" sz="1400" dirty="0" err="1" smtClean="0"/>
              <a:t>Σάκκουλα</a:t>
            </a:r>
            <a:r>
              <a:rPr lang="el-GR" sz="1400" dirty="0" smtClean="0"/>
              <a:t> 1997. </a:t>
            </a:r>
            <a:endParaRPr lang="en-US" sz="1400" dirty="0" smtClean="0"/>
          </a:p>
          <a:p>
            <a:pPr>
              <a:buNone/>
            </a:pPr>
            <a:r>
              <a:rPr lang="el-GR" sz="1400" dirty="0" err="1" smtClean="0"/>
              <a:t>Μούζουλας</a:t>
            </a:r>
            <a:r>
              <a:rPr lang="el-GR" sz="1400" dirty="0" smtClean="0"/>
              <a:t> Σ., </a:t>
            </a:r>
            <a:r>
              <a:rPr lang="el-GR" sz="1400" dirty="0" err="1" smtClean="0"/>
              <a:t>Διοικητικό</a:t>
            </a:r>
            <a:r>
              <a:rPr lang="el-GR" sz="1400" dirty="0" smtClean="0"/>
              <a:t> </a:t>
            </a:r>
            <a:r>
              <a:rPr lang="el-GR" sz="1400" dirty="0" err="1" smtClean="0"/>
              <a:t>Συμβούλιο</a:t>
            </a:r>
            <a:r>
              <a:rPr lang="el-GR" sz="1400" dirty="0" smtClean="0"/>
              <a:t> </a:t>
            </a:r>
            <a:r>
              <a:rPr lang="el-GR" sz="1400" dirty="0" err="1" smtClean="0"/>
              <a:t>Ανώνυμης</a:t>
            </a:r>
            <a:r>
              <a:rPr lang="el-GR" sz="1400" dirty="0" smtClean="0"/>
              <a:t> </a:t>
            </a:r>
            <a:r>
              <a:rPr lang="el-GR" sz="1400" dirty="0" err="1" smtClean="0"/>
              <a:t>Εταιρίας</a:t>
            </a:r>
            <a:r>
              <a:rPr lang="el-GR" sz="1400" dirty="0" smtClean="0"/>
              <a:t>-</a:t>
            </a:r>
            <a:r>
              <a:rPr lang="el-GR" sz="1400" dirty="0" err="1" smtClean="0"/>
              <a:t>Νομολογία</a:t>
            </a:r>
            <a:r>
              <a:rPr lang="el-GR" sz="1400" dirty="0" smtClean="0"/>
              <a:t> 1920-91(</a:t>
            </a:r>
            <a:r>
              <a:rPr lang="el-GR" sz="1400" dirty="0" err="1" smtClean="0"/>
              <a:t>Νομική</a:t>
            </a:r>
            <a:r>
              <a:rPr lang="el-GR" sz="1400" dirty="0" smtClean="0"/>
              <a:t> </a:t>
            </a:r>
            <a:r>
              <a:rPr lang="el-GR" sz="1400" dirty="0" err="1" smtClean="0"/>
              <a:t>Βιβλιοθήκη</a:t>
            </a:r>
            <a:r>
              <a:rPr lang="el-GR" sz="1400" dirty="0" smtClean="0"/>
              <a:t> 1995) </a:t>
            </a:r>
            <a:endParaRPr lang="en-US" sz="1400" dirty="0" smtClean="0"/>
          </a:p>
          <a:p>
            <a:pPr>
              <a:buNone/>
            </a:pPr>
            <a:r>
              <a:rPr lang="el-GR" sz="1400" dirty="0" err="1" smtClean="0"/>
              <a:t>Παπαγιάννης</a:t>
            </a:r>
            <a:r>
              <a:rPr lang="el-GR" sz="1400" dirty="0" smtClean="0"/>
              <a:t> </a:t>
            </a:r>
            <a:r>
              <a:rPr lang="el-GR" sz="1400" dirty="0" err="1" smtClean="0"/>
              <a:t>Ιωάν</a:t>
            </a:r>
            <a:r>
              <a:rPr lang="el-GR" sz="1400" dirty="0" smtClean="0"/>
              <a:t>., </a:t>
            </a:r>
            <a:r>
              <a:rPr lang="el-GR" sz="1400" dirty="0" err="1" smtClean="0"/>
              <a:t>Δίκαιο</a:t>
            </a:r>
            <a:r>
              <a:rPr lang="el-GR" sz="1400" dirty="0" smtClean="0"/>
              <a:t> </a:t>
            </a:r>
            <a:r>
              <a:rPr lang="el-GR" sz="1400" dirty="0" err="1" smtClean="0"/>
              <a:t>εμπορικών</a:t>
            </a:r>
            <a:r>
              <a:rPr lang="el-GR" sz="1400" dirty="0" smtClean="0"/>
              <a:t> </a:t>
            </a:r>
            <a:r>
              <a:rPr lang="el-GR" sz="1400" dirty="0" err="1" smtClean="0"/>
              <a:t>εταιρειών</a:t>
            </a:r>
            <a:r>
              <a:rPr lang="el-GR" sz="1400" dirty="0" smtClean="0"/>
              <a:t>, </a:t>
            </a:r>
            <a:r>
              <a:rPr lang="el-GR" sz="1400" dirty="0" err="1" smtClean="0"/>
              <a:t>Εκδόσεις</a:t>
            </a:r>
            <a:r>
              <a:rPr lang="el-GR" sz="1400" dirty="0" smtClean="0"/>
              <a:t> </a:t>
            </a:r>
            <a:r>
              <a:rPr lang="el-GR" sz="1400" dirty="0" err="1" smtClean="0"/>
              <a:t>Σάκκουλα</a:t>
            </a:r>
            <a:r>
              <a:rPr lang="el-GR" sz="1400" dirty="0" smtClean="0"/>
              <a:t> 2011. </a:t>
            </a:r>
            <a:endParaRPr lang="en-US" sz="1400" dirty="0" smtClean="0"/>
          </a:p>
          <a:p>
            <a:pPr>
              <a:buNone/>
            </a:pPr>
            <a:r>
              <a:rPr lang="el-GR" sz="1400" dirty="0" err="1" smtClean="0"/>
              <a:t>Ρόκας</a:t>
            </a:r>
            <a:r>
              <a:rPr lang="el-GR" sz="1400" dirty="0" smtClean="0"/>
              <a:t> Ν., </a:t>
            </a:r>
            <a:r>
              <a:rPr lang="el-GR" sz="1400" dirty="0" err="1" smtClean="0"/>
              <a:t>Εμπορικές</a:t>
            </a:r>
            <a:r>
              <a:rPr lang="el-GR" sz="1400" dirty="0" smtClean="0"/>
              <a:t> </a:t>
            </a:r>
            <a:r>
              <a:rPr lang="el-GR" sz="1400" dirty="0" err="1" smtClean="0"/>
              <a:t>Εταιρίες</a:t>
            </a:r>
            <a:r>
              <a:rPr lang="el-GR" sz="1400" dirty="0" smtClean="0"/>
              <a:t>, </a:t>
            </a:r>
            <a:r>
              <a:rPr lang="el-GR" sz="1400" dirty="0" err="1" smtClean="0"/>
              <a:t>Νομική</a:t>
            </a:r>
            <a:r>
              <a:rPr lang="el-GR" sz="1400" dirty="0" smtClean="0"/>
              <a:t> </a:t>
            </a:r>
            <a:r>
              <a:rPr lang="el-GR" sz="1400" dirty="0" err="1" smtClean="0"/>
              <a:t>Βιβλιοθήκη</a:t>
            </a:r>
            <a:r>
              <a:rPr lang="el-GR" sz="1400" dirty="0" smtClean="0"/>
              <a:t> 2012.</a:t>
            </a:r>
            <a:endParaRPr lang="en-US" sz="1400" dirty="0" smtClean="0"/>
          </a:p>
          <a:p>
            <a:pPr>
              <a:buNone/>
            </a:pPr>
            <a:r>
              <a:rPr lang="el-GR" sz="1400" dirty="0" err="1" smtClean="0"/>
              <a:t>Ρόκας</a:t>
            </a:r>
            <a:r>
              <a:rPr lang="el-GR" sz="1400" dirty="0" smtClean="0"/>
              <a:t> Ν., </a:t>
            </a:r>
            <a:r>
              <a:rPr lang="el-GR" sz="1400" dirty="0" err="1" smtClean="0"/>
              <a:t>Αξιόγραφα</a:t>
            </a:r>
            <a:r>
              <a:rPr lang="el-GR" sz="1400" dirty="0" smtClean="0"/>
              <a:t>, </a:t>
            </a:r>
            <a:r>
              <a:rPr lang="el-GR" sz="1400" dirty="0" err="1" smtClean="0"/>
              <a:t>Νομική</a:t>
            </a:r>
            <a:r>
              <a:rPr lang="el-GR" sz="1400" dirty="0" smtClean="0"/>
              <a:t> </a:t>
            </a:r>
            <a:r>
              <a:rPr lang="el-GR" sz="1400" dirty="0" err="1" smtClean="0"/>
              <a:t>Βιβλιοθήκη</a:t>
            </a:r>
            <a:r>
              <a:rPr lang="el-GR" sz="1400" dirty="0" smtClean="0"/>
              <a:t> 2012.</a:t>
            </a:r>
            <a:endParaRPr lang="en-US" sz="1400" dirty="0" smtClean="0"/>
          </a:p>
          <a:p>
            <a:pPr>
              <a:buNone/>
            </a:pPr>
            <a:r>
              <a:rPr lang="el-GR" sz="1400" dirty="0" err="1" smtClean="0"/>
              <a:t>Σινανιώτη</a:t>
            </a:r>
            <a:r>
              <a:rPr lang="el-GR" sz="1400" dirty="0" smtClean="0"/>
              <a:t> Αρ., </a:t>
            </a:r>
            <a:r>
              <a:rPr lang="el-GR" sz="1400" dirty="0" err="1" smtClean="0"/>
              <a:t>Εμπορικό</a:t>
            </a:r>
            <a:r>
              <a:rPr lang="el-GR" sz="1400" dirty="0" smtClean="0"/>
              <a:t> </a:t>
            </a:r>
            <a:r>
              <a:rPr lang="el-GR" sz="1400" dirty="0" err="1" smtClean="0"/>
              <a:t>δίκαιο</a:t>
            </a:r>
            <a:r>
              <a:rPr lang="el-GR" sz="1400" dirty="0" smtClean="0"/>
              <a:t> τ.2, Αντ. Ν. </a:t>
            </a:r>
            <a:r>
              <a:rPr lang="el-GR" sz="1400" dirty="0" err="1" smtClean="0"/>
              <a:t>Σάκκουλας</a:t>
            </a:r>
            <a:r>
              <a:rPr lang="el-GR" sz="1400" dirty="0" smtClean="0"/>
              <a:t> 2004. </a:t>
            </a:r>
            <a:endParaRPr lang="en-US" sz="1400" dirty="0" smtClean="0"/>
          </a:p>
          <a:p>
            <a:pPr>
              <a:buNone/>
            </a:pPr>
            <a:r>
              <a:rPr lang="el-GR" sz="1400" dirty="0" err="1" smtClean="0"/>
              <a:t>Τριανταφυλλάκης</a:t>
            </a:r>
            <a:r>
              <a:rPr lang="el-GR" sz="1400" dirty="0" smtClean="0"/>
              <a:t> Γ., </a:t>
            </a:r>
            <a:r>
              <a:rPr lang="el-GR" sz="1400" dirty="0" err="1" smtClean="0"/>
              <a:t>Εισαγωγή</a:t>
            </a:r>
            <a:r>
              <a:rPr lang="el-GR" sz="1400" dirty="0" smtClean="0"/>
              <a:t> στο </a:t>
            </a:r>
            <a:r>
              <a:rPr lang="el-GR" sz="1400" dirty="0" err="1" smtClean="0"/>
              <a:t>δίκαιο</a:t>
            </a:r>
            <a:r>
              <a:rPr lang="el-GR" sz="1400" dirty="0" smtClean="0"/>
              <a:t> των </a:t>
            </a:r>
            <a:r>
              <a:rPr lang="el-GR" sz="1400" dirty="0" err="1" smtClean="0"/>
              <a:t>αξιογράφων</a:t>
            </a:r>
            <a:r>
              <a:rPr lang="el-GR" sz="1400" dirty="0" smtClean="0"/>
              <a:t>, </a:t>
            </a:r>
            <a:r>
              <a:rPr lang="el-GR" sz="1400" dirty="0" err="1" smtClean="0"/>
              <a:t>Νομική</a:t>
            </a:r>
            <a:r>
              <a:rPr lang="el-GR" sz="1400" dirty="0" smtClean="0"/>
              <a:t> </a:t>
            </a:r>
            <a:r>
              <a:rPr lang="el-GR" sz="1400" dirty="0" err="1" smtClean="0"/>
              <a:t>Βιβλιοθήκη</a:t>
            </a:r>
            <a:r>
              <a:rPr lang="el-GR" sz="1400" dirty="0" smtClean="0"/>
              <a:t> 2008. </a:t>
            </a:r>
            <a:endParaRPr lang="en-US" sz="1400" dirty="0" smtClean="0"/>
          </a:p>
          <a:p>
            <a:pPr>
              <a:buNone/>
            </a:pPr>
            <a:r>
              <a:rPr lang="el-GR" sz="1400" dirty="0" err="1" smtClean="0"/>
              <a:t>Συλλογή</a:t>
            </a:r>
            <a:r>
              <a:rPr lang="el-GR" sz="1400" dirty="0" smtClean="0"/>
              <a:t> </a:t>
            </a:r>
            <a:r>
              <a:rPr lang="el-GR" sz="1400" dirty="0" err="1" smtClean="0"/>
              <a:t>Διαφόρων</a:t>
            </a:r>
            <a:r>
              <a:rPr lang="el-GR" sz="1400" dirty="0" smtClean="0"/>
              <a:t>, Το </a:t>
            </a:r>
            <a:r>
              <a:rPr lang="el-GR" sz="1400" dirty="0" err="1" smtClean="0"/>
              <a:t>Δίκαιο</a:t>
            </a:r>
            <a:r>
              <a:rPr lang="el-GR" sz="1400" dirty="0" smtClean="0"/>
              <a:t> της </a:t>
            </a:r>
            <a:r>
              <a:rPr lang="el-GR" sz="1400" dirty="0" err="1" smtClean="0"/>
              <a:t>Εταιρίας</a:t>
            </a:r>
            <a:r>
              <a:rPr lang="el-GR" sz="1400" dirty="0" smtClean="0"/>
              <a:t> </a:t>
            </a:r>
            <a:r>
              <a:rPr lang="el-GR" sz="1400" dirty="0" err="1" smtClean="0"/>
              <a:t>Περιορισμένης</a:t>
            </a:r>
            <a:r>
              <a:rPr lang="el-GR" sz="1400" dirty="0" smtClean="0"/>
              <a:t> </a:t>
            </a:r>
            <a:r>
              <a:rPr lang="el-GR" sz="1400" dirty="0" err="1" smtClean="0"/>
              <a:t>Ευθύνης</a:t>
            </a:r>
            <a:r>
              <a:rPr lang="el-GR" sz="1400" dirty="0" smtClean="0"/>
              <a:t>(</a:t>
            </a:r>
            <a:r>
              <a:rPr lang="el-GR" sz="1400" dirty="0" err="1" smtClean="0"/>
              <a:t>Νομική</a:t>
            </a:r>
            <a:r>
              <a:rPr lang="el-GR" sz="1400" dirty="0" smtClean="0"/>
              <a:t> </a:t>
            </a:r>
            <a:r>
              <a:rPr lang="el-GR" sz="1400" dirty="0" err="1" smtClean="0"/>
              <a:t>Βιβλιοθήκη</a:t>
            </a:r>
            <a:r>
              <a:rPr lang="el-GR" sz="1400" dirty="0" smtClean="0"/>
              <a:t> 1994) </a:t>
            </a:r>
            <a:endParaRPr lang="en-US" sz="1400" dirty="0" smtClean="0"/>
          </a:p>
          <a:p>
            <a:pPr marL="448056" indent="-448056">
              <a:lnSpc>
                <a:spcPts val="2000"/>
              </a:lnSpc>
              <a:buNone/>
              <a:tabLst>
                <a:tab pos="165100" algn="l"/>
                <a:tab pos="266700" algn="l"/>
                <a:tab pos="495300" algn="l"/>
                <a:tab pos="622300" algn="l"/>
                <a:tab pos="977900" algn="l"/>
                <a:tab pos="1092200" algn="l"/>
                <a:tab pos="1473200" algn="l"/>
                <a:tab pos="2374900" algn="l"/>
                <a:tab pos="2425700" algn="l"/>
                <a:tab pos="3136900" algn="l"/>
                <a:tab pos="4064000" algn="l"/>
              </a:tabLst>
            </a:pPr>
            <a:endParaRPr lang="en-US" altLang="zh-CN" sz="1400" smtClean="0">
              <a:latin typeface="Segoe UI" pitchFamily="18" charset="0"/>
              <a:cs typeface="Segoe UI" pitchFamily="18" charset="0"/>
            </a:endParaRPr>
          </a:p>
          <a:p>
            <a:pPr marL="448056" indent="-448056">
              <a:lnSpc>
                <a:spcPts val="2000"/>
              </a:lnSpc>
              <a:buNone/>
              <a:tabLst>
                <a:tab pos="165100" algn="l"/>
                <a:tab pos="266700" algn="l"/>
                <a:tab pos="495300" algn="l"/>
                <a:tab pos="622300" algn="l"/>
                <a:tab pos="977900" algn="l"/>
                <a:tab pos="1092200" algn="l"/>
                <a:tab pos="1473200" algn="l"/>
                <a:tab pos="2374900" algn="l"/>
                <a:tab pos="2425700" algn="l"/>
                <a:tab pos="3136900" algn="l"/>
                <a:tab pos="4064000" algn="l"/>
              </a:tabLst>
            </a:pPr>
            <a:endParaRPr lang="en-US" altLang="zh-CN" sz="1400" dirty="0" smtClean="0">
              <a:latin typeface="Segoe UI" pitchFamily="18" charset="0"/>
              <a:cs typeface="Segoe UI" pitchFamily="18" charset="0"/>
            </a:endParaRPr>
          </a:p>
        </p:txBody>
      </p:sp>
    </p:spTree>
    <p:extLst>
      <p:ext uri="{BB962C8B-B14F-4D97-AF65-F5344CB8AC3E}">
        <p14:creationId xmlns="" xmlns:p14="http://schemas.microsoft.com/office/powerpoint/2010/main" val="41913882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cstate="print"/>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pPr/>
              <a:t>14</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8103873" y="5406242"/>
            <a:ext cx="364880" cy="317287"/>
          </a:xfrm>
          <a:prstGeom prst="rect">
            <a:avLst/>
          </a:prstGeom>
        </p:spPr>
      </p:pic>
      <p:sp>
        <p:nvSpPr>
          <p:cNvPr id="14" name="Τίτλος 1"/>
          <p:cNvSpPr>
            <a:spLocks noGrp="1"/>
          </p:cNvSpPr>
          <p:nvPr>
            <p:ph type="title"/>
          </p:nvPr>
        </p:nvSpPr>
        <p:spPr>
          <a:xfrm>
            <a:off x="453327" y="1"/>
            <a:ext cx="8062025" cy="1007390"/>
          </a:xfrm>
        </p:spPr>
        <p:txBody>
          <a:bodyPr/>
          <a:lstStyle/>
          <a:p>
            <a:r>
              <a:rPr lang="el-GR" dirty="0"/>
              <a:t>Σημείωμα </a:t>
            </a:r>
            <a:r>
              <a:rPr lang="el-GR" dirty="0" smtClean="0"/>
              <a:t>Αναφοράς</a:t>
            </a:r>
            <a:endParaRPr lang="el-GR" dirty="0"/>
          </a:p>
        </p:txBody>
      </p:sp>
      <p:sp>
        <p:nvSpPr>
          <p:cNvPr id="2" name="Rectangle 1"/>
          <p:cNvSpPr/>
          <p:nvPr/>
        </p:nvSpPr>
        <p:spPr>
          <a:xfrm>
            <a:off x="348176" y="2259034"/>
            <a:ext cx="7938137" cy="1200327"/>
          </a:xfrm>
          <a:prstGeom prst="rect">
            <a:avLst/>
          </a:prstGeom>
        </p:spPr>
        <p:txBody>
          <a:bodyPr wrap="square" lIns="91436" tIns="45719" rIns="91436" bIns="45719">
            <a:spAutoFit/>
          </a:bodyPr>
          <a:lstStyle/>
          <a:p>
            <a:pPr algn="just"/>
            <a:r>
              <a:rPr lang="el-GR" sz="2400" dirty="0" smtClean="0">
                <a:solidFill>
                  <a:schemeClr val="bg1">
                    <a:lumMod val="50000"/>
                  </a:schemeClr>
                </a:solidFill>
              </a:rPr>
              <a:t>Παππά Π. (2015) Εμπορικό και Οικονομικό Δίκαιο. ΤΕΙ Ηπείρου. Διαθέσιμο από:</a:t>
            </a:r>
          </a:p>
          <a:p>
            <a:pPr algn="just"/>
            <a:r>
              <a:rPr lang="en-US" sz="2400" dirty="0" smtClean="0">
                <a:solidFill>
                  <a:schemeClr val="bg1">
                    <a:lumMod val="50000"/>
                  </a:schemeClr>
                </a:solidFill>
                <a:hlinkClick r:id="rId5"/>
              </a:rPr>
              <a:t>http://oc-web.ioa.teiep.gr/OpenClass/courses/LOGO125/</a:t>
            </a:r>
            <a:endParaRPr lang="el-GR" sz="2400" dirty="0" smtClean="0">
              <a:solidFill>
                <a:schemeClr val="bg1">
                  <a:lumMod val="50000"/>
                </a:schemeClr>
              </a:solidFill>
            </a:endParaRPr>
          </a:p>
        </p:txBody>
      </p:sp>
    </p:spTree>
    <p:extLst>
      <p:ext uri="{BB962C8B-B14F-4D97-AF65-F5344CB8AC3E}">
        <p14:creationId xmlns="" xmlns:p14="http://schemas.microsoft.com/office/powerpoint/2010/main" val="24442207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Τίτλος 1"/>
          <p:cNvSpPr>
            <a:spLocks noGrp="1"/>
          </p:cNvSpPr>
          <p:nvPr>
            <p:ph type="title"/>
          </p:nvPr>
        </p:nvSpPr>
        <p:spPr>
          <a:xfrm>
            <a:off x="453327" y="1"/>
            <a:ext cx="8062025" cy="1007390"/>
          </a:xfrm>
        </p:spPr>
        <p:txBody>
          <a:bodyPr>
            <a:normAutofit/>
          </a:bodyPr>
          <a:lstStyle/>
          <a:p>
            <a:r>
              <a:rPr lang="el-GR" dirty="0"/>
              <a:t>Σημείωμα </a:t>
            </a:r>
            <a:r>
              <a:rPr lang="el-GR" dirty="0" err="1"/>
              <a:t>Αδειοδότησης</a:t>
            </a:r>
            <a:endParaRPr lang="el-GR" dirty="0"/>
          </a:p>
        </p:txBody>
      </p:sp>
      <p:sp>
        <p:nvSpPr>
          <p:cNvPr id="2" name="Rectangle 1"/>
          <p:cNvSpPr/>
          <p:nvPr/>
        </p:nvSpPr>
        <p:spPr>
          <a:xfrm>
            <a:off x="434604" y="1253192"/>
            <a:ext cx="8425932" cy="1938990"/>
          </a:xfrm>
          <a:prstGeom prst="rect">
            <a:avLst/>
          </a:prstGeom>
        </p:spPr>
        <p:txBody>
          <a:bodyPr wrap="square" lIns="91436" tIns="45719" rIns="91436" bIns="45719">
            <a:spAutoFit/>
          </a:bodyPr>
          <a:lstStyle/>
          <a:p>
            <a:pPr algn="just"/>
            <a:r>
              <a:rPr lang="el-GR" sz="2000" dirty="0">
                <a:solidFill>
                  <a:schemeClr val="bg1">
                    <a:lumMod val="50000"/>
                  </a:schemeClr>
                </a:solidFill>
              </a:rPr>
              <a:t>Το</a:t>
            </a:r>
            <a:r>
              <a:rPr lang="en-US" sz="2000" dirty="0">
                <a:solidFill>
                  <a:schemeClr val="bg1">
                    <a:lumMod val="50000"/>
                  </a:schemeClr>
                </a:solidFill>
              </a:rPr>
              <a:t> </a:t>
            </a:r>
            <a:r>
              <a:rPr lang="el-GR" sz="2000" dirty="0">
                <a:solidFill>
                  <a:schemeClr val="bg1">
                    <a:lumMod val="50000"/>
                  </a:schemeClr>
                </a:solidFill>
              </a:rPr>
              <a:t>παρόν υλικό διατίθεται με τους όρους της άδειας χρήσης </a:t>
            </a:r>
            <a:r>
              <a:rPr lang="el-GR" sz="2000" dirty="0" err="1">
                <a:solidFill>
                  <a:schemeClr val="bg1">
                    <a:lumMod val="50000"/>
                  </a:schemeClr>
                </a:solidFill>
              </a:rPr>
              <a:t>Creative</a:t>
            </a:r>
            <a:r>
              <a:rPr lang="en-US" sz="2000" dirty="0">
                <a:solidFill>
                  <a:schemeClr val="bg1">
                    <a:lumMod val="50000"/>
                  </a:schemeClr>
                </a:solidFill>
              </a:rPr>
              <a:t> </a:t>
            </a:r>
            <a:r>
              <a:rPr lang="el-GR" sz="2000" dirty="0" err="1">
                <a:solidFill>
                  <a:schemeClr val="bg1">
                    <a:lumMod val="50000"/>
                  </a:schemeClr>
                </a:solidFill>
              </a:rPr>
              <a:t>Commons</a:t>
            </a:r>
            <a:r>
              <a:rPr lang="en-US" sz="2000" dirty="0">
                <a:solidFill>
                  <a:schemeClr val="bg1">
                    <a:lumMod val="50000"/>
                  </a:schemeClr>
                </a:solidFill>
              </a:rPr>
              <a:t> </a:t>
            </a:r>
            <a:r>
              <a:rPr lang="el-GR" sz="2000" dirty="0">
                <a:solidFill>
                  <a:schemeClr val="bg1">
                    <a:lumMod val="50000"/>
                  </a:schemeClr>
                </a:solidFill>
              </a:rPr>
              <a:t>Αναφορά Δημιουργού-Μη Εμπορική Χρήση-Όχι Παράγωγα Έργα 4.0 Διεθνές [1] ή </a:t>
            </a:r>
            <a:r>
              <a:rPr lang="el-GR" sz="2000" dirty="0" smtClean="0">
                <a:solidFill>
                  <a:schemeClr val="bg1">
                    <a:lumMod val="50000"/>
                  </a:schemeClr>
                </a:solidFill>
              </a:rPr>
              <a:t>μεταγενέστερη.</a:t>
            </a:r>
            <a:r>
              <a:rPr lang="en-US" sz="2000" dirty="0" smtClean="0">
                <a:solidFill>
                  <a:schemeClr val="bg1">
                    <a:lumMod val="50000"/>
                  </a:schemeClr>
                </a:solidFill>
              </a:rPr>
              <a:t> </a:t>
            </a:r>
            <a:r>
              <a:rPr lang="el-GR" sz="2000" dirty="0">
                <a:solidFill>
                  <a:schemeClr val="bg1">
                    <a:lumMod val="50000"/>
                  </a:schemeClr>
                </a:solidFill>
              </a:rPr>
              <a:t>Εξαιρούνται</a:t>
            </a:r>
            <a:r>
              <a:rPr lang="en-US" sz="2000" dirty="0">
                <a:solidFill>
                  <a:schemeClr val="bg1">
                    <a:lumMod val="50000"/>
                  </a:schemeClr>
                </a:solidFill>
              </a:rPr>
              <a:t> </a:t>
            </a:r>
            <a:r>
              <a:rPr lang="el-GR" sz="2000" dirty="0">
                <a:solidFill>
                  <a:schemeClr val="bg1">
                    <a:lumMod val="50000"/>
                  </a:schemeClr>
                </a:solidFill>
              </a:rPr>
              <a:t>τα αυτοτελή έργα τρίτων π.χ. φωτογραφίες,</a:t>
            </a:r>
            <a:r>
              <a:rPr lang="en-US" sz="2000" dirty="0">
                <a:solidFill>
                  <a:schemeClr val="bg1">
                    <a:lumMod val="50000"/>
                  </a:schemeClr>
                </a:solidFill>
              </a:rPr>
              <a:t> </a:t>
            </a:r>
            <a:r>
              <a:rPr lang="el-GR" sz="2000" dirty="0">
                <a:solidFill>
                  <a:schemeClr val="bg1">
                    <a:lumMod val="50000"/>
                  </a:schemeClr>
                </a:solidFill>
              </a:rPr>
              <a:t>Διαγράμματα</a:t>
            </a:r>
            <a:r>
              <a:rPr lang="en-US" sz="2000" dirty="0">
                <a:solidFill>
                  <a:schemeClr val="bg1">
                    <a:lumMod val="50000"/>
                  </a:schemeClr>
                </a:solidFill>
              </a:rPr>
              <a:t> </a:t>
            </a:r>
            <a:r>
              <a:rPr lang="el-GR" sz="2000" dirty="0" err="1">
                <a:solidFill>
                  <a:schemeClr val="bg1">
                    <a:lumMod val="50000"/>
                  </a:schemeClr>
                </a:solidFill>
              </a:rPr>
              <a:t>κ.λ.π</a:t>
            </a:r>
            <a:r>
              <a:rPr lang="el-GR" sz="2000" dirty="0">
                <a:solidFill>
                  <a:schemeClr val="bg1">
                    <a:lumMod val="50000"/>
                  </a:schemeClr>
                </a:solidFill>
              </a:rPr>
              <a:t>.,</a:t>
            </a:r>
            <a:r>
              <a:rPr lang="en-US" sz="2000" dirty="0">
                <a:solidFill>
                  <a:schemeClr val="bg1">
                    <a:lumMod val="50000"/>
                  </a:schemeClr>
                </a:solidFill>
              </a:rPr>
              <a:t> </a:t>
            </a:r>
            <a:r>
              <a:rPr lang="el-GR" sz="2000" dirty="0">
                <a:solidFill>
                  <a:schemeClr val="bg1">
                    <a:lumMod val="50000"/>
                  </a:schemeClr>
                </a:solidFill>
              </a:rPr>
              <a:t>τα</a:t>
            </a:r>
            <a:r>
              <a:rPr lang="en-US" sz="2000" dirty="0">
                <a:solidFill>
                  <a:schemeClr val="bg1">
                    <a:lumMod val="50000"/>
                  </a:schemeClr>
                </a:solidFill>
              </a:rPr>
              <a:t> </a:t>
            </a:r>
            <a:r>
              <a:rPr lang="el-GR" sz="2000" dirty="0">
                <a:solidFill>
                  <a:schemeClr val="bg1">
                    <a:lumMod val="50000"/>
                  </a:schemeClr>
                </a:solidFill>
              </a:rPr>
              <a:t>οποία εμπεριέχονται σε αυτό και τα οποία</a:t>
            </a:r>
            <a:r>
              <a:rPr lang="en-US" sz="2000" dirty="0">
                <a:solidFill>
                  <a:schemeClr val="bg1">
                    <a:lumMod val="50000"/>
                  </a:schemeClr>
                </a:solidFill>
              </a:rPr>
              <a:t> </a:t>
            </a:r>
            <a:r>
              <a:rPr lang="el-GR" sz="2000" dirty="0">
                <a:solidFill>
                  <a:schemeClr val="bg1">
                    <a:lumMod val="50000"/>
                  </a:schemeClr>
                </a:solidFill>
              </a:rPr>
              <a:t>αναφέρονται μαζί με τους όρους χρήσης τους στο «Σημείωμα Χρήσης</a:t>
            </a:r>
            <a:r>
              <a:rPr lang="en-US" sz="2000" dirty="0">
                <a:solidFill>
                  <a:schemeClr val="bg1">
                    <a:lumMod val="50000"/>
                  </a:schemeClr>
                </a:solidFill>
              </a:rPr>
              <a:t> </a:t>
            </a:r>
            <a:r>
              <a:rPr lang="el-GR" sz="2000" dirty="0">
                <a:solidFill>
                  <a:schemeClr val="bg1">
                    <a:lumMod val="50000"/>
                  </a:schemeClr>
                </a:solidFill>
              </a:rPr>
              <a:t>Έργων</a:t>
            </a:r>
            <a:r>
              <a:rPr lang="en-US" sz="2000" dirty="0">
                <a:solidFill>
                  <a:schemeClr val="bg1">
                    <a:lumMod val="50000"/>
                  </a:schemeClr>
                </a:solidFill>
              </a:rPr>
              <a:t> </a:t>
            </a:r>
            <a:r>
              <a:rPr lang="el-GR" sz="2000" dirty="0">
                <a:solidFill>
                  <a:schemeClr val="bg1">
                    <a:lumMod val="50000"/>
                  </a:schemeClr>
                </a:solidFill>
              </a:rPr>
              <a:t>Τρίτων». </a:t>
            </a:r>
          </a:p>
        </p:txBody>
      </p:sp>
      <p:sp>
        <p:nvSpPr>
          <p:cNvPr id="12" name="Rectangle 11"/>
          <p:cNvSpPr/>
          <p:nvPr/>
        </p:nvSpPr>
        <p:spPr>
          <a:xfrm>
            <a:off x="740223" y="5010467"/>
            <a:ext cx="6568081" cy="369330"/>
          </a:xfrm>
          <a:prstGeom prst="rect">
            <a:avLst/>
          </a:prstGeom>
        </p:spPr>
        <p:txBody>
          <a:bodyPr wrap="square" lIns="91436" tIns="45719" rIns="91436" bIns="45719">
            <a:spAutoFit/>
          </a:bodyPr>
          <a:lstStyle/>
          <a:p>
            <a:pPr algn="ctr"/>
            <a:r>
              <a:rPr lang="en-US" dirty="0">
                <a:hlinkClick r:id="rId3"/>
              </a:rPr>
              <a:t>http://</a:t>
            </a:r>
            <a:r>
              <a:rPr lang="en-US" dirty="0" smtClean="0">
                <a:hlinkClick r:id="rId3"/>
              </a:rPr>
              <a:t>creativecommons.org/licenses/by-nc-nd/4.0/deed.el</a:t>
            </a:r>
            <a:r>
              <a:rPr lang="el-GR" dirty="0" smtClean="0"/>
              <a:t> </a:t>
            </a:r>
          </a:p>
        </p:txBody>
      </p:sp>
      <p:sp>
        <p:nvSpPr>
          <p:cNvPr id="3" name="Rectangle 2"/>
          <p:cNvSpPr/>
          <p:nvPr/>
        </p:nvSpPr>
        <p:spPr>
          <a:xfrm>
            <a:off x="590667" y="4950343"/>
            <a:ext cx="657544" cy="492440"/>
          </a:xfrm>
          <a:prstGeom prst="rect">
            <a:avLst/>
          </a:prstGeom>
        </p:spPr>
        <p:txBody>
          <a:bodyPr wrap="none" lIns="91436" tIns="45719" rIns="91436" bIns="45719">
            <a:spAutoFit/>
          </a:bodyPr>
          <a:lstStyle/>
          <a:p>
            <a:r>
              <a:rPr lang="el-GR" sz="2600" dirty="0">
                <a:solidFill>
                  <a:prstClr val="white">
                    <a:lumMod val="50000"/>
                  </a:prstClr>
                </a:solidFill>
              </a:rPr>
              <a:t>[1] </a:t>
            </a:r>
            <a:endParaRPr lang="en-US" dirty="0"/>
          </a:p>
        </p:txBody>
      </p:sp>
      <p:sp>
        <p:nvSpPr>
          <p:cNvPr id="4" name="Rectangle 3"/>
          <p:cNvSpPr/>
          <p:nvPr/>
        </p:nvSpPr>
        <p:spPr>
          <a:xfrm>
            <a:off x="434604" y="3865352"/>
            <a:ext cx="8329920" cy="707884"/>
          </a:xfrm>
          <a:prstGeom prst="rect">
            <a:avLst/>
          </a:prstGeom>
        </p:spPr>
        <p:txBody>
          <a:bodyPr wrap="square" lIns="91436" tIns="45719" rIns="91436" bIns="45719">
            <a:spAutoFit/>
          </a:bodyPr>
          <a:lstStyle/>
          <a:p>
            <a:pPr algn="just"/>
            <a:r>
              <a:rPr lang="el-GR" sz="2000" dirty="0">
                <a:solidFill>
                  <a:schemeClr val="bg1">
                    <a:lumMod val="50000"/>
                  </a:schemeClr>
                </a:solidFill>
              </a:rPr>
              <a:t>Ο δικαιούχος μπορεί να </a:t>
            </a:r>
            <a:r>
              <a:rPr lang="el-GR" sz="2000" dirty="0" smtClean="0">
                <a:solidFill>
                  <a:schemeClr val="bg1">
                    <a:lumMod val="50000"/>
                  </a:schemeClr>
                </a:solidFill>
              </a:rPr>
              <a:t>παρέχει </a:t>
            </a:r>
            <a:r>
              <a:rPr lang="el-GR" sz="2000" dirty="0">
                <a:solidFill>
                  <a:schemeClr val="bg1">
                    <a:lumMod val="50000"/>
                  </a:schemeClr>
                </a:solidFill>
              </a:rPr>
              <a:t>στον </a:t>
            </a:r>
            <a:r>
              <a:rPr lang="el-GR" sz="2000" dirty="0" err="1">
                <a:solidFill>
                  <a:schemeClr val="bg1">
                    <a:lumMod val="50000"/>
                  </a:schemeClr>
                </a:solidFill>
              </a:rPr>
              <a:t>αδειοδόχο</a:t>
            </a:r>
            <a:r>
              <a:rPr lang="en-US" sz="2000" dirty="0">
                <a:solidFill>
                  <a:schemeClr val="bg1">
                    <a:lumMod val="50000"/>
                  </a:schemeClr>
                </a:solidFill>
              </a:rPr>
              <a:t> </a:t>
            </a:r>
            <a:r>
              <a:rPr lang="el-GR" sz="2000" dirty="0">
                <a:solidFill>
                  <a:schemeClr val="bg1">
                    <a:lumMod val="50000"/>
                  </a:schemeClr>
                </a:solidFill>
              </a:rPr>
              <a:t>ξεχωριστή άδεια να </a:t>
            </a:r>
            <a:r>
              <a:rPr lang="en-US" sz="2000" dirty="0">
                <a:solidFill>
                  <a:schemeClr val="bg1">
                    <a:lumMod val="50000"/>
                  </a:schemeClr>
                </a:solidFill>
              </a:rPr>
              <a:t> </a:t>
            </a:r>
            <a:r>
              <a:rPr lang="el-GR" sz="2000" dirty="0">
                <a:solidFill>
                  <a:schemeClr val="bg1">
                    <a:lumMod val="50000"/>
                  </a:schemeClr>
                </a:solidFill>
              </a:rPr>
              <a:t>χρησιμοποιεί το έργο για εμπορική χρήση, εφόσον αυτό του </a:t>
            </a:r>
            <a:r>
              <a:rPr lang="en-US" sz="2000" dirty="0">
                <a:solidFill>
                  <a:schemeClr val="bg1">
                    <a:lumMod val="50000"/>
                  </a:schemeClr>
                </a:solidFill>
              </a:rPr>
              <a:t> </a:t>
            </a:r>
            <a:r>
              <a:rPr lang="el-GR" sz="2000" dirty="0">
                <a:solidFill>
                  <a:schemeClr val="bg1">
                    <a:lumMod val="50000"/>
                  </a:schemeClr>
                </a:solidFill>
              </a:rPr>
              <a:t>ζητηθεί.</a:t>
            </a:r>
          </a:p>
        </p:txBody>
      </p:sp>
      <p:pic>
        <p:nvPicPr>
          <p:cNvPr id="13" name="7 - Εικόνα" descr="Λογότυπο για Άδειες χρήσης Creative Commons BY-NC-ND"/>
          <p:cNvPicPr>
            <a:picLocks noChangeAspect="1"/>
          </p:cNvPicPr>
          <p:nvPr/>
        </p:nvPicPr>
        <p:blipFill>
          <a:blip r:embed="rId4" cstate="print"/>
          <a:stretch>
            <a:fillRect/>
          </a:stretch>
        </p:blipFill>
        <p:spPr>
          <a:xfrm>
            <a:off x="3856727" y="3217540"/>
            <a:ext cx="1581685" cy="461161"/>
          </a:xfrm>
          <a:prstGeom prst="rect">
            <a:avLst/>
          </a:prstGeom>
        </p:spPr>
      </p:pic>
    </p:spTree>
    <p:extLst>
      <p:ext uri="{BB962C8B-B14F-4D97-AF65-F5344CB8AC3E}">
        <p14:creationId xmlns="" xmlns:p14="http://schemas.microsoft.com/office/powerpoint/2010/main" val="10977143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619672" y="1756275"/>
            <a:ext cx="5876239" cy="938716"/>
          </a:xfrm>
          <a:prstGeom prst="rect">
            <a:avLst/>
          </a:prstGeom>
        </p:spPr>
        <p:txBody>
          <a:bodyPr wrap="square" lIns="91436" tIns="45719" rIns="91436" bIns="45719">
            <a:spAutoFit/>
          </a:bodyPr>
          <a:lstStyle/>
          <a:p>
            <a:pPr algn="ctr"/>
            <a:r>
              <a:rPr lang="el-GR" sz="5500" b="1" dirty="0"/>
              <a:t>Τέλος Ενότητας</a:t>
            </a:r>
          </a:p>
        </p:txBody>
      </p:sp>
      <p:sp>
        <p:nvSpPr>
          <p:cNvPr id="13" name="Rectangle 12"/>
          <p:cNvSpPr/>
          <p:nvPr/>
        </p:nvSpPr>
        <p:spPr>
          <a:xfrm>
            <a:off x="1547664" y="3325078"/>
            <a:ext cx="7156721" cy="1031049"/>
          </a:xfrm>
          <a:prstGeom prst="rect">
            <a:avLst/>
          </a:prstGeom>
        </p:spPr>
        <p:txBody>
          <a:bodyPr wrap="square" lIns="91436" tIns="45719" rIns="91436" bIns="45719">
            <a:spAutoFit/>
          </a:bodyPr>
          <a:lstStyle/>
          <a:p>
            <a:pPr algn="r"/>
            <a:r>
              <a:rPr lang="el-GR" sz="2900" b="1" dirty="0"/>
              <a:t>Επεξεργασία</a:t>
            </a:r>
            <a:r>
              <a:rPr lang="el-GR" sz="2900" b="1"/>
              <a:t>: </a:t>
            </a:r>
            <a:r>
              <a:rPr lang="el-GR" sz="2900" b="1" smtClean="0"/>
              <a:t>Βαφειάδης Νικόλαος</a:t>
            </a:r>
            <a:endParaRPr lang="el-GR" sz="2900" b="1" dirty="0"/>
          </a:p>
          <a:p>
            <a:pPr algn="r"/>
            <a:r>
              <a:rPr lang="el-GR" sz="3200" dirty="0" smtClean="0"/>
              <a:t>Πρέβεζα, </a:t>
            </a:r>
            <a:r>
              <a:rPr lang="el-GR" sz="2900" dirty="0" smtClean="0"/>
              <a:t>2015</a:t>
            </a:r>
            <a:endParaRPr lang="el-GR" sz="2900" dirty="0"/>
          </a:p>
        </p:txBody>
      </p:sp>
      <p:pic>
        <p:nvPicPr>
          <p:cNvPr id="1027"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18101" y="4423057"/>
            <a:ext cx="3255169" cy="8638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4" name="7 - Εικόνα" descr="Λογότυπο για Άδειες χρήσης Creative Commons"/>
          <p:cNvPicPr>
            <a:picLocks noChangeAspect="1"/>
          </p:cNvPicPr>
          <p:nvPr/>
        </p:nvPicPr>
        <p:blipFill>
          <a:blip r:embed="rId4" cstate="print"/>
          <a:stretch>
            <a:fillRect/>
          </a:stretch>
        </p:blipFill>
        <p:spPr>
          <a:xfrm>
            <a:off x="7122700" y="4630237"/>
            <a:ext cx="1581685" cy="461161"/>
          </a:xfrm>
          <a:prstGeom prst="rect">
            <a:avLst/>
          </a:prstGeom>
        </p:spPr>
      </p:pic>
    </p:spTree>
    <p:extLst>
      <p:ext uri="{BB962C8B-B14F-4D97-AF65-F5344CB8AC3E}">
        <p14:creationId xmlns="" xmlns:p14="http://schemas.microsoft.com/office/powerpoint/2010/main" val="28179209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cstate="print"/>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pPr/>
              <a:t>17</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8103873" y="5406242"/>
            <a:ext cx="364880" cy="317287"/>
          </a:xfrm>
          <a:prstGeom prst="rect">
            <a:avLst/>
          </a:prstGeom>
        </p:spPr>
      </p:pic>
      <p:sp>
        <p:nvSpPr>
          <p:cNvPr id="15" name="Rectangle 14"/>
          <p:cNvSpPr/>
          <p:nvPr/>
        </p:nvSpPr>
        <p:spPr>
          <a:xfrm>
            <a:off x="2317212" y="2411595"/>
            <a:ext cx="4572000" cy="938716"/>
          </a:xfrm>
          <a:prstGeom prst="rect">
            <a:avLst/>
          </a:prstGeom>
        </p:spPr>
        <p:txBody>
          <a:bodyPr lIns="91436" tIns="45719" rIns="91436" bIns="45719">
            <a:spAutoFit/>
          </a:bodyPr>
          <a:lstStyle/>
          <a:p>
            <a:pPr algn="ctr"/>
            <a:r>
              <a:rPr lang="el-GR" sz="5500" b="1" dirty="0"/>
              <a:t>Σημειώματα</a:t>
            </a:r>
          </a:p>
        </p:txBody>
      </p:sp>
      <p:sp>
        <p:nvSpPr>
          <p:cNvPr id="2" name="Title 1"/>
          <p:cNvSpPr>
            <a:spLocks noGrp="1"/>
          </p:cNvSpPr>
          <p:nvPr>
            <p:ph type="title"/>
          </p:nvPr>
        </p:nvSpPr>
        <p:spPr/>
        <p:txBody>
          <a:bodyPr/>
          <a:lstStyle/>
          <a:p>
            <a:endParaRPr lang="en-US"/>
          </a:p>
        </p:txBody>
      </p:sp>
    </p:spTree>
    <p:extLst>
      <p:ext uri="{BB962C8B-B14F-4D97-AF65-F5344CB8AC3E}">
        <p14:creationId xmlns="" xmlns:p14="http://schemas.microsoft.com/office/powerpoint/2010/main" val="41097392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cstate="print"/>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pPr/>
              <a:t>18</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8103873" y="5406242"/>
            <a:ext cx="364880" cy="317287"/>
          </a:xfrm>
          <a:prstGeom prst="rect">
            <a:avLst/>
          </a:prstGeom>
        </p:spPr>
      </p:pic>
      <p:sp>
        <p:nvSpPr>
          <p:cNvPr id="14" name="Τίτλος 1"/>
          <p:cNvSpPr>
            <a:spLocks noGrp="1"/>
          </p:cNvSpPr>
          <p:nvPr>
            <p:ph type="title"/>
          </p:nvPr>
        </p:nvSpPr>
        <p:spPr>
          <a:xfrm>
            <a:off x="453327" y="1"/>
            <a:ext cx="8062025" cy="1007390"/>
          </a:xfrm>
        </p:spPr>
        <p:txBody>
          <a:bodyPr>
            <a:normAutofit/>
          </a:bodyPr>
          <a:lstStyle/>
          <a:p>
            <a:r>
              <a:rPr lang="el-GR" dirty="0" smtClean="0"/>
              <a:t>Διατήρηση Σημειωμάτων</a:t>
            </a:r>
            <a:endParaRPr lang="el-GR" dirty="0"/>
          </a:p>
        </p:txBody>
      </p:sp>
      <p:sp>
        <p:nvSpPr>
          <p:cNvPr id="168" name="Rectangle 167"/>
          <p:cNvSpPr/>
          <p:nvPr/>
        </p:nvSpPr>
        <p:spPr>
          <a:xfrm>
            <a:off x="618101" y="1587284"/>
            <a:ext cx="7765365" cy="4093426"/>
          </a:xfrm>
          <a:prstGeom prst="rect">
            <a:avLst/>
          </a:prstGeom>
        </p:spPr>
        <p:txBody>
          <a:bodyPr wrap="square" lIns="91436" tIns="45719" rIns="91436" bIns="45719">
            <a:spAutoFit/>
          </a:bodyPr>
          <a:lstStyle/>
          <a:p>
            <a:pPr algn="just"/>
            <a:r>
              <a:rPr lang="el-GR" sz="2600" dirty="0">
                <a:solidFill>
                  <a:schemeClr val="bg1">
                    <a:lumMod val="50000"/>
                  </a:schemeClr>
                </a:solidFill>
              </a:rPr>
              <a:t>Οποιαδήποτε  αναπαραγωγή ή διασκευή του υλικού θα πρέπει  να συμπεριλαμβάνει:</a:t>
            </a:r>
          </a:p>
          <a:p>
            <a:pPr algn="just"/>
            <a:endParaRPr lang="el-GR" sz="2600" dirty="0">
              <a:solidFill>
                <a:schemeClr val="bg1">
                  <a:lumMod val="50000"/>
                </a:schemeClr>
              </a:solidFill>
            </a:endParaRPr>
          </a:p>
          <a:p>
            <a:pPr marL="342886" indent="-342886" algn="just">
              <a:buFont typeface="Arial" pitchFamily="34" charset="0"/>
              <a:buChar char="•"/>
            </a:pPr>
            <a:r>
              <a:rPr lang="el-GR" sz="2600" dirty="0">
                <a:solidFill>
                  <a:schemeClr val="bg1">
                    <a:lumMod val="50000"/>
                  </a:schemeClr>
                </a:solidFill>
              </a:rPr>
              <a:t>το Σημείωμα Αναφοράς</a:t>
            </a:r>
          </a:p>
          <a:p>
            <a:pPr marL="342886" indent="-342886" algn="just">
              <a:buFont typeface="Arial" pitchFamily="34" charset="0"/>
              <a:buChar char="•"/>
            </a:pPr>
            <a:r>
              <a:rPr lang="el-GR" sz="2600" dirty="0">
                <a:solidFill>
                  <a:schemeClr val="bg1">
                    <a:lumMod val="50000"/>
                  </a:schemeClr>
                </a:solidFill>
              </a:rPr>
              <a:t>το  Σημείωμα </a:t>
            </a:r>
            <a:r>
              <a:rPr lang="el-GR" sz="2600" dirty="0" err="1">
                <a:solidFill>
                  <a:schemeClr val="bg1">
                    <a:lumMod val="50000"/>
                  </a:schemeClr>
                </a:solidFill>
              </a:rPr>
              <a:t>Αδειοδότησης</a:t>
            </a:r>
            <a:endParaRPr lang="el-GR" sz="2600" dirty="0">
              <a:solidFill>
                <a:schemeClr val="bg1">
                  <a:lumMod val="50000"/>
                </a:schemeClr>
              </a:solidFill>
            </a:endParaRPr>
          </a:p>
          <a:p>
            <a:pPr marL="342886" indent="-342886" algn="just">
              <a:buFont typeface="Arial" pitchFamily="34" charset="0"/>
              <a:buChar char="•"/>
            </a:pPr>
            <a:r>
              <a:rPr lang="el-GR" sz="2600" dirty="0">
                <a:solidFill>
                  <a:schemeClr val="bg1">
                    <a:lumMod val="50000"/>
                  </a:schemeClr>
                </a:solidFill>
              </a:rPr>
              <a:t>τη Δήλωση Διατήρησης Σημειωμάτων</a:t>
            </a:r>
          </a:p>
          <a:p>
            <a:pPr marL="342886" indent="-342886" algn="just">
              <a:buFont typeface="Arial" pitchFamily="34" charset="0"/>
              <a:buChar char="•"/>
            </a:pPr>
            <a:r>
              <a:rPr lang="el-GR" sz="2600" dirty="0">
                <a:solidFill>
                  <a:schemeClr val="bg1">
                    <a:lumMod val="50000"/>
                  </a:schemeClr>
                </a:solidFill>
              </a:rPr>
              <a:t>το Σημείωμα Χρήσης Έργων Τρίτων (εφόσον υπάρχει) </a:t>
            </a:r>
          </a:p>
          <a:p>
            <a:pPr algn="just"/>
            <a:endParaRPr lang="el-GR" sz="2600" dirty="0">
              <a:solidFill>
                <a:schemeClr val="bg1">
                  <a:lumMod val="50000"/>
                </a:schemeClr>
              </a:solidFill>
            </a:endParaRPr>
          </a:p>
          <a:p>
            <a:pPr algn="just"/>
            <a:r>
              <a:rPr lang="el-GR" sz="2600" dirty="0">
                <a:solidFill>
                  <a:schemeClr val="bg1">
                    <a:lumMod val="50000"/>
                  </a:schemeClr>
                </a:solidFill>
              </a:rPr>
              <a:t>μαζί με τους συνοδευόμενους </a:t>
            </a:r>
            <a:r>
              <a:rPr lang="el-GR" sz="2600" dirty="0" err="1">
                <a:solidFill>
                  <a:schemeClr val="bg1">
                    <a:lumMod val="50000"/>
                  </a:schemeClr>
                </a:solidFill>
              </a:rPr>
              <a:t>υπερσυνδέσμους</a:t>
            </a:r>
            <a:r>
              <a:rPr lang="el-GR" sz="2600" dirty="0">
                <a:solidFill>
                  <a:schemeClr val="bg1">
                    <a:lumMod val="50000"/>
                  </a:schemeClr>
                </a:solidFill>
              </a:rPr>
              <a:t>.</a:t>
            </a:r>
          </a:p>
        </p:txBody>
      </p:sp>
    </p:spTree>
    <p:extLst>
      <p:ext uri="{BB962C8B-B14F-4D97-AF65-F5344CB8AC3E}">
        <p14:creationId xmlns="" xmlns:p14="http://schemas.microsoft.com/office/powerpoint/2010/main" val="5769979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pic>
        <p:nvPicPr>
          <p:cNvPr id="9" name="7 - Εικόνα" descr="Λογότυπο για Άδειες χρήσης Creative Commons"/>
          <p:cNvPicPr>
            <a:picLocks noChangeAspect="1"/>
          </p:cNvPicPr>
          <p:nvPr/>
        </p:nvPicPr>
        <p:blipFill>
          <a:blip r:embed="rId3" cstate="print"/>
          <a:stretch>
            <a:fillRect/>
          </a:stretch>
        </p:blipFill>
        <p:spPr>
          <a:xfrm>
            <a:off x="2080878" y="4856613"/>
            <a:ext cx="1581685" cy="461161"/>
          </a:xfrm>
          <a:prstGeom prst="rect">
            <a:avLst/>
          </a:prstGeom>
        </p:spPr>
      </p:pic>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4" cstate="print"/>
          <a:srcRect/>
          <a:stretch>
            <a:fillRect/>
          </a:stretch>
        </p:blipFill>
        <p:spPr bwMode="auto">
          <a:xfrm>
            <a:off x="3662562" y="4777713"/>
            <a:ext cx="3240360" cy="642687"/>
          </a:xfrm>
          <a:prstGeom prst="rect">
            <a:avLst/>
          </a:prstGeom>
          <a:noFill/>
        </p:spPr>
      </p:pic>
    </p:spTree>
    <p:extLst>
      <p:ext uri="{BB962C8B-B14F-4D97-AF65-F5344CB8AC3E}">
        <p14:creationId xmlns="" xmlns:p14="http://schemas.microsoft.com/office/powerpoint/2010/main" val="212802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Υπότιτλος 2"/>
          <p:cNvSpPr>
            <a:spLocks noGrp="1"/>
          </p:cNvSpPr>
          <p:nvPr>
            <p:ph type="subTitle" idx="1"/>
          </p:nvPr>
        </p:nvSpPr>
        <p:spPr>
          <a:xfrm>
            <a:off x="683568" y="1345332"/>
            <a:ext cx="7776864" cy="2702345"/>
          </a:xfrm>
        </p:spPr>
        <p:txBody>
          <a:bodyPr>
            <a:noAutofit/>
          </a:bodyPr>
          <a:lstStyle/>
          <a:p>
            <a:pPr algn="l"/>
            <a:r>
              <a:rPr lang="el-GR" sz="2800" dirty="0" smtClean="0"/>
              <a:t>Λογιστικής και Χρηματοοικονομικής</a:t>
            </a:r>
          </a:p>
          <a:p>
            <a:pPr algn="l"/>
            <a:r>
              <a:rPr lang="el-GR" sz="2800" b="1" dirty="0" smtClean="0"/>
              <a:t>Εμπορικό και Οικονομικό Δίκαιο</a:t>
            </a:r>
          </a:p>
          <a:p>
            <a:pPr algn="l"/>
            <a:r>
              <a:rPr lang="el-GR" sz="2800" b="1" dirty="0" smtClean="0"/>
              <a:t>Ενότητα</a:t>
            </a:r>
            <a:r>
              <a:rPr lang="en-US" sz="2800" b="1" dirty="0" smtClean="0"/>
              <a:t> </a:t>
            </a:r>
            <a:r>
              <a:rPr lang="el-GR" sz="2800" b="1" dirty="0" smtClean="0"/>
              <a:t>2: </a:t>
            </a:r>
            <a:r>
              <a:rPr lang="el-GR" altLang="zh-CN" sz="2800" b="1" dirty="0" smtClean="0">
                <a:cs typeface="Segoe UI" pitchFamily="18" charset="0"/>
              </a:rPr>
              <a:t>Αξιόγραφα - Συναλλαγματική</a:t>
            </a:r>
          </a:p>
          <a:p>
            <a:pPr algn="l">
              <a:lnSpc>
                <a:spcPts val="2400"/>
              </a:lnSpc>
              <a:tabLst/>
            </a:pPr>
            <a:r>
              <a:rPr lang="el-GR" altLang="zh-CN" sz="2800" dirty="0" smtClean="0">
                <a:cs typeface="Segoe UI" pitchFamily="18" charset="0"/>
              </a:rPr>
              <a:t>Παππά Βιβή</a:t>
            </a:r>
            <a:endParaRPr lang="el-GR" sz="2400" dirty="0" smtClean="0"/>
          </a:p>
          <a:p>
            <a:pPr algn="l">
              <a:lnSpc>
                <a:spcPts val="2600"/>
              </a:lnSpc>
            </a:pPr>
            <a:r>
              <a:rPr lang="el-GR" sz="2400" smtClean="0"/>
              <a:t>Πρέβεζα, </a:t>
            </a:r>
            <a:r>
              <a:rPr lang="el-GR" sz="2400" dirty="0" smtClean="0"/>
              <a:t>2015</a:t>
            </a: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78" y="4856613"/>
            <a:ext cx="1581685" cy="461161"/>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39" y="4659746"/>
            <a:ext cx="4310289" cy="854894"/>
          </a:xfrm>
          <a:prstGeom prst="rect">
            <a:avLst/>
          </a:prstGeom>
          <a:noFill/>
        </p:spPr>
      </p:pic>
      <p:sp>
        <p:nvSpPr>
          <p:cNvPr id="10" name="Τίτλος 1"/>
          <p:cNvSpPr txBox="1">
            <a:spLocks/>
          </p:cNvSpPr>
          <p:nvPr/>
        </p:nvSpPr>
        <p:spPr>
          <a:xfrm>
            <a:off x="0" y="3547"/>
            <a:ext cx="7452320" cy="1023697"/>
          </a:xfrm>
          <a:prstGeom prst="rect">
            <a:avLst/>
          </a:prstGeom>
          <a:solidFill>
            <a:schemeClr val="accent2"/>
          </a:solidFill>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tx1"/>
                </a:solidFill>
                <a:latin typeface="+mj-lt"/>
                <a:ea typeface="+mj-ea"/>
                <a:cs typeface="+mj-cs"/>
              </a:defRPr>
            </a:lvl1pPr>
          </a:lstStyle>
          <a:p>
            <a:r>
              <a:rPr lang="el-GR" sz="2400" dirty="0" smtClean="0">
                <a:solidFill>
                  <a:schemeClr val="bg1"/>
                </a:solidFill>
              </a:rPr>
              <a:t>Ανοιχτά Ακαδημαϊκά Μαθήματα στο ΤΕΙ Ηπείρου</a:t>
            </a:r>
            <a:endParaRPr lang="el-GR" sz="2400" dirty="0">
              <a:solidFill>
                <a:schemeClr val="bg1"/>
              </a:solidFill>
            </a:endParaRPr>
          </a:p>
        </p:txBody>
      </p:sp>
      <p:pic>
        <p:nvPicPr>
          <p:cNvPr id="11" name="Εικόνα 10"/>
          <p:cNvPicPr>
            <a:picLocks noChangeAspect="1"/>
          </p:cNvPicPr>
          <p:nvPr/>
        </p:nvPicPr>
        <p:blipFill>
          <a:blip r:embed="rId5" cstate="print"/>
          <a:stretch>
            <a:fillRect/>
          </a:stretch>
        </p:blipFill>
        <p:spPr>
          <a:xfrm>
            <a:off x="6948264" y="3547"/>
            <a:ext cx="2214640" cy="1031492"/>
          </a:xfrm>
          <a:prstGeom prst="rect">
            <a:avLst/>
          </a:prstGeom>
        </p:spPr>
      </p:pic>
    </p:spTree>
    <p:extLst>
      <p:ext uri="{BB962C8B-B14F-4D97-AF65-F5344CB8AC3E}">
        <p14:creationId xmlns="" xmlns:p14="http://schemas.microsoft.com/office/powerpoint/2010/main" val="23856713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r>
              <a:rPr lang="el-GR" sz="2800" dirty="0"/>
              <a:t>Το παρόν εκπαιδευτικό υλικό υπόκειται σε άδειες χρήσης </a:t>
            </a:r>
            <a:r>
              <a:rPr lang="el-GR" sz="2800" dirty="0" err="1"/>
              <a:t>Creative</a:t>
            </a:r>
            <a:r>
              <a:rPr lang="el-GR" sz="2800" dirty="0"/>
              <a:t> </a:t>
            </a:r>
            <a:r>
              <a:rPr lang="el-GR" sz="2800" dirty="0" err="1"/>
              <a:t>Commons</a:t>
            </a:r>
            <a:r>
              <a:rPr lang="el-GR" sz="2800" dirty="0"/>
              <a:t>. </a:t>
            </a:r>
          </a:p>
          <a:p>
            <a:r>
              <a:rPr lang="el-GR" sz="2800" dirty="0"/>
              <a:t>Για εκπαιδευτικό υλικό, όπως εικόνες, που υπόκειται σε άλλου τύπου άδειας χρήσης, η άδεια χρήσης αναφέρεται ρητώς. </a:t>
            </a:r>
            <a:endParaRPr lang="el-GR" sz="2800" dirty="0" smtClean="0"/>
          </a:p>
        </p:txBody>
      </p:sp>
      <p:pic>
        <p:nvPicPr>
          <p:cNvPr id="5" name="7 - Εικόνα" descr="Λογότυπο για Άδειες χρήσης Creative Commons BY-NC-ND"/>
          <p:cNvPicPr>
            <a:picLocks noChangeAspect="1"/>
          </p:cNvPicPr>
          <p:nvPr/>
        </p:nvPicPr>
        <p:blipFill>
          <a:blip r:embed="rId3" cstate="print"/>
          <a:stretch>
            <a:fillRect/>
          </a:stretch>
        </p:blipFill>
        <p:spPr>
          <a:xfrm>
            <a:off x="3707905" y="4117640"/>
            <a:ext cx="1581685" cy="461161"/>
          </a:xfrm>
          <a:prstGeom prst="rect">
            <a:avLst/>
          </a:prstGeom>
        </p:spPr>
      </p:pic>
      <p:sp>
        <p:nvSpPr>
          <p:cNvPr id="3" name="Θέση αριθμού διαφάνειας 2"/>
          <p:cNvSpPr>
            <a:spLocks noGrp="1"/>
          </p:cNvSpPr>
          <p:nvPr>
            <p:ph type="sldNum" sz="quarter" idx="12"/>
          </p:nvPr>
        </p:nvSpPr>
        <p:spPr/>
        <p:txBody>
          <a:bodyPr/>
          <a:lstStyle/>
          <a:p>
            <a:fld id="{53C4726A-630D-4CB4-B088-BAB00F4188E9}" type="slidenum">
              <a:rPr lang="el-GR" smtClean="0"/>
              <a:pPr/>
              <a:t>3</a:t>
            </a:fld>
            <a:endParaRPr lang="el-GR" dirty="0"/>
          </a:p>
        </p:txBody>
      </p:sp>
    </p:spTree>
    <p:extLst>
      <p:ext uri="{BB962C8B-B14F-4D97-AF65-F5344CB8AC3E}">
        <p14:creationId xmlns="" xmlns:p14="http://schemas.microsoft.com/office/powerpoint/2010/main" val="6729874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117307"/>
            <a:ext cx="8229600" cy="3771636"/>
          </a:xfrm>
        </p:spPr>
        <p:txBody>
          <a:bodyPr>
            <a:noAutofit/>
          </a:bodyPr>
          <a:lstStyle/>
          <a:p>
            <a:pPr marL="342886" indent="-342886" algn="just"/>
            <a:r>
              <a:rPr lang="el-GR" altLang="el-GR" sz="2000" dirty="0"/>
              <a:t>Το έργο υλοποιείται στο πλαίσιο του Επιχειρησιακού Προγράμματος «</a:t>
            </a:r>
            <a:r>
              <a:rPr lang="el-GR" altLang="el-GR" sz="2000" b="1" dirty="0"/>
              <a:t>Εκπαίδευση και Δια Βίου Μάθηση</a:t>
            </a:r>
            <a:r>
              <a:rPr lang="el-GR" altLang="el-GR" sz="2000" dirty="0"/>
              <a:t>» και συγχρηματοδοτείται από την Ευρωπαϊκή Ένωση (Ευρωπαϊκό Κοινωνικό Ταμείο) και από εθνικούς πόρους.</a:t>
            </a:r>
          </a:p>
          <a:p>
            <a:pPr marL="342886" indent="-342886" algn="just"/>
            <a:r>
              <a:rPr lang="el-GR" altLang="el-GR" sz="2000" dirty="0"/>
              <a:t>Το έργο «</a:t>
            </a:r>
            <a:r>
              <a:rPr lang="el-GR" altLang="el-GR" sz="2000" b="1" dirty="0"/>
              <a:t>Ανοικτά Ακαδημαϊκά Μαθήματα στο TEI Ηπείρου</a:t>
            </a:r>
            <a:r>
              <a:rPr lang="el-GR" altLang="el-GR" sz="2000" dirty="0"/>
              <a:t>» έχει χρηματοδοτήσει μόνο τη αναδιαμόρφωση του εκπαιδευτικού υλικού.</a:t>
            </a:r>
          </a:p>
          <a:p>
            <a:pPr marL="342886" indent="-342886" algn="just"/>
            <a:r>
              <a:rPr lang="el-GR" altLang="el-GR" sz="2000" dirty="0"/>
              <a:t>Το παρόν εκπαιδευτικό υλικό έχει αναπτυχθεί στα πλαίσια του εκπαιδευτικού έργου του διδάσκοντα.</a:t>
            </a:r>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1332312" y="4212553"/>
            <a:ext cx="6480048" cy="1285240"/>
          </a:xfrm>
          <a:prstGeom prst="rect">
            <a:avLst/>
          </a:prstGeom>
          <a:noFill/>
        </p:spPr>
      </p:pic>
    </p:spTree>
    <p:extLst>
      <p:ext uri="{BB962C8B-B14F-4D97-AF65-F5344CB8AC3E}">
        <p14:creationId xmlns="" xmlns:p14="http://schemas.microsoft.com/office/powerpoint/2010/main" val="16286615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p:txBody>
          <a:bodyPr>
            <a:noAutofit/>
          </a:bodyPr>
          <a:lstStyle/>
          <a:p>
            <a:pPr marL="0" indent="0">
              <a:lnSpc>
                <a:spcPct val="80000"/>
              </a:lnSpc>
              <a:buNone/>
            </a:pPr>
            <a:r>
              <a:rPr lang="el-GR" sz="2400" dirty="0" smtClean="0"/>
              <a:t>Τα αξιόγραφα είναι έγγραφα τα οποία ενσωματώνουν ορισμένο δικαίωμα και χρησιμοποιούνται για την διευκόλυνση των εμπορικών συναλλαγών αλλά για την ασφαλέστερη διακίνηση του χρήματος.</a:t>
            </a:r>
          </a:p>
          <a:p>
            <a:pPr marL="0" indent="0">
              <a:lnSpc>
                <a:spcPct val="80000"/>
              </a:lnSpc>
              <a:buNone/>
            </a:pPr>
            <a:r>
              <a:rPr lang="el-GR" sz="2400" dirty="0" smtClean="0"/>
              <a:t>Τα έγγραφα αυτά έχουν κάποια βασικά χαρακτηριστικά και τα σημαντικότερα αξιόγραφα σήμερα είναι η συναλλαγματική και η επιταγή. Στην παρούσα ενότητα θα παρουσιάσουμε τα βασικά χαρακτηριστικά της συναλλαγματικής καθώς και τον τρόπο που μεταβιβάζεται.</a:t>
            </a:r>
            <a:endParaRPr lang="el-GR" sz="2400" dirty="0"/>
          </a:p>
        </p:txBody>
      </p:sp>
      <p:sp>
        <p:nvSpPr>
          <p:cNvPr id="6" name="Slide Number Placeholder 5"/>
          <p:cNvSpPr>
            <a:spLocks noGrp="1"/>
          </p:cNvSpPr>
          <p:nvPr>
            <p:ph type="sldNum" sz="quarter" idx="12"/>
          </p:nvPr>
        </p:nvSpPr>
        <p:spPr/>
        <p:txBody>
          <a:bodyPr/>
          <a:lstStyle/>
          <a:p>
            <a:fld id="{95390251-5B84-4D2F-A9C7-1C62C4738B3F}" type="slidenum">
              <a:rPr lang="el-GR" smtClean="0"/>
              <a:pPr/>
              <a:t>5</a:t>
            </a:fld>
            <a:endParaRPr lang="el-GR"/>
          </a:p>
        </p:txBody>
      </p:sp>
    </p:spTree>
    <p:extLst>
      <p:ext uri="{BB962C8B-B14F-4D97-AF65-F5344CB8AC3E}">
        <p14:creationId xmlns="" xmlns:p14="http://schemas.microsoft.com/office/powerpoint/2010/main" val="20614974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ltLang="zh-CN" dirty="0" smtClean="0">
                <a:cs typeface="Segoe UI" pitchFamily="18" charset="0"/>
              </a:rPr>
              <a:t>Αξιόγραφα - Συναλλαγματική</a:t>
            </a:r>
            <a:endParaRPr lang="en-US" dirty="0"/>
          </a:p>
        </p:txBody>
      </p:sp>
      <p:sp>
        <p:nvSpPr>
          <p:cNvPr id="3" name="2 - Θέση περιεχομένου"/>
          <p:cNvSpPr>
            <a:spLocks noGrp="1"/>
          </p:cNvSpPr>
          <p:nvPr>
            <p:ph idx="1"/>
          </p:nvPr>
        </p:nvSpPr>
        <p:spPr/>
        <p:txBody>
          <a:bodyPr>
            <a:normAutofit/>
          </a:bodyPr>
          <a:lstStyle/>
          <a:p>
            <a:pPr marL="0" indent="0">
              <a:lnSpc>
                <a:spcPct val="90000"/>
              </a:lnSpc>
              <a:buNone/>
            </a:pPr>
            <a:r>
              <a:rPr lang="el-GR" sz="2800" dirty="0" smtClean="0"/>
              <a:t>Ως μέσο πληρωμών για την ανταλλαγή αγαθών χρησιμοποιείται σήμερα το χρήμα.</a:t>
            </a:r>
            <a:endParaRPr lang="en-US" sz="2800" dirty="0" smtClean="0"/>
          </a:p>
          <a:p>
            <a:pPr marL="0" indent="0">
              <a:lnSpc>
                <a:spcPct val="90000"/>
              </a:lnSpc>
              <a:buNone/>
            </a:pPr>
            <a:r>
              <a:rPr lang="el-GR" sz="2800" dirty="0" smtClean="0"/>
              <a:t>Για την διευκόλυνση των εμπορικών συναλλαγών, αλλά και για την ασφαλέστερη διακίνηση του χρήματος, μπορεί τούτο να κυκλοφορεί με την μορφή εγγράφων, τα οποία ενσωματώνουν ορισμένο δικαίωμα. Τα έγγραφα αυτά ονομάζονται αξιόγραφα και ρυθμίζονται από το δίκαιο των αξιόγραφων. </a:t>
            </a:r>
            <a:endParaRPr lang="en-US" sz="2800" dirty="0" smtClean="0"/>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6</a:t>
            </a:fld>
            <a:endParaRPr lang="el-G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ltLang="zh-CN" dirty="0" smtClean="0">
                <a:cs typeface="Segoe UI" pitchFamily="18" charset="0"/>
              </a:rPr>
              <a:t>Αξιόγραφα - Συναλλαγματική</a:t>
            </a:r>
            <a:endParaRPr lang="en-US" dirty="0"/>
          </a:p>
        </p:txBody>
      </p:sp>
      <p:sp>
        <p:nvSpPr>
          <p:cNvPr id="3" name="2 - Θέση περιεχομένου"/>
          <p:cNvSpPr>
            <a:spLocks noGrp="1"/>
          </p:cNvSpPr>
          <p:nvPr>
            <p:ph idx="1"/>
          </p:nvPr>
        </p:nvSpPr>
        <p:spPr/>
        <p:txBody>
          <a:bodyPr>
            <a:normAutofit/>
          </a:bodyPr>
          <a:lstStyle/>
          <a:p>
            <a:pPr marL="0" indent="0">
              <a:lnSpc>
                <a:spcPct val="80000"/>
              </a:lnSpc>
              <a:buNone/>
            </a:pPr>
            <a:r>
              <a:rPr lang="el-GR" sz="2600" dirty="0" smtClean="0"/>
              <a:t>Για να ασκηθεί το δικαίωμα που ενσωματώνει ένα αξιόγραφο απαραίτητη προϋπόθεση είναι η κατοχή του εγγράφου. </a:t>
            </a:r>
            <a:endParaRPr lang="en-US" sz="2600" dirty="0" smtClean="0"/>
          </a:p>
          <a:p>
            <a:pPr>
              <a:lnSpc>
                <a:spcPct val="80000"/>
              </a:lnSpc>
              <a:buNone/>
            </a:pPr>
            <a:r>
              <a:rPr lang="el-GR" sz="2600" dirty="0" smtClean="0"/>
              <a:t>Επομένως βασικά στοιχεία του αξιόγραφου είναι :</a:t>
            </a:r>
            <a:endParaRPr lang="en-US" sz="2600" dirty="0" smtClean="0"/>
          </a:p>
          <a:p>
            <a:pPr marL="514350" indent="-514350">
              <a:lnSpc>
                <a:spcPct val="80000"/>
              </a:lnSpc>
              <a:buFont typeface="+mj-lt"/>
              <a:buAutoNum type="arabicPeriod"/>
            </a:pPr>
            <a:r>
              <a:rPr lang="el-GR" sz="2600" dirty="0" smtClean="0"/>
              <a:t>Το έγγραφο : Χαρτί δηλαδή. Αλλά στο χαρτί αυτό πρέπει να υπάρχει μια μονομερής, ενυπόγραφη και χρονολογημένη δήλωση.</a:t>
            </a:r>
            <a:endParaRPr lang="en-US" sz="2600" dirty="0" smtClean="0"/>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7</a:t>
            </a:fld>
            <a:endParaRPr lang="el-G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ltLang="zh-CN" dirty="0" smtClean="0">
                <a:cs typeface="Segoe UI" pitchFamily="18" charset="0"/>
              </a:rPr>
              <a:t>Αξιόγραφα - Συναλλαγματική</a:t>
            </a:r>
            <a:endParaRPr lang="en-US" dirty="0"/>
          </a:p>
        </p:txBody>
      </p:sp>
      <p:sp>
        <p:nvSpPr>
          <p:cNvPr id="3" name="2 - Θέση περιεχομένου"/>
          <p:cNvSpPr>
            <a:spLocks noGrp="1"/>
          </p:cNvSpPr>
          <p:nvPr>
            <p:ph idx="1"/>
          </p:nvPr>
        </p:nvSpPr>
        <p:spPr/>
        <p:txBody>
          <a:bodyPr>
            <a:normAutofit fontScale="70000" lnSpcReduction="20000"/>
          </a:bodyPr>
          <a:lstStyle/>
          <a:p>
            <a:pPr marL="514350" indent="-514350">
              <a:buFont typeface="+mj-lt"/>
              <a:buAutoNum type="arabicPeriod" startAt="2"/>
            </a:pPr>
            <a:r>
              <a:rPr lang="el-GR" dirty="0" smtClean="0"/>
              <a:t>Δικαίωμα : Το δικαίωμα που ενσωματώνεται στο αξιόγραφο πρέπει να είναι ιδιωτικό. Το χαρτονόμισμα, που επίσης είναι έγγραφο, δεν ενσωματώνει ιδιωτικό δικαίωμα, αλλά δικαίωμα δημοσίου δικαίου (αφού εκδίδεται από το Δημόσιο) και δεν είναι αξιόγραφο.</a:t>
            </a:r>
          </a:p>
          <a:p>
            <a:pPr marL="514350" indent="-514350">
              <a:buFont typeface="+mj-lt"/>
              <a:buAutoNum type="arabicPeriod" startAt="2"/>
            </a:pPr>
            <a:r>
              <a:rPr lang="el-GR" dirty="0" smtClean="0"/>
              <a:t>Ενσωμάτωση του δικαιώματος στο έγγραφο : Η έννοια είναι ότι ο σύνδεσμος που υπάρχει μεταξύ εγγράφου και δικαιώματος είναι τόσο ισχυρός ώστε να μην μπορεί να αποκτηθεί το δικαίωμα χωρίς την κατοχή του εγγράφου. Π.χ. Για να εισπράξει κάποιος μια συναλλαγματική, να απαιτήσει δηλαδή από τον πληρωτή την καταβολή του ποσού που αναφέρεται σε αυτήν, θα πρέπει να κατέχει το έγγραφο.</a:t>
            </a:r>
            <a:endParaRPr lang="en-US" dirty="0" smtClean="0"/>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8</a:t>
            </a:fld>
            <a:endParaRPr lang="el-G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ltLang="zh-CN" dirty="0" smtClean="0">
                <a:cs typeface="Segoe UI" pitchFamily="18" charset="0"/>
              </a:rPr>
              <a:t>Αξιόγραφα - Συναλλαγματική</a:t>
            </a:r>
            <a:endParaRPr lang="en-US" dirty="0"/>
          </a:p>
        </p:txBody>
      </p:sp>
      <p:sp>
        <p:nvSpPr>
          <p:cNvPr id="3" name="2 - Θέση περιεχομένου"/>
          <p:cNvSpPr>
            <a:spLocks noGrp="1"/>
          </p:cNvSpPr>
          <p:nvPr>
            <p:ph idx="1"/>
          </p:nvPr>
        </p:nvSpPr>
        <p:spPr>
          <a:xfrm>
            <a:off x="323528" y="1345332"/>
            <a:ext cx="3600400" cy="2604120"/>
          </a:xfrm>
        </p:spPr>
        <p:txBody>
          <a:bodyPr>
            <a:normAutofit fontScale="92500" lnSpcReduction="10000"/>
          </a:bodyPr>
          <a:lstStyle/>
          <a:p>
            <a:pPr marL="0" indent="0">
              <a:lnSpc>
                <a:spcPct val="80000"/>
              </a:lnSpc>
              <a:buNone/>
            </a:pPr>
            <a:r>
              <a:rPr lang="el-GR" sz="2800" dirty="0" smtClean="0"/>
              <a:t>Τα σημαντικότερα αξιόγραφα σήμερα (αυτά που χρησιμοποιούνται δηλαδή συνήθως στις συναλλαγές μας) είναι η Συναλλαγματική και η Επιταγή, με τα οποία θα ασχοληθούμε εδώ.</a:t>
            </a:r>
            <a:endParaRPr lang="en-US" sz="2800" dirty="0" smtClean="0"/>
          </a:p>
          <a:p>
            <a:pPr>
              <a:buNone/>
            </a:pPr>
            <a:endParaRPr lang="en-US" sz="28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9</a:t>
            </a:fld>
            <a:endParaRPr lang="el-GR" dirty="0"/>
          </a:p>
        </p:txBody>
      </p:sp>
      <p:pic>
        <p:nvPicPr>
          <p:cNvPr id="7" name="6 - Εικόνα" descr="αρχείο λήψης.jpg"/>
          <p:cNvPicPr>
            <a:picLocks noChangeAspect="1"/>
          </p:cNvPicPr>
          <p:nvPr/>
        </p:nvPicPr>
        <p:blipFill>
          <a:blip r:embed="rId2" cstate="print"/>
          <a:stretch>
            <a:fillRect/>
          </a:stretch>
        </p:blipFill>
        <p:spPr>
          <a:xfrm>
            <a:off x="4499992" y="1417340"/>
            <a:ext cx="3969977" cy="1800200"/>
          </a:xfrm>
          <a:prstGeom prst="rect">
            <a:avLst/>
          </a:prstGeom>
        </p:spPr>
      </p:pic>
      <p:pic>
        <p:nvPicPr>
          <p:cNvPr id="8" name="7 - Εικόνα" descr="αρχείο λήψης (1).jpg"/>
          <p:cNvPicPr>
            <a:picLocks noChangeAspect="1"/>
          </p:cNvPicPr>
          <p:nvPr/>
        </p:nvPicPr>
        <p:blipFill>
          <a:blip r:embed="rId3" cstate="print"/>
          <a:stretch>
            <a:fillRect/>
          </a:stretch>
        </p:blipFill>
        <p:spPr>
          <a:xfrm>
            <a:off x="4499992" y="3433564"/>
            <a:ext cx="4032448" cy="1728192"/>
          </a:xfrm>
          <a:prstGeom prst="rect">
            <a:avLst/>
          </a:prstGeom>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0086&quot;&gt;&lt;object type=&quot;3&quot; unique_id=&quot;10087&quot;&gt;&lt;property id=&quot;20148&quot; value=&quot;5&quot;/&gt;&lt;property id=&quot;20300&quot; value=&quot;Slide 1 - &amp;quot;Τίτλος Μαθήματος&amp;quot;&quot;/&gt;&lt;property id=&quot;20307&quot; value=&quot;256&quot;/&gt;&lt;/object&gt;&lt;object type=&quot;3&quot; unique_id=&quot;10088&quot;&gt;&lt;property id=&quot;20148&quot; value=&quot;5&quot;/&gt;&lt;property id=&quot;20300&quot; value=&quot;Slide 2&quot;/&gt;&lt;property id=&quot;20307&quot; value=&quot;289&quot;/&gt;&lt;/object&gt;&lt;object type=&quot;3&quot; unique_id=&quot;10089&quot;&gt;&lt;property id=&quot;20148&quot; value=&quot;5&quot;/&gt;&lt;property id=&quot;20300&quot; value=&quot;Slide 3 - &amp;quot;Άδειες Χρήσης&amp;quot;&quot;/&gt;&lt;property id=&quot;20307&quot; value=&quot;257&quot;/&gt;&lt;/object&gt;&lt;object type=&quot;3&quot; unique_id=&quot;10090&quot;&gt;&lt;property id=&quot;20148&quot; value=&quot;5&quot;/&gt;&lt;property id=&quot;20300&quot; value=&quot;Slide 4 - &amp;quot;Χρηματοδότηση&amp;quot;&quot;/&gt;&lt;property id=&quot;20307&quot; value=&quot;259&quot;/&gt;&lt;/object&gt;&lt;object type=&quot;3&quot; unique_id=&quot;10091&quot;&gt;&lt;property id=&quot;20148&quot; value=&quot;5&quot;/&gt;&lt;property id=&quot;20300&quot; value=&quot;Slide 5 - &amp;quot;Σκοποί  ενότητας&amp;quot;&quot;/&gt;&lt;property id=&quot;20307&quot; value=&quot;261&quot;/&gt;&lt;/object&gt;&lt;object type=&quot;3&quot; unique_id=&quot;10092&quot;&gt;&lt;property id=&quot;20148&quot; value=&quot;5&quot;/&gt;&lt;property id=&quot;20300&quot; value=&quot;Slide 6 - &amp;quot;Περιεχόμενα ενότητας&amp;quot;&quot;/&gt;&lt;property id=&quot;20307&quot; value=&quot;262&quot;/&gt;&lt;/object&gt;&lt;object type=&quot;3&quot; unique_id=&quot;10093&quot;&gt;&lt;property id=&quot;20148&quot; value=&quot;5&quot;/&gt;&lt;property id=&quot;20300&quot; value=&quot;Slide 7 - &amp;quot;Χρήση Διατάξεων&amp;quot;&quot;/&gt;&lt;property id=&quot;20307&quot; value=&quot;264&quot;/&gt;&lt;/object&gt;&lt;object type=&quot;3&quot; unique_id=&quot;10094&quot;&gt;&lt;property id=&quot;20148&quot; value=&quot;5&quot;/&gt;&lt;property id=&quot;20300&quot; value=&quot;Slide 8 - &amp;quot;Διαφάνεια Τίτλου&amp;quot;&quot;/&gt;&lt;property id=&quot;20307&quot; value=&quot;266&quot;/&gt;&lt;/object&gt;&lt;object type=&quot;3&quot; unique_id=&quot;10095&quot;&gt;&lt;property id=&quot;20148&quot; value=&quot;5&quot;/&gt;&lt;property id=&quot;20300&quot; value=&quot;Slide 9 - &amp;quot;Τίτλος και περιεχόμενο 1&amp;quot;&quot;/&gt;&lt;property id=&quot;20307&quot; value=&quot;265&quot;/&gt;&lt;/object&gt;&lt;object type=&quot;3&quot; unique_id=&quot;10096&quot;&gt;&lt;property id=&quot;20148&quot; value=&quot;5&quot;/&gt;&lt;property id=&quot;20300&quot; value=&quot;Slide 10 - &amp;quot;Τίτλος και περιεχόμενο 2&amp;quot;&quot;/&gt;&lt;property id=&quot;20307&quot; value=&quot;274&quot;/&gt;&lt;/object&gt;&lt;object type=&quot;3&quot; unique_id=&quot;10097&quot;&gt;&lt;property id=&quot;20148&quot; value=&quot;5&quot;/&gt;&lt;property id=&quot;20300&quot; value=&quot;Slide 11 - &amp;quot;Κεφαλίδα Ενότητας&amp;quot;&quot;/&gt;&lt;property id=&quot;20307&quot; value=&quot;267&quot;/&gt;&lt;/object&gt;&lt;object type=&quot;3&quot; unique_id=&quot;10098&quot;&gt;&lt;property id=&quot;20148&quot; value=&quot;5&quot;/&gt;&lt;property id=&quot;20300&quot; value=&quot;Slide 12 - &amp;quot;Δύο περιεχόμενα 1 &amp;quot;&quot;/&gt;&lt;property id=&quot;20307&quot; value=&quot;288&quot;/&gt;&lt;/object&gt;&lt;object type=&quot;3&quot; unique_id=&quot;10099&quot;&gt;&lt;property id=&quot;20148&quot; value=&quot;5&quot;/&gt;&lt;property id=&quot;20300&quot; value=&quot;Slide 13 - &amp;quot;Δύο περιεχόμενα 2 &amp;quot;&quot;/&gt;&lt;property id=&quot;20307&quot; value=&quot;277&quot;/&gt;&lt;/object&gt;&lt;object type=&quot;3&quot; unique_id=&quot;10100&quot;&gt;&lt;property id=&quot;20148&quot; value=&quot;5&quot;/&gt;&lt;property id=&quot;20300&quot; value=&quot;Slide 14 - &amp;quot;Σύγκριση 1&amp;quot;&quot;/&gt;&lt;property id=&quot;20307&quot; value=&quot;269&quot;/&gt;&lt;/object&gt;&lt;object type=&quot;3&quot; unique_id=&quot;10101&quot;&gt;&lt;property id=&quot;20148&quot; value=&quot;5&quot;/&gt;&lt;property id=&quot;20300&quot; value=&quot;Slide 15 - &amp;quot;Σύγκριση 2&amp;quot;&quot;/&gt;&lt;property id=&quot;20307&quot; value=&quot;278&quot;/&gt;&lt;/object&gt;&lt;object type=&quot;3&quot; unique_id=&quot;10102&quot;&gt;&lt;property id=&quot;20148&quot; value=&quot;5&quot;/&gt;&lt;property id=&quot;20300&quot; value=&quot;Slide 16 - &amp;quot;Μόνο Τίτλος&amp;quot;&quot;/&gt;&lt;property id=&quot;20307&quot; value=&quot;270&quot;/&gt;&lt;/object&gt;&lt;object type=&quot;3&quot; unique_id=&quot;10103&quot;&gt;&lt;property id=&quot;20148&quot; value=&quot;5&quot;/&gt;&lt;property id=&quot;20300&quot; value=&quot;Slide 17 - &amp;quot;Περιεχόμενο με λεζάντα 1&amp;quot;&quot;/&gt;&lt;property id=&quot;20307&quot; value=&quot;272&quot;/&gt;&lt;/object&gt;&lt;object type=&quot;3&quot; unique_id=&quot;10104&quot;&gt;&lt;property id=&quot;20148&quot; value=&quot;5&quot;/&gt;&lt;property id=&quot;20300&quot; value=&quot;Slide 18 - &amp;quot;Περιεχόμενο με λεζάντα 2&amp;quot;&quot;/&gt;&lt;property id=&quot;20307&quot; value=&quot;279&quot;/&gt;&lt;/object&gt;&lt;object type=&quot;3&quot; unique_id=&quot;10105&quot;&gt;&lt;property id=&quot;20148&quot; value=&quot;5&quot;/&gt;&lt;property id=&quot;20300&quot; value=&quot;Slide 19 - &amp;quot;Εικόνα με λεζάντα&amp;quot;&quot;/&gt;&lt;property id=&quot;20307&quot; value=&quot;273&quot;/&gt;&lt;/object&gt;&lt;object type=&quot;3&quot; unique_id=&quot;10106&quot;&gt;&lt;property id=&quot;20148&quot; value=&quot;5&quot;/&gt;&lt;property id=&quot;20300&quot; value=&quot;Slide 20 - &amp;quot;Οδηγίες&amp;quot;&quot;/&gt;&lt;property id=&quot;20307&quot; value=&quot;281&quot;/&gt;&lt;/object&gt;&lt;object type=&quot;3&quot; unique_id=&quot;10107&quot;&gt;&lt;property id=&quot;20148&quot; value=&quot;5&quot;/&gt;&lt;property id=&quot;20300&quot; value=&quot;Slide 21 - &amp;quot;Οδηγίες (1 από 4)&amp;quot;&quot;/&gt;&lt;property id=&quot;20307&quot; value=&quot;284&quot;/&gt;&lt;/object&gt;&lt;object type=&quot;3&quot; unique_id=&quot;10108&quot;&gt;&lt;property id=&quot;20148&quot; value=&quot;5&quot;/&gt;&lt;property id=&quot;20300&quot; value=&quot;Slide 22 - &amp;quot;Οδηγίες (2 από 4) &amp;quot;&quot;/&gt;&lt;property id=&quot;20307&quot; value=&quot;282&quot;/&gt;&lt;/object&gt;&lt;object type=&quot;3&quot; unique_id=&quot;10109&quot;&gt;&lt;property id=&quot;20148&quot; value=&quot;5&quot;/&gt;&lt;property id=&quot;20300&quot; value=&quot;Slide 23 - &amp;quot;Οδηγίες (3 από 4)&amp;quot;&quot;/&gt;&lt;property id=&quot;20307&quot; value=&quot;283&quot;/&gt;&lt;/object&gt;&lt;object type=&quot;3&quot; unique_id=&quot;10110&quot;&gt;&lt;property id=&quot;20148&quot; value=&quot;5&quot;/&gt;&lt;property id=&quot;20300&quot; value=&quot;Slide 24 - &amp;quot;Οδηγίες (4 από 4)&amp;quot;&quot;/&gt;&lt;property id=&quot;20307&quot; value=&quot;285&quot;/&gt;&lt;/object&gt;&lt;object type=&quot;3&quot; unique_id=&quot;10111&quot;&gt;&lt;property id=&quot;20148&quot; value=&quot;5&quot;/&gt;&lt;property id=&quot;20300&quot; value=&quot;Slide 25 - &amp;quot;Βασικές Οδηγίες Προσβασιμότητας&amp;quot;&quot;/&gt;&lt;property id=&quot;20307&quot; value=&quot;286&quot;/&gt;&lt;/object&gt;&lt;object type=&quot;3&quot; unique_id=&quot;10112&quot;&gt;&lt;property id=&quot;20148&quot; value=&quot;5&quot;/&gt;&lt;property id=&quot;20300&quot; value=&quot;Slide 32 - &amp;quot;Τέλος Ενότητας&amp;quot;&quot;/&gt;&lt;property id=&quot;20307&quot; value=&quot;280&quot;/&gt;&lt;/object&gt;&lt;object type=&quot;3&quot; unique_id=&quot;10757&quot;&gt;&lt;property id=&quot;20148&quot; value=&quot;5&quot;/&gt;&lt;property id=&quot;20300&quot; value=&quot;Slide 26 - &amp;quot;Βιβλιογραφία&amp;quot;&quot;/&gt;&lt;property id=&quot;20307&quot; value=&quot;290&quot;/&gt;&lt;/object&gt;&lt;object type=&quot;3&quot; unique_id=&quot;10758&quot;&gt;&lt;property id=&quot;20148&quot; value=&quot;5&quot;/&gt;&lt;property id=&quot;20300&quot; value=&quot;Slide 27 - &amp;quot;Σημείωμα Αναφοράς&amp;quot;&quot;/&gt;&lt;property id=&quot;20307&quot; value=&quot;291&quot;/&gt;&lt;/object&gt;&lt;object type=&quot;3&quot; unique_id=&quot;10759&quot;&gt;&lt;property id=&quot;20148&quot; value=&quot;5&quot;/&gt;&lt;property id=&quot;20300&quot; value=&quot;Slide 28 - &amp;quot;Σημείωμα Αδειοδότησης&amp;quot;&quot;/&gt;&lt;property id=&quot;20307&quot; value=&quot;292&quot;/&gt;&lt;/object&gt;&lt;object type=&quot;3&quot; unique_id=&quot;10760&quot;&gt;&lt;property id=&quot;20148&quot; value=&quot;5&quot;/&gt;&lt;property id=&quot;20300&quot; value=&quot;Slide 29&quot;/&gt;&lt;property id=&quot;20307&quot; value=&quot;293&quot;/&gt;&lt;/object&gt;&lt;object type=&quot;3&quot; unique_id=&quot;10761&quot;&gt;&lt;property id=&quot;20148&quot; value=&quot;5&quot;/&gt;&lt;property id=&quot;20300&quot; value=&quot;Slide 30&quot;/&gt;&lt;property id=&quot;20307&quot; value=&quot;294&quot;/&gt;&lt;/object&gt;&lt;object type=&quot;3&quot; unique_id=&quot;10762&quot;&gt;&lt;property id=&quot;20148&quot; value=&quot;5&quot;/&gt;&lt;property id=&quot;20300&quot; value=&quot;Slide 31 - &amp;quot;Διατήρηση Σημειωμάτων&amp;quot;&quot;/&gt;&lt;property id=&quot;20307&quot; value=&quot;295&quot;/&gt;&lt;/object&gt;&lt;/object&gt;&lt;object type=&quot;8&quot; unique_id=&quot;10140&quot;&gt;&lt;/object&gt;&lt;/object&gt;&lt;/database&gt;"/>
  <p:tag name="SECTOMILLISECCONVERTED" val="1"/>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2000</TotalTime>
  <Words>1032</Words>
  <Application>Microsoft Office PowerPoint</Application>
  <PresentationFormat>Προβολή στην οθόνη (16:10)</PresentationFormat>
  <Paragraphs>107</Paragraphs>
  <Slides>19</Slides>
  <Notes>12</Notes>
  <HiddenSlides>0</HiddenSlides>
  <MMClips>0</MMClips>
  <ScaleCrop>false</ScaleCrop>
  <HeadingPairs>
    <vt:vector size="4" baseType="variant">
      <vt:variant>
        <vt:lpstr>Θέμα</vt:lpstr>
      </vt:variant>
      <vt:variant>
        <vt:i4>1</vt:i4>
      </vt:variant>
      <vt:variant>
        <vt:lpstr>Τίτλοι διαφανειών</vt:lpstr>
      </vt:variant>
      <vt:variant>
        <vt:i4>19</vt:i4>
      </vt:variant>
    </vt:vector>
  </HeadingPairs>
  <TitlesOfParts>
    <vt:vector size="20" baseType="lpstr">
      <vt:lpstr>Θέμα του Office</vt:lpstr>
      <vt:lpstr>Εμπορικό και Οικονομικό Δίκαιο</vt:lpstr>
      <vt:lpstr>Διαφάνεια 2</vt:lpstr>
      <vt:lpstr>Άδειες Χρήσης</vt:lpstr>
      <vt:lpstr>Χρηματοδότηση</vt:lpstr>
      <vt:lpstr>Σκοποί  ενότητας</vt:lpstr>
      <vt:lpstr>Αξιόγραφα - Συναλλαγματική</vt:lpstr>
      <vt:lpstr>Αξιόγραφα - Συναλλαγματική</vt:lpstr>
      <vt:lpstr>Αξιόγραφα - Συναλλαγματική</vt:lpstr>
      <vt:lpstr>Αξιόγραφα - Συναλλαγματική</vt:lpstr>
      <vt:lpstr>Αξιόγραφα - Συναλλαγματική</vt:lpstr>
      <vt:lpstr>Αξιόγραφα - Συναλλαγματική</vt:lpstr>
      <vt:lpstr>Αξιόγραφα - Συναλλαγματική</vt:lpstr>
      <vt:lpstr>Βιβλιογραφία</vt:lpstr>
      <vt:lpstr>Σημείωμα Αναφοράς</vt:lpstr>
      <vt:lpstr>Σημείωμα Αδειοδότησης</vt:lpstr>
      <vt:lpstr>Διαφάνεια 16</vt:lpstr>
      <vt:lpstr>Διαφάνεια 17</vt:lpstr>
      <vt:lpstr>Διατήρηση Σημειωμάτων</vt:lpstr>
      <vt:lpstr>Τέλος Ενότητας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Afroditi</cp:lastModifiedBy>
  <cp:revision>331</cp:revision>
  <dcterms:created xsi:type="dcterms:W3CDTF">2012-09-06T09:03:05Z</dcterms:created>
  <dcterms:modified xsi:type="dcterms:W3CDTF">2015-11-09T18:21:50Z</dcterms:modified>
</cp:coreProperties>
</file>