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320" r:id="rId12"/>
    <p:sldId id="299" r:id="rId13"/>
    <p:sldId id="282" r:id="rId14"/>
    <p:sldId id="283" r:id="rId15"/>
    <p:sldId id="285" r:id="rId16"/>
    <p:sldId id="301" r:id="rId17"/>
    <p:sldId id="302" r:id="rId18"/>
    <p:sldId id="303" r:id="rId19"/>
    <p:sldId id="290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>
                <a:cs typeface="Segoe UI" pitchFamily="18" charset="0"/>
              </a:rPr>
              <a:t>Οικονοµική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Εργασιακές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Σχέσεις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2800" b="1" dirty="0" smtClean="0">
                <a:cs typeface="Segoe UI" pitchFamily="18" charset="0"/>
              </a:rPr>
              <a:t>Εργατικά Σωματεία</a:t>
            </a:r>
            <a:endParaRPr lang="en-US" altLang="zh-CN" sz="2800" b="1" dirty="0" smtClean="0">
              <a:cs typeface="Segoe UI" pitchFamily="18" charset="0"/>
            </a:endParaRPr>
          </a:p>
          <a:p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5" name="4 - Εικόνα" descr="σελ 5 εν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33364"/>
            <a:ext cx="5184576" cy="288032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23528" y="4153644"/>
            <a:ext cx="7598747" cy="13727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16891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Μετατόπιση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D</a:t>
            </a:r>
            <a:r>
              <a:rPr lang="en-US" altLang="zh-CN" sz="1799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D’</a:t>
            </a:r>
            <a:r>
              <a:rPr lang="en-US" altLang="zh-CN" sz="1799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752" dirty="0" smtClean="0">
                <a:cs typeface="Times New Roman" pitchFamily="18" charset="0"/>
              </a:rPr>
              <a:t> </a:t>
            </a:r>
            <a:r>
              <a:rPr lang="en-US" altLang="zh-CN" sz="2752" dirty="0" smtClean="0">
                <a:solidFill>
                  <a:srgbClr val="000000"/>
                </a:solidFill>
                <a:cs typeface="Segoe UI" pitchFamily="18" charset="0"/>
              </a:rPr>
              <a:t>(δεξιά)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εύκολη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επιλογή</a:t>
            </a:r>
          </a:p>
          <a:p>
            <a:pPr>
              <a:lnSpc>
                <a:spcPct val="80000"/>
              </a:lnSpc>
              <a:tabLst>
                <a:tab pos="16891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µεταξύ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↑W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↑L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(διάστηµα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Α΄Β΄)</a:t>
            </a:r>
          </a:p>
          <a:p>
            <a:pPr>
              <a:lnSpc>
                <a:spcPct val="80000"/>
              </a:lnSpc>
              <a:tabLst>
                <a:tab pos="16891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Μετατόπιση</a:t>
            </a:r>
            <a:r>
              <a:rPr lang="en-US" altLang="zh-CN" sz="2603" dirty="0" smtClean="0"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D</a:t>
            </a:r>
            <a:r>
              <a:rPr lang="en-US" altLang="zh-CN" sz="1799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603" dirty="0" smtClean="0"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603" dirty="0" smtClean="0"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D”</a:t>
            </a:r>
            <a:r>
              <a:rPr lang="en-US" altLang="zh-CN" sz="1799" dirty="0" smtClean="0">
                <a:solidFill>
                  <a:srgbClr val="000000"/>
                </a:solidFill>
                <a:cs typeface="Segoe UI" pitchFamily="18" charset="0"/>
              </a:rPr>
              <a:t>L</a:t>
            </a:r>
            <a:r>
              <a:rPr lang="en-US" altLang="zh-CN" sz="2752" dirty="0" smtClean="0">
                <a:cs typeface="Times New Roman" pitchFamily="18" charset="0"/>
              </a:rPr>
              <a:t>   </a:t>
            </a:r>
            <a:r>
              <a:rPr lang="en-US" altLang="zh-CN" sz="2752" dirty="0" smtClean="0">
                <a:solidFill>
                  <a:srgbClr val="000000"/>
                </a:solidFill>
                <a:cs typeface="Segoe UI" pitchFamily="18" charset="0"/>
              </a:rPr>
              <a:t>(αριστερά)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603" dirty="0" smtClean="0"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δύσκολη</a:t>
            </a:r>
          </a:p>
          <a:p>
            <a:pPr>
              <a:lnSpc>
                <a:spcPct val="80000"/>
              </a:lnSpc>
              <a:tabLst>
                <a:tab pos="16891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επιλογή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µεταξύ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↓W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↓L</a:t>
            </a:r>
            <a:r>
              <a:rPr lang="en-US" altLang="zh-CN" sz="2603" dirty="0" smtClean="0"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(διάστηµα</a:t>
            </a:r>
            <a:r>
              <a:rPr lang="en-US" altLang="zh-CN" sz="2603" dirty="0" smtClean="0">
                <a:cs typeface="Times New Roman" pitchFamily="18" charset="0"/>
              </a:rPr>
              <a:t>  </a:t>
            </a:r>
            <a:r>
              <a:rPr lang="en-US" altLang="zh-CN" sz="2603" dirty="0" smtClean="0">
                <a:solidFill>
                  <a:srgbClr val="000000"/>
                </a:solidFill>
                <a:cs typeface="Segoe UI" pitchFamily="18" charset="0"/>
              </a:rPr>
              <a:t>Α”Γ΄</a:t>
            </a:r>
            <a:r>
              <a:rPr lang="el-GR" altLang="zh-CN" sz="2603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endParaRPr lang="en-US" altLang="zh-CN" sz="2603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547664" y="913284"/>
            <a:ext cx="6270499" cy="4526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200" b="1" dirty="0" smtClean="0">
                <a:cs typeface="Segoe UI" pitchFamily="18" charset="0"/>
              </a:rPr>
              <a:t>Αντιφατικότητα των στόχων των Ε.Σ.</a:t>
            </a: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n-US" sz="4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zh-CN" sz="2800" b="1" dirty="0" err="1" smtClean="0">
                <a:cs typeface="Segoe UI" pitchFamily="18" charset="0"/>
              </a:rPr>
              <a:t>Περιορισµοί</a:t>
            </a:r>
            <a:r>
              <a:rPr lang="en-US" altLang="zh-CN" sz="2800" b="1" dirty="0" smtClean="0">
                <a:cs typeface="Segoe UI" pitchFamily="18" charset="0"/>
              </a:rPr>
              <a:t> της </a:t>
            </a:r>
            <a:r>
              <a:rPr lang="en-US" altLang="zh-CN" sz="2800" b="1" dirty="0" err="1" smtClean="0">
                <a:cs typeface="Segoe UI" pitchFamily="18" charset="0"/>
              </a:rPr>
              <a:t>αγοράς</a:t>
            </a:r>
            <a:r>
              <a:rPr lang="en-US" altLang="zh-CN" sz="2800" b="1" dirty="0" smtClean="0">
                <a:cs typeface="Segoe UI" pitchFamily="18" charset="0"/>
              </a:rPr>
              <a:t> και </a:t>
            </a:r>
            <a:r>
              <a:rPr lang="en-US" altLang="zh-CN" sz="2800" b="1" dirty="0" err="1" smtClean="0">
                <a:cs typeface="Segoe UI" pitchFamily="18" charset="0"/>
              </a:rPr>
              <a:t>επίτευξη</a:t>
            </a:r>
            <a:r>
              <a:rPr lang="en-US" altLang="zh-CN" sz="2800" b="1" dirty="0" smtClean="0">
                <a:cs typeface="Segoe UI" pitchFamily="18" charset="0"/>
              </a:rPr>
              <a:t> </a:t>
            </a:r>
            <a:r>
              <a:rPr lang="en-US" altLang="zh-CN" sz="2800" b="1" dirty="0" err="1" smtClean="0">
                <a:cs typeface="Segoe UI" pitchFamily="18" charset="0"/>
              </a:rPr>
              <a:t>στόχων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228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ουσιαστικός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περιορισµός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υ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αντιµετωπίζου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ικανοποίηση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στόχων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ελαστικότητα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ζήτησης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tabLst>
                <a:tab pos="2286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Η ικανότητα αύξησης των μισθών είναι μεγαλύτερη στις επιχειρήσεις με υψηλότερους ρυθμούς ανάπτυξης και με ανελαστικές καμπύλες ζήτησης εργασίας.</a:t>
            </a:r>
          </a:p>
          <a:p>
            <a:pPr marL="0" indent="0" algn="just">
              <a:lnSpc>
                <a:spcPct val="80000"/>
              </a:lnSpc>
              <a:tabLst>
                <a:tab pos="2286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Αντίθετα, αδυνατού</a:t>
            </a:r>
            <a:r>
              <a:rPr lang="el-GR" altLang="zh-CN" sz="2400" dirty="0" smtClean="0">
                <a:cs typeface="Segoe UI" pitchFamily="18" charset="0"/>
              </a:rPr>
              <a:t>ν να επιτύχουν αύξηση μισθού στις επιχειρήσεις με ελαστική ζήτηση εργασίας και χαμηλούς ρυθμούς ανάπτυξης.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5332"/>
            <a:ext cx="8157592" cy="38884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sz="2400" dirty="0" smtClean="0"/>
              <a:t>Συλλογικές Διαπραγματεύσεις:</a:t>
            </a:r>
          </a:p>
          <a:p>
            <a:pPr>
              <a:lnSpc>
                <a:spcPct val="80000"/>
              </a:lnSpc>
              <a:buNone/>
              <a:tabLst>
                <a:tab pos="1701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διαδικασία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οποία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επιδιώκεται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n-US" altLang="zh-CN" sz="2400" dirty="0" smtClean="0"/>
          </a:p>
          <a:p>
            <a:pPr>
              <a:lnSpc>
                <a:spcPct val="80000"/>
              </a:lnSpc>
              <a:tabLst>
                <a:tab pos="17018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πίλυση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διαφορών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εταξύ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endParaRPr lang="en-US" altLang="zh-CN" sz="2400" dirty="0" smtClean="0"/>
          </a:p>
          <a:p>
            <a:pPr>
              <a:lnSpc>
                <a:spcPct val="80000"/>
              </a:lnSpc>
              <a:tabLst>
                <a:tab pos="17018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επίτευξη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συµφωνίας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ικανοποιεί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δύο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έρη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400" dirty="0" smtClean="0"/>
          </a:p>
          <a:p>
            <a:pPr marL="0" indent="0" algn="just">
              <a:lnSpc>
                <a:spcPct val="80000"/>
              </a:lnSpc>
              <a:buNone/>
              <a:tabLst>
                <a:tab pos="1701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έκβαση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διαπραγµατεύσεων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εξαρτάται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εγάλο</a:t>
            </a:r>
            <a:r>
              <a:rPr lang="en-US" altLang="zh-CN" sz="2400" dirty="0" smtClean="0">
                <a:cs typeface="Times New Roman" pitchFamily="18" charset="0"/>
              </a:rPr>
              <a:t>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βαθµό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διαπραγµατευτική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ισχύ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Σωµατείου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164129"/>
            <a:ext cx="8208912" cy="3853611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400" b="1" dirty="0" smtClean="0"/>
              <a:t>Ισχύς εργατικών σωματείων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Ορίζεται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ικανότητα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επιφέρει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ζηµιά</a:t>
            </a:r>
            <a:r>
              <a:rPr lang="en-US" altLang="zh-CN" sz="2400" dirty="0" smtClean="0">
                <a:cs typeface="Times New Roman" pitchFamily="18" charset="0"/>
              </a:rPr>
              <a:t>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περίπτωση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διαφωνίας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εξαρτάται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tabLst/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πυκνότητα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σωµατείου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αριθµός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ελών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σωµατείου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ενεργός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συµµ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ετοχή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κ.λπ.)</a:t>
            </a:r>
          </a:p>
          <a:p>
            <a:pPr algn="just">
              <a:lnSpc>
                <a:spcPct val="80000"/>
              </a:lnSpc>
              <a:tabLst/>
            </a:pP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πό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δυσκολία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υποκατάσταση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ελών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σωµατείου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όσο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απαραίτητα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έλη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σωµατείου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τον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εργοδότη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τόσο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εγάλη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ισχύς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Ε.Σ.).</a:t>
            </a:r>
            <a:endParaRPr lang="el-GR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279400" algn="l"/>
              </a:tabLst>
            </a:pP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Δ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ιαπραγµατευτική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Ισχύς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ικανότητα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κάθε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έρους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πείσει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000" dirty="0" smtClean="0">
                <a:cs typeface="Times New Roman" pitchFamily="18" charset="0"/>
              </a:rPr>
              <a:t>  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άλλο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αποδεχθεί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αιτήµατά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buNone/>
              <a:tabLst/>
            </a:pP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el-GR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b="1" dirty="0" smtClean="0"/>
              <a:t>Διαπραγματευτική Ισχύς</a:t>
            </a:r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u="sng" dirty="0" smtClean="0"/>
              <a:t>Ι. Εργατικού Σωματείου </a:t>
            </a:r>
            <a:r>
              <a:rPr lang="el-GR" sz="2800" dirty="0" smtClean="0"/>
              <a:t>= </a:t>
            </a:r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dirty="0" smtClean="0"/>
              <a:t>Κόστος διαφωνίας του εργοδότη / </a:t>
            </a:r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dirty="0" smtClean="0"/>
              <a:t>Κόστος συμφωνίας του εργοδότη</a:t>
            </a:r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endParaRPr lang="el-GR" sz="2800" dirty="0" smtClean="0"/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u="sng" dirty="0" smtClean="0"/>
              <a:t>Ι. Εργοδότη </a:t>
            </a:r>
            <a:r>
              <a:rPr lang="el-GR" sz="2800" dirty="0" smtClean="0"/>
              <a:t>= </a:t>
            </a:r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dirty="0" smtClean="0"/>
              <a:t>Κόστος διαφωνίας του Ε.Σ. / </a:t>
            </a:r>
          </a:p>
          <a:p>
            <a:pPr marL="0" indent="0">
              <a:lnSpc>
                <a:spcPct val="80000"/>
              </a:lnSpc>
              <a:buNone/>
              <a:tabLst>
                <a:tab pos="279400" algn="l"/>
                <a:tab pos="2387600" algn="l"/>
              </a:tabLst>
            </a:pPr>
            <a:r>
              <a:rPr lang="el-GR" sz="2800" dirty="0" smtClean="0"/>
              <a:t>Κόστος συμφωνίας του Ε.Σ.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zh-CN" sz="3200" dirty="0" smtClean="0">
                <a:cs typeface="Segoe UI" pitchFamily="18" charset="0"/>
              </a:rPr>
              <a:t>Εργατικά Σωματεία</a:t>
            </a:r>
            <a:endParaRPr lang="el-GR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l-GR" sz="2400" b="1" dirty="0" smtClean="0"/>
              <a:t>Μέθοδοι Διαπραγμάτευσης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  <a:tabLst>
                <a:tab pos="15494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Πειθώ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αποτελείτο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πρώτο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στάδιο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προσπάθεια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πειστεί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ορθότητα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δίκαιο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αιτηµάτων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  <a:tabLst>
                <a:tab pos="15494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Απειλή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απεργία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προειδοποίηση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διαθέσεις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ισχύς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εξαρτάται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πόσον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θεωρεί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πραγµατοποιήσιµη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  <a:tabLst>
                <a:tab pos="15494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Απεργία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δραστική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έθοδος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καθώς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συνεπάγεται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αποχή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διακοπή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παραγωγικής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διαδικασίας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l-GR" sz="24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el-G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l-GR" sz="2400" b="1" dirty="0" smtClean="0"/>
              <a:t>Άλλες μέθοδοι διαπραγμάτευσης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  <a:tabLst>
                <a:tab pos="254000" algn="l"/>
                <a:tab pos="15494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Μείωση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παραγωγικότητας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επιφέρει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είωση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έντασης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πιβράδυνση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έχει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επιτυχία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επιχείρηση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αντιµετωπίζει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ισχυρό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ανταγωνισµό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προϊόντος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  <a:tabLst>
                <a:tab pos="254000" algn="l"/>
                <a:tab pos="1549400" algn="l"/>
              </a:tabLst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Καταναλωτικός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αποκλεισµός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ποϊκοτάζ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):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προτροπή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καταναλωτικού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κοινού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ην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καταναλώνει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συγκεκριµένο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αγαθό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επιχείρησης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έχει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επιτυχία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μ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εγάλες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επιχειρήσεις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προσφέρουν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προϊόντα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εγάλες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αγορές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+mj-lt"/>
              <a:buAutoNum type="arabicPeriod" startAt="4"/>
              <a:tabLst>
                <a:tab pos="254000" algn="l"/>
                <a:tab pos="1549400" algn="l"/>
              </a:tabLst>
            </a:pP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Δ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ιαµεσολάβηση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κρατική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παρέµβαση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):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προηγούµενα</a:t>
            </a:r>
            <a:r>
              <a:rPr lang="en-US" altLang="zh-CN" sz="2200" dirty="0" smtClean="0">
                <a:cs typeface="Times New Roman" pitchFamily="18" charset="0"/>
              </a:rPr>
              <a:t>    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έτρα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έχουν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αποτέλεσµα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χρησιµοποιείται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κυρίως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διέξοδο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καταστάσεις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επιζήµιων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εθνική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οικονοµία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</a:p>
          <a:p>
            <a:pPr algn="just">
              <a:buNone/>
            </a:pPr>
            <a:endParaRPr lang="el-GR" sz="24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n-US" sz="4000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539552" y="1201316"/>
            <a:ext cx="8229600" cy="4188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Η διάρκεια της απεργίας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Όσο αυξάνει η διάρκεια της απεργίας:</a:t>
            </a:r>
          </a:p>
          <a:p>
            <a:pPr marL="0" indent="0" algn="just">
              <a:lnSpc>
                <a:spcPct val="80000"/>
              </a:lnSpc>
            </a:pPr>
            <a:r>
              <a:rPr lang="el-GR" sz="2400" dirty="0" smtClean="0"/>
              <a:t> τόσο αυξάνει το ποσό των απολεσθέντων αμοιβών για τα σωματεία</a:t>
            </a:r>
          </a:p>
          <a:p>
            <a:pPr marL="0" indent="0" algn="just">
              <a:lnSpc>
                <a:spcPct val="80000"/>
              </a:lnSpc>
            </a:pPr>
            <a:r>
              <a:rPr lang="el-GR" sz="2400" dirty="0" smtClean="0"/>
              <a:t> τόσο αυξάνει το μέγεθος των απολεσθέντων κερδών για τον εργοδότη.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Συμφωνία επέρχεται όταν το κόστος διαφωνίας θα υπερβεί το κόστος διαφωνίας.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5" name="TextBox 1"/>
          <p:cNvSpPr txBox="1"/>
          <p:nvPr/>
        </p:nvSpPr>
        <p:spPr>
          <a:xfrm>
            <a:off x="1259632" y="1057300"/>
            <a:ext cx="5815053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795" b="1" dirty="0" smtClean="0">
                <a:cs typeface="Segoe UI" pitchFamily="18" charset="0"/>
              </a:rPr>
              <a:t>Η</a:t>
            </a:r>
            <a:r>
              <a:rPr lang="en-US" altLang="zh-CN" sz="2795" b="1" dirty="0" smtClean="0">
                <a:cs typeface="Times New Roman" pitchFamily="18" charset="0"/>
              </a:rPr>
              <a:t>  </a:t>
            </a:r>
            <a:r>
              <a:rPr lang="en-US" altLang="zh-CN" sz="2795" b="1" dirty="0" smtClean="0">
                <a:cs typeface="Segoe UI" pitchFamily="18" charset="0"/>
              </a:rPr>
              <a:t>διάρκεια</a:t>
            </a:r>
            <a:r>
              <a:rPr lang="en-US" altLang="zh-CN" sz="2795" b="1" dirty="0" smtClean="0">
                <a:cs typeface="Times New Roman" pitchFamily="18" charset="0"/>
              </a:rPr>
              <a:t>  </a:t>
            </a:r>
            <a:r>
              <a:rPr lang="en-US" altLang="zh-CN" sz="2795" b="1" dirty="0" smtClean="0">
                <a:cs typeface="Segoe UI" pitchFamily="18" charset="0"/>
              </a:rPr>
              <a:t>της</a:t>
            </a:r>
            <a:r>
              <a:rPr lang="en-US" altLang="zh-CN" sz="2795" b="1" dirty="0" smtClean="0">
                <a:cs typeface="Times New Roman" pitchFamily="18" charset="0"/>
              </a:rPr>
              <a:t>  </a:t>
            </a:r>
            <a:r>
              <a:rPr lang="en-US" altLang="zh-CN" sz="2795" b="1" dirty="0" err="1" smtClean="0">
                <a:cs typeface="Segoe UI" pitchFamily="18" charset="0"/>
              </a:rPr>
              <a:t>απεργίας</a:t>
            </a:r>
            <a:r>
              <a:rPr lang="en-US" altLang="zh-CN" sz="2795" b="1" dirty="0" smtClean="0">
                <a:cs typeface="Segoe UI" pitchFamily="18" charset="0"/>
              </a:rPr>
              <a:t>:</a:t>
            </a:r>
            <a:r>
              <a:rPr lang="el-GR" altLang="zh-CN" sz="2795" b="1" dirty="0" smtClean="0">
                <a:cs typeface="Segoe UI" pitchFamily="18" charset="0"/>
              </a:rPr>
              <a:t> Διάγραμμα</a:t>
            </a:r>
            <a:endParaRPr lang="en-US" altLang="zh-CN" sz="2795" b="1" dirty="0" smtClean="0">
              <a:cs typeface="Segoe UI" pitchFamily="18" charset="0"/>
            </a:endParaRPr>
          </a:p>
        </p:txBody>
      </p:sp>
      <p:pic>
        <p:nvPicPr>
          <p:cNvPr id="6" name="5 - Εικόνα" descr="σελ 14 εν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9348"/>
            <a:ext cx="4248472" cy="3305175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4355976" y="1849388"/>
            <a:ext cx="4608512" cy="176971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ΟΜ: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µισθός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ΜΡ: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καµπύλη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συναίνεσης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εργοδότη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ΣΣ: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καµπύλη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αντίστασης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</a:p>
          <a:p>
            <a:pPr>
              <a:lnSpc>
                <a:spcPct val="80000"/>
              </a:lnSpc>
              <a:tabLst>
                <a:tab pos="38100" algn="l"/>
                <a:tab pos="18796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Προσδοκώµενη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διάρκεια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απεργίας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ΟΤ1: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tabLst>
                <a:tab pos="38100" algn="l"/>
                <a:tab pos="1879600" algn="l"/>
              </a:tabLst>
            </a:pP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εργοδότης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δέχεται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πληρώσει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W1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(σηµείο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P1)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tabLst>
                <a:tab pos="38100" algn="l"/>
                <a:tab pos="1879600" algn="l"/>
              </a:tabLst>
            </a:pP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δέχεται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W3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(σηµείο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Σ1)</a:t>
            </a:r>
            <a:endParaRPr lang="en-US" altLang="zh-CN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Ενότητα: </a:t>
            </a:r>
            <a:r>
              <a:rPr lang="el-GR" altLang="zh-CN" sz="2800" dirty="0" smtClean="0">
                <a:latin typeface="Segoe UI" pitchFamily="18" charset="0"/>
                <a:cs typeface="Segoe UI" pitchFamily="18" charset="0"/>
              </a:rPr>
              <a:t>Εργατικά Σωματεία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Υποενότητα Α’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dirty="0" smtClean="0"/>
              <a:t>Σκοπός της ενότητας είναι να μάθουμε τι είναι τα εργατικά σωματεία, πως ξεκίνησαν, ποια η δομή τους και φυσικά ποιος ο τρόπος με τον οποίο επιδρούν στην αγορά εργασίας.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altLang="zh-CN" sz="4000" dirty="0" smtClean="0">
                <a:cs typeface="Segoe UI" pitchFamily="18" charset="0"/>
              </a:rPr>
              <a:t>Εργατικά Σωματεία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b="1" dirty="0" smtClean="0"/>
              <a:t>Ορισμός: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600" dirty="0" smtClean="0"/>
              <a:t>Είναι οργανώσεις των εργαζομένων μιας οικονομίας, ενός κλάδου, ενός επαγγέλματος ή μιας επιχείρησης που έχουν βασικό σκοπό τη διαφύλαξη και προώθηση των συμφερόντων των μελών τους.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l-GR" sz="2400" dirty="0" smtClean="0"/>
              <a:t>Προέλευση:</a:t>
            </a: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δηµιουργία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ανάπτυξη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Ε.Σ.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αποδίδεται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κυρίως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: </a:t>
            </a:r>
          </a:p>
          <a:p>
            <a:pPr marL="0" indent="0" algn="just">
              <a:lnSpc>
                <a:spcPct val="80000"/>
              </a:lnSpc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 Σ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μ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ετακίνηση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αγροτικού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πληθυσµού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ανεπτυγµένες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βιοµηχανικά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περιοχές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κ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δηµιουργία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πολυάριθµης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εργατικής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τάξης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solidFill>
                  <a:srgbClr val="3891A7"/>
                </a:solidFill>
                <a:cs typeface="Times New Roman" pitchFamily="18" charset="0"/>
              </a:rPr>
              <a:t> </a:t>
            </a:r>
            <a:endParaRPr lang="el-GR" altLang="zh-CN" sz="2400" dirty="0" smtClean="0">
              <a:solidFill>
                <a:srgbClr val="3891A7"/>
              </a:solidFill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αίσθηµα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ανασφάλειας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λόγω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υπερπροσφοράς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έλλειψης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άλλων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πηγών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εισοδήµατος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εγάλη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πιθανότητα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λόγω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οικονοµικών</a:t>
            </a:r>
            <a:r>
              <a:rPr lang="en-US" altLang="zh-CN" sz="2400" dirty="0" smtClean="0">
                <a:cs typeface="Times New Roman" pitchFamily="18" charset="0"/>
              </a:rPr>
              <a:t>  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διακυµάνσεων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τ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τεχνολογικής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εξέλιξης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ειονεκτική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θέση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ισθωτών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έναντι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εργοδοτών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tabLst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19256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b="1" dirty="0" smtClean="0"/>
              <a:t>Σκοποί:</a:t>
            </a:r>
          </a:p>
          <a:p>
            <a:pPr marL="0" indent="0">
              <a:lnSpc>
                <a:spcPct val="80000"/>
              </a:lnSpc>
              <a:tabLst>
                <a:tab pos="977900" algn="l"/>
              </a:tabLst>
            </a:pP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Αύξηση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εργατικού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ισθού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tabLst>
                <a:tab pos="977900" algn="l"/>
              </a:tabLst>
            </a:pP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Εξασφάλιση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συνεχούς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απασχόλησης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tabLst>
                <a:tab pos="977900" algn="l"/>
              </a:tabLst>
            </a:pP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Βελτίωση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συνθηκών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endParaRPr lang="en-US" altLang="zh-CN" sz="26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tabLst>
                <a:tab pos="977900" algn="l"/>
              </a:tabLst>
            </a:pP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Προστασία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εργοδοτική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αυθαιρεσία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tabLst>
                <a:tab pos="977900" algn="l"/>
              </a:tabLst>
            </a:pP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Συµµ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ετοχή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l-GR" altLang="zh-CN" sz="2600" dirty="0" smtClean="0">
                <a:cs typeface="Times New Roman" pitchFamily="18" charset="0"/>
              </a:rPr>
              <a:t>α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ποφάσεις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600" dirty="0" smtClean="0">
                <a:cs typeface="Times New Roman" pitchFamily="18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cs typeface="Segoe UI" pitchFamily="18" charset="0"/>
              </a:rPr>
              <a:t>διοίκησης</a:t>
            </a:r>
            <a:r>
              <a:rPr lang="el-GR" altLang="zh-CN" sz="2600" dirty="0" smtClean="0">
                <a:solidFill>
                  <a:srgbClr val="000000"/>
                </a:solidFill>
                <a:cs typeface="Segoe UI" pitchFamily="18" charset="0"/>
              </a:rPr>
              <a:t> για θέματα που αφορούν τους εργαζόμενους.</a:t>
            </a:r>
            <a:endParaRPr lang="en-US" altLang="zh-CN" sz="26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Εργατικά Σωματεία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5" name="4 - Εικόνα" descr="σελ 5 εν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561356"/>
            <a:ext cx="4896544" cy="2736304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331640" y="985292"/>
            <a:ext cx="6068456" cy="4526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200" u="sng" dirty="0" smtClean="0">
                <a:cs typeface="Segoe UI" pitchFamily="18" charset="0"/>
              </a:rPr>
              <a:t>Αντιφατικότητα των στόχων των Ε.Σ.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788024" y="1489348"/>
            <a:ext cx="3888432" cy="203389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000" u="sng" dirty="0" smtClean="0">
                <a:cs typeface="Segoe UI" pitchFamily="18" charset="0"/>
              </a:rPr>
              <a:t>D</a:t>
            </a:r>
            <a:r>
              <a:rPr lang="en-US" altLang="zh-CN" sz="2000" u="sng" baseline="-25000" dirty="0" smtClean="0">
                <a:cs typeface="Segoe UI" pitchFamily="18" charset="0"/>
              </a:rPr>
              <a:t>L</a:t>
            </a:r>
            <a:r>
              <a:rPr lang="en-US" altLang="zh-CN" sz="2000" u="sng" dirty="0" smtClean="0">
                <a:cs typeface="Segoe UI" pitchFamily="18" charset="0"/>
              </a:rPr>
              <a:t> → W</a:t>
            </a:r>
            <a:r>
              <a:rPr lang="en-US" altLang="zh-CN" sz="2000" u="sng" baseline="-25000" dirty="0" smtClean="0">
                <a:cs typeface="Segoe UI" pitchFamily="18" charset="0"/>
              </a:rPr>
              <a:t>1,</a:t>
            </a:r>
            <a:r>
              <a:rPr lang="en-US" altLang="zh-CN" sz="2000" u="sng" dirty="0" smtClean="0">
                <a:cs typeface="Segoe UI" pitchFamily="18" charset="0"/>
              </a:rPr>
              <a:t> W</a:t>
            </a:r>
            <a:r>
              <a:rPr lang="en-US" altLang="zh-CN" sz="2000" u="sng" baseline="-25000" dirty="0" smtClean="0">
                <a:cs typeface="Segoe UI" pitchFamily="18" charset="0"/>
              </a:rPr>
              <a:t>2</a:t>
            </a:r>
            <a:r>
              <a:rPr lang="en-US" altLang="zh-CN" sz="2000" u="sng" dirty="0" smtClean="0">
                <a:cs typeface="Segoe UI" pitchFamily="18" charset="0"/>
              </a:rPr>
              <a:t> ( </a:t>
            </a:r>
            <a:r>
              <a:rPr lang="el-GR" altLang="zh-CN" sz="2000" u="sng" dirty="0" smtClean="0">
                <a:cs typeface="Segoe UI" pitchFamily="18" charset="0"/>
              </a:rPr>
              <a:t>σημείο Α )</a:t>
            </a:r>
            <a:r>
              <a:rPr lang="en-US" altLang="zh-CN" sz="2000" u="sng" dirty="0" smtClean="0">
                <a:cs typeface="Segoe UI" pitchFamily="18" charset="0"/>
              </a:rPr>
              <a:t> </a:t>
            </a:r>
            <a:endParaRPr lang="el-GR" altLang="zh-CN" sz="2000" u="sng" dirty="0" smtClean="0">
              <a:cs typeface="Segoe UI" pitchFamily="18" charset="0"/>
            </a:endParaRPr>
          </a:p>
          <a:p>
            <a:pPr>
              <a:lnSpc>
                <a:spcPts val="3100"/>
              </a:lnSpc>
              <a:tabLst/>
            </a:pPr>
            <a:r>
              <a:rPr lang="en-US" altLang="zh-CN" sz="2000" u="sng" dirty="0" smtClean="0">
                <a:cs typeface="Segoe UI" pitchFamily="18" charset="0"/>
              </a:rPr>
              <a:t>→</a:t>
            </a:r>
            <a:r>
              <a:rPr lang="el-GR" altLang="zh-CN" sz="2000" u="sng" dirty="0" smtClean="0">
                <a:cs typeface="Segoe UI" pitchFamily="18" charset="0"/>
              </a:rPr>
              <a:t> </a:t>
            </a:r>
            <a:r>
              <a:rPr lang="el-GR" altLang="zh-CN" sz="2000" u="sng" dirty="0" err="1" smtClean="0">
                <a:cs typeface="Segoe UI" pitchFamily="18" charset="0"/>
              </a:rPr>
              <a:t>μεγιστοποιηση</a:t>
            </a:r>
            <a:r>
              <a:rPr lang="el-GR" altLang="zh-CN" sz="2000" u="sng" dirty="0" smtClean="0">
                <a:cs typeface="Segoe UI" pitchFamily="18" charset="0"/>
              </a:rPr>
              <a:t> κερδών επιχείρησης</a:t>
            </a:r>
          </a:p>
          <a:p>
            <a:pPr>
              <a:lnSpc>
                <a:spcPts val="3100"/>
              </a:lnSpc>
              <a:tabLst/>
            </a:pPr>
            <a:r>
              <a:rPr lang="el-GR" altLang="zh-CN" sz="2000" u="sng" dirty="0" smtClean="0">
                <a:cs typeface="Segoe UI" pitchFamily="18" charset="0"/>
              </a:rPr>
              <a:t>Αν το Ε.Σ. πετύχει ↑</a:t>
            </a:r>
            <a:r>
              <a:rPr lang="en-US" altLang="zh-CN" sz="2000" u="sng" dirty="0" smtClean="0">
                <a:cs typeface="Segoe UI" pitchFamily="18" charset="0"/>
              </a:rPr>
              <a:t> W</a:t>
            </a:r>
            <a:r>
              <a:rPr lang="en-US" altLang="zh-CN" sz="2000" u="sng" baseline="-25000" dirty="0" smtClean="0">
                <a:cs typeface="Segoe UI" pitchFamily="18" charset="0"/>
              </a:rPr>
              <a:t>2</a:t>
            </a:r>
            <a:r>
              <a:rPr lang="en-US" altLang="zh-CN" sz="2000" u="sng" dirty="0" smtClean="0">
                <a:cs typeface="Segoe UI" pitchFamily="18" charset="0"/>
              </a:rPr>
              <a:t> →</a:t>
            </a:r>
            <a:r>
              <a:rPr lang="el-GR" altLang="zh-CN" sz="2000" u="sng" dirty="0" smtClean="0">
                <a:cs typeface="Segoe UI" pitchFamily="18" charset="0"/>
              </a:rPr>
              <a:t> ↓</a:t>
            </a:r>
            <a:r>
              <a:rPr lang="el-GR" altLang="zh-CN" sz="2000" u="sng" baseline="-25000" dirty="0" smtClean="0">
                <a:cs typeface="Segoe UI" pitchFamily="18" charset="0"/>
              </a:rPr>
              <a:t> </a:t>
            </a:r>
            <a:r>
              <a:rPr lang="el-GR" altLang="zh-CN" sz="2000" u="sng" dirty="0" smtClean="0">
                <a:cs typeface="Segoe UI" pitchFamily="18" charset="0"/>
              </a:rPr>
              <a:t> </a:t>
            </a:r>
            <a:r>
              <a:rPr lang="en-US" altLang="zh-CN" sz="2000" u="sng" dirty="0" smtClean="0">
                <a:cs typeface="Segoe UI" pitchFamily="18" charset="0"/>
              </a:rPr>
              <a:t>L</a:t>
            </a:r>
            <a:r>
              <a:rPr lang="en-US" altLang="zh-CN" sz="2000" u="sng" baseline="-25000" dirty="0" smtClean="0">
                <a:cs typeface="Segoe UI" pitchFamily="18" charset="0"/>
              </a:rPr>
              <a:t>2</a:t>
            </a:r>
          </a:p>
          <a:p>
            <a:pPr>
              <a:lnSpc>
                <a:spcPts val="3100"/>
              </a:lnSpc>
            </a:pPr>
            <a:r>
              <a:rPr lang="el-GR" altLang="zh-CN" sz="2000" u="sng" dirty="0" smtClean="0">
                <a:cs typeface="Segoe UI" pitchFamily="18" charset="0"/>
              </a:rPr>
              <a:t>Αν το Ε.Σ. </a:t>
            </a:r>
            <a:r>
              <a:rPr lang="el-GR" altLang="zh-CN" sz="2000" u="sng" dirty="0" err="1" smtClean="0">
                <a:cs typeface="Segoe UI" pitchFamily="18" charset="0"/>
              </a:rPr>
              <a:t>επιδιώξει↑</a:t>
            </a:r>
            <a:r>
              <a:rPr lang="en-US" altLang="zh-CN" sz="2000" u="sng" dirty="0" smtClean="0">
                <a:cs typeface="Segoe UI" pitchFamily="18" charset="0"/>
              </a:rPr>
              <a:t> L</a:t>
            </a:r>
            <a:r>
              <a:rPr lang="el-GR" altLang="zh-CN" sz="2000" u="sng" baseline="-25000" dirty="0" smtClean="0">
                <a:cs typeface="Segoe UI" pitchFamily="18" charset="0"/>
              </a:rPr>
              <a:t>3</a:t>
            </a:r>
            <a:r>
              <a:rPr lang="en-US" altLang="zh-CN" sz="2000" u="sng" dirty="0" smtClean="0">
                <a:cs typeface="Segoe UI" pitchFamily="18" charset="0"/>
              </a:rPr>
              <a:t> →</a:t>
            </a:r>
            <a:r>
              <a:rPr lang="el-GR" altLang="zh-CN" sz="2000" u="sng" dirty="0" smtClean="0">
                <a:cs typeface="Segoe UI" pitchFamily="18" charset="0"/>
              </a:rPr>
              <a:t> ↓</a:t>
            </a:r>
            <a:r>
              <a:rPr lang="en-US" altLang="zh-CN" sz="2000" u="sng" dirty="0" smtClean="0">
                <a:cs typeface="Segoe UI" pitchFamily="18" charset="0"/>
              </a:rPr>
              <a:t> W</a:t>
            </a:r>
            <a:r>
              <a:rPr lang="el-GR" altLang="zh-CN" sz="2000" u="sng" baseline="-25000" dirty="0" smtClean="0">
                <a:cs typeface="Segoe UI" pitchFamily="18" charset="0"/>
              </a:rPr>
              <a:t>3</a:t>
            </a:r>
            <a:endParaRPr lang="en-US" altLang="zh-CN" sz="2000" u="sng" baseline="-25000" dirty="0" smtClean="0"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2033</TotalTime>
  <Words>1188</Words>
  <Application>Microsoft Office PowerPoint</Application>
  <PresentationFormat>Προβολή στην οθόνη (16:10)</PresentationFormat>
  <Paragraphs>179</Paragraphs>
  <Slides>25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Εργατικά Σωματεία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340</cp:revision>
  <dcterms:created xsi:type="dcterms:W3CDTF">2012-09-06T09:03:05Z</dcterms:created>
  <dcterms:modified xsi:type="dcterms:W3CDTF">2015-11-05T14:31:06Z</dcterms:modified>
</cp:coreProperties>
</file>