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325"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21" r:id="rId24"/>
    <p:sldId id="308" r:id="rId25"/>
    <p:sldId id="322" r:id="rId26"/>
    <p:sldId id="323" r:id="rId27"/>
    <p:sldId id="324" r:id="rId28"/>
    <p:sldId id="326"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Θεσμικές Μονάδες</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Θεσμικές Μονάδες</a:t>
            </a:r>
            <a:endParaRPr lang="en-US" dirty="0"/>
          </a:p>
        </p:txBody>
      </p:sp>
      <p:sp>
        <p:nvSpPr>
          <p:cNvPr id="7" name="6 - Θέση περιεχομένου"/>
          <p:cNvSpPr>
            <a:spLocks noGrp="1"/>
          </p:cNvSpPr>
          <p:nvPr>
            <p:ph idx="1"/>
          </p:nvPr>
        </p:nvSpPr>
        <p:spPr/>
        <p:txBody>
          <a:bodyPr>
            <a:normAutofit/>
          </a:bodyPr>
          <a:lstStyle/>
          <a:p>
            <a:pPr algn="just">
              <a:buNone/>
            </a:pPr>
            <a:r>
              <a:rPr lang="el-GR" sz="2800" dirty="0" smtClean="0"/>
              <a:t>Ως θεσμικές μονάδες θεωρούνται οι παρακάτω :</a:t>
            </a:r>
            <a:endParaRPr lang="en-US" sz="2800" dirty="0" smtClean="0"/>
          </a:p>
          <a:p>
            <a:pPr marL="0" indent="0" algn="just">
              <a:lnSpc>
                <a:spcPct val="80000"/>
              </a:lnSpc>
              <a:buNone/>
            </a:pPr>
            <a:r>
              <a:rPr lang="el-GR" sz="2800" dirty="0" smtClean="0"/>
              <a:t> </a:t>
            </a:r>
            <a:r>
              <a:rPr lang="el-GR" sz="2800" b="1" dirty="0" smtClean="0"/>
              <a:t>β.</a:t>
            </a:r>
            <a:r>
              <a:rPr lang="el-GR" sz="2800" dirty="0" smtClean="0"/>
              <a:t> Μονάδες οι οποίες δεν τηρούν απαραίτητα πλήρη σειρά λογαριασμών αλλά έχει καθιερωθεί συμβατικά ότι έχουν αυτονομία λήψεως αποφάσεων. Σ' αυτή την κατηγορία υπάγονται:</a:t>
            </a:r>
          </a:p>
          <a:p>
            <a:pPr marL="0" indent="0" algn="just">
              <a:lnSpc>
                <a:spcPct val="80000"/>
              </a:lnSpc>
              <a:buNone/>
            </a:pPr>
            <a:r>
              <a:rPr lang="el-GR" sz="2800" dirty="0" smtClean="0"/>
              <a:t>     - τα νοικοκυριά</a:t>
            </a:r>
          </a:p>
          <a:p>
            <a:pPr marL="0" indent="0" algn="just">
              <a:lnSpc>
                <a:spcPct val="80000"/>
              </a:lnSpc>
              <a:buNone/>
            </a:pPr>
            <a:r>
              <a:rPr lang="el-GR" sz="2800" dirty="0" smtClean="0"/>
              <a:t>     - οι πλασματικές μονάδες μόνιμης εγκατάστασης</a:t>
            </a:r>
            <a:endParaRPr lang="en-US" sz="2800" dirty="0" smtClean="0"/>
          </a:p>
          <a:p>
            <a:pPr algn="just">
              <a:buNone/>
            </a:pPr>
            <a:endParaRPr lang="en-US"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Θεσμικές Μονάδες</a:t>
            </a:r>
          </a:p>
        </p:txBody>
      </p:sp>
      <p:sp>
        <p:nvSpPr>
          <p:cNvPr id="5" name="4 - Θέση περιεχομένου"/>
          <p:cNvSpPr>
            <a:spLocks noGrp="1"/>
          </p:cNvSpPr>
          <p:nvPr>
            <p:ph idx="1"/>
          </p:nvPr>
        </p:nvSpPr>
        <p:spPr/>
        <p:txBody>
          <a:bodyPr>
            <a:noAutofit/>
          </a:bodyPr>
          <a:lstStyle/>
          <a:p>
            <a:pPr marL="0" indent="0" algn="just">
              <a:buNone/>
            </a:pPr>
            <a:r>
              <a:rPr lang="el-GR" sz="2800" dirty="0" smtClean="0"/>
              <a:t>Ως θεσμικές μονάδες θεωρούνται οι παρακάτω :</a:t>
            </a:r>
            <a:endParaRPr lang="en-US" sz="2800" dirty="0" smtClean="0"/>
          </a:p>
          <a:p>
            <a:pPr marL="0" indent="0" algn="just">
              <a:buNone/>
            </a:pPr>
            <a:r>
              <a:rPr lang="el-GR" sz="2600" b="1" dirty="0" smtClean="0"/>
              <a:t>γ.</a:t>
            </a:r>
            <a:r>
              <a:rPr lang="el-GR" sz="2600" dirty="0" smtClean="0"/>
              <a:t> Οι οιονεί εταιρείες οι οποίες τηρούν πλήρη σειρά λογαριασμών αλλά δεν έχουν ανεξάρτητο νομικό καθεστώς. Οι εταιρείες αυτές έχουν μία οικονομική και χρηματοοικονομική συμπεριφορά η οποία είναι διαφορετική από εκείνη των ιδιοκτητών τους και παρόμοια με εκείνη των εταιρειών. Κατά συνέπεια αυτές οι εταιρείες λογίζονται ότι έχουν αυτονομία λήψεως αποφάσεων και θεωρούνται ως ξεχωριστές θεσμικές μονάδες.</a:t>
            </a:r>
            <a:endParaRPr lang="en-US"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Θεσμικές Μονάδες</a:t>
            </a:r>
            <a:endParaRPr lang="en-US" sz="4000" dirty="0"/>
          </a:p>
        </p:txBody>
      </p:sp>
      <p:sp>
        <p:nvSpPr>
          <p:cNvPr id="6" name="5 - Θέση περιεχομένου"/>
          <p:cNvSpPr>
            <a:spLocks noGrp="1"/>
          </p:cNvSpPr>
          <p:nvPr>
            <p:ph idx="1"/>
          </p:nvPr>
        </p:nvSpPr>
        <p:spPr/>
        <p:txBody>
          <a:bodyPr>
            <a:normAutofit/>
          </a:bodyPr>
          <a:lstStyle/>
          <a:p>
            <a:pPr algn="just">
              <a:buNone/>
            </a:pPr>
            <a:r>
              <a:rPr lang="el-GR" sz="2800" b="1" dirty="0" smtClean="0"/>
              <a:t>Οι Θεσμικοί Τομείς</a:t>
            </a:r>
            <a:endParaRPr lang="en-US" sz="2800" b="1" dirty="0" smtClean="0"/>
          </a:p>
          <a:p>
            <a:pPr marL="0" indent="0" algn="just">
              <a:lnSpc>
                <a:spcPct val="90000"/>
              </a:lnSpc>
              <a:buNone/>
            </a:pPr>
            <a:r>
              <a:rPr lang="el-GR" sz="2800" dirty="0" smtClean="0"/>
              <a:t>Οι θεσμικές μονάδες ομαδοποιούνται σε τομείς με βάση τον τύπο παραγωγού στον οποίο εντάσσονται και ο οποίος εξαρτάται από την κύρια δραστηριότητα και λειτουργία τους. Ένας τομέας διαιρείται σε υποτομείς σύμφωνα με κριτήρια που είναι σχετικά γι' αυτόν τον τομέα, επιτρέποντας κατ' αυτό τον τρόπο μία περισσότερο ακριβή περιγραφή της οικονομικής συμπεριφοράς των μονάδων.</a:t>
            </a:r>
          </a:p>
          <a:p>
            <a:pPr algn="just">
              <a:buNone/>
            </a:pPr>
            <a:endParaRPr lang="en-US" sz="28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Θεσμικές Μονάδες</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nSpc>
                <a:spcPct val="70000"/>
              </a:lnSpc>
              <a:buNone/>
            </a:pPr>
            <a:r>
              <a:rPr lang="el-GR" sz="2800" b="1" dirty="0" smtClean="0"/>
              <a:t>Οι Θεσμικοί Τομείς</a:t>
            </a:r>
            <a:endParaRPr lang="en-US" sz="2800" b="1" dirty="0" smtClean="0"/>
          </a:p>
          <a:p>
            <a:pPr algn="just">
              <a:lnSpc>
                <a:spcPct val="80000"/>
              </a:lnSpc>
            </a:pPr>
            <a:r>
              <a:rPr lang="el-GR" sz="2200" dirty="0" smtClean="0"/>
              <a:t>Οι θεσμικές μονάδες που συνιστούν το σύνολο της οικονομίας ομαδοποιούνται στους παρακάτω 5 αμοιβαία αποκλειόμενους τομείς:</a:t>
            </a:r>
          </a:p>
          <a:p>
            <a:pPr lvl="1">
              <a:lnSpc>
                <a:spcPct val="80000"/>
              </a:lnSpc>
              <a:buNone/>
            </a:pPr>
            <a:r>
              <a:rPr lang="el-GR" sz="2200" dirty="0" smtClean="0"/>
              <a:t>- Μη χρηματοοικονομικές εταιρείες</a:t>
            </a:r>
          </a:p>
          <a:p>
            <a:pPr lvl="1">
              <a:lnSpc>
                <a:spcPct val="80000"/>
              </a:lnSpc>
              <a:buNone/>
            </a:pPr>
            <a:r>
              <a:rPr lang="el-GR" sz="2200" dirty="0" smtClean="0"/>
              <a:t>- Χρηματοοικονομικές εταιρείες</a:t>
            </a:r>
          </a:p>
          <a:p>
            <a:pPr lvl="1">
              <a:lnSpc>
                <a:spcPct val="80000"/>
              </a:lnSpc>
              <a:buNone/>
            </a:pPr>
            <a:r>
              <a:rPr lang="el-GR" sz="2200" dirty="0" smtClean="0"/>
              <a:t>- Δημόσιο</a:t>
            </a:r>
          </a:p>
          <a:p>
            <a:pPr lvl="1">
              <a:lnSpc>
                <a:spcPct val="80000"/>
              </a:lnSpc>
              <a:buNone/>
            </a:pPr>
            <a:r>
              <a:rPr lang="el-GR" sz="2200" dirty="0" smtClean="0"/>
              <a:t>- Νοικοκυριά</a:t>
            </a:r>
          </a:p>
          <a:p>
            <a:pPr lvl="1">
              <a:lnSpc>
                <a:spcPct val="80000"/>
              </a:lnSpc>
              <a:buNone/>
            </a:pPr>
            <a:r>
              <a:rPr lang="el-GR" sz="2200" dirty="0" smtClean="0"/>
              <a:t>- Ιδιωτικά μη κερδοσκοπικά ιδρύματα που εξυπηρετούν τα νοικοκυριά</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Θεσμικές Μονάδες</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marL="0" indent="0" algn="just">
              <a:lnSpc>
                <a:spcPct val="80000"/>
              </a:lnSpc>
              <a:buNone/>
            </a:pPr>
            <a:r>
              <a:rPr lang="el-GR" sz="2400" b="1" dirty="0" smtClean="0"/>
              <a:t>Οι Θεσμικοί Τομείς</a:t>
            </a:r>
            <a:endParaRPr lang="en-US" sz="2400" b="1" dirty="0" smtClean="0"/>
          </a:p>
          <a:p>
            <a:pPr marL="0" indent="0" algn="just">
              <a:lnSpc>
                <a:spcPct val="80000"/>
              </a:lnSpc>
              <a:buNone/>
            </a:pPr>
            <a:r>
              <a:rPr lang="el-GR" sz="2400" dirty="0" smtClean="0"/>
              <a:t>Μερικοί από τους παραπάνω τομείς διαιρούνται και σε υποτομείς.</a:t>
            </a:r>
          </a:p>
          <a:p>
            <a:pPr marL="0" indent="0" algn="just">
              <a:lnSpc>
                <a:spcPct val="80000"/>
              </a:lnSpc>
              <a:buNone/>
            </a:pPr>
            <a:r>
              <a:rPr lang="el-GR" sz="2400" dirty="0" smtClean="0"/>
              <a:t>Κάθε θεσμική μονάδα ανήκει μόνο σε ένα τομέα ή υποτομέα.</a:t>
            </a:r>
          </a:p>
          <a:p>
            <a:pPr marL="0" indent="0" algn="just">
              <a:lnSpc>
                <a:spcPct val="80000"/>
              </a:lnSpc>
              <a:buNone/>
            </a:pPr>
            <a:r>
              <a:rPr lang="el-GR" sz="2400" dirty="0" smtClean="0"/>
              <a:t>Οι θεσμικές μονάδες ομαδοποιούνται σε τομείς ανάλογα με τον τύπο παραγωγής ο οποίος βασίζεται στην κύρια δραστηριότητα και λειτουργία της θεσμικής μονάδας.</a:t>
            </a:r>
          </a:p>
          <a:p>
            <a:pPr marL="0" indent="0" algn="just">
              <a:lnSpc>
                <a:spcPct val="80000"/>
              </a:lnSpc>
              <a:buNone/>
            </a:pPr>
            <a:endParaRPr lang="el-GR"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Θεσμικές Μονάδες</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buNone/>
            </a:pPr>
            <a:r>
              <a:rPr lang="el-GR" sz="2800" b="1" dirty="0" smtClean="0"/>
              <a:t>Μη χρηματοοικονομικές Εταιρείες</a:t>
            </a:r>
            <a:endParaRPr lang="en-US" sz="2800" b="1" dirty="0" smtClean="0"/>
          </a:p>
          <a:p>
            <a:pPr marL="0" indent="0" algn="just">
              <a:lnSpc>
                <a:spcPct val="80000"/>
              </a:lnSpc>
              <a:buNone/>
            </a:pPr>
            <a:r>
              <a:rPr lang="el-GR" sz="2600" dirty="0" smtClean="0"/>
              <a:t>Οι εταιρείες αυτές παράγουν για την αγορά και η κύρια δραστηριότητά τους είναι η παραγωγή αγαθών και μη χρηματοοικονομικών υπηρεσιών. Σε αυτές ανήκουν:</a:t>
            </a:r>
          </a:p>
          <a:p>
            <a:pPr>
              <a:buNone/>
            </a:pPr>
            <a:endParaRPr lang="en-GB"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Θεσμικές Μονάδες</a:t>
            </a:r>
          </a:p>
        </p:txBody>
      </p:sp>
      <p:sp>
        <p:nvSpPr>
          <p:cNvPr id="3" name="Content Placeholder 2"/>
          <p:cNvSpPr>
            <a:spLocks noGrp="1"/>
          </p:cNvSpPr>
          <p:nvPr>
            <p:ph idx="1"/>
          </p:nvPr>
        </p:nvSpPr>
        <p:spPr>
          <a:xfrm>
            <a:off x="539552" y="1417340"/>
            <a:ext cx="8229600" cy="3771636"/>
          </a:xfrm>
        </p:spPr>
        <p:txBody>
          <a:bodyPr>
            <a:noAutofit/>
          </a:bodyPr>
          <a:lstStyle/>
          <a:p>
            <a:pPr>
              <a:lnSpc>
                <a:spcPct val="70000"/>
              </a:lnSpc>
              <a:buNone/>
            </a:pPr>
            <a:r>
              <a:rPr lang="el-GR" sz="2800" b="1" dirty="0" smtClean="0"/>
              <a:t>Μη χρηματοοικονομικές Εταιρείες</a:t>
            </a:r>
            <a:endParaRPr lang="en-US" sz="2800" b="1" dirty="0" smtClean="0"/>
          </a:p>
          <a:p>
            <a:pPr>
              <a:lnSpc>
                <a:spcPct val="80000"/>
              </a:lnSpc>
              <a:buFontTx/>
              <a:buChar char="-"/>
              <a:defRPr/>
            </a:pPr>
            <a:r>
              <a:rPr lang="el-GR" sz="2200" dirty="0" smtClean="0"/>
              <a:t>Ιδιωτικές και δημόσιες εταιρείες </a:t>
            </a:r>
          </a:p>
          <a:p>
            <a:pPr>
              <a:lnSpc>
                <a:spcPct val="80000"/>
              </a:lnSpc>
              <a:buFontTx/>
              <a:buChar char="-"/>
              <a:defRPr/>
            </a:pPr>
            <a:r>
              <a:rPr lang="el-GR" sz="2200" dirty="0" smtClean="0"/>
              <a:t>Συνεταιρισμοί και προσωπικές εταιρείες</a:t>
            </a:r>
          </a:p>
          <a:p>
            <a:pPr marL="363538" indent="-276225">
              <a:lnSpc>
                <a:spcPct val="80000"/>
              </a:lnSpc>
              <a:buFontTx/>
              <a:buChar char="-"/>
              <a:defRPr/>
            </a:pPr>
            <a:r>
              <a:rPr lang="el-GR" sz="2200" dirty="0" smtClean="0"/>
              <a:t>Δημόσιοι παραγωγοί</a:t>
            </a:r>
          </a:p>
          <a:p>
            <a:pPr marL="363538" indent="-276225">
              <a:lnSpc>
                <a:spcPct val="80000"/>
              </a:lnSpc>
              <a:buFontTx/>
              <a:buChar char="-"/>
              <a:defRPr/>
            </a:pPr>
            <a:r>
              <a:rPr lang="el-GR" sz="2200" dirty="0" smtClean="0"/>
              <a:t>Εταιρείες συμμετοχών</a:t>
            </a:r>
          </a:p>
          <a:p>
            <a:pPr marL="363538" indent="-276225">
              <a:lnSpc>
                <a:spcPct val="80000"/>
              </a:lnSpc>
              <a:buFontTx/>
              <a:buChar char="-"/>
              <a:defRPr/>
            </a:pPr>
            <a:r>
              <a:rPr lang="el-GR" sz="2200" dirty="0" smtClean="0"/>
              <a:t>Μη κερδοσκοπικά ιδρύματα ή ενώσεις</a:t>
            </a:r>
          </a:p>
          <a:p>
            <a:pPr marL="363538" indent="-276225">
              <a:lnSpc>
                <a:spcPct val="80000"/>
              </a:lnSpc>
              <a:buFontTx/>
              <a:buChar char="-"/>
              <a:defRPr/>
            </a:pPr>
            <a:r>
              <a:rPr lang="el-GR" sz="2200" dirty="0" smtClean="0"/>
              <a:t>Μη χρηματοοικονομικές οιονεί εταιρείες</a:t>
            </a:r>
          </a:p>
          <a:p>
            <a:pPr marL="363538" indent="-276225">
              <a:lnSpc>
                <a:spcPct val="80000"/>
              </a:lnSpc>
              <a:buNone/>
              <a:defRPr/>
            </a:pPr>
            <a:r>
              <a:rPr lang="el-GR" sz="2200" dirty="0" smtClean="0"/>
              <a:t>-  Όλες οι πλασματικές μονάδες μόνιμης εγκατάστασης οι οποίες συμβατικά λογίζονται ως οιονεί εταιρείες.</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Θεσμικές Μονάδες</a:t>
            </a:r>
          </a:p>
        </p:txBody>
      </p:sp>
      <p:sp>
        <p:nvSpPr>
          <p:cNvPr id="7" name="6 - Θέση περιεχομένου"/>
          <p:cNvSpPr>
            <a:spLocks noGrp="1"/>
          </p:cNvSpPr>
          <p:nvPr>
            <p:ph idx="1"/>
          </p:nvPr>
        </p:nvSpPr>
        <p:spPr/>
        <p:txBody>
          <a:bodyPr>
            <a:noAutofit/>
          </a:bodyPr>
          <a:lstStyle/>
          <a:p>
            <a:pPr>
              <a:buNone/>
            </a:pPr>
            <a:r>
              <a:rPr lang="el-GR" sz="2800" b="1" dirty="0" smtClean="0"/>
              <a:t>Χρηματοοικονομικές Εταιρείες</a:t>
            </a:r>
            <a:endParaRPr lang="en-US" sz="2800" b="1" dirty="0" smtClean="0"/>
          </a:p>
          <a:p>
            <a:pPr marL="0" indent="0" algn="just">
              <a:lnSpc>
                <a:spcPct val="80000"/>
              </a:lnSpc>
              <a:buNone/>
            </a:pPr>
            <a:r>
              <a:rPr lang="el-GR" sz="2600" dirty="0" smtClean="0"/>
              <a:t>Ο τομέας χρηματοοικονομικές εταιρείες αποτελείται απ' όλες τις εταιρείες και οιονεί εταιρείες που κατά κύριο λόγο ασχολούνται με την χρηματοοικονομική διαμεσολάβηση ή και με επικουρικές χρηματοοικονομικές δραστηριότητες.</a:t>
            </a:r>
          </a:p>
          <a:p>
            <a:pPr>
              <a:buNone/>
            </a:pPr>
            <a:endParaRPr lang="el-GR" sz="28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Θεσμικές Μονάδες</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nSpc>
                <a:spcPct val="70000"/>
              </a:lnSpc>
              <a:buNone/>
            </a:pPr>
            <a:r>
              <a:rPr lang="el-GR" sz="2800" b="1" dirty="0" smtClean="0"/>
              <a:t>Χρηματοοικονομικές Εταιρείες</a:t>
            </a:r>
            <a:endParaRPr lang="en-US" sz="2800" b="1" dirty="0" smtClean="0"/>
          </a:p>
          <a:p>
            <a:pPr algn="just">
              <a:lnSpc>
                <a:spcPct val="80000"/>
              </a:lnSpc>
              <a:buFontTx/>
              <a:buChar char="-"/>
            </a:pPr>
            <a:r>
              <a:rPr lang="el-GR" sz="2400" dirty="0" smtClean="0"/>
              <a:t>Ιδιωτικές ή δημόσιες μετοχικές εταιρείες</a:t>
            </a:r>
          </a:p>
          <a:p>
            <a:pPr algn="just">
              <a:lnSpc>
                <a:spcPct val="80000"/>
              </a:lnSpc>
              <a:buFontTx/>
              <a:buChar char="-"/>
            </a:pPr>
            <a:r>
              <a:rPr lang="el-GR" sz="2400" dirty="0" smtClean="0"/>
              <a:t>Συνεταιρισμοί και προσωπικές εταιρείες</a:t>
            </a:r>
          </a:p>
          <a:p>
            <a:pPr>
              <a:lnSpc>
                <a:spcPct val="80000"/>
              </a:lnSpc>
              <a:buFontTx/>
              <a:buChar char="-"/>
            </a:pPr>
            <a:r>
              <a:rPr lang="el-GR" sz="2400" dirty="0" smtClean="0"/>
              <a:t>Δημόσιοι παραγωγοί</a:t>
            </a:r>
          </a:p>
          <a:p>
            <a:pPr algn="just">
              <a:lnSpc>
                <a:spcPct val="80000"/>
              </a:lnSpc>
              <a:buFontTx/>
              <a:buChar char="-"/>
            </a:pPr>
            <a:r>
              <a:rPr lang="el-GR" sz="2400" dirty="0" smtClean="0"/>
              <a:t>Μη κερδοσκοπικά ιδρύματα που αναγνωρίζονται ως ανεξάρτητες νομικές οντότητες</a:t>
            </a:r>
          </a:p>
          <a:p>
            <a:pPr algn="just">
              <a:lnSpc>
                <a:spcPct val="80000"/>
              </a:lnSpc>
              <a:buFontTx/>
              <a:buChar char="-"/>
            </a:pPr>
            <a:r>
              <a:rPr lang="el-GR" sz="2400" dirty="0" smtClean="0"/>
              <a:t>Συμμετοχικές εταιρείες</a:t>
            </a:r>
          </a:p>
          <a:p>
            <a:pPr algn="just">
              <a:lnSpc>
                <a:spcPct val="80000"/>
              </a:lnSpc>
              <a:buFontTx/>
              <a:buChar char="-"/>
            </a:pPr>
            <a:r>
              <a:rPr lang="el-GR" sz="2400" dirty="0" smtClean="0"/>
              <a:t>Μη μετοχικής μορφής επιχειρήσεις αμοιβαίων κεφαλαίων</a:t>
            </a:r>
          </a:p>
          <a:p>
            <a:pPr algn="just">
              <a:lnSpc>
                <a:spcPct val="80000"/>
              </a:lnSpc>
              <a:buFontTx/>
              <a:buChar char="-"/>
            </a:pPr>
            <a:r>
              <a:rPr lang="el-GR" sz="2400" dirty="0" smtClean="0"/>
              <a:t>Χρηματοοικονομικές οιονεί εταιρείες</a:t>
            </a:r>
          </a:p>
          <a:p>
            <a:pPr>
              <a:lnSpc>
                <a:spcPct val="70000"/>
              </a:lnSpc>
              <a:buNone/>
            </a:pPr>
            <a:endParaRPr lang="el-GR" sz="28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Θεσμικές Μονάδες</a:t>
            </a:r>
          </a:p>
        </p:txBody>
      </p:sp>
      <p:sp>
        <p:nvSpPr>
          <p:cNvPr id="3" name="2 - Θέση περιεχομένου"/>
          <p:cNvSpPr>
            <a:spLocks noGrp="1"/>
          </p:cNvSpPr>
          <p:nvPr>
            <p:ph idx="1"/>
          </p:nvPr>
        </p:nvSpPr>
        <p:spPr>
          <a:xfrm>
            <a:off x="395536" y="1129308"/>
            <a:ext cx="8229600" cy="3771636"/>
          </a:xfrm>
        </p:spPr>
        <p:txBody>
          <a:bodyPr>
            <a:noAutofit/>
          </a:bodyPr>
          <a:lstStyle/>
          <a:p>
            <a:pPr marL="0" indent="0">
              <a:lnSpc>
                <a:spcPct val="80000"/>
              </a:lnSpc>
              <a:buNone/>
            </a:pPr>
            <a:r>
              <a:rPr lang="el-GR" sz="2800" b="1" dirty="0" smtClean="0"/>
              <a:t>Ο τομέας των χρηματοοικονομικών εταιρειών υποδιαιρείται</a:t>
            </a:r>
            <a:r>
              <a:rPr lang="en-US" sz="2800" b="1" dirty="0" smtClean="0"/>
              <a:t> </a:t>
            </a:r>
            <a:r>
              <a:rPr lang="el-GR" sz="2800" b="1" dirty="0" smtClean="0"/>
              <a:t>στους παρακάτω 5 υποτομείς:</a:t>
            </a:r>
            <a:endParaRPr lang="en-US" sz="2800" b="1" dirty="0" smtClean="0"/>
          </a:p>
          <a:p>
            <a:pPr marL="442913" indent="-442913">
              <a:lnSpc>
                <a:spcPct val="80000"/>
              </a:lnSpc>
            </a:pPr>
            <a:r>
              <a:rPr lang="el-GR" sz="2400" b="1" dirty="0" smtClean="0"/>
              <a:t>Κεντρική τράπεζα.</a:t>
            </a:r>
          </a:p>
          <a:p>
            <a:pPr marL="442913" indent="-442913">
              <a:lnSpc>
                <a:spcPct val="80000"/>
              </a:lnSpc>
              <a:buNone/>
            </a:pPr>
            <a:endParaRPr lang="el-GR" sz="2400" dirty="0" smtClean="0"/>
          </a:p>
          <a:p>
            <a:pPr marL="811213" lvl="1" indent="-188913" algn="just">
              <a:lnSpc>
                <a:spcPct val="80000"/>
              </a:lnSpc>
            </a:pPr>
            <a:r>
              <a:rPr lang="el-GR" sz="2400" dirty="0" smtClean="0"/>
              <a:t>Ο υποτομέας αυτός αποτελείται απ' όλες τις χρηματοοικονομικές εταιρείες και οιονεί εταιρείες των οποίων η κύρια λειτουργία είναι η έκδοση νομίσματος, η διατήρηση της εσωτερικής και εξωτερικής αξίας του νομίσματος και η κατοχή μέρους ή όλων των συναλλαγματικών αποθεμάτων της χώρας.</a:t>
            </a:r>
          </a:p>
          <a:p>
            <a:pPr marL="0" indent="0">
              <a:lnSpc>
                <a:spcPct val="80000"/>
              </a:lnSpc>
              <a:buNone/>
            </a:pPr>
            <a:endParaRPr lang="el-GR" sz="28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5: </a:t>
            </a:r>
            <a:r>
              <a:rPr lang="el-GR" sz="2800" b="1" dirty="0" smtClean="0"/>
              <a:t>Θεσμικές Μονάδες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Θεσμικές Μονάδες</a:t>
            </a:r>
          </a:p>
        </p:txBody>
      </p:sp>
      <p:sp>
        <p:nvSpPr>
          <p:cNvPr id="3" name="2 - Θέση περιεχομένου"/>
          <p:cNvSpPr>
            <a:spLocks noGrp="1"/>
          </p:cNvSpPr>
          <p:nvPr>
            <p:ph idx="1"/>
          </p:nvPr>
        </p:nvSpPr>
        <p:spPr>
          <a:xfrm>
            <a:off x="467544" y="1273324"/>
            <a:ext cx="8229600" cy="3972272"/>
          </a:xfrm>
        </p:spPr>
        <p:txBody>
          <a:bodyPr>
            <a:noAutofit/>
          </a:bodyPr>
          <a:lstStyle/>
          <a:p>
            <a:pPr marL="0" indent="0">
              <a:lnSpc>
                <a:spcPct val="80000"/>
              </a:lnSpc>
              <a:buNone/>
            </a:pPr>
            <a:r>
              <a:rPr lang="el-GR" sz="2800" b="1" dirty="0" smtClean="0"/>
              <a:t>Ο τομέας των χρηματοοικονομικών εταιρειών υποδιαιρείται</a:t>
            </a:r>
            <a:r>
              <a:rPr lang="en-US" sz="2800" b="1" dirty="0" smtClean="0"/>
              <a:t> </a:t>
            </a:r>
            <a:r>
              <a:rPr lang="el-GR" sz="2800" b="1" dirty="0" smtClean="0"/>
              <a:t>στους παρακάτω 5 υποτομείς:</a:t>
            </a:r>
            <a:endParaRPr lang="en-US" sz="2800" b="1" dirty="0" smtClean="0"/>
          </a:p>
          <a:p>
            <a:pPr marL="442913" indent="-442913">
              <a:lnSpc>
                <a:spcPct val="80000"/>
              </a:lnSpc>
            </a:pPr>
            <a:r>
              <a:rPr lang="el-GR" sz="2400" dirty="0" smtClean="0"/>
              <a:t>Λοιποί νομισματικοί χρηματοοικονομικοί οργανισμοί.</a:t>
            </a:r>
          </a:p>
          <a:p>
            <a:pPr marL="442913" indent="-442913">
              <a:lnSpc>
                <a:spcPct val="80000"/>
              </a:lnSpc>
            </a:pPr>
            <a:r>
              <a:rPr lang="el-GR" sz="2400" dirty="0" smtClean="0"/>
              <a:t>Λοιποί ενδιάμεσοι χρηματοοικονομικοί οργανισμοί πλην ασφαλιστικών εταιρειών και συνταξιοδοτικών ταμείων.</a:t>
            </a:r>
          </a:p>
          <a:p>
            <a:pPr marL="442913" indent="-442913">
              <a:lnSpc>
                <a:spcPct val="80000"/>
              </a:lnSpc>
            </a:pPr>
            <a:r>
              <a:rPr lang="el-GR" sz="2400" dirty="0" smtClean="0"/>
              <a:t>Επικουρικοί χρηματοοικονομικοί οργανισμοί.</a:t>
            </a:r>
          </a:p>
          <a:p>
            <a:pPr marL="442913" indent="-442913">
              <a:lnSpc>
                <a:spcPct val="80000"/>
              </a:lnSpc>
            </a:pPr>
            <a:r>
              <a:rPr lang="el-GR" sz="2400" dirty="0" smtClean="0"/>
              <a:t>Ασφαλιστικές εταιρείες και συνταξιοδοτικά ταμεία.</a:t>
            </a:r>
          </a:p>
          <a:p>
            <a:pPr marL="0" indent="0">
              <a:lnSpc>
                <a:spcPct val="80000"/>
              </a:lnSpc>
              <a:buNone/>
            </a:pPr>
            <a:endParaRPr lang="el-GR" sz="2800" b="1" dirty="0" smtClean="0"/>
          </a:p>
          <a:p>
            <a:pPr marL="442913" indent="-442913">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Θεσμικές Μονάδες</a:t>
            </a:r>
          </a:p>
        </p:txBody>
      </p:sp>
      <p:sp>
        <p:nvSpPr>
          <p:cNvPr id="3" name="2 - Θέση περιεχομένου"/>
          <p:cNvSpPr>
            <a:spLocks noGrp="1"/>
          </p:cNvSpPr>
          <p:nvPr>
            <p:ph idx="1"/>
          </p:nvPr>
        </p:nvSpPr>
        <p:spPr>
          <a:xfrm>
            <a:off x="467544" y="1273324"/>
            <a:ext cx="8229600" cy="4320480"/>
          </a:xfrm>
        </p:spPr>
        <p:txBody>
          <a:bodyPr>
            <a:normAutofit/>
          </a:bodyPr>
          <a:lstStyle/>
          <a:p>
            <a:pPr algn="just">
              <a:buNone/>
            </a:pPr>
            <a:r>
              <a:rPr lang="el-GR" sz="2800" b="1" dirty="0" smtClean="0"/>
              <a:t>Δημόσιος Τομέας</a:t>
            </a:r>
            <a:endParaRPr lang="en-US" sz="2800" b="1" dirty="0" smtClean="0"/>
          </a:p>
          <a:p>
            <a:pPr marL="0" indent="0" algn="just">
              <a:lnSpc>
                <a:spcPct val="80000"/>
              </a:lnSpc>
              <a:buNone/>
            </a:pPr>
            <a:r>
              <a:rPr lang="el-GR" sz="2400" dirty="0" smtClean="0"/>
              <a:t>Ο δημόσιος τομέας περιλαμβάνει όλες τις θεσμικές μονάδες που δεν παράγουν για την αγορά και των οποίων το προϊόν προορίζεται για ατομική και συλλογική κατανάλωση και χρηματοδοτείται ως επί το πλείστον από υποχρεωτικές εισφορές που γίνονται από θεσμικές μονάδες άλλων τομέων ή και όλες τις θεσμικές μονάδες που ασχολούνται κυρίως με την αναδιανομή του εθνικού εισοδήματος και του πλούτου.</a:t>
            </a:r>
          </a:p>
          <a:p>
            <a:pPr algn="just">
              <a:buNone/>
            </a:pPr>
            <a:endParaRPr lang="el-GR" sz="28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67544" y="121196"/>
            <a:ext cx="8229600" cy="952500"/>
          </a:xfrm>
        </p:spPr>
        <p:txBody>
          <a:bodyPr>
            <a:normAutofit/>
          </a:bodyPr>
          <a:lstStyle/>
          <a:p>
            <a:r>
              <a:rPr lang="el-GR" sz="4000" dirty="0" smtClean="0"/>
              <a:t>Θεσμικές Μονάδες</a:t>
            </a:r>
            <a:endParaRPr lang="en-US" sz="4000" dirty="0"/>
          </a:p>
        </p:txBody>
      </p:sp>
      <p:sp>
        <p:nvSpPr>
          <p:cNvPr id="9" name="8 - Θέση περιεχομένου"/>
          <p:cNvSpPr>
            <a:spLocks noGrp="1"/>
          </p:cNvSpPr>
          <p:nvPr>
            <p:ph idx="1"/>
          </p:nvPr>
        </p:nvSpPr>
        <p:spPr>
          <a:xfrm>
            <a:off x="539552" y="1057300"/>
            <a:ext cx="8229600" cy="3771636"/>
          </a:xfrm>
        </p:spPr>
        <p:txBody>
          <a:bodyPr>
            <a:noAutofit/>
          </a:bodyPr>
          <a:lstStyle/>
          <a:p>
            <a:pPr algn="just">
              <a:lnSpc>
                <a:spcPct val="70000"/>
              </a:lnSpc>
              <a:buNone/>
            </a:pPr>
            <a:r>
              <a:rPr lang="el-GR" sz="2800" b="1" dirty="0" smtClean="0"/>
              <a:t>Δημόσιος Τομέας</a:t>
            </a:r>
            <a:endParaRPr lang="en-US" sz="2800" b="1" dirty="0" smtClean="0"/>
          </a:p>
          <a:p>
            <a:pPr marL="0" indent="0" algn="just">
              <a:lnSpc>
                <a:spcPct val="80000"/>
              </a:lnSpc>
              <a:buNone/>
            </a:pPr>
            <a:r>
              <a:rPr lang="el-GR" sz="2400" dirty="0" smtClean="0"/>
              <a:t>Οι θεσμικές μονάδες που περιλαμβάνονται στο δημόσιο τομέα είναι οι ακόλουθες:</a:t>
            </a:r>
          </a:p>
          <a:p>
            <a:pPr marL="0" indent="0" algn="just">
              <a:lnSpc>
                <a:spcPct val="80000"/>
              </a:lnSpc>
              <a:buNone/>
            </a:pPr>
            <a:r>
              <a:rPr lang="el-GR" sz="2400" dirty="0" smtClean="0"/>
              <a:t>1)Οι δημόσιες υπηρεσίες που διοικούν και χρηματοδοτούν μία ομάδα δραστηριοτήτων, που παρέχουν κυρίως αγαθά και υπηρεσίες μη προοριζομένων για την αγορά και προς όφελος του κοινωνικού συνόλου.</a:t>
            </a:r>
          </a:p>
          <a:p>
            <a:pPr marL="0" indent="0" algn="just">
              <a:lnSpc>
                <a:spcPct val="80000"/>
              </a:lnSpc>
              <a:buNone/>
            </a:pPr>
            <a:r>
              <a:rPr lang="el-GR" sz="2400" dirty="0" smtClean="0"/>
              <a:t>2) Μη κερδοσκοπικά ιδρύματα που αναγνωρίζονται ως ανεξάρτητα νομικά πρόσωπα, δεν παράγουν για την αγορά και χρηματοδοτούνται κυρίως από την κυβέρνηση.</a:t>
            </a:r>
          </a:p>
          <a:p>
            <a:pPr marL="0" indent="0" algn="just">
              <a:lnSpc>
                <a:spcPct val="80000"/>
              </a:lnSpc>
              <a:buNone/>
            </a:pPr>
            <a:r>
              <a:rPr lang="el-GR" sz="2400" dirty="0" smtClean="0"/>
              <a:t>3)  Αυτόνομα συνταξιοδοτικά ταμεία του δημοσίου.</a:t>
            </a:r>
          </a:p>
          <a:p>
            <a:pPr algn="just">
              <a:lnSpc>
                <a:spcPct val="7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Θεσμικές Μονάδες</a:t>
            </a:r>
            <a:endParaRPr lang="en-US" dirty="0"/>
          </a:p>
        </p:txBody>
      </p:sp>
      <p:sp>
        <p:nvSpPr>
          <p:cNvPr id="3" name="2 - Θέση περιεχομένου"/>
          <p:cNvSpPr>
            <a:spLocks noGrp="1"/>
          </p:cNvSpPr>
          <p:nvPr>
            <p:ph idx="1"/>
          </p:nvPr>
        </p:nvSpPr>
        <p:spPr/>
        <p:txBody>
          <a:bodyPr>
            <a:normAutofit/>
          </a:bodyPr>
          <a:lstStyle/>
          <a:p>
            <a:pPr>
              <a:lnSpc>
                <a:spcPct val="80000"/>
              </a:lnSpc>
            </a:pPr>
            <a:r>
              <a:rPr lang="el-GR" sz="2800" b="1" u="sng" dirty="0" smtClean="0"/>
              <a:t>Α. Κεντρική κυβέρνηση</a:t>
            </a:r>
            <a:endParaRPr lang="el-GR" sz="2800" dirty="0" smtClean="0"/>
          </a:p>
          <a:p>
            <a:pPr algn="just">
              <a:lnSpc>
                <a:spcPct val="80000"/>
              </a:lnSpc>
            </a:pPr>
            <a:r>
              <a:rPr lang="el-GR" sz="2400" dirty="0" smtClean="0"/>
              <a:t>Ο υποτομέας αυτός περιλαμβάνει όλες τις διοικητικές υπηρεσίες του κράτους και άλλες κεντρικές υπηρεσίες των οποίων η αρμοδιότητα επεκτείνεται σ' όλη την οικονομική επικράτεια, εκτός από τα ιδρύματα κοινωνικών ασφαλίσεων. Σ' αυτόν τον τομέα περιλαμβάνονται και όλα τα μη κερδοσκοπικά ιδρύματα που ελέγχονται και χρηματοδοτούνται από την κεντρική κυβέρνηση και των οποίων η αρμοδιότητα εκτείνεται σ' όλη την οικονομική επικράτεια.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Θεσμικές Μονάδες</a:t>
            </a:r>
          </a:p>
        </p:txBody>
      </p:sp>
      <p:sp>
        <p:nvSpPr>
          <p:cNvPr id="3" name="2 - Θέση περιεχομένου"/>
          <p:cNvSpPr>
            <a:spLocks noGrp="1"/>
          </p:cNvSpPr>
          <p:nvPr>
            <p:ph idx="1"/>
          </p:nvPr>
        </p:nvSpPr>
        <p:spPr>
          <a:xfrm>
            <a:off x="467544" y="1417340"/>
            <a:ext cx="8229600" cy="4381500"/>
          </a:xfrm>
        </p:spPr>
        <p:txBody>
          <a:bodyPr>
            <a:normAutofit/>
          </a:bodyPr>
          <a:lstStyle/>
          <a:p>
            <a:pPr marL="0" indent="0">
              <a:lnSpc>
                <a:spcPct val="80000"/>
              </a:lnSpc>
              <a:buNone/>
            </a:pPr>
            <a:r>
              <a:rPr lang="el-GR" sz="2800" b="1" dirty="0" smtClean="0"/>
              <a:t>Δημόσιος Τομέας</a:t>
            </a:r>
            <a:endParaRPr lang="en-US" sz="2800" dirty="0" smtClean="0"/>
          </a:p>
          <a:p>
            <a:pPr marL="0" indent="0">
              <a:lnSpc>
                <a:spcPct val="80000"/>
              </a:lnSpc>
              <a:buNone/>
            </a:pPr>
            <a:r>
              <a:rPr lang="el-GR" sz="2400" dirty="0" smtClean="0"/>
              <a:t>Ο δημόσιος τομέας υποδιαιρείται στους εξής 4 υποτομείς:</a:t>
            </a:r>
          </a:p>
          <a:p>
            <a:pPr marL="0" indent="0">
              <a:lnSpc>
                <a:spcPct val="80000"/>
              </a:lnSpc>
              <a:buNone/>
            </a:pPr>
            <a:r>
              <a:rPr lang="el-GR" sz="2400" dirty="0" smtClean="0"/>
              <a:t> - Κεντρική κυβέρνηση</a:t>
            </a:r>
          </a:p>
          <a:p>
            <a:pPr marL="0" indent="0">
              <a:lnSpc>
                <a:spcPct val="80000"/>
              </a:lnSpc>
              <a:buNone/>
            </a:pPr>
            <a:r>
              <a:rPr lang="el-GR" sz="2400" dirty="0" smtClean="0"/>
              <a:t>- Κυβέρνηση ομοσπονδιακού κρατιδίου</a:t>
            </a:r>
          </a:p>
          <a:p>
            <a:pPr marL="0" indent="0">
              <a:lnSpc>
                <a:spcPct val="80000"/>
              </a:lnSpc>
              <a:buNone/>
            </a:pPr>
            <a:r>
              <a:rPr lang="el-GR" sz="2400" dirty="0" smtClean="0"/>
              <a:t>- Τοπική αυτοδιοίκηση</a:t>
            </a:r>
          </a:p>
          <a:p>
            <a:pPr marL="0" indent="0">
              <a:lnSpc>
                <a:spcPct val="80000"/>
              </a:lnSpc>
              <a:buNone/>
            </a:pPr>
            <a:r>
              <a:rPr lang="el-GR" sz="2400" dirty="0" smtClean="0"/>
              <a:t>- Ιδρύματα κοινωνικών ασφαλίσεων</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Θεσμικές Μονάδες</a:t>
            </a:r>
            <a:endParaRPr lang="en-US" dirty="0"/>
          </a:p>
        </p:txBody>
      </p:sp>
      <p:sp>
        <p:nvSpPr>
          <p:cNvPr id="3" name="2 - Θέση περιεχομένου"/>
          <p:cNvSpPr>
            <a:spLocks noGrp="1"/>
          </p:cNvSpPr>
          <p:nvPr>
            <p:ph idx="1"/>
          </p:nvPr>
        </p:nvSpPr>
        <p:spPr/>
        <p:txBody>
          <a:bodyPr>
            <a:normAutofit fontScale="92500" lnSpcReduction="10000"/>
          </a:bodyPr>
          <a:lstStyle/>
          <a:p>
            <a:pPr algn="just">
              <a:lnSpc>
                <a:spcPct val="80000"/>
              </a:lnSpc>
            </a:pPr>
            <a:r>
              <a:rPr lang="el-GR" sz="3300" b="1" u="sng" dirty="0" smtClean="0"/>
              <a:t>Β. Κυβέρνηση ομοσπονδιακού κρατιδίου</a:t>
            </a:r>
            <a:endParaRPr lang="el-GR" sz="3300" dirty="0" smtClean="0"/>
          </a:p>
          <a:p>
            <a:pPr algn="just">
              <a:lnSpc>
                <a:spcPct val="80000"/>
              </a:lnSpc>
            </a:pPr>
            <a:r>
              <a:rPr lang="el-GR" sz="2600" dirty="0" smtClean="0"/>
              <a:t>Ο υποτομέας αυτός αποτελείται από κυβερνήσεις κρατιδίων (στην περίπτωση που μία χώρα αποτελείται από ομόσπονδα κρατίδια) που είναι ξεχωριστές θεσμικές μονάδες και ασκούν μερικές κυβερνητικές λειτουργίες σε επίπεδο χαμηλότερο από εκείνο της κεντρικής κυβέρνησης και πάνω από το επίπεδο των θεσμικών μονάδων που υπάρχουν σε τοπικό επίπεδο, εκτός από τα ιδρύματα κοινωνικών ασφαλίσεων. Στον υποτομέα υπάγονται και όλα τα μη κερδοσκοπικά ιδρύματα που χρηματοδοτούνται από τις κυβερνήσεις κρατιδίων και των οποίων η αρμοδιότητα εκτείνεται στις οικονομικές επικράτειες των κρατιδίων.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Θεσμικές Μονάδες</a:t>
            </a:r>
            <a:endParaRPr lang="en-US" dirty="0"/>
          </a:p>
        </p:txBody>
      </p:sp>
      <p:sp>
        <p:nvSpPr>
          <p:cNvPr id="3" name="2 - Θέση περιεχομένου"/>
          <p:cNvSpPr>
            <a:spLocks noGrp="1"/>
          </p:cNvSpPr>
          <p:nvPr>
            <p:ph idx="1"/>
          </p:nvPr>
        </p:nvSpPr>
        <p:spPr/>
        <p:txBody>
          <a:bodyPr>
            <a:normAutofit fontScale="92500" lnSpcReduction="10000"/>
          </a:bodyPr>
          <a:lstStyle/>
          <a:p>
            <a:pPr indent="11113" algn="just">
              <a:lnSpc>
                <a:spcPct val="80000"/>
              </a:lnSpc>
              <a:buNone/>
            </a:pPr>
            <a:r>
              <a:rPr lang="el-GR" sz="3000" b="1" u="sng" dirty="0" smtClean="0"/>
              <a:t>Γ. Τοπική αυτοδιοίκηση</a:t>
            </a:r>
            <a:endParaRPr lang="en-US" sz="3000" b="1" u="sng" dirty="0" smtClean="0"/>
          </a:p>
          <a:p>
            <a:pPr indent="11113" algn="just">
              <a:lnSpc>
                <a:spcPct val="80000"/>
              </a:lnSpc>
              <a:buNone/>
            </a:pPr>
            <a:endParaRPr lang="el-GR" sz="2400" dirty="0" smtClean="0"/>
          </a:p>
          <a:p>
            <a:pPr indent="11113" algn="just">
              <a:lnSpc>
                <a:spcPct val="80000"/>
              </a:lnSpc>
              <a:buNone/>
            </a:pPr>
            <a:r>
              <a:rPr lang="el-GR" sz="2600" dirty="0" smtClean="0"/>
              <a:t>Ο υποτομέας αυτός περιλαμβάνει εκείνους τους τύπους δημόσιας διοίκησης</a:t>
            </a:r>
            <a:r>
              <a:rPr lang="en-US" sz="2600" dirty="0" smtClean="0"/>
              <a:t> </a:t>
            </a:r>
            <a:r>
              <a:rPr lang="el-GR" sz="2600" dirty="0" smtClean="0"/>
              <a:t>των οποίων η αρμοδιότητα εκτείνεται μόνο σ' ένα τοπικό μέρος της οικονομικής</a:t>
            </a:r>
            <a:r>
              <a:rPr lang="en-US" sz="2600" dirty="0" smtClean="0"/>
              <a:t> </a:t>
            </a:r>
            <a:r>
              <a:rPr lang="el-GR" sz="2600" dirty="0" smtClean="0"/>
              <a:t>επικράτειας, εκτός από τις τοπικές υπηρεσίες των ιδρυμάτων κοινωνικής ασφάλισης. </a:t>
            </a:r>
          </a:p>
          <a:p>
            <a:pPr indent="11113" algn="just">
              <a:lnSpc>
                <a:spcPct val="80000"/>
              </a:lnSpc>
              <a:buNone/>
            </a:pPr>
            <a:r>
              <a:rPr lang="el-GR" sz="2600" dirty="0" smtClean="0"/>
              <a:t>Στον υποτομέα περιλαμβάνονται και εκείνα τα μη κερδοσκοπικά ιδρύματα που</a:t>
            </a:r>
            <a:r>
              <a:rPr lang="en-US" sz="2600" dirty="0" smtClean="0"/>
              <a:t> </a:t>
            </a:r>
            <a:r>
              <a:rPr lang="el-GR" sz="2600" dirty="0" smtClean="0"/>
              <a:t>ελέγχονται και χρηματοδοτούνται από την τοπική αυτοδιοίκηση και των οποίων</a:t>
            </a:r>
            <a:r>
              <a:rPr lang="en-US" sz="2600" dirty="0" smtClean="0"/>
              <a:t> </a:t>
            </a:r>
            <a:r>
              <a:rPr lang="el-GR" sz="2600" dirty="0" smtClean="0"/>
              <a:t>η αρμοδιότητα περιορίζεται στην οικονομική επικράτεια των τοπικών</a:t>
            </a:r>
            <a:r>
              <a:rPr lang="en-US" sz="2600" dirty="0" smtClean="0"/>
              <a:t> </a:t>
            </a:r>
            <a:r>
              <a:rPr lang="el-GR" sz="2600" dirty="0" smtClean="0"/>
              <a:t>αυτοδιοικήσεων.</a:t>
            </a:r>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Θεσμικές Μονάδες</a:t>
            </a:r>
            <a:endParaRPr lang="en-US" dirty="0"/>
          </a:p>
        </p:txBody>
      </p:sp>
      <p:sp>
        <p:nvSpPr>
          <p:cNvPr id="3" name="2 - Θέση περιεχομένου"/>
          <p:cNvSpPr>
            <a:spLocks noGrp="1"/>
          </p:cNvSpPr>
          <p:nvPr>
            <p:ph idx="1"/>
          </p:nvPr>
        </p:nvSpPr>
        <p:spPr>
          <a:xfrm>
            <a:off x="457200" y="1333500"/>
            <a:ext cx="8229600" cy="3036168"/>
          </a:xfrm>
        </p:spPr>
        <p:txBody>
          <a:bodyPr>
            <a:noAutofit/>
          </a:bodyPr>
          <a:lstStyle/>
          <a:p>
            <a:pPr marL="0" indent="0" algn="just">
              <a:lnSpc>
                <a:spcPct val="70000"/>
              </a:lnSpc>
              <a:buNone/>
            </a:pPr>
            <a:r>
              <a:rPr lang="el-GR" sz="2600" b="1" u="sng" dirty="0" smtClean="0"/>
              <a:t>Δ. Οργανισμοί κοινωνικών ασφαλίσεων</a:t>
            </a:r>
            <a:endParaRPr lang="en-US" sz="2600" dirty="0" smtClean="0"/>
          </a:p>
          <a:p>
            <a:pPr marL="0" indent="0" algn="just">
              <a:lnSpc>
                <a:spcPct val="70000"/>
              </a:lnSpc>
              <a:buNone/>
            </a:pPr>
            <a:r>
              <a:rPr lang="el-GR" sz="2000" dirty="0" smtClean="0"/>
              <a:t>Ο υποτομέας περιλαμβάνει όλες τις μονάδες τις κεντρικές και των ομόσπονδων </a:t>
            </a:r>
            <a:r>
              <a:rPr lang="en-US" sz="2000" dirty="0" smtClean="0"/>
              <a:t> </a:t>
            </a:r>
            <a:r>
              <a:rPr lang="el-GR" sz="2000" dirty="0" smtClean="0"/>
              <a:t>κρατιδίων και τοπικές θεσμικές μονάδες των οποίων η κύρια δραστηριότητα</a:t>
            </a:r>
            <a:r>
              <a:rPr lang="en-US" sz="2000" dirty="0" smtClean="0"/>
              <a:t> </a:t>
            </a:r>
            <a:r>
              <a:rPr lang="el-GR" sz="2000" dirty="0" smtClean="0"/>
              <a:t>είναι η προσφορά κοινωνικών παροχών και πληρούν τις παρακάτω δύο προϋποθέσεις:</a:t>
            </a:r>
          </a:p>
          <a:p>
            <a:pPr marL="0" indent="0" algn="just">
              <a:lnSpc>
                <a:spcPct val="70000"/>
              </a:lnSpc>
              <a:buNone/>
            </a:pPr>
            <a:r>
              <a:rPr lang="el-GR" sz="2000" dirty="0" smtClean="0"/>
              <a:t>   1) Με νόμο ή με κανονισμό ορισμένες ομάδες του πληθυσμού υποχρεούνται να συμμετέχουν στο ασφαλιστικό σύστημα ή να καταβάλλουν εισφορές.</a:t>
            </a:r>
          </a:p>
          <a:p>
            <a:pPr marL="0" indent="0" algn="just">
              <a:lnSpc>
                <a:spcPct val="70000"/>
              </a:lnSpc>
              <a:buNone/>
            </a:pPr>
            <a:r>
              <a:rPr lang="el-GR" sz="2000" dirty="0" smtClean="0"/>
              <a:t>   2)Το Δημόσιο έχει την ευθύνη για τη διοίκηση του οργανισμού αναφορικά με τον καθορισμό των εισφορών και των παροχών, ανεξάρτητα από την ιδιότητά της ως εποπτεύουσας αρχής ή εργοδότη.</a:t>
            </a:r>
          </a:p>
          <a:p>
            <a:pPr marL="0" indent="0" algn="just">
              <a:lnSpc>
                <a:spcPct val="70000"/>
              </a:lnSpc>
              <a:buNone/>
            </a:pPr>
            <a:r>
              <a:rPr lang="el-GR" sz="2000" dirty="0" smtClean="0"/>
              <a:t>Συνήθως δεν υπάρχει άμεση σύνδεση μεταξύ του ποσού της εισφοράς ενός</a:t>
            </a:r>
            <a:r>
              <a:rPr lang="en-US" sz="2000" dirty="0" smtClean="0"/>
              <a:t> </a:t>
            </a:r>
            <a:r>
              <a:rPr lang="el-GR" sz="2000" dirty="0" smtClean="0"/>
              <a:t>ατόμου και του κινδύνου στον οποίο το άτομο είναι εκτεθειμένο.</a:t>
            </a:r>
          </a:p>
          <a:p>
            <a:pPr marL="0" indent="0"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Σκοπό της παρούσας ενότητας είναι να μας δώσει τον ορισμός και τα είδη των θεσμικών μονάδων και πως η ομαδοποίηση τους μας δίνει τους θεσμικούς τομείς. </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Θεσμικές Μονάδες</a:t>
            </a:r>
            <a:endParaRPr lang="el-GR" sz="3400" dirty="0"/>
          </a:p>
        </p:txBody>
      </p:sp>
      <p:sp>
        <p:nvSpPr>
          <p:cNvPr id="5" name="Θέση περιεχομένου 4"/>
          <p:cNvSpPr>
            <a:spLocks noGrp="1"/>
          </p:cNvSpPr>
          <p:nvPr>
            <p:ph idx="1"/>
          </p:nvPr>
        </p:nvSpPr>
        <p:spPr>
          <a:xfrm>
            <a:off x="395536" y="1345332"/>
            <a:ext cx="8229600" cy="3987660"/>
          </a:xfrm>
        </p:spPr>
        <p:txBody>
          <a:bodyPr>
            <a:noAutofit/>
          </a:bodyPr>
          <a:lstStyle/>
          <a:p>
            <a:pPr algn="just">
              <a:lnSpc>
                <a:spcPct val="70000"/>
              </a:lnSpc>
              <a:buNone/>
            </a:pPr>
            <a:r>
              <a:rPr lang="el-GR" sz="2800" b="1" dirty="0" smtClean="0"/>
              <a:t>Οι Θεσμικές Μονάδες</a:t>
            </a:r>
            <a:endParaRPr lang="en-US" sz="2800" b="1" dirty="0" smtClean="0"/>
          </a:p>
          <a:p>
            <a:pPr algn="just">
              <a:lnSpc>
                <a:spcPct val="80000"/>
              </a:lnSpc>
            </a:pPr>
            <a:r>
              <a:rPr lang="el-GR" sz="2800" dirty="0" smtClean="0"/>
              <a:t>Η θεσμική μονάδα είναι ένα στοιχειώδες κέντρο λήψεως αποφάσεων που χαρακτηρίζεται από ομοιομορφία συμπεριφοράς και αυτονομία λήψεως αποφάσεων κατά την εκτέλεση της βασικής του λειτουργίας.</a:t>
            </a:r>
          </a:p>
          <a:p>
            <a:pPr algn="just">
              <a:lnSpc>
                <a:spcPct val="80000"/>
              </a:lnSpc>
            </a:pPr>
            <a:r>
              <a:rPr lang="el-GR" sz="2800" dirty="0" smtClean="0"/>
              <a:t>Για να θεωρηθεί ότι μια μονάδα έχει αυτονομία λήψεως αποφάσεων ως προς την κύρια λειτουργία της θα πρέπει να έχει τα ακόλουθα χαρακτηριστικά:</a:t>
            </a:r>
          </a:p>
          <a:p>
            <a:pPr algn="just">
              <a:lnSpc>
                <a:spcPct val="70000"/>
              </a:lnSpc>
              <a:buNone/>
            </a:pPr>
            <a:endParaRPr lang="el-GR" sz="2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Θεσμικές Μονάδες</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fontScale="92500" lnSpcReduction="20000"/>
          </a:bodyPr>
          <a:lstStyle/>
          <a:p>
            <a:pPr algn="just">
              <a:buNone/>
            </a:pPr>
            <a:r>
              <a:rPr lang="el-GR" sz="2800" b="1" dirty="0" smtClean="0"/>
              <a:t>Οι Θεσμικές Μονάδες</a:t>
            </a:r>
            <a:endParaRPr lang="en-US" sz="2800" b="1" dirty="0" smtClean="0"/>
          </a:p>
          <a:p>
            <a:pPr algn="just">
              <a:lnSpc>
                <a:spcPct val="80000"/>
              </a:lnSpc>
              <a:buNone/>
            </a:pPr>
            <a:r>
              <a:rPr lang="el-GR" sz="2800" dirty="0" smtClean="0"/>
              <a:t>-  Να έχει το δικαίωμα να κατέχει δικά της αγαθά ή περιουσιακά στοιχεία.</a:t>
            </a:r>
          </a:p>
          <a:p>
            <a:pPr algn="just">
              <a:lnSpc>
                <a:spcPct val="80000"/>
              </a:lnSpc>
              <a:buNone/>
            </a:pPr>
            <a:r>
              <a:rPr lang="el-GR" sz="2800" dirty="0" smtClean="0"/>
              <a:t>-  Να είναι σε θέση να παίρνει οικονομικές αποφάσεις και να ασχολείται με οικονομικές  δραστηριότητες για τις οποίες είναι άμεσα υπεύθυνη και </a:t>
            </a:r>
            <a:r>
              <a:rPr lang="el-GR" sz="2800" dirty="0" err="1" smtClean="0"/>
              <a:t>υπόλογη</a:t>
            </a:r>
            <a:r>
              <a:rPr lang="el-GR" sz="2800" dirty="0" smtClean="0"/>
              <a:t> έναντι του νόμου.</a:t>
            </a:r>
          </a:p>
          <a:p>
            <a:pPr algn="just">
              <a:lnSpc>
                <a:spcPct val="80000"/>
              </a:lnSpc>
              <a:buNone/>
            </a:pPr>
            <a:r>
              <a:rPr lang="el-GR" sz="2800" dirty="0" smtClean="0"/>
              <a:t>- Να είναι σε θέση να αναλαμβάνει υποχρεώσεις και να συνάψει συμβάσεις.</a:t>
            </a:r>
          </a:p>
          <a:p>
            <a:pPr algn="just">
              <a:lnSpc>
                <a:spcPct val="80000"/>
              </a:lnSpc>
            </a:pPr>
            <a:r>
              <a:rPr lang="el-GR" sz="2800" dirty="0" smtClean="0"/>
              <a:t>Για να θωρηθεί η μονάδα ότι τηρεί πλήρη σειρά λογαριασμών θα πρέπει να τηρεί λογιστικά στοιχεία που καλύπτουν όλες τις οικονομικές και χρηματοοικονομικές συναλλαγές, καθώς και ένα ισολογισμό υποχρεώσεων και απαιτήσεων.</a:t>
            </a:r>
          </a:p>
          <a:p>
            <a:pPr algn="just">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Θεσμικές Μονάδες</a:t>
            </a:r>
            <a:endParaRPr lang="en-US" dirty="0"/>
          </a:p>
        </p:txBody>
      </p:sp>
      <p:sp>
        <p:nvSpPr>
          <p:cNvPr id="8" name="7 - Θέση περιεχομένου"/>
          <p:cNvSpPr>
            <a:spLocks noGrp="1"/>
          </p:cNvSpPr>
          <p:nvPr>
            <p:ph idx="1"/>
          </p:nvPr>
        </p:nvSpPr>
        <p:spPr>
          <a:xfrm>
            <a:off x="539552" y="1273324"/>
            <a:ext cx="8085584" cy="4176464"/>
          </a:xfrm>
        </p:spPr>
        <p:txBody>
          <a:bodyPr>
            <a:normAutofit fontScale="85000" lnSpcReduction="20000"/>
          </a:bodyPr>
          <a:lstStyle/>
          <a:p>
            <a:pPr algn="just">
              <a:buNone/>
            </a:pPr>
            <a:r>
              <a:rPr lang="el-GR" sz="2800" dirty="0" smtClean="0"/>
              <a:t>Ως θεσμικές μονάδες θεωρούνται οι παρακάτω :</a:t>
            </a:r>
            <a:endParaRPr lang="en-US" sz="2800" dirty="0" smtClean="0"/>
          </a:p>
          <a:p>
            <a:pPr marL="0" indent="0" algn="just">
              <a:lnSpc>
                <a:spcPct val="80000"/>
              </a:lnSpc>
              <a:buNone/>
            </a:pPr>
            <a:r>
              <a:rPr lang="el-GR" sz="2800" b="1" dirty="0" smtClean="0"/>
              <a:t>α.</a:t>
            </a:r>
            <a:r>
              <a:rPr lang="el-GR" sz="2800" dirty="0" smtClean="0"/>
              <a:t> Μονάδες οι οποίες τηρούν πλήρη σειρά λογαριασμών και έχουν αυτονομία αποφάσεων. </a:t>
            </a:r>
          </a:p>
          <a:p>
            <a:pPr marL="0" indent="0" algn="just">
              <a:lnSpc>
                <a:spcPct val="80000"/>
              </a:lnSpc>
              <a:buNone/>
            </a:pPr>
            <a:r>
              <a:rPr lang="el-GR" sz="2800" dirty="0" smtClean="0"/>
              <a:t>Ειδικότερα σ' αυτή την κατηγορία υπάγονται οι παρακάτω μονάδες:</a:t>
            </a:r>
          </a:p>
          <a:p>
            <a:pPr marL="0" indent="0" algn="just">
              <a:lnSpc>
                <a:spcPct val="80000"/>
              </a:lnSpc>
              <a:buNone/>
            </a:pPr>
            <a:r>
              <a:rPr lang="el-GR" sz="2800" dirty="0" smtClean="0"/>
              <a:t>     - </a:t>
            </a:r>
            <a:r>
              <a:rPr lang="en-US" sz="2800" dirty="0" smtClean="0"/>
              <a:t> </a:t>
            </a:r>
            <a:r>
              <a:rPr lang="el-GR" sz="2800" dirty="0" smtClean="0"/>
              <a:t>ιδιωτικές και δημόσιες εταιρείες</a:t>
            </a:r>
          </a:p>
          <a:p>
            <a:pPr marL="0" indent="0" algn="just">
              <a:lnSpc>
                <a:spcPct val="80000"/>
              </a:lnSpc>
              <a:buNone/>
            </a:pPr>
            <a:r>
              <a:rPr lang="el-GR" sz="2800" dirty="0" smtClean="0"/>
              <a:t>     -συνεταιρισμοί και προσωπικές εταιρίες που αναγνωρίζονται ως ανεξάρτητα νομικά πρόσωπα</a:t>
            </a:r>
          </a:p>
          <a:p>
            <a:pPr marL="0" indent="0" algn="just">
              <a:lnSpc>
                <a:spcPct val="80000"/>
              </a:lnSpc>
              <a:buNone/>
            </a:pPr>
            <a:r>
              <a:rPr lang="el-GR" sz="2800" dirty="0" smtClean="0"/>
              <a:t>     - παραγωγοί του δημόσιου τομέα οι οποίοι με ειδική νομοθεσία αναγνωρίζονται ως ανεξάρτητα νομικά πρόσωπα</a:t>
            </a:r>
          </a:p>
          <a:p>
            <a:pPr marL="0" indent="0" algn="just">
              <a:lnSpc>
                <a:spcPct val="80000"/>
              </a:lnSpc>
              <a:buNone/>
            </a:pPr>
            <a:r>
              <a:rPr lang="el-GR" sz="2800" dirty="0" smtClean="0"/>
              <a:t>     - μη κερδοσκοπικά ιδρύματα που αναγνωρίζονται ως ανεξάρτητα νομικά πρόσωπα</a:t>
            </a:r>
          </a:p>
          <a:p>
            <a:pPr marL="0" indent="0" algn="just">
              <a:lnSpc>
                <a:spcPct val="80000"/>
              </a:lnSpc>
              <a:buNone/>
            </a:pPr>
            <a:r>
              <a:rPr lang="el-GR" sz="2800" dirty="0" smtClean="0"/>
              <a:t>     - Υπηρεσίες της γενικής κυβερνήσεως.</a:t>
            </a:r>
          </a:p>
          <a:p>
            <a:pPr algn="just">
              <a:buNone/>
            </a:pPr>
            <a:endParaRPr lang="en-US"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1745</TotalTime>
  <Words>1718</Words>
  <Application>Microsoft Office PowerPoint</Application>
  <PresentationFormat>Προβολή στην οθόνη (16:10)</PresentationFormat>
  <Paragraphs>215</Paragraphs>
  <Slides>34</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Θεσμικές Μονάδες</vt:lpstr>
      <vt:lpstr>Βιβλιογραφία</vt:lpstr>
      <vt:lpstr>Σημείωμα Αναφοράς</vt:lpstr>
      <vt:lpstr>Σημείωμα Αδειοδότησης</vt:lpstr>
      <vt:lpstr>Διαφάνεια 31</vt:lpstr>
      <vt:lpstr>Διαφάνεια 32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262</cp:revision>
  <dcterms:created xsi:type="dcterms:W3CDTF">2012-09-06T09:03:05Z</dcterms:created>
  <dcterms:modified xsi:type="dcterms:W3CDTF">2015-10-31T18:20:45Z</dcterms:modified>
</cp:coreProperties>
</file>