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6" r:id="rId4"/>
    <p:sldId id="261" r:id="rId5"/>
    <p:sldId id="262" r:id="rId6"/>
    <p:sldId id="308" r:id="rId7"/>
    <p:sldId id="321" r:id="rId8"/>
    <p:sldId id="320" r:id="rId9"/>
    <p:sldId id="319" r:id="rId10"/>
    <p:sldId id="318" r:id="rId11"/>
    <p:sldId id="317" r:id="rId12"/>
    <p:sldId id="316" r:id="rId13"/>
    <p:sldId id="315" r:id="rId14"/>
    <p:sldId id="314" r:id="rId15"/>
    <p:sldId id="313" r:id="rId16"/>
    <p:sldId id="312" r:id="rId17"/>
    <p:sldId id="311" r:id="rId18"/>
    <p:sldId id="310" r:id="rId19"/>
    <p:sldId id="322" r:id="rId20"/>
    <p:sldId id="323" r:id="rId21"/>
    <p:sldId id="324" r:id="rId22"/>
    <p:sldId id="325" r:id="rId23"/>
    <p:sldId id="326" r:id="rId24"/>
    <p:sldId id="327"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77DD8-15AB-4E33-8AFB-8DAB782155E3}" type="datetimeFigureOut">
              <a:rPr lang="el-GR" smtClean="0"/>
              <a:pPr/>
              <a:t>30/6/2015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AF5B1-4B24-4F1F-981C-69373A1BC83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30/6/2015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30/6/2015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lass.teiep.gr/OpenClass/courses/LOGO1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9"/>
          <p:cNvGrpSpPr/>
          <p:nvPr/>
        </p:nvGrpSpPr>
        <p:grpSpPr>
          <a:xfrm>
            <a:off x="642158" y="210000"/>
            <a:ext cx="4217874" cy="1147333"/>
            <a:chOff x="642158" y="252000"/>
            <a:chExt cx="4217874" cy="1376800"/>
          </a:xfrm>
        </p:grpSpPr>
        <p:pic>
          <p:nvPicPr>
            <p:cNvPr id="5" name="Εικόνα 7"/>
            <p:cNvPicPr>
              <a:picLocks noChangeAspect="1"/>
            </p:cNvPicPr>
            <p:nvPr/>
          </p:nvPicPr>
          <p:blipFill rotWithShape="1">
            <a:blip r:embed="rId2" cstate="print"/>
            <a:srcRect t="-11106" b="11106"/>
            <a:stretch/>
          </p:blipFill>
          <p:spPr>
            <a:xfrm>
              <a:off x="642158" y="252000"/>
              <a:ext cx="905506" cy="1374430"/>
            </a:xfrm>
            <a:prstGeom prst="rect">
              <a:avLst/>
            </a:prstGeom>
          </p:spPr>
        </p:pic>
        <p:sp>
          <p:nvSpPr>
            <p:cNvPr id="6"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
        <p:nvSpPr>
          <p:cNvPr id="7" name="Τίτλος 1"/>
          <p:cNvSpPr>
            <a:spLocks noGrp="1"/>
          </p:cNvSpPr>
          <p:nvPr>
            <p:ph type="ctrTitle"/>
          </p:nvPr>
        </p:nvSpPr>
        <p:spPr/>
        <p:txBody>
          <a:bodyPr>
            <a:normAutofit/>
          </a:bodyPr>
          <a:lstStyle/>
          <a:p>
            <a:r>
              <a:rPr lang="el-GR" sz="3200" b="1" dirty="0" smtClean="0"/>
              <a:t>Χρηματοοικονομική των Επιχειρήσεων</a:t>
            </a:r>
            <a:endParaRPr lang="el-GR" sz="3200" b="1" dirty="0"/>
          </a:p>
        </p:txBody>
      </p:sp>
      <p:sp>
        <p:nvSpPr>
          <p:cNvPr id="8" name="Υπότιτλος 2"/>
          <p:cNvSpPr>
            <a:spLocks noGrp="1"/>
          </p:cNvSpPr>
          <p:nvPr>
            <p:ph type="subTitle" idx="1"/>
          </p:nvPr>
        </p:nvSpPr>
        <p:spPr>
          <a:xfrm>
            <a:off x="1371600" y="3886200"/>
            <a:ext cx="7058052" cy="1752600"/>
          </a:xfrm>
        </p:spPr>
        <p:txBody>
          <a:bodyPr>
            <a:noAutofit/>
          </a:bodyPr>
          <a:lstStyle/>
          <a:p>
            <a:r>
              <a:rPr lang="el-GR" sz="2800" dirty="0" smtClean="0"/>
              <a:t>Ενότητα: </a:t>
            </a:r>
            <a:r>
              <a:rPr lang="el-GR" b="1" dirty="0" smtClean="0"/>
              <a:t>Χρηματοδοτική συμπεριφορά</a:t>
            </a:r>
            <a:endParaRPr lang="el-GR" sz="2800" b="1" dirty="0" smtClean="0"/>
          </a:p>
          <a:p>
            <a:endParaRPr lang="el-GR" sz="2800" dirty="0" smtClean="0"/>
          </a:p>
          <a:p>
            <a:r>
              <a:rPr lang="el-GR" sz="2800" dirty="0" err="1" smtClean="0"/>
              <a:t>Καραμάνης</a:t>
            </a:r>
            <a:r>
              <a:rPr lang="el-GR" sz="2800" dirty="0" smtClean="0"/>
              <a:t> Κωνσταντίνος</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714480" y="6072206"/>
            <a:ext cx="1581685" cy="500066"/>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552761" cy="12858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ΤΡΟΠΟΙ ΒΡΑΧΥΠΡΟΘΕΣΜΗΣ ΧΡΗΜΑΤΟΔΟΤΗΣΗΣ</a:t>
            </a:r>
          </a:p>
        </p:txBody>
      </p:sp>
      <p:sp>
        <p:nvSpPr>
          <p:cNvPr id="10" name="Content Placeholder 2"/>
          <p:cNvSpPr>
            <a:spLocks noGrp="1"/>
          </p:cNvSpPr>
          <p:nvPr>
            <p:ph idx="1"/>
          </p:nvPr>
        </p:nvSpPr>
        <p:spPr/>
        <p:txBody>
          <a:bodyPr>
            <a:normAutofit lnSpcReduction="10000"/>
          </a:bodyPr>
          <a:lstStyle/>
          <a:p>
            <a:pPr algn="just" eaLnBrk="1" hangingPunct="1">
              <a:lnSpc>
                <a:spcPct val="150000"/>
              </a:lnSpc>
              <a:buFont typeface="Wingdings" pitchFamily="2" charset="2"/>
              <a:buChar char="q"/>
            </a:pPr>
            <a:r>
              <a:rPr lang="el-GR" sz="2800" dirty="0" smtClean="0">
                <a:solidFill>
                  <a:srgbClr val="191919"/>
                </a:solidFill>
              </a:rPr>
              <a:t>Μέσω της έκδοσης από την επιχείρηση δικών της βραχυπρόθεσμων αξιόγραφων (συνήθως προτιμάται από τις μεγάλες ΑΕ γιατί είναι σχετικά εύκολη και λιγότερο δαπανηρή μορφή δανεισμού).</a:t>
            </a:r>
          </a:p>
          <a:p>
            <a:pPr algn="just" eaLnBrk="1" hangingPunct="1">
              <a:lnSpc>
                <a:spcPct val="150000"/>
              </a:lnSpc>
              <a:buFont typeface="Wingdings" pitchFamily="2" charset="2"/>
              <a:buChar char="q"/>
            </a:pPr>
            <a:r>
              <a:rPr lang="el-GR" sz="2800" dirty="0" smtClean="0">
                <a:solidFill>
                  <a:srgbClr val="191919"/>
                </a:solidFill>
              </a:rPr>
              <a:t>Μέσω χρηματοοικονομικών μεσαζόντων, όπως οι τράπεζες, οι χρηματοοικονομικές εταιρείες και οι χρηματαγορές.   </a:t>
            </a:r>
          </a:p>
          <a:p>
            <a:pPr algn="just" eaLnBrk="1" hangingPunct="1">
              <a:buFont typeface="Wingdings 3" pitchFamily="18" charset="2"/>
              <a:buNone/>
            </a:pPr>
            <a:endParaRPr lang="el-GR" sz="2800" u="sng" dirty="0" smtClean="0">
              <a:solidFill>
                <a:srgbClr val="191919"/>
              </a:solidFill>
            </a:endParaRPr>
          </a:p>
          <a:p>
            <a:pPr algn="just" eaLnBrk="1" hangingPunct="1"/>
            <a:endParaRPr lang="el-GR" sz="2800" dirty="0" smtClean="0">
              <a:solidFill>
                <a:srgbClr val="191919"/>
              </a:solidFill>
            </a:endParaRPr>
          </a:p>
          <a:p>
            <a:pPr algn="just" eaLnBrk="1" hangingPunct="1"/>
            <a:endParaRPr lang="el-GR" sz="2800" dirty="0" smtClean="0">
              <a:solidFill>
                <a:srgbClr val="19191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ΜΑΚΡΟΠΡΟΘΕΣΜΗ ΧΡΗΜΑΤΟΔΟΤΗΣΗ</a:t>
            </a:r>
          </a:p>
        </p:txBody>
      </p:sp>
      <p:sp>
        <p:nvSpPr>
          <p:cNvPr id="10" name="Content Placeholder 2"/>
          <p:cNvSpPr>
            <a:spLocks noGrp="1"/>
          </p:cNvSpPr>
          <p:nvPr>
            <p:ph idx="1"/>
          </p:nvPr>
        </p:nvSpPr>
        <p:spPr/>
        <p:txBody>
          <a:bodyPr>
            <a:normAutofit/>
          </a:bodyPr>
          <a:lstStyle/>
          <a:p>
            <a:pPr marL="274320" indent="-274320" algn="just" eaLnBrk="1" fontAlgn="auto" hangingPunct="1">
              <a:lnSpc>
                <a:spcPct val="120000"/>
              </a:lnSpc>
              <a:spcBef>
                <a:spcPts val="1800"/>
              </a:spcBef>
              <a:spcAft>
                <a:spcPts val="0"/>
              </a:spcAft>
              <a:buFont typeface="Wingdings" pitchFamily="2" charset="2"/>
              <a:buChar char="q"/>
              <a:defRPr/>
            </a:pPr>
            <a:r>
              <a:rPr lang="el-GR" sz="2400" dirty="0" smtClean="0">
                <a:solidFill>
                  <a:srgbClr val="191919"/>
                </a:solidFill>
              </a:rPr>
              <a:t>Καθώς αναπτύσσεται η επιχείρηση αυξάνονται οι ανάγκες παραγωγικής ικανότητας</a:t>
            </a:r>
          </a:p>
          <a:p>
            <a:pPr marL="274320" indent="-274320" algn="just" eaLnBrk="1" fontAlgn="auto" hangingPunct="1">
              <a:lnSpc>
                <a:spcPct val="120000"/>
              </a:lnSpc>
              <a:spcBef>
                <a:spcPts val="1800"/>
              </a:spcBef>
              <a:spcAft>
                <a:spcPts val="0"/>
              </a:spcAft>
              <a:buFont typeface="Wingdings" pitchFamily="2" charset="2"/>
              <a:buChar char="q"/>
              <a:defRPr/>
            </a:pPr>
            <a:r>
              <a:rPr lang="el-GR" sz="2400" dirty="0" smtClean="0">
                <a:solidFill>
                  <a:srgbClr val="191919"/>
                </a:solidFill>
              </a:rPr>
              <a:t>Ανάγκη διαρκούς εκσυγχρονισμού του εξοπλισμού και επένδυσης σε νέο</a:t>
            </a:r>
          </a:p>
          <a:p>
            <a:pPr marL="274320" indent="-274320" algn="just" eaLnBrk="1" fontAlgn="auto" hangingPunct="1">
              <a:lnSpc>
                <a:spcPct val="120000"/>
              </a:lnSpc>
              <a:spcBef>
                <a:spcPts val="1800"/>
              </a:spcBef>
              <a:spcAft>
                <a:spcPts val="0"/>
              </a:spcAft>
              <a:buFont typeface="Wingdings" pitchFamily="2" charset="2"/>
              <a:buChar char="q"/>
              <a:defRPr/>
            </a:pPr>
            <a:r>
              <a:rPr lang="el-GR" sz="2400" dirty="0" smtClean="0">
                <a:solidFill>
                  <a:srgbClr val="191919"/>
                </a:solidFill>
              </a:rPr>
              <a:t>Χρηματοδότηση λειτουργιών υποστήριξης </a:t>
            </a:r>
            <a:r>
              <a:rPr lang="el-GR" sz="2400" i="1" dirty="0" smtClean="0">
                <a:solidFill>
                  <a:srgbClr val="191919"/>
                </a:solidFill>
              </a:rPr>
              <a:t>(π.χ. μάρκετινγκ) </a:t>
            </a:r>
            <a:r>
              <a:rPr lang="el-GR" sz="2400" dirty="0" smtClean="0">
                <a:solidFill>
                  <a:srgbClr val="191919"/>
                </a:solidFill>
              </a:rPr>
              <a:t>για να παραμείνει η επιχείρηση ανταγωνιστική</a:t>
            </a:r>
          </a:p>
          <a:p>
            <a:pPr marL="274320" indent="-274320" algn="just" eaLnBrk="1" fontAlgn="auto" hangingPunct="1">
              <a:lnSpc>
                <a:spcPct val="120000"/>
              </a:lnSpc>
              <a:spcBef>
                <a:spcPts val="1800"/>
              </a:spcBef>
              <a:spcAft>
                <a:spcPts val="0"/>
              </a:spcAft>
              <a:buFont typeface="Wingdings" pitchFamily="2" charset="2"/>
              <a:buChar char="q"/>
              <a:defRPr/>
            </a:pPr>
            <a:r>
              <a:rPr lang="el-GR" sz="2400" dirty="0" smtClean="0">
                <a:solidFill>
                  <a:srgbClr val="191919"/>
                </a:solidFill>
              </a:rPr>
              <a:t>Χρηματοδότηση προγραμμάτων έρευνας και ανάπτυξης</a:t>
            </a:r>
          </a:p>
          <a:p>
            <a:pPr marL="274320" indent="-274320" algn="just" eaLnBrk="1" fontAlgn="auto" hangingPunct="1">
              <a:lnSpc>
                <a:spcPct val="120000"/>
              </a:lnSpc>
              <a:spcBef>
                <a:spcPts val="1800"/>
              </a:spcBef>
              <a:spcAft>
                <a:spcPts val="0"/>
              </a:spcAft>
              <a:buFont typeface="Wingdings" pitchFamily="2" charset="2"/>
              <a:buChar char="q"/>
              <a:defRPr/>
            </a:pPr>
            <a:r>
              <a:rPr lang="el-GR" sz="2400" dirty="0" smtClean="0">
                <a:solidFill>
                  <a:srgbClr val="191919"/>
                </a:solidFill>
              </a:rPr>
              <a:t>Μετατροπή του κεφαλαίου κίνησης σε πάγιο </a:t>
            </a:r>
          </a:p>
          <a:p>
            <a:pPr marL="274320" indent="-274320" algn="just" eaLnBrk="1" fontAlgn="auto" hangingPunct="1">
              <a:lnSpc>
                <a:spcPct val="150000"/>
              </a:lnSpc>
              <a:spcBef>
                <a:spcPts val="1200"/>
              </a:spcBef>
              <a:spcAft>
                <a:spcPts val="0"/>
              </a:spcAft>
              <a:buClr>
                <a:schemeClr val="accent3"/>
              </a:buClr>
              <a:buFont typeface="Wingdings" pitchFamily="2" charset="2"/>
              <a:buChar char="q"/>
              <a:defRPr/>
            </a:pPr>
            <a:endParaRPr lang="el-GR" sz="2400" i="1" dirty="0" smtClean="0">
              <a:solidFill>
                <a:srgbClr val="191919"/>
              </a:solidFill>
            </a:endParaRPr>
          </a:p>
          <a:p>
            <a:pPr marL="274320" indent="-274320" algn="just" eaLnBrk="1" fontAlgn="auto" hangingPunct="1">
              <a:spcAft>
                <a:spcPts val="0"/>
              </a:spcAft>
              <a:buClr>
                <a:schemeClr val="accent3"/>
              </a:buClr>
              <a:buFont typeface="Wingdings 2"/>
              <a:buNone/>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3" pitchFamily="18" charset="2"/>
              <a:buNone/>
              <a:defRPr/>
            </a:pPr>
            <a:endParaRPr lang="el-GR" sz="2400" u="sng"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ΤΡΟΠΟΙ ΜΑΚΡΟΠΡΟΘΕΣΜΗΣ ΧΡΗΜΑΤΟΔΟΤΗΣΗΣ</a:t>
            </a:r>
          </a:p>
        </p:txBody>
      </p:sp>
      <p:sp>
        <p:nvSpPr>
          <p:cNvPr id="10" name="Content Placeholder 2"/>
          <p:cNvSpPr>
            <a:spLocks noGrp="1"/>
          </p:cNvSpPr>
          <p:nvPr>
            <p:ph idx="1"/>
          </p:nvPr>
        </p:nvSpPr>
        <p:spPr/>
        <p:txBody>
          <a:bodyPr>
            <a:normAutofit/>
          </a:bodyPr>
          <a:lstStyle/>
          <a:p>
            <a:pPr algn="just" eaLnBrk="1" hangingPunct="1">
              <a:lnSpc>
                <a:spcPct val="150000"/>
              </a:lnSpc>
              <a:spcBef>
                <a:spcPts val="2400"/>
              </a:spcBef>
              <a:buFont typeface="Wingdings" pitchFamily="2" charset="2"/>
              <a:buChar char="q"/>
            </a:pPr>
            <a:r>
              <a:rPr lang="el-GR" dirty="0" smtClean="0">
                <a:solidFill>
                  <a:srgbClr val="191919"/>
                </a:solidFill>
              </a:rPr>
              <a:t>Το μεγαλύτερο μέρος της μακροπρόθεσμης χρηματοδότησης καλύπτεται εκτός της επιχείρησης είτε από ιδιωτικές πηγές είτε από τις χρηματοοικονομικές αγορές και γίνεται συνήθως με την έκδοση μετοχών και ομολογιών. </a:t>
            </a:r>
          </a:p>
          <a:p>
            <a:pPr algn="just" eaLnBrk="1" hangingPunct="1">
              <a:lnSpc>
                <a:spcPct val="150000"/>
              </a:lnSpc>
              <a:spcBef>
                <a:spcPts val="1200"/>
              </a:spcBef>
              <a:buFont typeface="Wingdings" pitchFamily="2" charset="2"/>
              <a:buChar char="q"/>
            </a:pPr>
            <a:endParaRPr lang="el-GR" i="1" dirty="0" smtClean="0">
              <a:solidFill>
                <a:srgbClr val="191919"/>
              </a:solidFill>
            </a:endParaRPr>
          </a:p>
          <a:p>
            <a:pPr algn="just" eaLnBrk="1" hangingPunct="1">
              <a:buFont typeface="Wingdings 2" pitchFamily="18" charset="2"/>
              <a:buNone/>
            </a:pPr>
            <a:endParaRPr lang="el-GR" dirty="0" smtClean="0">
              <a:solidFill>
                <a:srgbClr val="191919"/>
              </a:solidFill>
            </a:endParaRPr>
          </a:p>
          <a:p>
            <a:pPr algn="just" eaLnBrk="1" hangingPunct="1">
              <a:buFont typeface="Wingdings 3" pitchFamily="18" charset="2"/>
              <a:buNone/>
            </a:pPr>
            <a:endParaRPr lang="el-GR" u="sng" dirty="0" smtClean="0">
              <a:solidFill>
                <a:srgbClr val="191919"/>
              </a:solidFill>
            </a:endParaRPr>
          </a:p>
          <a:p>
            <a:pPr algn="just" eaLnBrk="1" hangingPunct="1"/>
            <a:endParaRPr lang="el-GR" dirty="0" smtClean="0">
              <a:solidFill>
                <a:srgbClr val="191919"/>
              </a:solidFill>
            </a:endParaRPr>
          </a:p>
          <a:p>
            <a:pPr algn="just" eaLnBrk="1" hangingPunct="1"/>
            <a:endParaRPr lang="el-GR" dirty="0" smtClean="0">
              <a:solidFill>
                <a:srgbClr val="19191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txBox="1">
            <a:spLocks noGrp="1"/>
          </p:cNvSpPr>
          <p:nvPr>
            <p:ph type="title"/>
          </p:nvPr>
        </p:nvSpPr>
        <p:spPr>
          <a:xfrm>
            <a:off x="428596" y="642918"/>
            <a:ext cx="8229600" cy="917575"/>
          </a:xfrm>
          <a:prstGeom prst="rect">
            <a:avLst/>
          </a:prstGeom>
        </p:spPr>
        <p:txBody>
          <a:bodyPr>
            <a:noAutofit/>
          </a:bodyPr>
          <a:lstStyle/>
          <a:p>
            <a:pPr algn="ctr" eaLnBrk="1" fontAlgn="auto" hangingPunct="1">
              <a:spcAft>
                <a:spcPts val="0"/>
              </a:spcAft>
              <a:defRPr/>
            </a:pPr>
            <a:r>
              <a:rPr lang="el-GR" sz="3200" b="1" dirty="0">
                <a:cs typeface="+mj-cs"/>
              </a:rPr>
              <a:t>ΚΥΚΛΟΣ ΖΩΗΣ ΤΗΣ ΕΠΙΧΕΙΡΗΣΗΣ ΚΑΙ ΧΡΗΜΑΤΟΔΟΤΗΣΗ</a:t>
            </a:r>
          </a:p>
        </p:txBody>
      </p:sp>
      <p:pic>
        <p:nvPicPr>
          <p:cNvPr id="10" name="Picture 4" descr="7-9"/>
          <p:cNvPicPr>
            <a:picLocks noGrp="1" noChangeAspect="1" noChangeArrowheads="1"/>
          </p:cNvPicPr>
          <p:nvPr>
            <p:ph idx="1"/>
          </p:nvPr>
        </p:nvPicPr>
        <p:blipFill>
          <a:blip r:embed="rId4" cstate="print"/>
          <a:srcRect/>
          <a:stretch>
            <a:fillRect/>
          </a:stretch>
        </p:blipFill>
        <p:spPr bwMode="auto">
          <a:xfrm>
            <a:off x="428596" y="2071678"/>
            <a:ext cx="8501123" cy="4525963"/>
          </a:xfrm>
          <a:prstGeom prst="rect">
            <a:avLst/>
          </a:prstGeom>
          <a:noFill/>
          <a:ln w="9525">
            <a:noFill/>
            <a:miter lim="800000"/>
            <a:headEnd/>
            <a:tailEnd/>
          </a:ln>
        </p:spPr>
      </p:pic>
      <p:sp>
        <p:nvSpPr>
          <p:cNvPr id="11" name="4 - Θέση υποσέλιδου"/>
          <p:cNvSpPr>
            <a:spLocks noGrp="1"/>
          </p:cNvSpPr>
          <p:nvPr/>
        </p:nvSpPr>
        <p:spPr bwMode="auto">
          <a:xfrm rot="16200000">
            <a:off x="-514376" y="2657460"/>
            <a:ext cx="2600324" cy="285752"/>
          </a:xfrm>
          <a:prstGeom prst="rect">
            <a:avLst/>
          </a:prstGeom>
          <a:solidFill>
            <a:schemeClr val="accent2"/>
          </a:solidFill>
          <a:ln w="9525">
            <a:noFill/>
            <a:miter lim="800000"/>
            <a:headEnd/>
            <a:tailEnd/>
          </a:ln>
        </p:spPr>
        <p:txBody>
          <a:bodyPr anchor="ctr"/>
          <a:lstStyle/>
          <a:p>
            <a:pPr algn="ctr" eaLnBrk="1" hangingPunct="1"/>
            <a:r>
              <a:rPr lang="el-GR" sz="1200" dirty="0">
                <a:latin typeface="Comic Sans MS" pitchFamily="66" charset="0"/>
              </a:rPr>
              <a:t>Πηγή: Α. </a:t>
            </a:r>
            <a:r>
              <a:rPr lang="en-US" sz="1200" dirty="0" err="1">
                <a:latin typeface="Comic Sans MS" pitchFamily="66" charset="0"/>
              </a:rPr>
              <a:t>Damodaran</a:t>
            </a:r>
            <a:r>
              <a:rPr lang="en-US" sz="1200" dirty="0">
                <a:latin typeface="Comic Sans MS" pitchFamily="66" charset="0"/>
              </a:rPr>
              <a:t>, 2014</a:t>
            </a:r>
            <a:endParaRPr lang="el-GR" sz="1200"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4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ΚΥΚΛΟΣ ΖΩΗΣ ΕΠΙΧΕΙΡΗΣΗΣ: </a:t>
            </a:r>
            <a:br>
              <a:rPr lang="el-GR" sz="3200" b="1" dirty="0" smtClean="0">
                <a:ea typeface="ＭＳ Ｐゴシック" pitchFamily="34" charset="-128"/>
              </a:rPr>
            </a:br>
            <a:r>
              <a:rPr lang="el-GR" sz="3200" b="1" dirty="0" smtClean="0">
                <a:ea typeface="ＭＳ Ｐゴシック" pitchFamily="34" charset="-128"/>
              </a:rPr>
              <a:t>ΤΡΟΠΟΙ  ΧΡΗΜΑΤΟΔΟΤΗΣΗΣ (1) από  (3)</a:t>
            </a:r>
          </a:p>
        </p:txBody>
      </p:sp>
      <p:sp>
        <p:nvSpPr>
          <p:cNvPr id="10" name="Content Placeholder 2"/>
          <p:cNvSpPr>
            <a:spLocks noGrp="1"/>
          </p:cNvSpPr>
          <p:nvPr>
            <p:ph idx="1"/>
          </p:nvPr>
        </p:nvSpPr>
        <p:spPr/>
        <p:txBody>
          <a:bodyPr>
            <a:normAutofit/>
          </a:bodyPr>
          <a:lstStyle/>
          <a:p>
            <a:pPr marL="514350" indent="-514350" algn="just" eaLnBrk="1" fontAlgn="auto" hangingPunct="1">
              <a:lnSpc>
                <a:spcPct val="150000"/>
              </a:lnSpc>
              <a:spcBef>
                <a:spcPts val="0"/>
              </a:spcBef>
              <a:spcAft>
                <a:spcPts val="0"/>
              </a:spcAft>
              <a:buClr>
                <a:schemeClr val="accent3"/>
              </a:buClr>
              <a:buNone/>
              <a:defRPr/>
            </a:pPr>
            <a:r>
              <a:rPr lang="el-GR" sz="2400" b="1" dirty="0" smtClean="0">
                <a:solidFill>
                  <a:srgbClr val="191919"/>
                </a:solidFill>
              </a:rPr>
              <a:t>1.   Έναρξη δραστηριοτήτων: </a:t>
            </a:r>
            <a:r>
              <a:rPr lang="el-GR" sz="2400" dirty="0" smtClean="0">
                <a:solidFill>
                  <a:srgbClr val="191919"/>
                </a:solidFill>
              </a:rPr>
              <a:t>περιορίζεται ως προς τις ανάγκες χρηματοδότησής της καθώς προσπαθεί να κερδίσει πελάτες και να καθιερωθεί, για αυτό συνήθως χρηματοδοτείται από ίδια κεφάλαια του ιδιοκτήτη. </a:t>
            </a:r>
          </a:p>
          <a:p>
            <a:pPr marL="514350" indent="-514350" algn="just" eaLnBrk="1" fontAlgn="auto" hangingPunct="1">
              <a:lnSpc>
                <a:spcPct val="150000"/>
              </a:lnSpc>
              <a:spcBef>
                <a:spcPts val="0"/>
              </a:spcBef>
              <a:spcAft>
                <a:spcPts val="0"/>
              </a:spcAft>
              <a:buClr>
                <a:schemeClr val="accent3"/>
              </a:buClr>
              <a:buNone/>
              <a:defRPr/>
            </a:pPr>
            <a:r>
              <a:rPr lang="el-GR" sz="2400" b="1" dirty="0" smtClean="0">
                <a:solidFill>
                  <a:srgbClr val="191919"/>
                </a:solidFill>
              </a:rPr>
              <a:t>2.  Επέκταση:</a:t>
            </a:r>
            <a:r>
              <a:rPr lang="el-GR" sz="2400" dirty="0" smtClean="0">
                <a:solidFill>
                  <a:srgbClr val="191919"/>
                </a:solidFill>
              </a:rPr>
              <a:t> οι χρηματοδοτικές της ανάγκες αυξάνονται καθώς επιζητά την επέκτασή της για αυτό συνήθως στρέφεται σε ιδιωτικά ή καινοτομικά επιχειρηματικά κεφάλαια</a:t>
            </a: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3" pitchFamily="18" charset="2"/>
              <a:buNone/>
              <a:defRPr/>
            </a:pPr>
            <a:endParaRPr lang="el-GR" sz="2400" u="sng"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ΚΥΚΛΟΣ ΖΩΗΣ ΕΠΙΧΕΙΡΗΣΗΣ: </a:t>
            </a:r>
            <a:br>
              <a:rPr lang="el-GR" sz="3200" b="1" dirty="0" smtClean="0">
                <a:ea typeface="ＭＳ Ｐゴシック" pitchFamily="34" charset="-128"/>
              </a:rPr>
            </a:br>
            <a:r>
              <a:rPr lang="el-GR" sz="3200" b="1" dirty="0" smtClean="0">
                <a:ea typeface="ＭＳ Ｐゴシック" pitchFamily="34" charset="-128"/>
              </a:rPr>
              <a:t>ΤΡΟΠΟΙ  ΧΡΗΜΑΤΟΔΟΤΗΣΗΣ (2) από (3)</a:t>
            </a:r>
          </a:p>
        </p:txBody>
      </p:sp>
      <p:sp>
        <p:nvSpPr>
          <p:cNvPr id="10" name="Content Placeholder 2"/>
          <p:cNvSpPr>
            <a:spLocks noGrp="1"/>
          </p:cNvSpPr>
          <p:nvPr>
            <p:ph idx="1"/>
          </p:nvPr>
        </p:nvSpPr>
        <p:spPr/>
        <p:txBody>
          <a:bodyPr>
            <a:normAutofit/>
          </a:bodyPr>
          <a:lstStyle/>
          <a:p>
            <a:pPr marL="514350" indent="-514350" algn="just" eaLnBrk="1" fontAlgn="auto" hangingPunct="1">
              <a:lnSpc>
                <a:spcPct val="150000"/>
              </a:lnSpc>
              <a:spcAft>
                <a:spcPts val="0"/>
              </a:spcAft>
              <a:buClr>
                <a:schemeClr val="accent3"/>
              </a:buClr>
              <a:buNone/>
              <a:defRPr/>
            </a:pPr>
            <a:r>
              <a:rPr lang="el-GR" sz="2400" b="1" dirty="0" smtClean="0">
                <a:solidFill>
                  <a:srgbClr val="191919"/>
                </a:solidFill>
              </a:rPr>
              <a:t>3  Υψηλή ανάπτυξη:</a:t>
            </a:r>
            <a:r>
              <a:rPr lang="el-GR" sz="2400" dirty="0" smtClean="0">
                <a:solidFill>
                  <a:srgbClr val="191919"/>
                </a:solidFill>
              </a:rPr>
              <a:t> παρόλο που τα έσοδα αυξάνονται, οι εσωτερικές ταμειακές ροές ενδέχεται να υστερούν σε σχέση με τις ανάγκες τις επανεπένδυσης και συνήθως επιλέγεται η λύση της εισαγωγής στο χρηματιστήριο.</a:t>
            </a:r>
          </a:p>
          <a:p>
            <a:pPr marL="514350" indent="-514350" algn="just" eaLnBrk="1" fontAlgn="auto" hangingPunct="1">
              <a:lnSpc>
                <a:spcPct val="150000"/>
              </a:lnSpc>
              <a:spcAft>
                <a:spcPts val="0"/>
              </a:spcAft>
              <a:buClr>
                <a:schemeClr val="accent3"/>
              </a:buClr>
              <a:buNone/>
              <a:defRPr/>
            </a:pPr>
            <a:r>
              <a:rPr lang="el-GR" sz="2400" b="1" dirty="0" smtClean="0">
                <a:solidFill>
                  <a:srgbClr val="191919"/>
                </a:solidFill>
              </a:rPr>
              <a:t>4. Ώριμη ανάπτυξη:</a:t>
            </a:r>
            <a:r>
              <a:rPr lang="el-GR" sz="2400" dirty="0" smtClean="0">
                <a:solidFill>
                  <a:srgbClr val="191919"/>
                </a:solidFill>
              </a:rPr>
              <a:t> οι ταμειακές ροές αυξάνονται γρήγορα και για αυτό οι πηγές εσωτερικής χρηματοδότησης αυξάνονται σε σχέση με τις πηγές εξωτερικής χρηματοδότησης.</a:t>
            </a:r>
          </a:p>
          <a:p>
            <a:pPr marL="274320" indent="-274320" algn="just" eaLnBrk="1" fontAlgn="auto" hangingPunct="1">
              <a:spcAft>
                <a:spcPts val="0"/>
              </a:spcAft>
              <a:buClr>
                <a:schemeClr val="accent3"/>
              </a:buClr>
              <a:buFont typeface="Wingdings 3" pitchFamily="18" charset="2"/>
              <a:buNone/>
              <a:defRPr/>
            </a:pPr>
            <a:endParaRPr lang="el-GR" sz="2400" u="sng"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4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ΚΥΚΛΟΣ ΖΩΗΣ ΕΠΙΧΕΙΡΗΣΗΣ: </a:t>
            </a:r>
            <a:br>
              <a:rPr lang="el-GR" sz="3200" b="1" dirty="0" smtClean="0">
                <a:ea typeface="ＭＳ Ｐゴシック" pitchFamily="34" charset="-128"/>
              </a:rPr>
            </a:br>
            <a:r>
              <a:rPr lang="el-GR" sz="3200" b="1" dirty="0" smtClean="0">
                <a:ea typeface="ＭＳ Ｐゴシック" pitchFamily="34" charset="-128"/>
              </a:rPr>
              <a:t>ΤΡΟΠΟΙ  ΧΡΗΜΑΤΟΔΟΤΗΣΗΣ (3) από (3)</a:t>
            </a:r>
          </a:p>
        </p:txBody>
      </p:sp>
      <p:sp>
        <p:nvSpPr>
          <p:cNvPr id="10" name="Content Placeholder 2"/>
          <p:cNvSpPr>
            <a:spLocks noGrp="1"/>
          </p:cNvSpPr>
          <p:nvPr>
            <p:ph idx="1"/>
          </p:nvPr>
        </p:nvSpPr>
        <p:spPr/>
        <p:txBody>
          <a:bodyPr>
            <a:normAutofit/>
          </a:bodyPr>
          <a:lstStyle/>
          <a:p>
            <a:pPr marL="514350" indent="-514350" algn="just" eaLnBrk="1" fontAlgn="auto" hangingPunct="1">
              <a:lnSpc>
                <a:spcPct val="150000"/>
              </a:lnSpc>
              <a:spcAft>
                <a:spcPts val="0"/>
              </a:spcAft>
              <a:buClr>
                <a:schemeClr val="accent3"/>
              </a:buClr>
              <a:buNone/>
              <a:defRPr/>
            </a:pPr>
            <a:r>
              <a:rPr lang="el-GR" sz="2400" b="1" dirty="0" smtClean="0">
                <a:solidFill>
                  <a:srgbClr val="191919"/>
                </a:solidFill>
              </a:rPr>
              <a:t>5. Παρακμή: </a:t>
            </a:r>
            <a:r>
              <a:rPr lang="el-GR" sz="2400" dirty="0" smtClean="0">
                <a:solidFill>
                  <a:srgbClr val="191919"/>
                </a:solidFill>
              </a:rPr>
              <a:t>παρότι</a:t>
            </a:r>
            <a:r>
              <a:rPr lang="el-GR" sz="2400" b="1" dirty="0" smtClean="0">
                <a:solidFill>
                  <a:srgbClr val="191919"/>
                </a:solidFill>
              </a:rPr>
              <a:t> </a:t>
            </a:r>
            <a:r>
              <a:rPr lang="el-GR" sz="2400" dirty="0" smtClean="0">
                <a:solidFill>
                  <a:srgbClr val="191919"/>
                </a:solidFill>
              </a:rPr>
              <a:t>παρατηρείται μείωση των εσόδων και των κερδών και οι νέοι ανταγωνιστές την ξεπερνούν, η ανάγκη ανάληψης νέων επενδύσεων μειώνεται και για αυτό τις περισσότερες φορές η εσωτερική χρηματοδότηση υπερβαίνει τις ανάγκες επανεπένδυσης.   </a:t>
            </a:r>
            <a:endParaRPr lang="el-GR" sz="2400" u="sng"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ΣΤΗΝ ΠΡΑΞΗ Ο ΚΥΚΛΟΣ ΖΩΗΣ ΤΗΣ ΕΠΙΧΕΙΡΗΣΗΣ</a:t>
            </a:r>
          </a:p>
        </p:txBody>
      </p:sp>
      <p:sp>
        <p:nvSpPr>
          <p:cNvPr id="10" name="Content Placeholder 2"/>
          <p:cNvSpPr>
            <a:spLocks noGrp="1"/>
          </p:cNvSpPr>
          <p:nvPr>
            <p:ph idx="1"/>
          </p:nvPr>
        </p:nvSpPr>
        <p:spPr/>
        <p:txBody>
          <a:bodyPr>
            <a:noAutofit/>
          </a:bodyPr>
          <a:lstStyle/>
          <a:p>
            <a:pPr marL="274320" indent="-274320" algn="just" eaLnBrk="1" fontAlgn="auto" hangingPunct="1">
              <a:spcBef>
                <a:spcPts val="1200"/>
              </a:spcBef>
              <a:spcAft>
                <a:spcPts val="0"/>
              </a:spcAft>
              <a:buFont typeface="Wingdings" pitchFamily="2" charset="2"/>
              <a:buChar char="q"/>
              <a:defRPr/>
            </a:pPr>
            <a:r>
              <a:rPr lang="el-GR" sz="2400" dirty="0" smtClean="0">
                <a:solidFill>
                  <a:srgbClr val="191919"/>
                </a:solidFill>
              </a:rPr>
              <a:t>Υπάρχουν εξαιρέσεις στον κύκλο ζωής και επομένως στις ανάγκες χρηματοδότησης καθώς:</a:t>
            </a:r>
          </a:p>
          <a:p>
            <a:pPr marL="444500" indent="-1588" algn="just" eaLnBrk="1" fontAlgn="auto" hangingPunct="1">
              <a:spcBef>
                <a:spcPts val="1200"/>
              </a:spcBef>
              <a:spcAft>
                <a:spcPts val="0"/>
              </a:spcAft>
              <a:buFont typeface="Wingdings" pitchFamily="2" charset="2"/>
              <a:buChar char="Ø"/>
              <a:defRPr/>
            </a:pPr>
            <a:r>
              <a:rPr lang="el-GR" sz="2400" dirty="0" smtClean="0">
                <a:solidFill>
                  <a:srgbClr val="191919"/>
                </a:solidFill>
              </a:rPr>
              <a:t>Πολλές επιχειρήσεις δεν καταφέρνουν να ξεπεράσουν τα αρχικά στάδια της καθιέρωσης και επέκτασης.</a:t>
            </a:r>
          </a:p>
          <a:p>
            <a:pPr marL="444500" indent="-1588" algn="just" eaLnBrk="1" fontAlgn="auto" hangingPunct="1">
              <a:spcBef>
                <a:spcPts val="1200"/>
              </a:spcBef>
              <a:spcAft>
                <a:spcPts val="0"/>
              </a:spcAft>
              <a:buFont typeface="Wingdings" pitchFamily="2" charset="2"/>
              <a:buChar char="Ø"/>
              <a:defRPr/>
            </a:pPr>
            <a:r>
              <a:rPr lang="el-GR" sz="2400" dirty="0" smtClean="0">
                <a:solidFill>
                  <a:srgbClr val="191919"/>
                </a:solidFill>
              </a:rPr>
              <a:t>Πολλές επιχειρήσεις παραμένουν ιδιωτικές αφού δεν εισάγονται όλες οι επιτυχημένες επιχειρήσεις στο χρηματιστήριο.  </a:t>
            </a:r>
          </a:p>
          <a:p>
            <a:pPr marL="444500" indent="-1588" algn="just">
              <a:spcBef>
                <a:spcPts val="1200"/>
              </a:spcBef>
              <a:buFont typeface="Wingdings" pitchFamily="2" charset="2"/>
              <a:buChar char="Ø"/>
              <a:defRPr/>
            </a:pPr>
            <a:r>
              <a:rPr lang="el-GR" sz="2400" dirty="0" smtClean="0">
                <a:solidFill>
                  <a:srgbClr val="191919"/>
                </a:solidFill>
              </a:rPr>
              <a:t>Υπάρχουν επιχειρήσεις χωρίς την ανάγκη εξωτερικής χρηματοδότησης ακόμη και όταν αναπτύσσονται με υψηλούς ρυθμούς, αφού τα εσωτερικά κεφάλαια επαρκούν για να χρηματοδοτήσουν τα επενδυτικά σχέδια.       </a:t>
            </a:r>
            <a:endParaRPr lang="el-GR" sz="2400" u="sng"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Τίτλος 1"/>
          <p:cNvSpPr>
            <a:spLocks noGrp="1"/>
          </p:cNvSpPr>
          <p:nvPr>
            <p:ph type="title"/>
          </p:nvPr>
        </p:nvSpPr>
        <p:spPr>
          <a:xfrm>
            <a:off x="457200" y="500063"/>
            <a:ext cx="8229600" cy="917575"/>
          </a:xfrm>
        </p:spPr>
        <p:txBody>
          <a:bodyPr>
            <a:normAutofit/>
          </a:bodyPr>
          <a:lstStyle/>
          <a:p>
            <a:r>
              <a:rPr lang="el-GR" sz="3200" b="1" dirty="0" smtClean="0"/>
              <a:t>Βιβλιογραφία</a:t>
            </a:r>
            <a:endParaRPr lang="el-GR" sz="3200" b="1" dirty="0"/>
          </a:p>
        </p:txBody>
      </p:sp>
      <p:sp>
        <p:nvSpPr>
          <p:cNvPr id="10" name="Θέση περιεχομένου 2"/>
          <p:cNvSpPr>
            <a:spLocks noGrp="1"/>
          </p:cNvSpPr>
          <p:nvPr>
            <p:ph idx="1"/>
          </p:nvPr>
        </p:nvSpPr>
        <p:spPr>
          <a:xfrm>
            <a:off x="457200" y="1600200"/>
            <a:ext cx="8543956" cy="4525963"/>
          </a:xfrm>
        </p:spPr>
        <p:txBody>
          <a:bodyPr>
            <a:noAutofit/>
          </a:bodyPr>
          <a:lstStyle/>
          <a:p>
            <a:pPr marL="274320" indent="-274320">
              <a:lnSpc>
                <a:spcPct val="90000"/>
              </a:lnSpc>
              <a:buClr>
                <a:schemeClr val="accent3"/>
              </a:buClr>
              <a:buNone/>
              <a:defRPr/>
            </a:pPr>
            <a:r>
              <a:rPr lang="el-GR" sz="2800" dirty="0" smtClean="0"/>
              <a:t>Εφαρμοσμένη Χρηματοοικονομική για Επιχειρήσεις (2014)  ,</a:t>
            </a:r>
            <a:r>
              <a:rPr lang="en-US" sz="2800" dirty="0" smtClean="0"/>
              <a:t> </a:t>
            </a:r>
            <a:r>
              <a:rPr lang="en-US" sz="2800" dirty="0" err="1" smtClean="0"/>
              <a:t>Damodaran</a:t>
            </a:r>
            <a:r>
              <a:rPr lang="en-US" sz="2800" dirty="0" smtClean="0"/>
              <a:t> </a:t>
            </a:r>
            <a:r>
              <a:rPr lang="el-GR" sz="2800" dirty="0" smtClean="0"/>
              <a:t> Α</a:t>
            </a:r>
          </a:p>
          <a:p>
            <a:pPr marL="274320" indent="-274320">
              <a:lnSpc>
                <a:spcPct val="90000"/>
              </a:lnSpc>
              <a:buClr>
                <a:schemeClr val="accent3"/>
              </a:buClr>
              <a:buNone/>
              <a:defRPr/>
            </a:pPr>
            <a:endParaRPr lang="el-GR" sz="2800" dirty="0" smtClean="0"/>
          </a:p>
          <a:p>
            <a:pPr marL="274320" indent="-274320">
              <a:lnSpc>
                <a:spcPct val="90000"/>
              </a:lnSpc>
              <a:buClr>
                <a:schemeClr val="accent3"/>
              </a:buClr>
              <a:buNone/>
              <a:defRPr/>
            </a:pPr>
            <a:r>
              <a:rPr lang="el-GR" sz="2800" dirty="0" smtClean="0"/>
              <a:t>Χρηματοοικονομική (2012), </a:t>
            </a:r>
            <a:r>
              <a:rPr lang="en-US" sz="2800" dirty="0" err="1" smtClean="0"/>
              <a:t>Groppelli</a:t>
            </a:r>
            <a:r>
              <a:rPr lang="en-US" sz="2800" dirty="0" smtClean="0"/>
              <a:t> </a:t>
            </a:r>
            <a:r>
              <a:rPr lang="en-US" sz="2800" dirty="0" err="1" smtClean="0"/>
              <a:t>A.and</a:t>
            </a:r>
            <a:r>
              <a:rPr lang="en-US" sz="2800" dirty="0" smtClean="0"/>
              <a:t> </a:t>
            </a:r>
            <a:r>
              <a:rPr lang="en-US" sz="2800" dirty="0" err="1" smtClean="0"/>
              <a:t>Nikbakht</a:t>
            </a:r>
            <a:r>
              <a:rPr lang="el-GR" sz="2800" dirty="0" smtClean="0"/>
              <a:t> Ε.</a:t>
            </a:r>
            <a:r>
              <a:rPr lang="en-US" sz="2800" dirty="0" smtClean="0"/>
              <a:t> </a:t>
            </a:r>
            <a:endParaRPr lang="el-GR"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67545" y="145435"/>
            <a:ext cx="8062025" cy="1208868"/>
          </a:xfrm>
        </p:spPr>
        <p:txBody>
          <a:bodyPr/>
          <a:lstStyle/>
          <a:p>
            <a:r>
              <a:rPr lang="el-GR" dirty="0"/>
              <a:t>Σημείωμα </a:t>
            </a:r>
            <a:r>
              <a:rPr lang="el-GR" dirty="0" smtClean="0"/>
              <a:t>Αναφοράς</a:t>
            </a:r>
            <a:endParaRPr lang="el-GR" dirty="0"/>
          </a:p>
        </p:txBody>
      </p:sp>
      <p:sp>
        <p:nvSpPr>
          <p:cNvPr id="2" name="Rectangle 1"/>
          <p:cNvSpPr/>
          <p:nvPr/>
        </p:nvSpPr>
        <p:spPr>
          <a:xfrm>
            <a:off x="348177" y="2710841"/>
            <a:ext cx="7938137" cy="3046986"/>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endParaRPr lang="el-GR" sz="2400" dirty="0" smtClean="0">
              <a:solidFill>
                <a:schemeClr val="bg1">
                  <a:lumMod val="50000"/>
                </a:schemeClr>
              </a:solidFill>
            </a:endParaRPr>
          </a:p>
          <a:p>
            <a:pPr algn="just"/>
            <a:r>
              <a:rPr lang="el-GR" sz="2400" dirty="0" smtClean="0">
                <a:solidFill>
                  <a:schemeClr val="bg1">
                    <a:lumMod val="50000"/>
                  </a:schemeClr>
                </a:solidFill>
              </a:rPr>
              <a:t>&lt;</a:t>
            </a:r>
            <a:r>
              <a:rPr lang="el-GR" sz="2400" dirty="0" err="1" smtClean="0">
                <a:solidFill>
                  <a:schemeClr val="bg1">
                    <a:lumMod val="50000"/>
                  </a:schemeClr>
                </a:solidFill>
              </a:rPr>
              <a:t>Καραμάνης</a:t>
            </a:r>
            <a:r>
              <a:rPr lang="el-GR" sz="2400" dirty="0" smtClean="0">
                <a:solidFill>
                  <a:schemeClr val="bg1">
                    <a:lumMod val="50000"/>
                  </a:schemeClr>
                </a:solidFill>
              </a:rPr>
              <a:t> Κωνσταντίνος&gt;.</a:t>
            </a:r>
            <a:endParaRPr lang="el-GR" sz="2400" dirty="0">
              <a:solidFill>
                <a:schemeClr val="bg1">
                  <a:lumMod val="50000"/>
                </a:schemeClr>
              </a:solidFill>
            </a:endParaRPr>
          </a:p>
          <a:p>
            <a:pPr algn="just"/>
            <a:r>
              <a:rPr lang="el-GR" sz="2400" dirty="0">
                <a:solidFill>
                  <a:schemeClr val="bg1">
                    <a:lumMod val="50000"/>
                  </a:schemeClr>
                </a:solidFill>
              </a:rPr>
              <a:t> </a:t>
            </a:r>
            <a:r>
              <a:rPr lang="el-GR" sz="2400" dirty="0" smtClean="0">
                <a:solidFill>
                  <a:schemeClr val="bg1">
                    <a:lumMod val="50000"/>
                  </a:schemeClr>
                </a:solidFill>
              </a:rPr>
              <a:t>&lt;Χρηματοοικονομική των επιχειρήσεων&gt;.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&lt;Πρέβεζα&gt;, 2015. </a:t>
            </a:r>
            <a:r>
              <a:rPr lang="el-GR" sz="2400" dirty="0">
                <a:solidFill>
                  <a:schemeClr val="bg1">
                    <a:lumMod val="50000"/>
                  </a:schemeClr>
                </a:solidFill>
              </a:rPr>
              <a:t>Διαθέσιμο από τη δικτυακή διεύθυνση:</a:t>
            </a:r>
          </a:p>
          <a:p>
            <a:pPr algn="just"/>
            <a:r>
              <a:rPr lang="el-GR" sz="2400" dirty="0" smtClean="0">
                <a:solidFill>
                  <a:schemeClr val="bg1">
                    <a:lumMod val="50000"/>
                  </a:schemeClr>
                </a:solidFill>
              </a:rPr>
              <a:t> </a:t>
            </a:r>
            <a:r>
              <a:rPr lang="en-US" sz="2400" dirty="0" smtClean="0">
                <a:solidFill>
                  <a:schemeClr val="bg1">
                    <a:lumMod val="50000"/>
                  </a:schemeClr>
                </a:solidFill>
                <a:hlinkClick r:id="rId3"/>
              </a:rPr>
              <a:t>http://</a:t>
            </a:r>
            <a:r>
              <a:rPr lang="en-US" sz="2400" dirty="0" smtClean="0">
                <a:solidFill>
                  <a:schemeClr val="bg1">
                    <a:lumMod val="50000"/>
                  </a:schemeClr>
                </a:solidFill>
                <a:hlinkClick r:id="rId3"/>
              </a:rPr>
              <a:t>eclass.teiep.gr/OpenClass/courses/ACC100/</a:t>
            </a:r>
            <a:endParaRPr lang="en-US"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
        <p:nvSpPr>
          <p:cNvPr id="12" name="11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:Χρηματοδοτική συμπεριφορά, ΤΜΗΜΑ ΧΡΗΜΑΤΟΟΙΚΟΝΟΜΙΚΗΣ ΚΑΙ ΛΟΓΙΣΤΙΚΗΣ, ΤΕΙ ΗΠΕΙΡΟΥ-Ανοικτά Ακαδημαϊκά  Μαθήματα στο ΤΕΙ Ηπείρου</a:t>
            </a:r>
          </a:p>
        </p:txBody>
      </p:sp>
      <p:pic>
        <p:nvPicPr>
          <p:cNvPr id="13" name="Εικόνα 7"/>
          <p:cNvPicPr>
            <a:picLocks noChangeAspect="1"/>
          </p:cNvPicPr>
          <p:nvPr/>
        </p:nvPicPr>
        <p:blipFill>
          <a:blip r:embed="rId4" cstate="print"/>
          <a:stretch>
            <a:fillRect/>
          </a:stretch>
        </p:blipFill>
        <p:spPr>
          <a:xfrm>
            <a:off x="0" y="0"/>
            <a:ext cx="323528" cy="541828"/>
          </a:xfrm>
          <a:prstGeom prst="rect">
            <a:avLst/>
          </a:prstGeom>
        </p:spPr>
      </p:pic>
      <p:pic>
        <p:nvPicPr>
          <p:cNvPr id="15"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0" y="0"/>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5" name="Εικόνα 10"/>
          <p:cNvPicPr>
            <a:picLocks noChangeAspect="1"/>
          </p:cNvPicPr>
          <p:nvPr/>
        </p:nvPicPr>
        <p:blipFill>
          <a:blip r:embed="rId2" cstate="print"/>
          <a:stretch>
            <a:fillRect/>
          </a:stretch>
        </p:blipFill>
        <p:spPr>
          <a:xfrm>
            <a:off x="6929360" y="0"/>
            <a:ext cx="2214640" cy="1031492"/>
          </a:xfrm>
          <a:prstGeom prst="rect">
            <a:avLst/>
          </a:prstGeom>
        </p:spPr>
      </p:pic>
      <p:sp>
        <p:nvSpPr>
          <p:cNvPr id="7" name="Υπότιτλος 2"/>
          <p:cNvSpPr>
            <a:spLocks noGrp="1"/>
          </p:cNvSpPr>
          <p:nvPr>
            <p:ph type="title"/>
          </p:nvPr>
        </p:nvSpPr>
        <p:spPr>
          <a:xfrm>
            <a:off x="500034" y="1214422"/>
            <a:ext cx="8229600" cy="4286280"/>
          </a:xfrm>
        </p:spPr>
        <p:txBody>
          <a:bodyPr>
            <a:noAutofit/>
          </a:bodyPr>
          <a:lstStyle/>
          <a:p>
            <a:pPr algn="l"/>
            <a:r>
              <a:rPr lang="el-GR" sz="2800" dirty="0" smtClean="0">
                <a:latin typeface="+mj-lt"/>
              </a:rPr>
              <a:t>Τμήμα : ΧΡΗΜΑΤΟΟΙΚΟΝΟΜΙΚΗΣ &amp; ΛΟΓΙΣΤΙΚΗΣ</a:t>
            </a:r>
            <a:br>
              <a:rPr lang="el-GR" sz="2800" dirty="0" smtClean="0">
                <a:latin typeface="+mj-lt"/>
              </a:rPr>
            </a:br>
            <a:endParaRPr lang="el-GR" sz="2800" dirty="0" smtClean="0">
              <a:latin typeface="+mj-lt"/>
            </a:endParaRPr>
          </a:p>
          <a:p>
            <a:pPr algn="l"/>
            <a:r>
              <a:rPr lang="el-GR" sz="2400" b="1" dirty="0" smtClean="0"/>
              <a:t>Τίτλος Μαθήματος :Χρηματοοικονομική των επιχειρήσεων</a:t>
            </a:r>
            <a:br>
              <a:rPr lang="el-GR" sz="2400" b="1" dirty="0" smtClean="0"/>
            </a:br>
            <a:endParaRPr lang="el-GR" sz="2400" b="1" dirty="0" smtClean="0"/>
          </a:p>
          <a:p>
            <a:pPr algn="l"/>
            <a:r>
              <a:rPr lang="el-GR" sz="2400" b="1" dirty="0" smtClean="0"/>
              <a:t>Ενότητα : Χρηματοδοτική συμπεριφορά</a:t>
            </a:r>
            <a:br>
              <a:rPr lang="el-GR" sz="2400" b="1" dirty="0" smtClean="0"/>
            </a:br>
            <a:endParaRPr lang="el-GR" sz="2400" b="1" dirty="0" smtClean="0"/>
          </a:p>
          <a:p>
            <a:pPr algn="l">
              <a:lnSpc>
                <a:spcPts val="2600"/>
              </a:lnSpc>
            </a:pPr>
            <a:r>
              <a:rPr lang="el-GR" sz="2000" dirty="0" err="1" smtClean="0">
                <a:solidFill>
                  <a:schemeClr val="tx2">
                    <a:lumMod val="50000"/>
                  </a:schemeClr>
                </a:solidFill>
              </a:rPr>
              <a:t>Καραμάνης</a:t>
            </a:r>
            <a:r>
              <a:rPr lang="el-GR" sz="2000" dirty="0" smtClean="0">
                <a:solidFill>
                  <a:schemeClr val="tx2">
                    <a:lumMod val="50000"/>
                  </a:schemeClr>
                </a:solidFill>
              </a:rPr>
              <a:t> Κων/νος</a:t>
            </a:r>
          </a:p>
          <a:p>
            <a:pPr algn="l">
              <a:lnSpc>
                <a:spcPts val="2600"/>
              </a:lnSpc>
            </a:pPr>
            <a:r>
              <a:rPr lang="el-GR" sz="2000" dirty="0" smtClean="0">
                <a:solidFill>
                  <a:schemeClr val="tx2">
                    <a:lumMod val="50000"/>
                  </a:schemeClr>
                </a:solidFill>
              </a:rPr>
              <a:t>Επίκουρος Καθηγητής</a:t>
            </a:r>
          </a:p>
          <a:p>
            <a:pPr algn="l">
              <a:lnSpc>
                <a:spcPts val="2600"/>
              </a:lnSpc>
            </a:pPr>
            <a:r>
              <a:rPr lang="el-GR" sz="2000" dirty="0" smtClean="0">
                <a:solidFill>
                  <a:schemeClr val="tx2">
                    <a:lumMod val="50000"/>
                  </a:schemeClr>
                </a:solidFill>
              </a:rPr>
              <a:t>Πρέβεζα, 2015</a:t>
            </a:r>
          </a:p>
        </p:txBody>
      </p:sp>
      <p:pic>
        <p:nvPicPr>
          <p:cNvPr id="9" name="7 - Εικόνα" descr="Λογότυπο για Άδειες χρήσης Creative Commons BY-NC-ND"/>
          <p:cNvPicPr>
            <a:picLocks noChangeAspect="1"/>
          </p:cNvPicPr>
          <p:nvPr/>
        </p:nvPicPr>
        <p:blipFill>
          <a:blip r:embed="rId3" cstate="print"/>
          <a:stretch>
            <a:fillRect/>
          </a:stretch>
        </p:blipFill>
        <p:spPr>
          <a:xfrm>
            <a:off x="1071538" y="6072206"/>
            <a:ext cx="1581685" cy="461161"/>
          </a:xfrm>
          <a:prstGeom prst="rect">
            <a:avLst/>
          </a:prstGeom>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5572140"/>
            <a:ext cx="4695637" cy="10001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539553" y="577483"/>
            <a:ext cx="8062025" cy="864096"/>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503830"/>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4" y="6012560"/>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5940412"/>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463842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8" y="3861049"/>
            <a:ext cx="1581685" cy="553393"/>
          </a:xfrm>
          <a:prstGeom prst="rect">
            <a:avLst/>
          </a:prstGeom>
        </p:spPr>
      </p:pic>
      <p:sp>
        <p:nvSpPr>
          <p:cNvPr id="8" name="7 - Ορθογώνιο"/>
          <p:cNvSpPr/>
          <p:nvPr/>
        </p:nvSpPr>
        <p:spPr>
          <a:xfrm>
            <a:off x="285720" y="0"/>
            <a:ext cx="8572560"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:Χρηματοδοτική συμπεριφορά, ΤΜΗΜΑ ΧΡΗΜΑΤΟΟΙΚΟΝΟΜΙΚΗΣ ΚΑΙ ΛΟΓΙΣΤΙΚΗΣ, ΤΕΙ ΗΠΕΙΡΟΥ-Ανοικτά Ακαδημαϊκά  Μαθήματα στο ΤΕΙ Ηπείρου</a:t>
            </a:r>
          </a:p>
        </p:txBody>
      </p:sp>
      <p:pic>
        <p:nvPicPr>
          <p:cNvPr id="9"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10"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3" y="2107530"/>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990094"/>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&lt;Θάνου Σοφία&gt;</a:t>
            </a:r>
            <a:endParaRPr lang="el-GR" sz="2900" b="1" dirty="0"/>
          </a:p>
          <a:p>
            <a:pPr algn="r"/>
            <a:r>
              <a:rPr lang="el-GR" sz="2900" dirty="0" smtClean="0"/>
              <a:t>&lt;Πρέβεζα&gt;,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2" y="5307668"/>
            <a:ext cx="3255169"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1" y="5556285"/>
            <a:ext cx="1581685" cy="553393"/>
          </a:xfrm>
          <a:prstGeom prst="rect">
            <a:avLst/>
          </a:prstGeom>
        </p:spPr>
      </p:pic>
      <p:sp>
        <p:nvSpPr>
          <p:cNvPr id="6" name="5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:Χρηματοδοτική συμπεριφορά, ΤΜΗΜΑ ΧΡΗΜΑΤΟΟΙΚΟΝΟΜΙΚΗΣ ΚΑΙ ΛΟΓΙΣΤΙΚΗΣ, ΤΕΙ ΗΠΕΙΡΟΥ-Ανοικτά Ακαδημαϊκά  Μαθήματα στο ΤΕΙ Ηπείρου</a:t>
            </a:r>
          </a:p>
        </p:txBody>
      </p:sp>
      <p:pic>
        <p:nvPicPr>
          <p:cNvPr id="7" name="Εικόνα 7"/>
          <p:cNvPicPr>
            <a:picLocks noChangeAspect="1"/>
          </p:cNvPicPr>
          <p:nvPr/>
        </p:nvPicPr>
        <p:blipFill>
          <a:blip r:embed="rId5" cstate="print"/>
          <a:stretch>
            <a:fillRect/>
          </a:stretch>
        </p:blipFill>
        <p:spPr>
          <a:xfrm>
            <a:off x="0" y="0"/>
            <a:ext cx="323528" cy="541828"/>
          </a:xfrm>
          <a:prstGeom prst="rect">
            <a:avLst/>
          </a:prstGeom>
        </p:spPr>
      </p:pic>
      <p:pic>
        <p:nvPicPr>
          <p:cNvPr id="8"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3"/>
          <p:cNvSpPr>
            <a:spLocks noGrp="1"/>
          </p:cNvSpPr>
          <p:nvPr>
            <p:ph type="sldNum" sz="quarter" idx="4294967295"/>
          </p:nvPr>
        </p:nvSpPr>
        <p:spPr bwMode="auto">
          <a:xfrm>
            <a:off x="8515350" y="6559382"/>
            <a:ext cx="628650" cy="365125"/>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sp>
        <p:nvSpPr>
          <p:cNvPr id="15" name="Rectangle 14"/>
          <p:cNvSpPr/>
          <p:nvPr/>
        </p:nvSpPr>
        <p:spPr>
          <a:xfrm>
            <a:off x="2317212" y="2893914"/>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:Χρηματοδοτική συμπεριφορά,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8" y="491073"/>
            <a:ext cx="8062025" cy="717796"/>
          </a:xfrm>
        </p:spPr>
        <p:txBody>
          <a:bodyPr>
            <a:normAutofit fontScale="90000"/>
          </a:bodyPr>
          <a:lstStyle/>
          <a:p>
            <a:r>
              <a:rPr lang="el-GR" dirty="0" smtClean="0"/>
              <a:t>Διατήρηση Σημειωμάτων</a:t>
            </a:r>
            <a:endParaRPr lang="el-GR" dirty="0"/>
          </a:p>
        </p:txBody>
      </p:sp>
      <p:sp>
        <p:nvSpPr>
          <p:cNvPr id="168" name="Rectangle 167"/>
          <p:cNvSpPr/>
          <p:nvPr/>
        </p:nvSpPr>
        <p:spPr>
          <a:xfrm>
            <a:off x="618102" y="1904741"/>
            <a:ext cx="7765365" cy="3693317"/>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10" name="9 - Ορθογώνιο"/>
          <p:cNvSpPr/>
          <p:nvPr/>
        </p:nvSpPr>
        <p:spPr>
          <a:xfrm>
            <a:off x="285720" y="0"/>
            <a:ext cx="8572560" cy="49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bg1"/>
                </a:solidFill>
              </a:rPr>
              <a:t>Χρηματοοικονομική των Επιχειρήσεων, Ενότητα :Χρηματοδοτική συμπεριφορά, ΤΜΗΜΑ ΧΡΗΜΑΤΟΟΙΚΟΝΟΜΙΚΗΣ ΚΑΙ ΛΟΓΙΣΤΙΚΗΣ, ΤΕΙ ΗΠΕΙΡΟΥ-Ανοικτά Ακαδημαϊκά  Μαθήματα στο ΤΕΙ Ηπείρου</a:t>
            </a:r>
          </a:p>
        </p:txBody>
      </p:sp>
      <p:pic>
        <p:nvPicPr>
          <p:cNvPr id="12" name="Εικόνα 7"/>
          <p:cNvPicPr>
            <a:picLocks noChangeAspect="1"/>
          </p:cNvPicPr>
          <p:nvPr/>
        </p:nvPicPr>
        <p:blipFill>
          <a:blip r:embed="rId3" cstate="print"/>
          <a:stretch>
            <a:fillRect/>
          </a:stretch>
        </p:blipFill>
        <p:spPr>
          <a:xfrm>
            <a:off x="0" y="0"/>
            <a:ext cx="323528" cy="541828"/>
          </a:xfrm>
          <a:prstGeom prst="rect">
            <a:avLst/>
          </a:prstGeom>
        </p:spPr>
      </p:pic>
      <p:pic>
        <p:nvPicPr>
          <p:cNvPr id="13"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48464" y="0"/>
            <a:ext cx="395536" cy="485597"/>
          </a:xfrm>
          <a:prstGeom prst="rect">
            <a:avLst/>
          </a:prstGeom>
        </p:spPr>
      </p:pic>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7"/>
          <p:cNvSpPr>
            <a:spLocks noGrp="1"/>
          </p:cNvSpPr>
          <p:nvPr>
            <p:ph type="title"/>
          </p:nvPr>
        </p:nvSpPr>
        <p:spPr>
          <a:xfrm>
            <a:off x="457200" y="500063"/>
            <a:ext cx="8229600" cy="917575"/>
          </a:xfrm>
        </p:spPr>
        <p:txBody>
          <a:bodyPr>
            <a:normAutofit/>
          </a:bodyPr>
          <a:lstStyle/>
          <a:p>
            <a:r>
              <a:rPr lang="el-GR" sz="3200" b="1" dirty="0" smtClean="0"/>
              <a:t>Άδειες Χρήσης</a:t>
            </a:r>
            <a:endParaRPr lang="el-GR" sz="3200" b="1" dirty="0"/>
          </a:p>
        </p:txBody>
      </p:sp>
      <p:sp>
        <p:nvSpPr>
          <p:cNvPr id="9" name="Subtitle 8"/>
          <p:cNvSpPr>
            <a:spLocks noGrp="1"/>
          </p:cNvSpPr>
          <p:nvPr>
            <p:ph idx="1"/>
          </p:nvPr>
        </p:nvSpPr>
        <p:spPr/>
        <p:txBody>
          <a:bodyPr>
            <a:normAutofit/>
          </a:bodyPr>
          <a:lstStyle/>
          <a:p>
            <a:endParaRPr lang="el-GR" sz="2800" dirty="0" smtClean="0"/>
          </a:p>
          <a:p>
            <a:r>
              <a:rPr lang="el-GR" sz="2800" dirty="0" smtClean="0"/>
              <a:t>Το </a:t>
            </a:r>
            <a:r>
              <a:rPr lang="el-GR" sz="2800" dirty="0"/>
              <a:t>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10" name="7 - Εικόνα" descr="Λογότυπο για Άδειες χρήσης Creative Commons BY-NC-ND"/>
          <p:cNvPicPr>
            <a:picLocks noChangeAspect="1"/>
          </p:cNvPicPr>
          <p:nvPr/>
        </p:nvPicPr>
        <p:blipFill>
          <a:blip r:embed="rId4" cstate="print"/>
          <a:stretch>
            <a:fillRect/>
          </a:stretch>
        </p:blipFill>
        <p:spPr>
          <a:xfrm>
            <a:off x="3714744" y="5357826"/>
            <a:ext cx="1581685" cy="4611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Title 1"/>
          <p:cNvSpPr>
            <a:spLocks noGrp="1"/>
          </p:cNvSpPr>
          <p:nvPr>
            <p:ph type="title"/>
          </p:nvPr>
        </p:nvSpPr>
        <p:spPr>
          <a:xfrm>
            <a:off x="457200" y="500063"/>
            <a:ext cx="8229600" cy="917575"/>
          </a:xfrm>
        </p:spPr>
        <p:txBody>
          <a:bodyPr>
            <a:normAutofit/>
          </a:bodyPr>
          <a:lstStyle/>
          <a:p>
            <a:r>
              <a:rPr lang="el-GR" sz="3200" b="1" dirty="0" smtClean="0"/>
              <a:t>Χρηματοδότηση</a:t>
            </a:r>
            <a:endParaRPr lang="el-GR" sz="3200" b="1" dirty="0"/>
          </a:p>
        </p:txBody>
      </p:sp>
      <p:sp>
        <p:nvSpPr>
          <p:cNvPr id="9" name="Content Placeholder 2"/>
          <p:cNvSpPr>
            <a:spLocks noGrp="1"/>
          </p:cNvSpPr>
          <p:nvPr>
            <p:ph idx="1"/>
          </p:nvPr>
        </p:nvSpPr>
        <p:spPr>
          <a:xfrm>
            <a:off x="428596" y="1643050"/>
            <a:ext cx="8229600" cy="34004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1332312" y="5214950"/>
            <a:ext cx="6480048" cy="12858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000" dirty="0" smtClean="0"/>
              <a:t>Σκοπός της ενότητας αυτής είναι να αναλυθεί  η διάκριση μεταξύ εσωτερικής και εξωτερικής χρηματοδότησης καθώς και τους παράγοντες που ενδέχεται να επηρεάσουν την ποσότητα των κεφαλαίων που αντλούν οι επιχειρήσεις από κάθε πηγή. Στη συνέχεια στρέφουμε την προσοχή μας στην εξωτερική χρηματοδότηση και εξετάζουμε το πώς  και γιατί οι χρηματοδοτικές επιλογές ενδέχεται να μεταβληθούν καθώς η επιχείρηση περνά από διαφορετικά στάδια του κύκλου ζωής της, από το ξεκίνημα ως την επέκταση και από την υψηλή ανάπτυξη στην σταθερή ανάπτυξη και την παρακμή.</a:t>
            </a:r>
          </a:p>
          <a:p>
            <a:endParaRPr lang="el-GR" sz="2000" dirty="0" smtClean="0"/>
          </a:p>
          <a:p>
            <a:r>
              <a:rPr lang="el-GR" sz="2000" b="1" dirty="0" smtClean="0"/>
              <a:t>Λέξεις κλειδιά </a:t>
            </a:r>
            <a:r>
              <a:rPr lang="el-GR" sz="2000" dirty="0" smtClean="0"/>
              <a:t>: Εσωτερική χρηματοδότηση, εξωτερική χρηματοδότηση, βραχυπρόθεσμη χρηματοδότηση, μακροπρόθεσμη χρηματοδότηση, τρόποι χρηματοδότησης, κύκλος ζωής επιχείρησης.</a:t>
            </a:r>
            <a:endParaRPr lang="el-GR" sz="2000" dirty="0"/>
          </a:p>
        </p:txBody>
      </p:sp>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8" name="1 - Τίτλος"/>
          <p:cNvSpPr>
            <a:spLocks noGrp="1"/>
          </p:cNvSpPr>
          <p:nvPr>
            <p:ph type="title"/>
          </p:nvPr>
        </p:nvSpPr>
        <p:spPr>
          <a:xfrm>
            <a:off x="457200" y="500063"/>
            <a:ext cx="8229600" cy="917575"/>
          </a:xfrm>
        </p:spPr>
        <p:txBody>
          <a:bodyPr>
            <a:normAutofit/>
          </a:bodyPr>
          <a:lstStyle/>
          <a:p>
            <a:r>
              <a:rPr lang="el-GR" sz="3200" b="1" dirty="0" smtClean="0"/>
              <a:t>Σκοποί  ενότητας</a:t>
            </a:r>
            <a:endParaRPr lang="el-GR"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ΧΡΗΜΑΤΟΔΟΤΙΚΗ ΣΥΜΠΕΡΙΦΟΡΑ </a:t>
            </a:r>
          </a:p>
        </p:txBody>
      </p:sp>
      <p:sp>
        <p:nvSpPr>
          <p:cNvPr id="10" name="Content Placeholder 2"/>
          <p:cNvSpPr>
            <a:spLocks noGrp="1"/>
          </p:cNvSpPr>
          <p:nvPr>
            <p:ph idx="1"/>
          </p:nvPr>
        </p:nvSpPr>
        <p:spPr/>
        <p:txBody>
          <a:bodyPr>
            <a:noAutofit/>
          </a:bodyPr>
          <a:lstStyle/>
          <a:p>
            <a:pPr marL="365760" indent="-256032" algn="just" eaLnBrk="1" fontAlgn="auto" hangingPunct="1">
              <a:spcBef>
                <a:spcPts val="3000"/>
              </a:spcBef>
              <a:spcAft>
                <a:spcPts val="0"/>
              </a:spcAft>
              <a:buFont typeface="Wingdings" pitchFamily="2" charset="2"/>
              <a:buChar char="q"/>
              <a:defRPr/>
            </a:pPr>
            <a:r>
              <a:rPr lang="el-GR" sz="2800" b="1" dirty="0" smtClean="0">
                <a:solidFill>
                  <a:srgbClr val="191919"/>
                </a:solidFill>
              </a:rPr>
              <a:t>Εσωτερική Χρηματοδότηση</a:t>
            </a:r>
            <a:r>
              <a:rPr lang="el-GR" sz="2800" dirty="0" smtClean="0">
                <a:solidFill>
                  <a:srgbClr val="191919"/>
                </a:solidFill>
              </a:rPr>
              <a:t> (εσωτερικά ίδια κεφάλαια): Οι ταμειακές ροές από τα υπάρχοντα περιουσιακά στοιχεία μιας επιχείρησης</a:t>
            </a:r>
          </a:p>
          <a:p>
            <a:pPr marL="365760" indent="-256032" algn="just" eaLnBrk="1" fontAlgn="auto" hangingPunct="1">
              <a:spcBef>
                <a:spcPts val="3000"/>
              </a:spcBef>
              <a:spcAft>
                <a:spcPts val="0"/>
              </a:spcAft>
              <a:buFont typeface="Wingdings" pitchFamily="2" charset="2"/>
              <a:buChar char="q"/>
              <a:defRPr/>
            </a:pPr>
            <a:r>
              <a:rPr lang="el-GR" sz="2800" b="1" dirty="0" smtClean="0">
                <a:solidFill>
                  <a:srgbClr val="191919"/>
                </a:solidFill>
              </a:rPr>
              <a:t>Εξωτερική Χρηματοδότηση:</a:t>
            </a:r>
            <a:r>
              <a:rPr lang="el-GR" sz="2800" dirty="0" smtClean="0">
                <a:solidFill>
                  <a:srgbClr val="191919"/>
                </a:solidFill>
              </a:rPr>
              <a:t> οι ταμειακές ροές που αντλούνται εκτός της επιχείρησης είτε από ιδιωτικές πηγές είτε από τις χρηματοοικονομικές αγορές </a:t>
            </a:r>
          </a:p>
          <a:p>
            <a:pPr marL="365760" indent="-256032" algn="ctr" eaLnBrk="1" fontAlgn="auto" hangingPunct="1">
              <a:spcBef>
                <a:spcPts val="3000"/>
              </a:spcBef>
              <a:spcAft>
                <a:spcPts val="0"/>
              </a:spcAft>
              <a:buClr>
                <a:schemeClr val="accent3"/>
              </a:buClr>
              <a:buFont typeface="Wingdings 3"/>
              <a:buNone/>
              <a:defRPr/>
            </a:pPr>
            <a:r>
              <a:rPr lang="el-GR" sz="2800" b="1" dirty="0" smtClean="0">
                <a:solidFill>
                  <a:srgbClr val="191919"/>
                </a:solidFill>
              </a:rPr>
              <a:t>Η εξωτερική χρηματοδότηση μπορεί να έχει τη μορφή νέων ίδιων δανειακών ή υβριδικών κεφαλαίων!</a:t>
            </a:r>
          </a:p>
          <a:p>
            <a:pPr marL="365760" indent="-256032" algn="just" eaLnBrk="1" fontAlgn="auto" hangingPunct="1">
              <a:spcAft>
                <a:spcPts val="0"/>
              </a:spcAft>
              <a:buClr>
                <a:schemeClr val="accent3"/>
              </a:buClr>
              <a:buFont typeface="Wingdings 3"/>
              <a:buChar char=""/>
              <a:defRPr/>
            </a:pPr>
            <a:endParaRPr lang="el-GR" sz="2800" dirty="0" smtClean="0">
              <a:solidFill>
                <a:srgbClr val="191919"/>
              </a:solidFill>
            </a:endParaRPr>
          </a:p>
          <a:p>
            <a:pPr marL="365760" indent="-256032" algn="just" eaLnBrk="1" fontAlgn="auto" hangingPunct="1">
              <a:spcAft>
                <a:spcPts val="0"/>
              </a:spcAft>
              <a:buClr>
                <a:schemeClr val="accent3"/>
              </a:buClr>
              <a:buFont typeface="Wingdings 3"/>
              <a:buChar char=""/>
              <a:defRPr/>
            </a:pPr>
            <a:endParaRPr lang="el-GR" sz="2800" dirty="0" smtClean="0">
              <a:solidFill>
                <a:srgbClr val="19191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ΓΙΑΤΙ ΕΣΩΤΕΡΙΚΗ ΑΝΤΙ ΕΞΩΤΕΡΙΚΗ ΧΡΗΜΑΤΟΔΟΤΗΣΗ;</a:t>
            </a:r>
          </a:p>
        </p:txBody>
      </p:sp>
      <p:sp>
        <p:nvSpPr>
          <p:cNvPr id="10" name="Content Placeholder 2"/>
          <p:cNvSpPr>
            <a:spLocks noGrp="1"/>
          </p:cNvSpPr>
          <p:nvPr>
            <p:ph idx="1"/>
          </p:nvPr>
        </p:nvSpPr>
        <p:spPr/>
        <p:txBody>
          <a:bodyPr>
            <a:noAutofit/>
          </a:bodyPr>
          <a:lstStyle/>
          <a:p>
            <a:pPr marL="365760" indent="-256032" algn="just" eaLnBrk="1" fontAlgn="auto" hangingPunct="1">
              <a:spcBef>
                <a:spcPts val="3000"/>
              </a:spcBef>
              <a:spcAft>
                <a:spcPts val="0"/>
              </a:spcAft>
              <a:buFont typeface="Wingdings" pitchFamily="2" charset="2"/>
              <a:buChar char="q"/>
              <a:defRPr/>
            </a:pPr>
            <a:r>
              <a:rPr lang="el-GR" sz="2400" dirty="0" smtClean="0">
                <a:solidFill>
                  <a:srgbClr val="191919"/>
                </a:solidFill>
              </a:rPr>
              <a:t>Οι εσωτερικές ταμειακές ροές μπορούν να χρησιμοποιηθούν για τη χρηματοδότηση δραστηριοτήτων χωρίς την ύπαρξη μεγάλου κόστους συναλλαγών ή την απώλεια ελέγχου.</a:t>
            </a:r>
          </a:p>
          <a:p>
            <a:pPr marL="447675" indent="-9525" algn="just" eaLnBrk="1" fontAlgn="auto" hangingPunct="1">
              <a:spcBef>
                <a:spcPts val="3000"/>
              </a:spcBef>
              <a:spcAft>
                <a:spcPts val="0"/>
              </a:spcAft>
              <a:buFont typeface="Wingdings" pitchFamily="2" charset="2"/>
              <a:buChar char="Ø"/>
              <a:defRPr/>
            </a:pPr>
            <a:r>
              <a:rPr lang="el-GR" sz="2400" dirty="0" smtClean="0">
                <a:solidFill>
                  <a:srgbClr val="191919"/>
                </a:solidFill>
              </a:rPr>
              <a:t>Για τις </a:t>
            </a:r>
            <a:r>
              <a:rPr lang="el-GR" sz="2400" b="1" dirty="0" smtClean="0">
                <a:solidFill>
                  <a:srgbClr val="191919"/>
                </a:solidFill>
              </a:rPr>
              <a:t>μη εισηγμένες </a:t>
            </a:r>
            <a:r>
              <a:rPr lang="el-GR" sz="2400" dirty="0" smtClean="0">
                <a:solidFill>
                  <a:srgbClr val="191919"/>
                </a:solidFill>
              </a:rPr>
              <a:t>επιχειρήσεις η εξωτερική χρηματοδότηση είναι δύσκολή και όταν βρίσκεται συνήθως συνοδεύεται από μια απώλεια ελέγχου.</a:t>
            </a:r>
          </a:p>
          <a:p>
            <a:pPr marL="447675" indent="-9525" algn="just" eaLnBrk="1" fontAlgn="auto" hangingPunct="1">
              <a:spcBef>
                <a:spcPts val="3000"/>
              </a:spcBef>
              <a:spcAft>
                <a:spcPts val="0"/>
              </a:spcAft>
              <a:buFont typeface="Wingdings" pitchFamily="2" charset="2"/>
              <a:buChar char="Ø"/>
              <a:defRPr/>
            </a:pPr>
            <a:r>
              <a:rPr lang="el-GR" sz="2400" dirty="0" smtClean="0">
                <a:solidFill>
                  <a:srgbClr val="191919"/>
                </a:solidFill>
              </a:rPr>
              <a:t>Για τις </a:t>
            </a:r>
            <a:r>
              <a:rPr lang="el-GR" sz="2400" b="1" dirty="0" smtClean="0">
                <a:solidFill>
                  <a:srgbClr val="191919"/>
                </a:solidFill>
              </a:rPr>
              <a:t>εισηγμένες </a:t>
            </a:r>
            <a:r>
              <a:rPr lang="el-GR" sz="2400" dirty="0" smtClean="0">
                <a:solidFill>
                  <a:srgbClr val="191919"/>
                </a:solidFill>
              </a:rPr>
              <a:t>επιχειρήσεις η εξωτερική χρηματοδότηση είναι εύκολη, αλλά συνήθως ακριβή σε όρους κόστους έκδοσης.</a:t>
            </a:r>
          </a:p>
          <a:p>
            <a:pPr marL="365760" indent="-256032" algn="just" eaLnBrk="1" fontAlgn="auto" hangingPunct="1">
              <a:spcAft>
                <a:spcPts val="0"/>
              </a:spcAft>
              <a:buClr>
                <a:schemeClr val="accent3"/>
              </a:buClr>
              <a:buFont typeface="Wingdings 3"/>
              <a:buNone/>
              <a:defRPr/>
            </a:pPr>
            <a:endParaRPr lang="el-GR" sz="2400" u="sng" dirty="0" smtClean="0">
              <a:solidFill>
                <a:srgbClr val="191919"/>
              </a:solidFill>
            </a:endParaRPr>
          </a:p>
          <a:p>
            <a:pPr marL="365760" indent="-256032" algn="just" eaLnBrk="1" fontAlgn="auto" hangingPunct="1">
              <a:spcAft>
                <a:spcPts val="0"/>
              </a:spcAft>
              <a:buClr>
                <a:schemeClr val="accent3"/>
              </a:buClr>
              <a:buFont typeface="Wingdings 3"/>
              <a:buChar char=""/>
              <a:defRPr/>
            </a:pPr>
            <a:endParaRPr lang="el-GR" sz="2400" dirty="0" smtClean="0">
              <a:solidFill>
                <a:srgbClr val="191919"/>
              </a:solidFill>
            </a:endParaRPr>
          </a:p>
          <a:p>
            <a:pPr marL="365760" indent="-256032" algn="just" eaLnBrk="1" fontAlgn="auto" hangingPunct="1">
              <a:spcAft>
                <a:spcPts val="0"/>
              </a:spcAft>
              <a:buClr>
                <a:schemeClr val="accent3"/>
              </a:buClr>
              <a:buFont typeface="Wingdings 3"/>
              <a:buChar char=""/>
              <a:defRPr/>
            </a:pPr>
            <a:endParaRPr lang="el-GR" sz="2400" dirty="0" smtClean="0">
              <a:solidFill>
                <a:srgbClr val="19191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ΠΕΡΙΟΡΙΣΜΟΙ ΕΣΩΤΕΡΙΚΗΣ ΧΡΗΜΑΤΟΔΟΤΗΣΗΣ</a:t>
            </a:r>
          </a:p>
        </p:txBody>
      </p:sp>
      <p:sp>
        <p:nvSpPr>
          <p:cNvPr id="10" name="Content Placeholder 2"/>
          <p:cNvSpPr>
            <a:spLocks noGrp="1"/>
          </p:cNvSpPr>
          <p:nvPr>
            <p:ph idx="1"/>
          </p:nvPr>
        </p:nvSpPr>
        <p:spPr/>
        <p:txBody>
          <a:bodyPr>
            <a:noAutofit/>
          </a:bodyPr>
          <a:lstStyle/>
          <a:p>
            <a:pPr marL="274320" indent="-274320" algn="just" eaLnBrk="1" fontAlgn="auto" hangingPunct="1">
              <a:lnSpc>
                <a:spcPct val="150000"/>
              </a:lnSpc>
              <a:spcAft>
                <a:spcPts val="0"/>
              </a:spcAft>
              <a:buFont typeface="Wingdings" pitchFamily="2" charset="2"/>
              <a:buChar char="q"/>
              <a:defRPr/>
            </a:pPr>
            <a:r>
              <a:rPr lang="el-GR" sz="2400" dirty="0" smtClean="0">
                <a:solidFill>
                  <a:srgbClr val="191919"/>
                </a:solidFill>
              </a:rPr>
              <a:t>Τα εσωτερικά κεφάλαια περιορίζονται στις ταμειακές ροές που παράγει η επιχείρηση, οι οποίες ενδέχεται να μην επαρκούν για τη χρηματοδότηση ενός επενδυτικού σχεδίου.</a:t>
            </a:r>
          </a:p>
          <a:p>
            <a:pPr marL="274320" indent="-274320" algn="just" eaLnBrk="1" fontAlgn="auto" hangingPunct="1">
              <a:lnSpc>
                <a:spcPct val="150000"/>
              </a:lnSpc>
              <a:spcAft>
                <a:spcPts val="0"/>
              </a:spcAft>
              <a:buFont typeface="Wingdings" pitchFamily="2" charset="2"/>
              <a:buChar char="q"/>
              <a:defRPr/>
            </a:pPr>
            <a:r>
              <a:rPr lang="el-GR" sz="2400" dirty="0" smtClean="0">
                <a:solidFill>
                  <a:srgbClr val="191919"/>
                </a:solidFill>
              </a:rPr>
              <a:t>Η αποκλειστική χρήση εσωτερικής χρηματοδότησης ενδέχεται να παρασύρει τα διευθυντικά στελέχη να σκεφτούν ότι η τιμή της μετοχής δεν έχει σημασία εφόσον το επενδυτικό σχέδιο χρηματοδοτείται από εσωτερικά ίδια κεφάλαια.</a:t>
            </a: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3" pitchFamily="18" charset="2"/>
              <a:buNone/>
              <a:defRPr/>
            </a:pPr>
            <a:endParaRPr lang="el-GR" sz="2400" u="sng"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a:p>
            <a:pPr marL="274320" indent="-274320" algn="just" eaLnBrk="1" fontAlgn="auto" hangingPunct="1">
              <a:spcAft>
                <a:spcPts val="0"/>
              </a:spcAft>
              <a:buClr>
                <a:schemeClr val="accent3"/>
              </a:buClr>
              <a:buFont typeface="Wingdings 2"/>
              <a:buChar char=""/>
              <a:defRPr/>
            </a:pPr>
            <a:endParaRPr lang="el-GR" sz="2400" dirty="0" smtClean="0">
              <a:solidFill>
                <a:srgbClr val="19191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428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Χρηματοοικονομική των Επιχειρήσεων, Ενότητα  : Χρηματοδοτική Συμπεριφορά, ΤΜΗΜΑ ΧΡΗΜΑΤΟΟΙΚΟΝΟΜΙΚΉΣ ΚΑΙ ΛΟΓΙΣΤΙΚΗΣ , ΤΕΙ ΗΠΕΙΡΟΥ – Ανοικτά Ακαδημαϊκά Μαθήματα στο ΤΕΙ  Ηπείρου</a:t>
            </a:r>
            <a:endParaRPr lang="el-GR" sz="1600" dirty="0"/>
          </a:p>
        </p:txBody>
      </p:sp>
      <p:pic>
        <p:nvPicPr>
          <p:cNvPr id="6" name="Εικόνα 7"/>
          <p:cNvPicPr>
            <a:picLocks noChangeAspect="1"/>
          </p:cNvPicPr>
          <p:nvPr/>
        </p:nvPicPr>
        <p:blipFill>
          <a:blip r:embed="rId2" cstate="print"/>
          <a:stretch>
            <a:fillRect/>
          </a:stretch>
        </p:blipFill>
        <p:spPr>
          <a:xfrm>
            <a:off x="0" y="0"/>
            <a:ext cx="267726" cy="451523"/>
          </a:xfrm>
          <a:prstGeom prst="rect">
            <a:avLst/>
          </a:prstGeom>
        </p:spPr>
      </p:pic>
      <p:pic>
        <p:nvPicPr>
          <p:cNvPr id="7" name="Εικόνα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Title 1"/>
          <p:cNvSpPr>
            <a:spLocks noGrp="1"/>
          </p:cNvSpPr>
          <p:nvPr>
            <p:ph type="title"/>
          </p:nvPr>
        </p:nvSpPr>
        <p:spPr>
          <a:xfrm>
            <a:off x="457200" y="500063"/>
            <a:ext cx="8229600" cy="917575"/>
          </a:xfrm>
        </p:spPr>
        <p:txBody>
          <a:bodyPr>
            <a:noAutofit/>
          </a:bodyPr>
          <a:lstStyle/>
          <a:p>
            <a:pPr algn="ctr" eaLnBrk="1" fontAlgn="auto" hangingPunct="1">
              <a:spcAft>
                <a:spcPts val="0"/>
              </a:spcAft>
              <a:defRPr/>
            </a:pPr>
            <a:r>
              <a:rPr lang="el-GR" sz="3200" b="1" dirty="0" smtClean="0">
                <a:ea typeface="ＭＳ Ｐゴシック" pitchFamily="34" charset="-128"/>
              </a:rPr>
              <a:t>ΒΡΑΧΥΠΡΟΘΕΣΜΗ ΧΡΗΜΑΤΟΔΟΤΗΣΗ</a:t>
            </a:r>
          </a:p>
        </p:txBody>
      </p:sp>
      <p:sp>
        <p:nvSpPr>
          <p:cNvPr id="10" name="Content Placeholder 2"/>
          <p:cNvSpPr>
            <a:spLocks noGrp="1"/>
          </p:cNvSpPr>
          <p:nvPr>
            <p:ph idx="1"/>
          </p:nvPr>
        </p:nvSpPr>
        <p:spPr/>
        <p:txBody>
          <a:bodyPr>
            <a:normAutofit/>
          </a:bodyPr>
          <a:lstStyle/>
          <a:p>
            <a:pPr algn="just" eaLnBrk="1" hangingPunct="1">
              <a:lnSpc>
                <a:spcPct val="150000"/>
              </a:lnSpc>
              <a:spcBef>
                <a:spcPts val="1200"/>
              </a:spcBef>
              <a:buFont typeface="Wingdings" pitchFamily="2" charset="2"/>
              <a:buChar char="q"/>
            </a:pPr>
            <a:r>
              <a:rPr lang="el-GR" sz="3000" dirty="0" smtClean="0">
                <a:solidFill>
                  <a:srgbClr val="191919"/>
                </a:solidFill>
              </a:rPr>
              <a:t>Συμπληρώνει ένα προσωρινό κενό στις χρηματοδοτικές ανάγκες της επιχείρησης, όταν οι ταμειακές εισροές δεν επαρκούν να καλύψουν ένα ξαφνικό κύμα εξόδων </a:t>
            </a:r>
            <a:r>
              <a:rPr lang="el-GR" sz="3000" i="1" dirty="0" smtClean="0">
                <a:solidFill>
                  <a:srgbClr val="191919"/>
                </a:solidFill>
              </a:rPr>
              <a:t>(π.χ. όταν η επιχείρηση έχει ακανόνιστες πωλήσεις εξαιτίας της εποχικότητας των εργασιών της).</a:t>
            </a:r>
          </a:p>
          <a:p>
            <a:pPr algn="just" eaLnBrk="1" hangingPunct="1">
              <a:buFont typeface="Wingdings 2" pitchFamily="18" charset="2"/>
              <a:buNone/>
            </a:pPr>
            <a:endParaRPr lang="el-GR" sz="3000" dirty="0" smtClean="0">
              <a:solidFill>
                <a:srgbClr val="191919"/>
              </a:solidFill>
            </a:endParaRPr>
          </a:p>
          <a:p>
            <a:pPr algn="just" eaLnBrk="1" hangingPunct="1">
              <a:buFont typeface="Wingdings 3" pitchFamily="18" charset="2"/>
              <a:buNone/>
            </a:pPr>
            <a:endParaRPr lang="el-GR" sz="2800" u="sng" dirty="0" smtClean="0">
              <a:solidFill>
                <a:srgbClr val="191919"/>
              </a:solidFill>
            </a:endParaRPr>
          </a:p>
          <a:p>
            <a:pPr algn="just" eaLnBrk="1" hangingPunct="1"/>
            <a:endParaRPr lang="el-GR" sz="2800" dirty="0" smtClean="0">
              <a:solidFill>
                <a:srgbClr val="191919"/>
              </a:solidFill>
            </a:endParaRPr>
          </a:p>
          <a:p>
            <a:pPr algn="just" eaLnBrk="1" hangingPunct="1"/>
            <a:endParaRPr lang="el-GR" sz="2800" dirty="0" smtClean="0">
              <a:solidFill>
                <a:srgbClr val="191919"/>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1507</Words>
  <Application>Microsoft Office PowerPoint</Application>
  <PresentationFormat>Προβολή στην οθόνη (4:3)</PresentationFormat>
  <Paragraphs>136</Paragraphs>
  <Slides>24</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Χρηματοοικονομική των Επιχειρήσεων</vt:lpstr>
      <vt:lpstr>Τμήμα : ΧΡΗΜΑΤΟΟΙΚΟΝΟΜΙΚΗΣ &amp; ΛΟΓΙΣΤΙΚΗΣ  Τίτλος Μαθήματος :Χρηματοοικονομική των επιχειρήσεων  Ενότητα : Χρηματοδοτική συμπεριφορά  Καραμάνης Κων/νος Επίκουρος Καθηγητής Πρέβεζα, 2015</vt:lpstr>
      <vt:lpstr>Άδειες Χρήσης</vt:lpstr>
      <vt:lpstr>Χρηματοδότηση</vt:lpstr>
      <vt:lpstr>Σκοποί  ενότητας</vt:lpstr>
      <vt:lpstr>ΧΡΗΜΑΤΟΔΟΤΙΚΗ ΣΥΜΠΕΡΙΦΟΡΑ </vt:lpstr>
      <vt:lpstr>ΓΙΑΤΙ ΕΣΩΤΕΡΙΚΗ ΑΝΤΙ ΕΞΩΤΕΡΙΚΗ ΧΡΗΜΑΤΟΔΟΤΗΣΗ;</vt:lpstr>
      <vt:lpstr>ΠΕΡΙΟΡΙΣΜΟΙ ΕΣΩΤΕΡΙΚΗΣ ΧΡΗΜΑΤΟΔΟΤΗΣΗΣ</vt:lpstr>
      <vt:lpstr>ΒΡΑΧΥΠΡΟΘΕΣΜΗ ΧΡΗΜΑΤΟΔΟΤΗΣΗ</vt:lpstr>
      <vt:lpstr>ΤΡΟΠΟΙ ΒΡΑΧΥΠΡΟΘΕΣΜΗΣ ΧΡΗΜΑΤΟΔΟΤΗΣΗΣ</vt:lpstr>
      <vt:lpstr>ΜΑΚΡΟΠΡΟΘΕΣΜΗ ΧΡΗΜΑΤΟΔΟΤΗΣΗ</vt:lpstr>
      <vt:lpstr>ΤΡΟΠΟΙ ΜΑΚΡΟΠΡΟΘΕΣΜΗΣ ΧΡΗΜΑΤΟΔΟΤΗΣΗΣ</vt:lpstr>
      <vt:lpstr>ΚΥΚΛΟΣ ΖΩΗΣ ΤΗΣ ΕΠΙΧΕΙΡΗΣΗΣ ΚΑΙ ΧΡΗΜΑΤΟΔΟΤΗΣΗ</vt:lpstr>
      <vt:lpstr>ΚΥΚΛΟΣ ΖΩΗΣ ΕΠΙΧΕΙΡΗΣΗΣ:  ΤΡΟΠΟΙ  ΧΡΗΜΑΤΟΔΟΤΗΣΗΣ (1) από  (3)</vt:lpstr>
      <vt:lpstr>ΚΥΚΛΟΣ ΖΩΗΣ ΕΠΙΧΕΙΡΗΣΗΣ:  ΤΡΟΠΟΙ  ΧΡΗΜΑΤΟΔΟΤΗΣΗΣ (2) από (3)</vt:lpstr>
      <vt:lpstr>ΚΥΚΛΟΣ ΖΩΗΣ ΕΠΙΧΕΙΡΗΣΗΣ:  ΤΡΟΠΟΙ  ΧΡΗΜΑΤΟΔΟΤΗΣΗΣ (3) από (3)</vt:lpstr>
      <vt:lpstr>ΣΤΗΝ ΠΡΑΞΗ Ο ΚΥΚΛΟΣ ΖΩΗΣ ΤΗΣ ΕΠΙΧΕΙΡΗΣΗΣ</vt:lpstr>
      <vt:lpstr>Βιβλιογραφία</vt:lpstr>
      <vt:lpstr>Σημείωμα Αναφοράς</vt:lpstr>
      <vt:lpstr>Σημείωμα Αδειοδότησης</vt:lpstr>
      <vt:lpstr>Διαφάνεια 21</vt:lpstr>
      <vt:lpstr>Διαφάνεια 22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Χρηματοοικονομική των Επιχειρήσεων</dc:title>
  <dc:creator>Guest</dc:creator>
  <cp:lastModifiedBy>pc1</cp:lastModifiedBy>
  <cp:revision>39</cp:revision>
  <dcterms:created xsi:type="dcterms:W3CDTF">2015-06-19T09:53:44Z</dcterms:created>
  <dcterms:modified xsi:type="dcterms:W3CDTF">2015-06-30T13:52:54Z</dcterms:modified>
</cp:coreProperties>
</file>