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9" r:id="rId3"/>
    <p:sldId id="257" r:id="rId4"/>
    <p:sldId id="259" r:id="rId5"/>
    <p:sldId id="261" r:id="rId6"/>
    <p:sldId id="265" r:id="rId7"/>
    <p:sldId id="274" r:id="rId8"/>
    <p:sldId id="296" r:id="rId9"/>
    <p:sldId id="297" r:id="rId10"/>
    <p:sldId id="298" r:id="rId11"/>
    <p:sldId id="299" r:id="rId12"/>
    <p:sldId id="300" r:id="rId13"/>
    <p:sldId id="282" r:id="rId14"/>
    <p:sldId id="283" r:id="rId15"/>
    <p:sldId id="285" r:id="rId16"/>
    <p:sldId id="301" r:id="rId17"/>
    <p:sldId id="302" r:id="rId18"/>
    <p:sldId id="290" r:id="rId19"/>
    <p:sldId id="303" r:id="rId20"/>
    <p:sldId id="291" r:id="rId21"/>
    <p:sldId id="292" r:id="rId22"/>
    <p:sldId id="293" r:id="rId23"/>
    <p:sldId id="294" r:id="rId24"/>
    <p:sldId id="295" r:id="rId25"/>
    <p:sldId id="280" r:id="rId26"/>
  </p:sldIdLst>
  <p:sldSz cx="9144000" cy="5715000" type="screen16x10"/>
  <p:notesSz cx="6858000" cy="9144000"/>
  <p:custDataLst>
    <p:tags r:id="rId29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>
        <p:scale>
          <a:sx n="106" d="100"/>
          <a:sy n="106" d="100"/>
        </p:scale>
        <p:origin x="-228" y="42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pPr/>
              <a:t>02/11/2015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2/11/2015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029940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04464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 </a:t>
            </a:r>
            <a:endParaRPr lang="el-GR" dirty="0">
              <a:solidFill>
                <a:srgbClr val="00B05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2566696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pPr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49980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47138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981724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c-web.ioa.teiep.gr/OpenClass/courses/LOGO125/" TargetMode="Externa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l-GR" dirty="0" smtClean="0"/>
              <a:t>Ελεγκτική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4000" dirty="0" smtClean="0"/>
              <a:t>Ιστορική Αναδρομή</a:t>
            </a:r>
          </a:p>
          <a:p>
            <a:r>
              <a:rPr lang="el-GR" sz="2800" dirty="0" smtClean="0"/>
              <a:t>Διακομιχάλης Μιχαήλ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 cstate="print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xmlns="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>
              <a:lnSpc>
                <a:spcPct val="60000"/>
              </a:lnSpc>
              <a:buNone/>
              <a:defRPr/>
            </a:pPr>
            <a:r>
              <a:rPr lang="el-GR" sz="2000" b="1" dirty="0" smtClean="0">
                <a:latin typeface="Calibri" pitchFamily="34" charset="0"/>
              </a:rPr>
              <a:t>	</a:t>
            </a:r>
            <a:endParaRPr lang="el-GR" sz="2000" dirty="0" smtClean="0">
              <a:latin typeface="Calibri" pitchFamily="34" charset="0"/>
              <a:cs typeface="Times New Roman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9600" dirty="0" smtClean="0">
                <a:cs typeface="Times New Roman" charset="0"/>
              </a:rPr>
              <a:t>Η ιστορική αναδρομή της Ελεγκτικής μέχρι σήμερα</a:t>
            </a:r>
            <a:endParaRPr lang="el-GR" sz="10400" dirty="0" smtClean="0">
              <a:latin typeface="+mj-lt"/>
            </a:endParaRPr>
          </a:p>
          <a:p>
            <a:pPr algn="just">
              <a:lnSpc>
                <a:spcPct val="60000"/>
              </a:lnSpc>
              <a:buNone/>
              <a:defRPr/>
            </a:pPr>
            <a:r>
              <a:rPr lang="el-GR" sz="24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8000" dirty="0" smtClean="0">
                <a:latin typeface="Calibri" pitchFamily="34" charset="0"/>
                <a:cs typeface="Times New Roman" charset="0"/>
              </a:rPr>
              <a:t>Οι Αθηναίοι </a:t>
            </a:r>
            <a:r>
              <a:rPr lang="el-GR" sz="8000" dirty="0" smtClean="0">
                <a:latin typeface="Calibri" pitchFamily="34" charset="0"/>
              </a:rPr>
              <a:t>δημιούργησαν και το 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σώμα αναθεωρητών ( ελεγκτών) από δέκα Αθηναίους εφόρους που εκλέγονταν από το λαό ( δήμο),</a:t>
            </a:r>
            <a:r>
              <a:rPr lang="el-GR" sz="8000" dirty="0" smtClean="0">
                <a:latin typeface="Calibri" pitchFamily="34" charset="0"/>
              </a:rPr>
              <a:t>για 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να ελέγχουν τους «λογαριασμούς διαχειρίσεως » των αρχόντων που αποχωρούσαν από το αξιώματος.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8000" dirty="0" smtClean="0">
                <a:latin typeface="Calibri" pitchFamily="34" charset="0"/>
              </a:rPr>
              <a:t>Στη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ν Αθήνα, </a:t>
            </a:r>
            <a:r>
              <a:rPr lang="el-GR" sz="8000" dirty="0" smtClean="0">
                <a:latin typeface="Calibri" pitchFamily="34" charset="0"/>
              </a:rPr>
              <a:t>το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 400 π..χ. ο νόμος όριζε να δημοσιεύονται οι λογαριασμοί των τότε εταιρειών.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8000" dirty="0" smtClean="0">
                <a:latin typeface="Calibri" pitchFamily="34" charset="0"/>
                <a:cs typeface="Times New Roman" charset="0"/>
              </a:rPr>
              <a:t>Στην υπόλοιπη αρχαία Ελλάδα βρίσκουμε τους « εξεταστές »  τους  «συνηγόρους » τους « </a:t>
            </a:r>
            <a:r>
              <a:rPr lang="el-GR" sz="8000" dirty="0" err="1" smtClean="0">
                <a:latin typeface="Calibri" pitchFamily="34" charset="0"/>
                <a:cs typeface="Times New Roman" charset="0"/>
              </a:rPr>
              <a:t>δοκιμαστήρας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 » στην (Αχαϊκή Συμπολιτεία), τους «</a:t>
            </a:r>
            <a:r>
              <a:rPr lang="el-GR" sz="8000" dirty="0" err="1" smtClean="0">
                <a:latin typeface="Calibri" pitchFamily="34" charset="0"/>
                <a:cs typeface="Times New Roman" charset="0"/>
              </a:rPr>
              <a:t>αρχισκόπους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 » στην  ( Φθιώτιδα ) , τους « </a:t>
            </a:r>
            <a:r>
              <a:rPr lang="el-GR" sz="8000" dirty="0" err="1" smtClean="0">
                <a:latin typeface="Calibri" pitchFamily="34" charset="0"/>
                <a:cs typeface="Times New Roman" charset="0"/>
              </a:rPr>
              <a:t>κατόπτας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 » στην(Βοιωτία) τους «</a:t>
            </a:r>
            <a:r>
              <a:rPr lang="el-GR" sz="8000" dirty="0" err="1" smtClean="0">
                <a:latin typeface="Calibri" pitchFamily="34" charset="0"/>
                <a:cs typeface="Times New Roman" charset="0"/>
              </a:rPr>
              <a:t>απολόγους</a:t>
            </a:r>
            <a:r>
              <a:rPr lang="el-GR" sz="8000" dirty="0" smtClean="0">
                <a:latin typeface="Calibri" pitchFamily="34" charset="0"/>
                <a:cs typeface="Times New Roman" charset="0"/>
              </a:rPr>
              <a:t> » στην ( Θάσο ).</a:t>
            </a:r>
            <a:endParaRPr lang="el-GR" sz="8000" dirty="0" smtClean="0">
              <a:latin typeface="Calibri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3600" dirty="0" smtClean="0">
                <a:cs typeface="Times New Roman" charset="0"/>
              </a:rPr>
              <a:t>Η ιστορική αναδρομή της Ελεγκτικής μέχρι σήμερα</a:t>
            </a:r>
            <a:endParaRPr lang="el-GR" sz="2000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2800" dirty="0" smtClean="0">
                <a:latin typeface="Calibri" pitchFamily="34" charset="0"/>
                <a:cs typeface="Times New Roman" charset="0"/>
              </a:rPr>
              <a:t>Στην Αρχαία Ρώμη την εποχή των Αυτοκρατόρων , ο έλεγχος των δημόσιων οικονομικών ανατέθηκε διαδοχικά στους « Υπάτους » τους « Κήνσορας » ή τους « Τιμητές » και τους «Ταμίας».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endParaRPr lang="el-GR" sz="2800" dirty="0" smtClean="0">
              <a:latin typeface="Calibri" pitchFamily="34" charset="0"/>
              <a:cs typeface="Times New Roman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2800" dirty="0" smtClean="0">
                <a:latin typeface="Calibri" pitchFamily="34" charset="0"/>
                <a:cs typeface="Times New Roman" charset="0"/>
              </a:rPr>
              <a:t>Αυτοί εξέταζαν τους λογαριασμούς των επαρχιών της αυτοκρατορίας και επέβλεπαν τον δημόσιο θησαυρό,  στη συνέχεια δε υπέβαλαν το σύνολο των λογαριασμών στη σύγκλητο για έγκριση.</a:t>
            </a:r>
            <a:endParaRPr lang="el-GR" sz="2800" dirty="0" smtClean="0">
              <a:latin typeface="Calibri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algn="just">
              <a:lnSpc>
                <a:spcPct val="8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3600" dirty="0" smtClean="0">
                <a:cs typeface="Times New Roman" charset="0"/>
              </a:rPr>
              <a:t>Η ιστορική αναδρομή της Ελεγκτικής μέχρι σήμερα</a:t>
            </a:r>
            <a:endParaRPr lang="el-GR" sz="1600" b="1" dirty="0" smtClean="0">
              <a:latin typeface="Calibri" pitchFamily="34" charset="0"/>
            </a:endParaRP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2800" dirty="0" smtClean="0">
                <a:latin typeface="Calibri" pitchFamily="34" charset="0"/>
              </a:rPr>
              <a:t>Στα τέ</a:t>
            </a:r>
            <a:r>
              <a:rPr lang="el-GR" sz="2800" dirty="0" smtClean="0">
                <a:latin typeface="Calibri" pitchFamily="34" charset="0"/>
                <a:cs typeface="Times New Roman" charset="0"/>
              </a:rPr>
              <a:t>λ</a:t>
            </a:r>
            <a:r>
              <a:rPr lang="el-GR" sz="2800" dirty="0" smtClean="0">
                <a:latin typeface="Calibri" pitchFamily="34" charset="0"/>
              </a:rPr>
              <a:t>η</a:t>
            </a:r>
            <a:r>
              <a:rPr lang="el-GR" sz="2800" dirty="0" smtClean="0">
                <a:latin typeface="Calibri" pitchFamily="34" charset="0"/>
                <a:cs typeface="Times New Roman" charset="0"/>
              </a:rPr>
              <a:t> του μεσαίωνα με αρχές της αναγ</a:t>
            </a:r>
            <a:r>
              <a:rPr lang="el-GR" sz="2800" dirty="0" smtClean="0">
                <a:latin typeface="Calibri" pitchFamily="34" charset="0"/>
              </a:rPr>
              <a:t>έ</a:t>
            </a:r>
            <a:r>
              <a:rPr lang="el-GR" sz="2800" dirty="0" smtClean="0">
                <a:latin typeface="Calibri" pitchFamily="34" charset="0"/>
                <a:cs typeface="Times New Roman" charset="0"/>
              </a:rPr>
              <a:t>νν</a:t>
            </a:r>
            <a:r>
              <a:rPr lang="el-GR" sz="2800" dirty="0" smtClean="0">
                <a:latin typeface="Calibri" pitchFamily="34" charset="0"/>
              </a:rPr>
              <a:t>ησης </a:t>
            </a:r>
            <a:r>
              <a:rPr lang="el-GR" sz="2800" dirty="0" smtClean="0">
                <a:latin typeface="Calibri" pitchFamily="34" charset="0"/>
                <a:cs typeface="Times New Roman" charset="0"/>
              </a:rPr>
              <a:t> βρίσκουμε ίχνη σοβαρού έλεγχου στην Πατρίδα της λογιστικής την Ιταλία. 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2800" dirty="0" smtClean="0">
                <a:latin typeface="Calibri" pitchFamily="34" charset="0"/>
                <a:cs typeface="Times New Roman" charset="0"/>
              </a:rPr>
              <a:t>Στις αρχές του 13</a:t>
            </a:r>
            <a:r>
              <a:rPr lang="el-GR" sz="2800" baseline="30000" dirty="0" smtClean="0">
                <a:latin typeface="Calibri" pitchFamily="34" charset="0"/>
                <a:cs typeface="Times New Roman" charset="0"/>
              </a:rPr>
              <a:t>ου</a:t>
            </a:r>
            <a:r>
              <a:rPr lang="el-GR" sz="2800" dirty="0" smtClean="0">
                <a:latin typeface="Calibri" pitchFamily="34" charset="0"/>
                <a:cs typeface="Times New Roman" charset="0"/>
              </a:rPr>
              <a:t>  αιώνα , η Πίζα είχε τον επίσημο ελεγκτή της, ένα διαφορετικό άτομο από το λογιστή ο οποίος είχε αναλάβει την λογιστική παρακολούθηση των συναλλαγών</a:t>
            </a:r>
            <a:r>
              <a:rPr lang="el-GR" sz="2800" dirty="0" smtClean="0">
                <a:latin typeface="Calibri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  <a:defRPr/>
            </a:pPr>
            <a:r>
              <a:rPr lang="el-GR" sz="2800" dirty="0" smtClean="0">
                <a:latin typeface="Calibri" pitchFamily="34" charset="0"/>
                <a:cs typeface="Times New Roman" pitchFamily="18" charset="0"/>
              </a:rPr>
              <a:t>Η πρώτη εμφάνιση του όρου “ </a:t>
            </a:r>
            <a:r>
              <a:rPr lang="en-US" sz="2800" dirty="0" smtClean="0">
                <a:latin typeface="Calibri" pitchFamily="34" charset="0"/>
                <a:cs typeface="Times New Roman" pitchFamily="18" charset="0"/>
              </a:rPr>
              <a:t>AUDITOR</a:t>
            </a:r>
            <a:r>
              <a:rPr lang="el-GR" sz="2800" dirty="0" smtClean="0">
                <a:latin typeface="Calibri" pitchFamily="34" charset="0"/>
                <a:cs typeface="Times New Roman" pitchFamily="18" charset="0"/>
              </a:rPr>
              <a:t> – ΕΛΕΓΚΤΗΣ » ανάγεται στο  1285 επί ΕΔΟΥΑΡΔΟΥ  του Α ΄</a:t>
            </a:r>
            <a:endParaRPr lang="el-GR" sz="2800" dirty="0" smtClean="0">
              <a:latin typeface="Calibri" pitchFamily="34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algn="just">
              <a:lnSpc>
                <a:spcPct val="8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altLang="zh-CN" sz="2800" dirty="0" smtClean="0"/>
          </a:p>
          <a:p>
            <a:pPr marL="0" indent="0" algn="just">
              <a:lnSpc>
                <a:spcPct val="110000"/>
              </a:lnSpc>
              <a:buNone/>
            </a:pPr>
            <a:endParaRPr 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-82827"/>
            <a:ext cx="8229600" cy="952500"/>
          </a:xfrm>
        </p:spPr>
        <p:txBody>
          <a:bodyPr>
            <a:normAutofit/>
          </a:bodyPr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539552" y="841276"/>
            <a:ext cx="8147248" cy="4573691"/>
          </a:xfrm>
        </p:spPr>
        <p:txBody>
          <a:bodyPr>
            <a:noAutofit/>
          </a:bodyPr>
          <a:lstStyle/>
          <a:p>
            <a:pPr algn="just">
              <a:lnSpc>
                <a:spcPct val="60000"/>
              </a:lnSpc>
              <a:buNone/>
              <a:defRPr/>
            </a:pPr>
            <a:endParaRPr lang="en-US" sz="2600" dirty="0" smtClean="0">
              <a:latin typeface="+mj-lt"/>
              <a:cs typeface="Times New Roman" charset="0"/>
            </a:endParaRPr>
          </a:p>
          <a:p>
            <a:pPr algn="just">
              <a:lnSpc>
                <a:spcPct val="60000"/>
              </a:lnSpc>
              <a:buNone/>
              <a:defRPr/>
            </a:pPr>
            <a:r>
              <a:rPr lang="el-GR" sz="2600" dirty="0" smtClean="0">
                <a:cs typeface="Times New Roman" charset="0"/>
              </a:rPr>
              <a:t>Η ιστορική αναδρομή της Ελεγκτικής μέχρι σήμερα</a:t>
            </a:r>
            <a:r>
              <a:rPr lang="el-GR" sz="2600" dirty="0" smtClean="0"/>
              <a:t> </a:t>
            </a:r>
            <a:r>
              <a:rPr lang="el-GR" sz="1600" b="1" dirty="0" smtClean="0">
                <a:latin typeface="Calibri" pitchFamily="34" charset="0"/>
              </a:rPr>
              <a:t>	</a:t>
            </a:r>
            <a:endParaRPr lang="el-GR" sz="1600" dirty="0" smtClean="0">
              <a:latin typeface="Calibri" pitchFamily="34" charset="0"/>
              <a:cs typeface="Times New Roman" charset="0"/>
            </a:endParaRP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/>
              <a:t>Στη</a:t>
            </a:r>
            <a:r>
              <a:rPr lang="el-GR" sz="2000" dirty="0" smtClean="0">
                <a:cs typeface="Times New Roman" pitchFamily="18" charset="0"/>
              </a:rPr>
              <a:t>ν Γαλλία  στα τέλη του  17</a:t>
            </a:r>
            <a:r>
              <a:rPr lang="el-GR" sz="2000" baseline="30000" dirty="0" smtClean="0">
                <a:cs typeface="Times New Roman" pitchFamily="18" charset="0"/>
              </a:rPr>
              <a:t>ου</a:t>
            </a:r>
            <a:r>
              <a:rPr lang="el-GR" sz="2000" dirty="0" smtClean="0">
                <a:cs typeface="Times New Roman" pitchFamily="18" charset="0"/>
              </a:rPr>
              <a:t>  αιώνα , επί  « </a:t>
            </a:r>
            <a:r>
              <a:rPr lang="en-US" sz="2000" dirty="0" err="1" smtClean="0">
                <a:cs typeface="Times New Roman" pitchFamily="18" charset="0"/>
              </a:rPr>
              <a:t>Coldert</a:t>
            </a:r>
            <a:r>
              <a:rPr lang="el-GR" sz="2000" dirty="0" smtClean="0">
                <a:cs typeface="Times New Roman" pitchFamily="18" charset="0"/>
              </a:rPr>
              <a:t> » υπήρχε στο ελεγκτικό συνέδριο του Παρισιού ένας ελεγκτής με καθήκον την επαλήθευση όλων των λογαριασμών και των υπολοίπων . Για πολλά χρόνια , η δουλειά αυτή είχε αναλάβει ο πολύ γνωστός </a:t>
            </a:r>
            <a:r>
              <a:rPr lang="el-GR" sz="2000" dirty="0" err="1" smtClean="0">
                <a:cs typeface="Times New Roman" pitchFamily="18" charset="0"/>
              </a:rPr>
              <a:t>αριθμητολόγος</a:t>
            </a:r>
            <a:r>
              <a:rPr lang="el-GR" sz="2000" dirty="0" smtClean="0">
                <a:cs typeface="Times New Roman" pitchFamily="18" charset="0"/>
              </a:rPr>
              <a:t> </a:t>
            </a:r>
            <a:r>
              <a:rPr lang="en-US" sz="2000" dirty="0" smtClean="0">
                <a:cs typeface="Times New Roman" pitchFamily="18" charset="0"/>
              </a:rPr>
              <a:t>Bertrand</a:t>
            </a:r>
            <a:r>
              <a:rPr lang="el-GR" sz="2000" dirty="0" smtClean="0">
                <a:cs typeface="Times New Roman" pitchFamily="18" charset="0"/>
              </a:rPr>
              <a:t> – </a:t>
            </a:r>
            <a:r>
              <a:rPr lang="en-US" sz="2000" dirty="0" smtClean="0">
                <a:cs typeface="Times New Roman" pitchFamily="18" charset="0"/>
              </a:rPr>
              <a:t>Francois </a:t>
            </a:r>
            <a:r>
              <a:rPr lang="en-US" sz="2000" dirty="0" err="1" smtClean="0">
                <a:cs typeface="Times New Roman" pitchFamily="18" charset="0"/>
              </a:rPr>
              <a:t>Bareme</a:t>
            </a:r>
            <a:r>
              <a:rPr lang="el-GR" sz="2000" dirty="0" smtClean="0">
                <a:cs typeface="Times New Roman" pitchFamily="18" charset="0"/>
              </a:rPr>
              <a:t> ( 1640 1703 ) που έγραψε και έργο σχετικά με τη διπλ</a:t>
            </a:r>
            <a:r>
              <a:rPr lang="el-GR" sz="2000" dirty="0" smtClean="0"/>
              <a:t>ογραφι</a:t>
            </a:r>
            <a:r>
              <a:rPr lang="el-GR" sz="2000" dirty="0" smtClean="0">
                <a:cs typeface="Times New Roman" pitchFamily="18" charset="0"/>
              </a:rPr>
              <a:t>κή λογιστική μέθοδο . Τον ίδιο καιρό ήταν γνωστοί στα δικαστήρια και οι λογιστικοί έλεγχοι και οι πραγματοσύνες. </a:t>
            </a: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endParaRPr lang="el-GR" sz="2000" dirty="0" smtClean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Η πρώτη   ένωση   επαγγελματικών    ελεγκτών      δημιουργήθηκε το  1581 στη Βενετία με τον τίτλο   « </a:t>
            </a:r>
            <a:r>
              <a:rPr lang="en-US" sz="2000" dirty="0" err="1" smtClean="0">
                <a:cs typeface="Times New Roman" pitchFamily="18" charset="0"/>
              </a:rPr>
              <a:t>Coliegio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dei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Rexomati</a:t>
            </a:r>
            <a:r>
              <a:rPr lang="el-GR" sz="2000" dirty="0" smtClean="0">
                <a:cs typeface="Times New Roman" pitchFamily="18" charset="0"/>
              </a:rPr>
              <a:t> ». Ήταν κρατικός θεσμός που απόχτησε γρήγορα μεγάλη επιρροή και ρύθμιζε με πολύ αυστηρό τρόπο τις δραστηριότητες των μελών του .Παρόμοιοι θεσμοί ιδρύθηκαν στο Μιλάνο και τη   Μπολόνια ως λεγόμενοι « </a:t>
            </a:r>
            <a:r>
              <a:rPr lang="en-US" sz="2000" dirty="0" smtClean="0">
                <a:cs typeface="Times New Roman" pitchFamily="18" charset="0"/>
              </a:rPr>
              <a:t>Academia </a:t>
            </a:r>
            <a:r>
              <a:rPr lang="en-US" sz="2000" dirty="0" err="1" smtClean="0">
                <a:cs typeface="Times New Roman" pitchFamily="18" charset="0"/>
              </a:rPr>
              <a:t>dei</a:t>
            </a:r>
            <a:r>
              <a:rPr lang="en-US" sz="2000" dirty="0" smtClean="0">
                <a:cs typeface="Times New Roman" pitchFamily="18" charset="0"/>
              </a:rPr>
              <a:t> </a:t>
            </a:r>
            <a:r>
              <a:rPr lang="en-US" sz="2000" dirty="0" err="1" smtClean="0">
                <a:cs typeface="Times New Roman" pitchFamily="18" charset="0"/>
              </a:rPr>
              <a:t>Regionieri</a:t>
            </a:r>
            <a:r>
              <a:rPr lang="el-GR" sz="2000" dirty="0" smtClean="0">
                <a:cs typeface="Times New Roman" pitchFamily="18" charset="0"/>
              </a:rPr>
              <a:t> » το 1658 </a:t>
            </a:r>
            <a:endParaRPr lang="el-GR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29989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7300"/>
            <a:ext cx="8229600" cy="3771636"/>
          </a:xfrm>
        </p:spPr>
        <p:txBody>
          <a:bodyPr>
            <a:noAutofit/>
          </a:bodyPr>
          <a:lstStyle/>
          <a:p>
            <a:pPr algn="just">
              <a:lnSpc>
                <a:spcPct val="60000"/>
              </a:lnSpc>
              <a:buNone/>
              <a:defRPr/>
            </a:pPr>
            <a:r>
              <a:rPr lang="el-GR" sz="2600" dirty="0" smtClean="0">
                <a:cs typeface="Times New Roman" charset="0"/>
              </a:rPr>
              <a:t>Η ιστορική αναδρομή της Ελεγκτικής μέχρι σήμερα</a:t>
            </a:r>
            <a:endParaRPr lang="el-GR" sz="2600" dirty="0" smtClean="0">
              <a:latin typeface="+mj-lt"/>
            </a:endParaRPr>
          </a:p>
          <a:p>
            <a:pPr algn="just">
              <a:lnSpc>
                <a:spcPct val="60000"/>
              </a:lnSpc>
              <a:buNone/>
              <a:defRPr/>
            </a:pPr>
            <a:endParaRPr lang="el-GR" sz="1600" dirty="0" smtClean="0"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latin typeface="Calibri" pitchFamily="34" charset="0"/>
              </a:rPr>
              <a:t>Σ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την Αγγλία  ξεκίνησε ο Λογιστικός έλεγχος και οι πρώτοι Ορκωτοί Λογιστές «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Charterat</a:t>
            </a:r>
            <a:r>
              <a:rPr lang="en-US" sz="2000" dirty="0" smtClean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Times New Roman" pitchFamily="18" charset="0"/>
              </a:rPr>
              <a:t>Accountans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» </a:t>
            </a:r>
            <a:r>
              <a:rPr lang="el-GR" sz="2000" dirty="0" smtClean="0">
                <a:latin typeface="Calibri" pitchFamily="34" charset="0"/>
              </a:rPr>
              <a:t>σ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τις αρχές</a:t>
            </a:r>
            <a:r>
              <a:rPr lang="el-GR" sz="2000" dirty="0" smtClean="0">
                <a:latin typeface="Calibri" pitchFamily="34" charset="0"/>
              </a:rPr>
              <a:t> τ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ου 1</a:t>
            </a:r>
            <a:r>
              <a:rPr lang="el-GR" sz="2000" dirty="0" smtClean="0">
                <a:latin typeface="Calibri" pitchFamily="34" charset="0"/>
              </a:rPr>
              <a:t>9ου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αιώνα</a:t>
            </a:r>
            <a:r>
              <a:rPr lang="el-GR" sz="2000" dirty="0" smtClean="0">
                <a:latin typeface="Calibri" pitchFamily="34" charset="0"/>
              </a:rPr>
              <a:t>. Ο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έλεγχος</a:t>
            </a:r>
            <a:r>
              <a:rPr lang="el-GR" sz="2000" dirty="0" smtClean="0">
                <a:latin typeface="Calibri" pitchFamily="34" charset="0"/>
              </a:rPr>
              <a:t> από ειδικούς Ελεγκτές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απ</a:t>
            </a:r>
            <a:r>
              <a:rPr lang="el-GR" sz="2000" dirty="0" smtClean="0">
                <a:latin typeface="Calibri" pitchFamily="34" charset="0"/>
              </a:rPr>
              <a:t>έκ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τησε μεγάλη σπουδαιότητα .</a:t>
            </a: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Οι κρίσεις του 1825 και 1836 και η ανάπτυξη της βιομηχανίας του 19</a:t>
            </a:r>
            <a:r>
              <a:rPr lang="el-GR" sz="2000" baseline="30000" dirty="0" smtClean="0">
                <a:latin typeface="Calibri" pitchFamily="34" charset="0"/>
                <a:cs typeface="Times New Roman" pitchFamily="18" charset="0"/>
              </a:rPr>
              <a:t>ου   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αιώνα, βοήθησαν σημαντικά στην ανάπτυξη του επαγγέλματος . Σταθμός επίσης στην ιστορία αυτών των ελεγκτών αποτέλεσε και ο νόμος για την συγχώνευση των σιδηροδρομικών εταιρειών , του 1845 που όριζε ότι πρέπει κάθε χρόνο ο ισολογισμός τους να θεωρείται από τους ελεγκτές . </a:t>
            </a:r>
            <a:r>
              <a:rPr lang="el-GR" sz="2000" dirty="0" smtClean="0">
                <a:latin typeface="Calibri" pitchFamily="34" charset="0"/>
              </a:rPr>
              <a:t>Ακολούθησε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ο χρυσός αιώνας των ελεγκτών στην Αγγλία , λόγ</a:t>
            </a:r>
            <a:r>
              <a:rPr lang="el-GR" sz="2000" dirty="0" smtClean="0">
                <a:latin typeface="Calibri" pitchFamily="34" charset="0"/>
              </a:rPr>
              <a:t>ω του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αυξημένο</a:t>
            </a:r>
            <a:r>
              <a:rPr lang="el-GR" sz="2000" dirty="0" smtClean="0">
                <a:latin typeface="Calibri" pitchFamily="34" charset="0"/>
              </a:rPr>
              <a:t>υ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αριθμ</a:t>
            </a:r>
            <a:r>
              <a:rPr lang="el-GR" sz="2000" dirty="0" smtClean="0">
                <a:latin typeface="Calibri" pitchFamily="34" charset="0"/>
              </a:rPr>
              <a:t>ού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των εταιρειών που κατέφευγαν στις υπηρεσίες των  ελεγκτών</a:t>
            </a:r>
            <a:r>
              <a:rPr lang="el-GR" sz="2000" dirty="0" smtClean="0">
                <a:latin typeface="Calibri" pitchFamily="34" charset="0"/>
              </a:rPr>
              <a:t> και του 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αξιοσημείωτ</a:t>
            </a:r>
            <a:r>
              <a:rPr lang="el-GR" sz="2000" dirty="0" smtClean="0">
                <a:latin typeface="Calibri" pitchFamily="34" charset="0"/>
              </a:rPr>
              <a:t>ου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τρόπο</a:t>
            </a:r>
            <a:r>
              <a:rPr lang="el-GR" sz="2000" dirty="0" smtClean="0">
                <a:latin typeface="Calibri" pitchFamily="34" charset="0"/>
              </a:rPr>
              <a:t>υ</a:t>
            </a:r>
            <a:r>
              <a:rPr lang="el-GR" sz="2000" dirty="0" smtClean="0">
                <a:latin typeface="Calibri" pitchFamily="34" charset="0"/>
                <a:cs typeface="Times New Roman" pitchFamily="18" charset="0"/>
              </a:rPr>
              <a:t> που αυτοί εκπλήρωναν την αποστολή τους .</a:t>
            </a:r>
          </a:p>
          <a:p>
            <a:pPr algn="just">
              <a:lnSpc>
                <a:spcPct val="80000"/>
              </a:lnSpc>
              <a:buNone/>
            </a:pPr>
            <a:endParaRPr lang="en-GB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7666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7187"/>
            <a:ext cx="8229600" cy="952500"/>
          </a:xfrm>
        </p:spPr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3285"/>
            <a:ext cx="8229600" cy="419185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800" dirty="0" smtClean="0">
                <a:cs typeface="Times New Roman" charset="0"/>
              </a:rPr>
              <a:t>Η ιστορική αναδρομή της Ελεγκτικής μέχρι σήμερα</a:t>
            </a:r>
            <a:endParaRPr lang="el-GR" sz="2800" dirty="0" smtClean="0">
              <a:cs typeface="Times New Roman" pitchFamily="18" charset="0"/>
            </a:endParaRP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Άλλες χώρες με προηγμένο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pitchFamily="18" charset="0"/>
              </a:rPr>
              <a:t>το θεσμό του ελέγχου είναι οι Η.Π.Α , ΚΑΝΑΔΑΣ , ΟΛΛΑΝΔΙΑ , ΓΕΡΜΑΝΙΑ </a:t>
            </a:r>
          </a:p>
          <a:p>
            <a:pPr marL="0" indent="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/>
              <a:t>Σ</a:t>
            </a:r>
            <a:r>
              <a:rPr lang="el-GR" sz="2000" dirty="0" smtClean="0">
                <a:cs typeface="Times New Roman" pitchFamily="18" charset="0"/>
              </a:rPr>
              <a:t>το πρώτο ήμισυ του 20 ου αιώνα η κατεύθυνση της ελεγκτικής εργασίας  στράφηκε </a:t>
            </a:r>
            <a:r>
              <a:rPr lang="el-GR" sz="2000" dirty="0" smtClean="0"/>
              <a:t>σ</a:t>
            </a:r>
            <a:r>
              <a:rPr lang="el-GR" sz="2000" dirty="0" smtClean="0">
                <a:cs typeface="Times New Roman" pitchFamily="18" charset="0"/>
              </a:rPr>
              <a:t>την ανίχνευση δόλιων πράξεων</a:t>
            </a:r>
            <a:r>
              <a:rPr lang="el-GR" sz="2000" dirty="0" smtClean="0"/>
              <a:t>. Οι </a:t>
            </a:r>
            <a:r>
              <a:rPr lang="el-GR" sz="2000" dirty="0" smtClean="0">
                <a:cs typeface="Times New Roman" pitchFamily="18" charset="0"/>
              </a:rPr>
              <a:t>σημαντικότερες εξελίξεις της κατά τον 20</a:t>
            </a:r>
            <a:r>
              <a:rPr lang="el-GR" sz="2000" baseline="30000" dirty="0" smtClean="0">
                <a:cs typeface="Times New Roman" pitchFamily="18" charset="0"/>
              </a:rPr>
              <a:t>ο</a:t>
            </a:r>
            <a:r>
              <a:rPr lang="el-GR" sz="2000" dirty="0" smtClean="0">
                <a:cs typeface="Times New Roman" pitchFamily="18" charset="0"/>
              </a:rPr>
              <a:t> αιώνα</a:t>
            </a:r>
            <a:r>
              <a:rPr lang="el-GR" sz="2000" dirty="0" smtClean="0"/>
              <a:t> είναι</a:t>
            </a:r>
            <a:r>
              <a:rPr lang="el-GR" sz="2000" dirty="0" smtClean="0">
                <a:cs typeface="Times New Roman" pitchFamily="18" charset="0"/>
              </a:rPr>
              <a:t>:</a:t>
            </a:r>
          </a:p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 </a:t>
            </a:r>
            <a:r>
              <a:rPr lang="el-GR" sz="2000" dirty="0" smtClean="0"/>
              <a:t> 1. </a:t>
            </a:r>
            <a:r>
              <a:rPr lang="el-GR" sz="2000" dirty="0" smtClean="0">
                <a:cs typeface="Times New Roman" pitchFamily="18" charset="0"/>
              </a:rPr>
              <a:t>Η αυξημένη ευθύνη των ελεγκτών έναντι τρίτων</a:t>
            </a:r>
            <a:r>
              <a:rPr lang="el-GR" sz="2000" dirty="0" smtClean="0"/>
              <a:t>, π.χ. </a:t>
            </a:r>
            <a:r>
              <a:rPr lang="el-GR" sz="2000" dirty="0" smtClean="0">
                <a:cs typeface="Times New Roman" pitchFamily="18" charset="0"/>
              </a:rPr>
              <a:t>δημόσιες υπηρεσίες ,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pitchFamily="18" charset="0"/>
              </a:rPr>
              <a:t>χρηματιστήρια</a:t>
            </a:r>
            <a:r>
              <a:rPr lang="el-GR" sz="2000" dirty="0" smtClean="0"/>
              <a:t>, </a:t>
            </a:r>
            <a:r>
              <a:rPr lang="el-GR" sz="2000" dirty="0" smtClean="0">
                <a:cs typeface="Times New Roman" pitchFamily="18" charset="0"/>
              </a:rPr>
              <a:t>επενδυτ</a:t>
            </a:r>
            <a:r>
              <a:rPr lang="el-GR" sz="2000" dirty="0" smtClean="0"/>
              <a:t>ές</a:t>
            </a:r>
            <a:r>
              <a:rPr lang="el-GR" sz="2000" dirty="0" smtClean="0">
                <a:cs typeface="Times New Roman" pitchFamily="18" charset="0"/>
              </a:rPr>
              <a:t> </a:t>
            </a:r>
          </a:p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  </a:t>
            </a:r>
            <a:r>
              <a:rPr lang="el-GR" sz="2000" dirty="0" smtClean="0"/>
              <a:t>2. </a:t>
            </a:r>
            <a:r>
              <a:rPr lang="el-GR" sz="2000" dirty="0" smtClean="0">
                <a:cs typeface="Times New Roman" pitchFamily="18" charset="0"/>
              </a:rPr>
              <a:t>Η </a:t>
            </a:r>
            <a:r>
              <a:rPr lang="el-GR" sz="2000" dirty="0" smtClean="0"/>
              <a:t>υιοθέτηση των </a:t>
            </a:r>
            <a:r>
              <a:rPr lang="el-GR" sz="2000" dirty="0" smtClean="0">
                <a:cs typeface="Times New Roman" pitchFamily="18" charset="0"/>
              </a:rPr>
              <a:t>δειγματοληπτικών μεθόδων , </a:t>
            </a:r>
            <a:r>
              <a:rPr lang="el-GR" sz="2000" dirty="0" smtClean="0"/>
              <a:t>π.χ. </a:t>
            </a:r>
            <a:r>
              <a:rPr lang="el-GR" sz="2000" dirty="0" smtClean="0">
                <a:cs typeface="Times New Roman" pitchFamily="18" charset="0"/>
              </a:rPr>
              <a:t>στατιστικής δειγματοληψίας</a:t>
            </a:r>
            <a:r>
              <a:rPr lang="el-GR" sz="2000" dirty="0" smtClean="0"/>
              <a:t>, αντί </a:t>
            </a:r>
            <a:r>
              <a:rPr lang="el-GR" sz="2000" dirty="0" smtClean="0">
                <a:cs typeface="Times New Roman" pitchFamily="18" charset="0"/>
              </a:rPr>
              <a:t>τη</a:t>
            </a:r>
            <a:r>
              <a:rPr lang="el-GR" sz="2000" dirty="0" smtClean="0"/>
              <a:t>ς</a:t>
            </a:r>
            <a:r>
              <a:rPr lang="el-GR" sz="2000" dirty="0" smtClean="0">
                <a:cs typeface="Times New Roman" pitchFamily="18" charset="0"/>
              </a:rPr>
              <a:t> λεπτομερειακή</a:t>
            </a:r>
            <a:r>
              <a:rPr lang="el-GR" sz="2000" dirty="0" smtClean="0"/>
              <a:t>ς</a:t>
            </a:r>
            <a:r>
              <a:rPr lang="el-GR" sz="2000" dirty="0" smtClean="0">
                <a:cs typeface="Times New Roman" pitchFamily="18" charset="0"/>
              </a:rPr>
              <a:t> εξέταση</a:t>
            </a:r>
            <a:r>
              <a:rPr lang="el-GR" sz="2000" dirty="0" smtClean="0"/>
              <a:t>ς</a:t>
            </a:r>
            <a:r>
              <a:rPr lang="el-GR" sz="2000" dirty="0" smtClean="0">
                <a:cs typeface="Times New Roman" pitchFamily="18" charset="0"/>
              </a:rPr>
              <a:t> όλων των συναλλακτικών πράξεων</a:t>
            </a:r>
            <a:r>
              <a:rPr lang="el-GR" sz="2000" dirty="0" smtClean="0"/>
              <a:t>. </a:t>
            </a:r>
          </a:p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/>
              <a:t>  3. </a:t>
            </a:r>
            <a:r>
              <a:rPr lang="el-GR" sz="2000" dirty="0" smtClean="0">
                <a:cs typeface="Times New Roman" pitchFamily="18" charset="0"/>
              </a:rPr>
              <a:t>Η αναγνώριση τ</a:t>
            </a:r>
            <a:r>
              <a:rPr lang="el-GR" sz="2000" dirty="0" smtClean="0"/>
              <a:t>ης σημασίας </a:t>
            </a:r>
            <a:r>
              <a:rPr lang="el-GR" sz="2000" dirty="0" smtClean="0">
                <a:cs typeface="Times New Roman" pitchFamily="18" charset="0"/>
              </a:rPr>
              <a:t>συστήματος εσωτερικού ελέγχου</a:t>
            </a:r>
            <a:r>
              <a:rPr lang="el-GR" sz="2000" dirty="0" smtClean="0"/>
              <a:t>. </a:t>
            </a:r>
          </a:p>
          <a:p>
            <a:pPr marL="457200" indent="-457200" algn="just">
              <a:lnSpc>
                <a:spcPct val="90000"/>
              </a:lnSpc>
              <a:spcBef>
                <a:spcPct val="50000"/>
              </a:spcBef>
              <a:buFont typeface="Wingdings" pitchFamily="2" charset="2"/>
              <a:buNone/>
              <a:defRPr/>
            </a:pPr>
            <a:r>
              <a:rPr lang="el-GR" sz="2000" dirty="0" smtClean="0">
                <a:cs typeface="Times New Roman" pitchFamily="18" charset="0"/>
              </a:rPr>
              <a:t>  </a:t>
            </a:r>
            <a:r>
              <a:rPr lang="el-GR" sz="2000" dirty="0" smtClean="0"/>
              <a:t>4. </a:t>
            </a:r>
            <a:r>
              <a:rPr lang="el-GR" sz="2000" dirty="0" smtClean="0">
                <a:cs typeface="Times New Roman" pitchFamily="18" charset="0"/>
              </a:rPr>
              <a:t>Η ανάπτυξη </a:t>
            </a:r>
            <a:r>
              <a:rPr lang="el-GR" sz="2000" dirty="0" smtClean="0"/>
              <a:t>της τεχνολογίας στην καταγραφή </a:t>
            </a:r>
            <a:r>
              <a:rPr lang="el-GR" sz="2000" dirty="0" smtClean="0">
                <a:cs typeface="Times New Roman" pitchFamily="18" charset="0"/>
              </a:rPr>
              <a:t>των λογιστικών δεδομένων</a:t>
            </a:r>
            <a:r>
              <a:rPr lang="el-GR" sz="2000" dirty="0" smtClean="0"/>
              <a:t>. </a:t>
            </a:r>
          </a:p>
          <a:p>
            <a:pPr marL="514350" indent="-514350" algn="just">
              <a:buNone/>
            </a:pPr>
            <a:endParaRPr lang="el-GR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9769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n-US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sz="3100" dirty="0" smtClean="0">
                <a:latin typeface="+mj-lt"/>
              </a:rPr>
              <a:t>Ιστορική Εξέλιξη Ελέγχου Χ.Κ.</a:t>
            </a: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Αρχαιότατη επαγγελματική ενασχόληση</a:t>
            </a:r>
          </a:p>
          <a:p>
            <a:pPr lvl="1">
              <a:defRPr/>
            </a:pPr>
            <a:r>
              <a:rPr lang="el-GR" sz="2000" dirty="0" smtClean="0"/>
              <a:t>Αρχαία Αίγυπτος, Μεσοποταμία, Ελλάδα</a:t>
            </a:r>
          </a:p>
          <a:p>
            <a:pPr lvl="1">
              <a:defRPr/>
            </a:pPr>
            <a:r>
              <a:rPr lang="el-GR" sz="2000" dirty="0" smtClean="0"/>
              <a:t>Ρωμαϊκή αυτοκρατορία (</a:t>
            </a:r>
            <a:r>
              <a:rPr lang="en-US" sz="2000" dirty="0" err="1" smtClean="0"/>
              <a:t>audire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 3" pitchFamily="18" charset="2"/>
              </a:rPr>
              <a:t> auditing)</a:t>
            </a:r>
          </a:p>
          <a:p>
            <a:pPr lvl="1">
              <a:defRPr/>
            </a:pPr>
            <a:r>
              <a:rPr lang="el-GR" sz="2000" dirty="0" smtClean="0">
                <a:sym typeface="Wingdings 3" pitchFamily="18" charset="2"/>
              </a:rPr>
              <a:t>Μ. Βρετανία / βιομηχανική επανάσταση</a:t>
            </a:r>
          </a:p>
          <a:p>
            <a:pPr lvl="1">
              <a:defRPr/>
            </a:pPr>
            <a:r>
              <a:rPr lang="el-GR" sz="2000" dirty="0" smtClean="0">
                <a:sym typeface="Wingdings 3" pitchFamily="18" charset="2"/>
              </a:rPr>
              <a:t>Αποικίες </a:t>
            </a:r>
            <a:r>
              <a:rPr lang="en-US" sz="2000" dirty="0" smtClean="0">
                <a:sym typeface="Wingdings 3" pitchFamily="18" charset="2"/>
              </a:rPr>
              <a:t> </a:t>
            </a:r>
            <a:r>
              <a:rPr lang="el-GR" sz="2000" dirty="0" smtClean="0">
                <a:sym typeface="Wingdings 3" pitchFamily="18" charset="2"/>
              </a:rPr>
              <a:t>εξάπλωση / δημιουργία «επαγγέλματος»</a:t>
            </a:r>
          </a:p>
          <a:p>
            <a:pPr lvl="1">
              <a:defRPr/>
            </a:pPr>
            <a:r>
              <a:rPr lang="el-GR" sz="2000" dirty="0" smtClean="0">
                <a:sym typeface="Wingdings 3" pitchFamily="18" charset="2"/>
              </a:rPr>
              <a:t>Νέα οικονομία / παγκοσμιοποίηση</a:t>
            </a:r>
            <a:endParaRPr lang="en-US" sz="2000" dirty="0" smtClean="0">
              <a:sym typeface="Wingdings 3" pitchFamily="18" charset="2"/>
            </a:endParaRPr>
          </a:p>
          <a:p>
            <a:pPr>
              <a:buClr>
                <a:schemeClr val="bg1">
                  <a:lumMod val="75000"/>
                </a:schemeClr>
              </a:buClr>
              <a:defRPr/>
            </a:pPr>
            <a:endParaRPr lang="el-GR" sz="2400" dirty="0" smtClean="0"/>
          </a:p>
          <a:p>
            <a:pPr>
              <a:defRPr/>
            </a:pPr>
            <a:r>
              <a:rPr lang="el-GR" sz="2400" dirty="0" smtClean="0"/>
              <a:t>Εξέλιξη ελεγκτικής τεχνολογίας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660232" y="4729708"/>
            <a:ext cx="2133600" cy="304271"/>
          </a:xfrm>
        </p:spPr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8" name="7 - Δεξιό βέλος"/>
          <p:cNvSpPr/>
          <p:nvPr/>
        </p:nvSpPr>
        <p:spPr>
          <a:xfrm>
            <a:off x="683568" y="1633364"/>
            <a:ext cx="7848872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10"/>
          <p:cNvSpPr txBox="1">
            <a:spLocks noGrp="1" noChangeArrowheads="1"/>
          </p:cNvSpPr>
          <p:nvPr>
            <p:ph idx="1"/>
          </p:nvPr>
        </p:nvSpPr>
        <p:spPr bwMode="auto">
          <a:xfrm>
            <a:off x="899592" y="409228"/>
            <a:ext cx="946448" cy="65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sz="1600" dirty="0" smtClean="0">
                <a:latin typeface="Arial" charset="0"/>
              </a:rPr>
              <a:t>Αρχαίοι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buNone/>
            </a:pPr>
            <a:r>
              <a:rPr lang="el-GR" sz="1600" dirty="0" smtClean="0">
                <a:latin typeface="Arial" charset="0"/>
              </a:rPr>
              <a:t>χρόνοι</a:t>
            </a:r>
            <a:endParaRPr lang="el-GR" sz="1600" dirty="0">
              <a:latin typeface="Arial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2267744" y="481236"/>
            <a:ext cx="936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>
                <a:latin typeface="Arial" charset="0"/>
              </a:rPr>
              <a:t>20</a:t>
            </a:r>
            <a:r>
              <a:rPr lang="el-GR" sz="1600" baseline="30000" dirty="0">
                <a:latin typeface="Arial" charset="0"/>
              </a:rPr>
              <a:t>ος</a:t>
            </a:r>
            <a:r>
              <a:rPr lang="el-GR" sz="1600" dirty="0">
                <a:latin typeface="Arial" charset="0"/>
              </a:rPr>
              <a:t> αιώνας</a:t>
            </a:r>
          </a:p>
        </p:txBody>
      </p:sp>
      <p:sp>
        <p:nvSpPr>
          <p:cNvPr id="11" name="Text Box 25"/>
          <p:cNvSpPr txBox="1">
            <a:spLocks noChangeArrowheads="1"/>
          </p:cNvSpPr>
          <p:nvPr/>
        </p:nvSpPr>
        <p:spPr bwMode="auto">
          <a:xfrm>
            <a:off x="3779912" y="481236"/>
            <a:ext cx="1007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>
                <a:latin typeface="Arial" charset="0"/>
              </a:rPr>
              <a:t>δεκαετία 1970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5436096" y="481236"/>
            <a:ext cx="10078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>
                <a:latin typeface="Arial" charset="0"/>
              </a:rPr>
              <a:t>δεκαετία 1980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7092280" y="481236"/>
            <a:ext cx="10809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>
                <a:latin typeface="Arial" charset="0"/>
              </a:rPr>
              <a:t>δεκαετία 1990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539552" y="1921396"/>
            <a:ext cx="13681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dirty="0">
                <a:latin typeface="Arial" charset="0"/>
              </a:rPr>
              <a:t>ταύτιση ιδιοκτησίας και διοίκησης</a:t>
            </a:r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2123728" y="1777380"/>
            <a:ext cx="1582463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dirty="0">
                <a:latin typeface="Arial" charset="0"/>
              </a:rPr>
              <a:t>αύξηση αριθμού μεγάλων πολυμετοχικών ανωνύμων εταιρειών</a:t>
            </a:r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932040" y="1777380"/>
            <a:ext cx="2015775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dirty="0">
                <a:latin typeface="Arial" charset="0"/>
              </a:rPr>
              <a:t>συστηματική εισαγωγή της έννοιας του ελεγκτικού κινδύνου στην ελεγκτική μεθοδολογία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7056800" y="1777380"/>
            <a:ext cx="2087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400" dirty="0">
                <a:latin typeface="Arial" charset="0"/>
              </a:rPr>
              <a:t>Συστηματική εισαγωγή της έννοιας του επιχειρηματικού κινδύνου στην ελεγκτική μεθοδολογία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1188838" y="3021013"/>
            <a:ext cx="65520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dirty="0">
                <a:latin typeface="Arial" charset="0"/>
              </a:rPr>
              <a:t>ελεγκτική μεθοδολογία</a:t>
            </a: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179512" y="4441676"/>
            <a:ext cx="1187244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dirty="0">
                <a:latin typeface="Arial" charset="0"/>
              </a:rPr>
              <a:t>Στάδιο Ι</a:t>
            </a:r>
            <a:r>
              <a:rPr lang="el-GR" sz="1400" dirty="0">
                <a:latin typeface="Arial" charset="0"/>
              </a:rPr>
              <a:t> καθολικός έλεγχος</a:t>
            </a: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1763688" y="4369668"/>
            <a:ext cx="118724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dirty="0">
                <a:latin typeface="Arial" charset="0"/>
              </a:rPr>
              <a:t>Στάδιο ΙΙ</a:t>
            </a:r>
            <a:r>
              <a:rPr lang="el-GR" dirty="0">
                <a:latin typeface="Arial" charset="0"/>
              </a:rPr>
              <a:t> </a:t>
            </a:r>
            <a:r>
              <a:rPr lang="el-GR" sz="1400" dirty="0">
                <a:latin typeface="Arial" charset="0"/>
              </a:rPr>
              <a:t>έλεγχος συστημάτων</a:t>
            </a:r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>
            <a:off x="3347864" y="4369668"/>
            <a:ext cx="10809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dirty="0">
                <a:latin typeface="Arial" charset="0"/>
              </a:rPr>
              <a:t>Στάδιο ΙΙΙ</a:t>
            </a:r>
            <a:r>
              <a:rPr lang="el-GR" dirty="0">
                <a:latin typeface="Arial" charset="0"/>
              </a:rPr>
              <a:t> </a:t>
            </a:r>
            <a:r>
              <a:rPr lang="el-GR" sz="1400" dirty="0">
                <a:latin typeface="Arial" charset="0"/>
              </a:rPr>
              <a:t>έλεγχος λογιστικών γεγονότων</a:t>
            </a:r>
          </a:p>
        </p:txBody>
      </p:sp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4788024" y="4369668"/>
            <a:ext cx="118724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dirty="0">
                <a:latin typeface="Arial" charset="0"/>
              </a:rPr>
              <a:t>Στάδιο Ι</a:t>
            </a:r>
            <a:r>
              <a:rPr lang="en-US" sz="1600" b="1" dirty="0">
                <a:latin typeface="Arial" charset="0"/>
              </a:rPr>
              <a:t>V</a:t>
            </a:r>
            <a:r>
              <a:rPr lang="el-GR" dirty="0">
                <a:latin typeface="Arial" charset="0"/>
              </a:rPr>
              <a:t> </a:t>
            </a:r>
            <a:r>
              <a:rPr lang="el-GR" sz="1400" dirty="0">
                <a:latin typeface="Arial" charset="0"/>
              </a:rPr>
              <a:t>μοντέλο ελεγκτικού κινδύνου</a:t>
            </a:r>
          </a:p>
        </p:txBody>
      </p:sp>
      <p:sp>
        <p:nvSpPr>
          <p:cNvPr id="23" name="Text Box 23"/>
          <p:cNvSpPr txBox="1">
            <a:spLocks noChangeArrowheads="1"/>
          </p:cNvSpPr>
          <p:nvPr/>
        </p:nvSpPr>
        <p:spPr bwMode="auto">
          <a:xfrm>
            <a:off x="6660232" y="4369668"/>
            <a:ext cx="156817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dirty="0">
                <a:latin typeface="Arial" charset="0"/>
              </a:rPr>
              <a:t>Στάδιο </a:t>
            </a:r>
            <a:r>
              <a:rPr lang="en-US" sz="1600" b="1" dirty="0">
                <a:latin typeface="Arial" charset="0"/>
              </a:rPr>
              <a:t>V</a:t>
            </a:r>
            <a:r>
              <a:rPr lang="el-GR" dirty="0">
                <a:latin typeface="Arial" charset="0"/>
              </a:rPr>
              <a:t> </a:t>
            </a:r>
            <a:r>
              <a:rPr lang="el-GR" sz="1400" dirty="0">
                <a:latin typeface="Arial" charset="0"/>
              </a:rPr>
              <a:t>μοντέλο επιχειρηματικού κινδύνου</a:t>
            </a:r>
          </a:p>
        </p:txBody>
      </p:sp>
      <p:sp>
        <p:nvSpPr>
          <p:cNvPr id="27" name="26 - Βέλος προς τα κάτω"/>
          <p:cNvSpPr/>
          <p:nvPr/>
        </p:nvSpPr>
        <p:spPr>
          <a:xfrm>
            <a:off x="755576" y="3505572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28 - Βέλος προς τα κάτω"/>
          <p:cNvSpPr/>
          <p:nvPr/>
        </p:nvSpPr>
        <p:spPr>
          <a:xfrm>
            <a:off x="2339752" y="3505572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29 - Βέλος προς τα κάτω"/>
          <p:cNvSpPr/>
          <p:nvPr/>
        </p:nvSpPr>
        <p:spPr>
          <a:xfrm>
            <a:off x="3851920" y="3505572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30 - Βέλος προς τα κάτω"/>
          <p:cNvSpPr/>
          <p:nvPr/>
        </p:nvSpPr>
        <p:spPr>
          <a:xfrm>
            <a:off x="5292080" y="3505572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31 - Βέλος προς τα κάτω"/>
          <p:cNvSpPr/>
          <p:nvPr/>
        </p:nvSpPr>
        <p:spPr>
          <a:xfrm>
            <a:off x="7380312" y="3505572"/>
            <a:ext cx="45719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35 - Πλαίσιο"/>
          <p:cNvSpPr/>
          <p:nvPr/>
        </p:nvSpPr>
        <p:spPr>
          <a:xfrm>
            <a:off x="4283968" y="985292"/>
            <a:ext cx="45719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36 - Πλαίσιο"/>
          <p:cNvSpPr/>
          <p:nvPr/>
        </p:nvSpPr>
        <p:spPr>
          <a:xfrm>
            <a:off x="2699792" y="985292"/>
            <a:ext cx="45719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37 - Πλαίσιο"/>
          <p:cNvSpPr/>
          <p:nvPr/>
        </p:nvSpPr>
        <p:spPr>
          <a:xfrm>
            <a:off x="1331640" y="985292"/>
            <a:ext cx="45719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38 - Πλαίσιο"/>
          <p:cNvSpPr/>
          <p:nvPr/>
        </p:nvSpPr>
        <p:spPr>
          <a:xfrm>
            <a:off x="6012160" y="985292"/>
            <a:ext cx="45719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39 - Πλαίσιο"/>
          <p:cNvSpPr/>
          <p:nvPr/>
        </p:nvSpPr>
        <p:spPr>
          <a:xfrm>
            <a:off x="7668344" y="985292"/>
            <a:ext cx="45719" cy="648072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201316"/>
            <a:ext cx="8240150" cy="3952006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Αισιοπούλου</a:t>
            </a:r>
            <a:r>
              <a:rPr lang="el-GR" sz="1400" dirty="0" smtClean="0"/>
              <a:t> Κ. (1980) «Το Σύστημα Εσωτερικού Ελέγχου»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Γρηγοράκου</a:t>
            </a:r>
            <a:r>
              <a:rPr lang="el-GR" sz="1400" dirty="0" smtClean="0"/>
              <a:t> Θ. (1989) «Γενικές Αρχές Ελεγκτικής»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Καζαντζής Χρήστος,  (2006) Ελεγκτική &amp; Εσωτερικός Έλεγχος, Εκδόσεις </a:t>
            </a:r>
            <a:r>
              <a:rPr lang="el-GR" sz="1400" dirty="0" err="1" smtClean="0"/>
              <a:t>Business</a:t>
            </a:r>
            <a:r>
              <a:rPr lang="el-GR" sz="1400" dirty="0" smtClean="0"/>
              <a:t> </a:t>
            </a:r>
            <a:r>
              <a:rPr lang="el-GR" sz="1400" dirty="0" err="1" smtClean="0"/>
              <a:t>plus</a:t>
            </a:r>
            <a:endParaRPr lang="el-GR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Κάντζος</a:t>
            </a:r>
            <a:r>
              <a:rPr lang="el-GR" sz="1400" dirty="0" smtClean="0"/>
              <a:t> Κωνσταντίνος, </a:t>
            </a:r>
            <a:r>
              <a:rPr lang="el-GR" sz="1400" dirty="0" err="1" smtClean="0"/>
              <a:t>Χονδράκη</a:t>
            </a:r>
            <a:r>
              <a:rPr lang="el-GR" sz="1400" dirty="0" smtClean="0"/>
              <a:t> Αθηνά (2006)  «Ελεγκτική - Θεωρία και πρακτική» Εκδόσεις </a:t>
            </a:r>
            <a:r>
              <a:rPr lang="el-GR" sz="1400" dirty="0" err="1" smtClean="0"/>
              <a:t>Σταμούλη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Κάντζου</a:t>
            </a:r>
            <a:r>
              <a:rPr lang="el-GR" sz="1400" dirty="0" smtClean="0"/>
              <a:t> Κ. (1998) «Ελεγκτική- Θεωρία και Πρακτική»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Καραγιάννη Δ. (1980) «Παραδείγματα εφαρμογής και Ανάλυσης του Γ.Λ.Σ.»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Καραμάνης</a:t>
            </a:r>
            <a:r>
              <a:rPr lang="el-GR" sz="1400" dirty="0" smtClean="0"/>
              <a:t> Κωνσταντίνος, (2008) «Σύγχρονη Ελεγκτική» Εκδόσεις ΟΠΑ,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Νεγκάκης</a:t>
            </a:r>
            <a:r>
              <a:rPr lang="el-GR" sz="1400" dirty="0" smtClean="0"/>
              <a:t> Χρ.,</a:t>
            </a:r>
            <a:r>
              <a:rPr lang="en-US" sz="1400" smtClean="0"/>
              <a:t> </a:t>
            </a:r>
            <a:r>
              <a:rPr lang="el-GR" sz="1400" smtClean="0"/>
              <a:t>Ταχυνάκης</a:t>
            </a:r>
            <a:r>
              <a:rPr lang="el-GR" sz="1400" dirty="0" smtClean="0"/>
              <a:t> Παν., (2012)  «Σύγχρονα Θέματα Ελεγκτικής και Εσωτερικού Ελέγχου» , Εκδόσεις Α. Κοντού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Παπά Α. (1990) «Ελεγκτική»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Παπαδάτου Θεοδώρα, (2005) «Εσωτερικός και εξωτερικός έλεγχος ανωνύμων εταιρειών», Εκδόσεις </a:t>
            </a:r>
            <a:r>
              <a:rPr lang="el-GR" sz="1400" dirty="0" err="1" smtClean="0"/>
              <a:t>Σάκουλα</a:t>
            </a:r>
            <a:r>
              <a:rPr lang="el-GR" sz="1400" dirty="0" smtClean="0"/>
              <a:t>, Αθήνα</a:t>
            </a:r>
          </a:p>
          <a:p>
            <a:pPr marL="447675" indent="-447675" algn="just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</a:pPr>
            <a:endParaRPr lang="el-GR" sz="1400" dirty="0">
              <a:solidFill>
                <a:prstClr val="white">
                  <a:lumMod val="50000"/>
                </a:prstClr>
              </a:solidFill>
              <a:ea typeface="Arial Unicode MS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952500"/>
          </a:xfrm>
        </p:spPr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769268"/>
            <a:ext cx="8240150" cy="3952006"/>
          </a:xfrm>
        </p:spPr>
        <p:txBody>
          <a:bodyPr>
            <a:noAutofit/>
          </a:bodyPr>
          <a:lstStyle/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ΕΛΛΗΝΙΚΗ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Παπαδοπούλου Ε. (1982) «Φοροδιαφυγή-</a:t>
            </a:r>
            <a:r>
              <a:rPr lang="el-GR" sz="1400" dirty="0" err="1" smtClean="0"/>
              <a:t>Φορολογικ</a:t>
            </a:r>
            <a:r>
              <a:rPr lang="el-GR" sz="1400" dirty="0" smtClean="0"/>
              <a:t>ή Λογιστική-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Σακκκέλη</a:t>
            </a:r>
            <a:r>
              <a:rPr lang="el-GR" sz="1400" dirty="0" smtClean="0"/>
              <a:t> Ε. (1987) «Λογιστική και Ελεγκτική των Εμπορικών Τραπεζών» , Εκδόσεις</a:t>
            </a:r>
            <a:r>
              <a:rPr lang="en-US" sz="1400" smtClean="0"/>
              <a:t> </a:t>
            </a:r>
            <a:r>
              <a:rPr lang="el-GR" sz="1400" smtClean="0"/>
              <a:t>Βρύκους</a:t>
            </a:r>
            <a:r>
              <a:rPr lang="el-GR" sz="1400" dirty="0" smtClean="0"/>
              <a:t>,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Σκόρδου Β. (1987)«Φορολογική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Τερζάκη Γ. (1985) «Φορολογική Ελεγκτική» Αθήνα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err="1" smtClean="0"/>
              <a:t>Τσακλάγκανου</a:t>
            </a:r>
            <a:r>
              <a:rPr lang="el-GR" sz="1400" dirty="0" smtClean="0"/>
              <a:t> Α. (1994) «Ελεγκτική» Θεσσαλονίκη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Φίλιου Β. (1984) «Η Κοινωνικοοικονομική Λογιστική» , Εκδόσεις ΚΕΠΕ, Αθήνα</a:t>
            </a:r>
            <a:endParaRPr lang="en-US" sz="1400" dirty="0" smtClean="0"/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ΞΕΝΗ</a:t>
            </a:r>
          </a:p>
          <a:p>
            <a:pPr fontAlgn="base">
              <a:lnSpc>
                <a:spcPct val="80000"/>
              </a:lnSpc>
              <a:buNone/>
            </a:pPr>
            <a:r>
              <a:rPr lang="el-GR" sz="1400" dirty="0" smtClean="0"/>
              <a:t> </a:t>
            </a:r>
            <a:r>
              <a:rPr lang="en-US" sz="1400" dirty="0" smtClean="0"/>
              <a:t>James van Horne “Fundamentals of Financial Management”  N.Y. 1980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Meigs</a:t>
            </a:r>
            <a:r>
              <a:rPr lang="en-US" sz="1400" dirty="0" smtClean="0"/>
              <a:t> </a:t>
            </a:r>
            <a:r>
              <a:rPr lang="en-US" sz="1400" dirty="0" err="1" smtClean="0"/>
              <a:t>W.,Larsen</a:t>
            </a:r>
            <a:r>
              <a:rPr lang="en-US" sz="1400" dirty="0" smtClean="0"/>
              <a:t> J., </a:t>
            </a:r>
            <a:r>
              <a:rPr lang="en-US" sz="1400" dirty="0" err="1" smtClean="0"/>
              <a:t>Meigs</a:t>
            </a:r>
            <a:r>
              <a:rPr lang="en-US" sz="1400" dirty="0" smtClean="0"/>
              <a:t> R. , “Principles of 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Miller m., Bailey L., “GAAS-Guide”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err="1" smtClean="0"/>
              <a:t>Ricchiute</a:t>
            </a:r>
            <a:r>
              <a:rPr lang="en-US" sz="1400" dirty="0" smtClean="0"/>
              <a:t> D., “Auditing” N.Y. 1989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Sawyer L.B., “The Practice of Modern Internal Auditing” N.Y. 1973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Taylor D., </a:t>
            </a:r>
            <a:r>
              <a:rPr lang="en-US" sz="1400" dirty="0" err="1" smtClean="0"/>
              <a:t>Glezen</a:t>
            </a:r>
            <a:r>
              <a:rPr lang="en-US" sz="1400" dirty="0" smtClean="0"/>
              <a:t> G., “Auditing” N.Y. 1985</a:t>
            </a:r>
          </a:p>
          <a:p>
            <a:pPr fontAlgn="base">
              <a:lnSpc>
                <a:spcPct val="80000"/>
              </a:lnSpc>
              <a:buNone/>
            </a:pPr>
            <a:r>
              <a:rPr lang="en-US" sz="1400" dirty="0" smtClean="0"/>
              <a:t>Wallace W.A. “Auditing” N.Y. 1986</a:t>
            </a:r>
            <a:r>
              <a:rPr lang="el-GR" sz="1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xmlns="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Λογιστικής και Χρηματοοικονομικής</a:t>
            </a:r>
          </a:p>
          <a:p>
            <a:pPr algn="l"/>
            <a:r>
              <a:rPr lang="el-GR" sz="3000" b="1" dirty="0" smtClean="0"/>
              <a:t>Ελεγκτική</a:t>
            </a:r>
          </a:p>
          <a:p>
            <a:pPr algn="l"/>
            <a:r>
              <a:rPr lang="el-GR" sz="2800" b="1" dirty="0" smtClean="0"/>
              <a:t>Ενότητα 1:</a:t>
            </a:r>
            <a:r>
              <a:rPr lang="en-US" sz="2800" dirty="0" smtClean="0"/>
              <a:t> </a:t>
            </a:r>
            <a:r>
              <a:rPr lang="el-GR" sz="2800" dirty="0" smtClean="0"/>
              <a:t>Ιστορική Αναδρομή</a:t>
            </a:r>
            <a:endParaRPr lang="en-US" sz="2800" dirty="0" smtClean="0"/>
          </a:p>
          <a:p>
            <a:pPr algn="l"/>
            <a:r>
              <a:rPr lang="el-GR" sz="2800" dirty="0" smtClean="0"/>
              <a:t>Διακομιχάλης Μιχαήλ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Αναπληρωτής 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/>
              <a:t>Πρέβεζα,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1200327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Διακομιχάλης Μ. (2015). Ελεγκτική. ΤΕΙ Ηπείρου. Διαθέσιμο από: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http://oc-web.ioa.teiep.gr/OpenClass/courses/LOGO125/</a:t>
            </a:r>
            <a:endParaRPr lang="el-GR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22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Αδειοδότησης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παρέχει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 smtClean="0"/>
              <a:t>Επεξεργασία: Βαφειάδης Νικόλαος</a:t>
            </a:r>
          </a:p>
          <a:p>
            <a:pPr algn="r"/>
            <a:r>
              <a:rPr lang="el-GR" sz="2900" smtClean="0"/>
              <a:t>Πρέβεζα, 2015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646329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1200" b="1" dirty="0">
                <a:solidFill>
                  <a:schemeClr val="bg1"/>
                </a:solidFill>
              </a:rPr>
              <a:t>ΔΙΑΤΑΡΑΧΕΣ ΦΩΝΗΣ</a:t>
            </a:r>
            <a:r>
              <a:rPr lang="el-GR" sz="1200" dirty="0">
                <a:solidFill>
                  <a:schemeClr val="bg1"/>
                </a:solidFill>
              </a:rPr>
              <a:t>, Ενότητα 0, ΤΜΗΜΑ ΛΟΓΟΘΕΡΑΠΕΙΑΣ, ΤΕΙ ΗΠΕΙΡΟΥ </a:t>
            </a:r>
            <a:r>
              <a:rPr lang="el-GR" sz="12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pPr/>
              <a:t>24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Αδειοδότησης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/>
            <a:r>
              <a:rPr lang="el-GR" dirty="0" smtClean="0"/>
              <a:t>Η ιστορική αναδρομή της ελεγκτικής μέχρι σήμερα και</a:t>
            </a:r>
          </a:p>
          <a:p>
            <a:pPr marL="0"/>
            <a:r>
              <a:rPr lang="el-GR" dirty="0" smtClean="0"/>
              <a:t>Η αποσαφήνιση όρων  της ελεγκτικής</a:t>
            </a: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2800" b="1" dirty="0" smtClean="0">
                <a:latin typeface="Calibri" pitchFamily="34" charset="0"/>
              </a:rPr>
              <a:t>ΑΠΟΣΑΦΗΝΙΣΗ </a:t>
            </a:r>
            <a:r>
              <a:rPr lang="el-GR" sz="2800" b="1" dirty="0" smtClean="0"/>
              <a:t>ΟΡΩΝ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dirty="0" smtClean="0">
                <a:latin typeface="Calibri" pitchFamily="34" charset="0"/>
              </a:rPr>
              <a:t>.   Ορκωτός ελεγκτής / λογιστής 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dirty="0" smtClean="0">
                <a:latin typeface="Calibri" pitchFamily="34" charset="0"/>
              </a:rPr>
              <a:t>.   (</a:t>
            </a:r>
            <a:r>
              <a:rPr lang="en-US" sz="2400" dirty="0" smtClean="0">
                <a:latin typeface="Calibri" pitchFamily="34" charset="0"/>
              </a:rPr>
              <a:t>certified/chartered auditor / accountant)</a:t>
            </a:r>
            <a:endParaRPr lang="el-GR" sz="2400" dirty="0" smtClean="0">
              <a:latin typeface="Calibri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endParaRPr lang="en-US" sz="2400" dirty="0" smtClean="0">
              <a:latin typeface="Calibri" pitchFamily="34" charset="0"/>
            </a:endParaRP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dirty="0" smtClean="0">
                <a:latin typeface="Calibri" pitchFamily="34" charset="0"/>
              </a:rPr>
              <a:t>.   Λογιστικό / ελεγκτικό επάγγελμα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400" dirty="0" smtClean="0">
                <a:latin typeface="Calibri" pitchFamily="34" charset="0"/>
              </a:rPr>
              <a:t>.   (</a:t>
            </a:r>
            <a:r>
              <a:rPr lang="en-US" sz="2400" dirty="0" smtClean="0">
                <a:latin typeface="Calibri" pitchFamily="34" charset="0"/>
              </a:rPr>
              <a:t>accounting / auditing profession</a:t>
            </a:r>
            <a:r>
              <a:rPr lang="el-GR" sz="2400" dirty="0" smtClean="0">
                <a:latin typeface="Calibri" pitchFamily="34" charset="0"/>
              </a:rPr>
              <a:t> ή </a:t>
            </a:r>
            <a:r>
              <a:rPr lang="en-US" sz="2400" dirty="0" smtClean="0">
                <a:latin typeface="Calibri" pitchFamily="34" charset="0"/>
              </a:rPr>
              <a:t>accountancy profession</a:t>
            </a:r>
            <a:r>
              <a:rPr lang="el-GR" sz="2400" dirty="0" smtClean="0">
                <a:latin typeface="Calibri" pitchFamily="34" charset="0"/>
              </a:rPr>
              <a:t>)</a:t>
            </a:r>
            <a:endParaRPr lang="en-GB" sz="2400" dirty="0" smtClean="0">
              <a:latin typeface="Calibri" pitchFamily="34" charset="0"/>
            </a:endParaRPr>
          </a:p>
          <a:p>
            <a:pPr marL="0" indent="0" algn="ctr">
              <a:buNone/>
            </a:pPr>
            <a:endParaRPr lang="el-GR" sz="2800" b="1" dirty="0" smtClean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9995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dirty="0" smtClean="0">
                <a:latin typeface="+mj-lt"/>
              </a:rPr>
              <a:t>Το </a:t>
            </a:r>
            <a:r>
              <a:rPr lang="en-GB" dirty="0" smtClean="0">
                <a:latin typeface="+mj-lt"/>
              </a:rPr>
              <a:t>P</a:t>
            </a:r>
            <a:r>
              <a:rPr lang="en-US" dirty="0" err="1" smtClean="0">
                <a:latin typeface="+mj-lt"/>
              </a:rPr>
              <a:t>rofile</a:t>
            </a:r>
            <a:r>
              <a:rPr lang="en-GB" dirty="0" smtClean="0">
                <a:latin typeface="+mj-lt"/>
              </a:rPr>
              <a:t> </a:t>
            </a:r>
            <a:r>
              <a:rPr lang="el-GR" dirty="0" smtClean="0">
                <a:latin typeface="+mj-lt"/>
              </a:rPr>
              <a:t>του Ελεγκτή και της Ελεγκτικής</a:t>
            </a:r>
          </a:p>
          <a:p>
            <a:pPr>
              <a:defRPr/>
            </a:pPr>
            <a:r>
              <a:rPr lang="el-GR" sz="2800" dirty="0" smtClean="0">
                <a:latin typeface="Calibri" pitchFamily="34" charset="0"/>
              </a:rPr>
              <a:t>Πλημμυρίδα διαφόρων ελέγχων και ελεγκτών</a:t>
            </a:r>
            <a:endParaRPr lang="en-US" sz="2800" dirty="0" smtClean="0">
              <a:latin typeface="Calibri" pitchFamily="34" charset="0"/>
            </a:endParaRPr>
          </a:p>
          <a:p>
            <a:pPr marL="0" lvl="1" indent="0"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dirty="0" smtClean="0">
                <a:latin typeface="Calibri" pitchFamily="34" charset="0"/>
              </a:rPr>
              <a:t>Μας αφορούν μόνο οι έλεγχοι χρηματοοικονομικών πληροφοριών</a:t>
            </a:r>
          </a:p>
          <a:p>
            <a:pPr>
              <a:defRPr/>
            </a:pPr>
            <a:r>
              <a:rPr lang="el-GR" sz="2800" dirty="0" smtClean="0">
                <a:latin typeface="Calibri" pitchFamily="34" charset="0"/>
              </a:rPr>
              <a:t>Κοσμοπολίτικα χαρακτηριστικά</a:t>
            </a:r>
          </a:p>
          <a:p>
            <a:pPr>
              <a:defRPr/>
            </a:pPr>
            <a:r>
              <a:rPr lang="el-GR" sz="2800" dirty="0" smtClean="0">
                <a:latin typeface="Calibri" pitchFamily="34" charset="0"/>
              </a:rPr>
              <a:t>Δυναμισμός</a:t>
            </a:r>
          </a:p>
          <a:p>
            <a:pPr>
              <a:defRPr/>
            </a:pPr>
            <a:r>
              <a:rPr lang="el-GR" sz="2800" dirty="0" smtClean="0">
                <a:latin typeface="Calibri" pitchFamily="34" charset="0"/>
              </a:rPr>
              <a:t>Επαγγελματική διέξοδος</a:t>
            </a:r>
          </a:p>
          <a:p>
            <a:pPr>
              <a:defRPr/>
            </a:pPr>
            <a:r>
              <a:rPr lang="el-GR" sz="2800" dirty="0" smtClean="0">
                <a:latin typeface="Calibri" pitchFamily="34" charset="0"/>
              </a:rPr>
              <a:t>Αίσθηση δικαιοσύνης (?) </a:t>
            </a:r>
          </a:p>
          <a:p>
            <a:pPr marL="0" indent="0">
              <a:lnSpc>
                <a:spcPct val="90000"/>
              </a:lnSpc>
              <a:buNone/>
            </a:pPr>
            <a:endParaRPr lang="el-GR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sz="2800" dirty="0" smtClean="0">
                <a:latin typeface="+mj-lt"/>
              </a:rPr>
              <a:t>Ο Ορκωτός Ελεγκτής / Λογιστής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Calibri" pitchFamily="34" charset="0"/>
              </a:rPr>
              <a:t>- Επάγγελμα με ρίζες στην αρχαιότητα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Calibri" pitchFamily="34" charset="0"/>
              </a:rPr>
              <a:t>- Πιστοποιημένος επαγγελματίας αυξημένων προσόντων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Calibri" pitchFamily="34" charset="0"/>
              </a:rPr>
              <a:t>- Γνώσεις υψηλού επιπέδου στη διοίκηση των επιχειρήσεων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Calibri" pitchFamily="34" charset="0"/>
              </a:rPr>
              <a:t>- Μοχλός στη λειτουργία των αγορών</a:t>
            </a:r>
          </a:p>
          <a:p>
            <a:pPr>
              <a:buClr>
                <a:schemeClr val="bg1">
                  <a:lumMod val="75000"/>
                </a:schemeClr>
              </a:buClr>
              <a:buNone/>
              <a:defRPr/>
            </a:pPr>
            <a:r>
              <a:rPr lang="el-GR" sz="2800" dirty="0" smtClean="0">
                <a:latin typeface="Calibri" pitchFamily="34" charset="0"/>
              </a:rPr>
              <a:t>- Δυναμικό επάγγελμα / κοσμοπολίτικα χαρακτηριστικά</a:t>
            </a:r>
            <a:endParaRPr lang="en-GB" sz="2800" dirty="0" smtClean="0">
              <a:latin typeface="Calibri" pitchFamily="34" charset="0"/>
            </a:endParaRPr>
          </a:p>
          <a:p>
            <a:pPr marL="0" indent="0">
              <a:buNone/>
            </a:pPr>
            <a:endParaRPr lang="el-GR" sz="2800" dirty="0">
              <a:latin typeface="+mj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Ιστορική Αναδρομή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972272"/>
          </a:xfrm>
        </p:spPr>
        <p:txBody>
          <a:bodyPr>
            <a:noAutofit/>
          </a:bodyPr>
          <a:lstStyle/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altLang="zh-CN" sz="2800" dirty="0" smtClean="0"/>
              <a:t> </a:t>
            </a:r>
            <a:r>
              <a:rPr lang="el-GR" sz="2600" dirty="0" smtClean="0">
                <a:cs typeface="Times New Roman" charset="0"/>
              </a:rPr>
              <a:t>Η ιστορική αναδρομή της Ελεγκτικής μέχρι σήμερα</a:t>
            </a:r>
            <a:r>
              <a:rPr lang="el-GR" sz="2600" dirty="0" smtClean="0"/>
              <a:t> </a:t>
            </a:r>
            <a:endParaRPr lang="el-GR" sz="12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Τα πρώτα ίχνη ύπαρξη</a:t>
            </a:r>
            <a:r>
              <a:rPr lang="el-GR" sz="2000" dirty="0" smtClean="0"/>
              <a:t>ς</a:t>
            </a:r>
            <a:r>
              <a:rPr lang="el-GR" sz="2000" dirty="0" smtClean="0">
                <a:cs typeface="Times New Roman" charset="0"/>
              </a:rPr>
              <a:t> Λογιστών και Ελεγκτών βρίσκονται στους Νινευίτες της Βαβυλώνας γύρω στα 3.000 π.</a:t>
            </a:r>
            <a:r>
              <a:rPr lang="en-US" sz="2000" dirty="0" smtClean="0">
                <a:cs typeface="Times New Roman" charset="0"/>
              </a:rPr>
              <a:t>X</a:t>
            </a:r>
            <a:r>
              <a:rPr lang="el-GR" sz="2000" dirty="0" smtClean="0">
                <a:cs typeface="Times New Roman" charset="0"/>
              </a:rPr>
              <a:t>. όπου υπήρχαν εμπορικοί νόμοι και λογιστικές εκθέσεις.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Στην Αρχαία Αίγυπτο τ</a:t>
            </a:r>
            <a:r>
              <a:rPr lang="el-GR" sz="2000" dirty="0" smtClean="0"/>
              <a:t>ω</a:t>
            </a:r>
            <a:r>
              <a:rPr lang="el-GR" sz="2000" dirty="0" smtClean="0">
                <a:cs typeface="Times New Roman" charset="0"/>
              </a:rPr>
              <a:t>ν Φαραώ ο έλεγχος των συγκομιδών </a:t>
            </a:r>
            <a:r>
              <a:rPr lang="el-GR" sz="2000" dirty="0" smtClean="0"/>
              <a:t>ήταν </a:t>
            </a:r>
            <a:r>
              <a:rPr lang="el-GR" sz="2000" dirty="0" smtClean="0">
                <a:cs typeface="Times New Roman" charset="0"/>
              </a:rPr>
              <a:t>η κυριότερη φορολογητέα ύλη</a:t>
            </a:r>
            <a:r>
              <a:rPr lang="el-GR" sz="2000" dirty="0" smtClean="0"/>
              <a:t>, </a:t>
            </a:r>
            <a:r>
              <a:rPr lang="el-GR" sz="2000" dirty="0" smtClean="0">
                <a:cs typeface="Times New Roman" charset="0"/>
              </a:rPr>
              <a:t>το κράτος δημιούργησε τους « ΕΠΙΣΤΑΤΕΣ » για τα σιτηρά</a:t>
            </a:r>
            <a:r>
              <a:rPr lang="el-GR" sz="2000" dirty="0" smtClean="0"/>
              <a:t>, οι οποίοι</a:t>
            </a:r>
            <a:r>
              <a:rPr lang="el-GR" sz="2000" dirty="0" smtClean="0">
                <a:cs typeface="Times New Roman" charset="0"/>
              </a:rPr>
              <a:t> έφταναν στα υψηλότερα αξιώματα του κράτους</a:t>
            </a:r>
            <a:r>
              <a:rPr lang="el-GR" sz="2000" dirty="0" smtClean="0"/>
              <a:t>. </a:t>
            </a:r>
            <a:r>
              <a:rPr lang="el-GR" sz="2000" dirty="0" smtClean="0">
                <a:cs typeface="Times New Roman" charset="0"/>
              </a:rPr>
              <a:t>  </a:t>
            </a:r>
          </a:p>
          <a:p>
            <a:pPr marL="0" indent="0" algn="just">
              <a:lnSpc>
                <a:spcPct val="90000"/>
              </a:lnSpc>
              <a:buNone/>
              <a:defRPr/>
            </a:pPr>
            <a:r>
              <a:rPr lang="el-GR" sz="2000" dirty="0" smtClean="0">
                <a:cs typeface="Times New Roman" charset="0"/>
              </a:rPr>
              <a:t>Στο κράτος των Αθηνών πριν από το 3.000 π.χ. είχε δημιουργηθεί </a:t>
            </a:r>
            <a:r>
              <a:rPr lang="el-GR" sz="2000" dirty="0" smtClean="0"/>
              <a:t>το</a:t>
            </a:r>
            <a:r>
              <a:rPr lang="el-GR" sz="2000" dirty="0" smtClean="0">
                <a:cs typeface="Times New Roman" charset="0"/>
              </a:rPr>
              <a:t> σώμα των  «ΛΟΓΙΣΤΩΝ » 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charset="0"/>
              </a:rPr>
              <a:t> για την επιτήρηση των οικονομικών του κράτους </a:t>
            </a:r>
            <a:r>
              <a:rPr lang="el-GR" sz="2000" dirty="0" smtClean="0"/>
              <a:t> οι οποίοι </a:t>
            </a:r>
            <a:r>
              <a:rPr lang="el-GR" sz="2000" dirty="0" smtClean="0">
                <a:cs typeface="Times New Roman" charset="0"/>
              </a:rPr>
              <a:t>έλεγχαν τους λογαριασμούς </a:t>
            </a:r>
            <a:r>
              <a:rPr lang="el-GR" sz="2000" dirty="0" smtClean="0"/>
              <a:t>των </a:t>
            </a:r>
            <a:r>
              <a:rPr lang="el-GR" sz="2000" dirty="0" smtClean="0">
                <a:cs typeface="Times New Roman" charset="0"/>
              </a:rPr>
              <a:t>δι</a:t>
            </a:r>
            <a:r>
              <a:rPr lang="el-GR" sz="2000" dirty="0" smtClean="0"/>
              <a:t>α</a:t>
            </a:r>
            <a:r>
              <a:rPr lang="el-GR" sz="2000" dirty="0" smtClean="0">
                <a:cs typeface="Times New Roman" charset="0"/>
              </a:rPr>
              <a:t>φ</a:t>
            </a:r>
            <a:r>
              <a:rPr lang="el-GR" sz="2000" dirty="0" smtClean="0"/>
              <a:t>ό</a:t>
            </a:r>
            <a:r>
              <a:rPr lang="el-GR" sz="2000" dirty="0" smtClean="0">
                <a:cs typeface="Times New Roman" charset="0"/>
              </a:rPr>
              <a:t>ρ</a:t>
            </a:r>
            <a:r>
              <a:rPr lang="el-GR" sz="2000" dirty="0" smtClean="0"/>
              <a:t>ων</a:t>
            </a:r>
            <a:r>
              <a:rPr lang="el-GR" sz="2000" dirty="0" smtClean="0">
                <a:cs typeface="Times New Roman" charset="0"/>
              </a:rPr>
              <a:t> </a:t>
            </a:r>
            <a:r>
              <a:rPr lang="el-GR" sz="2000" dirty="0" smtClean="0">
                <a:cs typeface="Times New Roman" charset="0"/>
              </a:rPr>
              <a:t>τιμίων</a:t>
            </a:r>
            <a:r>
              <a:rPr lang="el-GR" sz="2000" dirty="0" smtClean="0"/>
              <a:t> </a:t>
            </a:r>
            <a:r>
              <a:rPr lang="el-GR" sz="2000" dirty="0" smtClean="0">
                <a:cs typeface="Times New Roman" charset="0"/>
              </a:rPr>
              <a:t>και οδηγούσαν στην δικαιοσύνη όσους παρανομούσαν</a:t>
            </a:r>
            <a:r>
              <a:rPr lang="el-GR" sz="2000" dirty="0" smtClean="0"/>
              <a:t>.  Δ</a:t>
            </a:r>
            <a:r>
              <a:rPr lang="el-GR" sz="2000" dirty="0" smtClean="0">
                <a:cs typeface="Times New Roman" charset="0"/>
              </a:rPr>
              <a:t>ηλαδή επρόκειτο για σώμα ελεγκτών.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l-GR" sz="12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79877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1329</TotalTime>
  <Words>1093</Words>
  <Application>Microsoft Office PowerPoint</Application>
  <PresentationFormat>Προβολή στην οθόνη (16:10)</PresentationFormat>
  <Paragraphs>220</Paragraphs>
  <Slides>25</Slides>
  <Notes>23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25</vt:i4>
      </vt:variant>
    </vt:vector>
  </HeadingPairs>
  <TitlesOfParts>
    <vt:vector size="26" baseType="lpstr">
      <vt:lpstr>Θέμα του Office</vt:lpstr>
      <vt:lpstr>Ελεγκτική</vt:lpstr>
      <vt:lpstr>Διαφάνεια 2</vt:lpstr>
      <vt:lpstr>Άδειες Χρήσης</vt:lpstr>
      <vt:lpstr>Χρηματοδότηση</vt:lpstr>
      <vt:lpstr>Σκοποί  ενότητας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Ιστορική Αναδρομή</vt:lpstr>
      <vt:lpstr>Διαφάνεια 17</vt:lpstr>
      <vt:lpstr>Βιβλιογραφία</vt:lpstr>
      <vt:lpstr>Βιβλιογραφία</vt:lpstr>
      <vt:lpstr>Σημείωμα Αναφοράς</vt:lpstr>
      <vt:lpstr>Σημείωμα Αδειοδότησης</vt:lpstr>
      <vt:lpstr>Διαφάνεια 22</vt:lpstr>
      <vt:lpstr>Διαφάνεια 23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Afroditi</cp:lastModifiedBy>
  <cp:revision>184</cp:revision>
  <dcterms:created xsi:type="dcterms:W3CDTF">2012-09-06T09:03:05Z</dcterms:created>
  <dcterms:modified xsi:type="dcterms:W3CDTF">2015-11-02T17:29:55Z</dcterms:modified>
</cp:coreProperties>
</file>