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90" r:id="rId14"/>
    <p:sldId id="302" r:id="rId15"/>
    <p:sldId id="291" r:id="rId16"/>
    <p:sldId id="292" r:id="rId17"/>
    <p:sldId id="293" r:id="rId18"/>
    <p:sldId id="294" r:id="rId19"/>
    <p:sldId id="295" r:id="rId20"/>
    <p:sldId id="280" r:id="rId21"/>
  </p:sldIdLst>
  <p:sldSz cx="9144000" cy="5715000" type="screen16x1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28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Ελεγκτική</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600" b="1" dirty="0" smtClean="0"/>
              <a:t>Διεξαγωγή Ελέγχου Επιχείρησης Β΄</a:t>
            </a:r>
            <a:endParaRPr lang="en-US" sz="36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l"/>
            <a:r>
              <a:rPr lang="el-GR" sz="3600" dirty="0" smtClean="0"/>
              <a:t>Διεξαγωγή Ελέγχου Επιχείρησης Β΄</a:t>
            </a:r>
            <a:r>
              <a:rPr lang="el-GR" sz="3400" dirty="0" smtClean="0">
                <a:cs typeface="Times New Roman" pitchFamily="18" charset="0"/>
              </a:rPr>
              <a:t/>
            </a:r>
            <a:br>
              <a:rPr lang="el-GR" sz="3400" dirty="0" smtClean="0">
                <a:cs typeface="Times New Roman" pitchFamily="18" charset="0"/>
              </a:rPr>
            </a:br>
            <a:r>
              <a:rPr lang="el-GR" sz="3400" dirty="0" smtClean="0">
                <a:cs typeface="Times New Roman" pitchFamily="18" charset="0"/>
              </a:rPr>
              <a:t>Έλεγχος των Εσόδων και των Δαπανών</a:t>
            </a:r>
            <a:endParaRPr lang="el-GR" sz="3400" dirty="0"/>
          </a:p>
        </p:txBody>
      </p:sp>
      <p:sp>
        <p:nvSpPr>
          <p:cNvPr id="3" name="Θέση περιεχομένου 2"/>
          <p:cNvSpPr>
            <a:spLocks noGrp="1"/>
          </p:cNvSpPr>
          <p:nvPr>
            <p:ph idx="1"/>
          </p:nvPr>
        </p:nvSpPr>
        <p:spPr/>
        <p:txBody>
          <a:bodyPr>
            <a:normAutofit/>
          </a:bodyPr>
          <a:lstStyle/>
          <a:p>
            <a:pPr marL="0" indent="0" algn="just">
              <a:lnSpc>
                <a:spcPct val="80000"/>
              </a:lnSpc>
              <a:buNone/>
            </a:pPr>
            <a:r>
              <a:rPr lang="el-GR" sz="2400" b="1" dirty="0" smtClean="0">
                <a:cs typeface="Times New Roman" pitchFamily="18" charset="0"/>
              </a:rPr>
              <a:t>Ακαθάριστο Εισόδημα της επιχείρησης </a:t>
            </a:r>
            <a:r>
              <a:rPr lang="el-GR" sz="2400" dirty="0" smtClean="0">
                <a:cs typeface="Times New Roman" pitchFamily="18" charset="0"/>
              </a:rPr>
              <a:t>θεωρείται το σύνολο των ακαθαρίστων εσόδων της</a:t>
            </a:r>
            <a:r>
              <a:rPr lang="el-GR" sz="2400" dirty="0" smtClean="0"/>
              <a:t> </a:t>
            </a:r>
            <a:r>
              <a:rPr lang="el-GR" sz="2400" dirty="0" smtClean="0">
                <a:cs typeface="Times New Roman" pitchFamily="18" charset="0"/>
              </a:rPr>
              <a:t>που</a:t>
            </a:r>
            <a:r>
              <a:rPr lang="el-GR" sz="2400" dirty="0" smtClean="0"/>
              <a:t> </a:t>
            </a:r>
            <a:r>
              <a:rPr lang="el-GR" sz="2400" dirty="0" smtClean="0">
                <a:cs typeface="Times New Roman" pitchFamily="18" charset="0"/>
              </a:rPr>
              <a:t>προέρχονται από όλες τις εντός του διαχειριστικού έτους οριστικές πράξεις- συναλλαγές,</a:t>
            </a:r>
            <a:r>
              <a:rPr lang="el-GR" sz="2400" dirty="0" smtClean="0"/>
              <a:t> </a:t>
            </a:r>
            <a:r>
              <a:rPr lang="el-GR" sz="2400" dirty="0" smtClean="0">
                <a:cs typeface="Times New Roman" pitchFamily="18" charset="0"/>
              </a:rPr>
              <a:t>που</a:t>
            </a:r>
            <a:r>
              <a:rPr lang="el-GR" sz="2400" dirty="0" smtClean="0"/>
              <a:t> </a:t>
            </a:r>
            <a:r>
              <a:rPr lang="el-GR" sz="2400" dirty="0" smtClean="0">
                <a:cs typeface="Times New Roman" pitchFamily="18" charset="0"/>
              </a:rPr>
              <a:t>έγιναν σε μετρητά ή με πίστωση, από πωλήσεις εμπορευμάτων ή προϊόντων ή παροχή</a:t>
            </a:r>
            <a:r>
              <a:rPr lang="el-GR" sz="2400" dirty="0" smtClean="0"/>
              <a:t> </a:t>
            </a:r>
            <a:r>
              <a:rPr lang="el-GR" sz="2400" dirty="0" smtClean="0">
                <a:cs typeface="Times New Roman" pitchFamily="18" charset="0"/>
              </a:rPr>
              <a:t>υπηρεσιών </a:t>
            </a:r>
            <a:endParaRPr lang="el-GR" sz="2400" dirty="0" smtClean="0"/>
          </a:p>
          <a:p>
            <a:pPr marL="0" indent="0" algn="just">
              <a:lnSpc>
                <a:spcPct val="80000"/>
              </a:lnSpc>
              <a:buNone/>
            </a:pPr>
            <a:endParaRPr lang="el-GR" sz="2400" dirty="0" smtClean="0"/>
          </a:p>
          <a:p>
            <a:pPr marL="0" indent="0" algn="just">
              <a:lnSpc>
                <a:spcPct val="80000"/>
              </a:lnSpc>
              <a:buNone/>
            </a:pPr>
            <a:r>
              <a:rPr lang="el-GR" sz="2400" b="1" dirty="0" smtClean="0">
                <a:cs typeface="Times New Roman" pitchFamily="18" charset="0"/>
              </a:rPr>
              <a:t>ΣΥΝΟΛΟ ΠΩΛΗΣΕΩΝ [Εμπορευμάτων , Προϊόντων, </a:t>
            </a:r>
            <a:r>
              <a:rPr lang="el-GR" sz="2400" b="1" dirty="0" err="1" smtClean="0">
                <a:cs typeface="Times New Roman" pitchFamily="18" charset="0"/>
              </a:rPr>
              <a:t>Α΄Υλών</a:t>
            </a:r>
            <a:r>
              <a:rPr lang="el-GR" sz="2400" b="1" dirty="0" smtClean="0">
                <a:cs typeface="Times New Roman" pitchFamily="18" charset="0"/>
              </a:rPr>
              <a:t>, Παροχής Υπηρεσιών, χονδρικώς και λιανικώς] = Πελάτες, Χρεώστες, Γραμμάτια Εισπρακτέα, Χρηματικά Διαθέσιμα </a:t>
            </a:r>
            <a:endParaRPr lang="el-GR" sz="2400" b="1" dirty="0" smtClean="0"/>
          </a:p>
          <a:p>
            <a:pPr marL="0" indent="0" algn="just">
              <a:lnSpc>
                <a:spcPct val="110000"/>
              </a:lnSpc>
              <a:buNone/>
            </a:pP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200" dirty="0" smtClean="0"/>
              <a:t>Διεξαγωγή Ελέγχου Επιχείρησης Β΄</a:t>
            </a:r>
            <a:r>
              <a:rPr lang="el-GR" sz="3200" dirty="0" smtClean="0">
                <a:cs typeface="Times New Roman" pitchFamily="18" charset="0"/>
              </a:rPr>
              <a:t/>
            </a:r>
            <a:br>
              <a:rPr lang="el-GR" sz="3200" dirty="0" smtClean="0">
                <a:cs typeface="Times New Roman" pitchFamily="18" charset="0"/>
              </a:rPr>
            </a:br>
            <a:r>
              <a:rPr lang="el-GR" sz="3200" dirty="0" smtClean="0">
                <a:cs typeface="Times New Roman" pitchFamily="18" charset="0"/>
              </a:rPr>
              <a:t>Έλεγχος των Εσόδων και των Δαπανών</a:t>
            </a:r>
            <a:endParaRPr lang="el-GR" sz="3200" dirty="0"/>
          </a:p>
        </p:txBody>
      </p:sp>
      <p:sp>
        <p:nvSpPr>
          <p:cNvPr id="3" name="Θέση περιεχομένου 2"/>
          <p:cNvSpPr>
            <a:spLocks noGrp="1"/>
          </p:cNvSpPr>
          <p:nvPr>
            <p:ph idx="1"/>
          </p:nvPr>
        </p:nvSpPr>
        <p:spPr/>
        <p:txBody>
          <a:bodyPr>
            <a:normAutofit/>
          </a:bodyPr>
          <a:lstStyle/>
          <a:p>
            <a:pPr marL="0" indent="0" algn="just">
              <a:lnSpc>
                <a:spcPct val="80000"/>
              </a:lnSpc>
              <a:buNone/>
            </a:pPr>
            <a:r>
              <a:rPr lang="el-GR" sz="2600" b="1" dirty="0" smtClean="0">
                <a:cs typeface="Times New Roman" pitchFamily="18" charset="0"/>
              </a:rPr>
              <a:t>Κατά την εξέταση των εσόδων οι πρωταρχικοί σκοποί των ελεγκτών είναι : </a:t>
            </a:r>
          </a:p>
          <a:p>
            <a:pPr algn="just">
              <a:lnSpc>
                <a:spcPct val="80000"/>
              </a:lnSpc>
              <a:buNone/>
            </a:pPr>
            <a:r>
              <a:rPr lang="el-GR" sz="2600" dirty="0" smtClean="0">
                <a:cs typeface="Times New Roman" pitchFamily="18" charset="0"/>
              </a:rPr>
              <a:t>Α. Η μελέτη και αξιολόγηση του εσωτερικού ελέγχου , με ιδιαίτερη έμφαση στη χρήση της λογιστικής των δεδουλευμένων κονδυλίων για την απεικόνιση των εσόδων </a:t>
            </a:r>
            <a:endParaRPr lang="el-GR" sz="2600" b="1" dirty="0" smtClean="0">
              <a:cs typeface="Times New Roman" pitchFamily="18" charset="0"/>
            </a:endParaRPr>
          </a:p>
          <a:p>
            <a:pPr algn="just">
              <a:lnSpc>
                <a:spcPct val="80000"/>
              </a:lnSpc>
              <a:buNone/>
            </a:pPr>
            <a:r>
              <a:rPr lang="el-GR" sz="2600" dirty="0" smtClean="0">
                <a:cs typeface="Times New Roman" pitchFamily="18" charset="0"/>
              </a:rPr>
              <a:t>Β. Η επαλήθευση για την απεικόνιση των εσόδων </a:t>
            </a:r>
            <a:endParaRPr lang="el-GR" sz="2600" b="1" dirty="0" smtClean="0">
              <a:cs typeface="Times New Roman" pitchFamily="18" charset="0"/>
            </a:endParaRPr>
          </a:p>
          <a:p>
            <a:pPr algn="just">
              <a:lnSpc>
                <a:spcPct val="80000"/>
              </a:lnSpc>
              <a:buNone/>
            </a:pPr>
            <a:r>
              <a:rPr lang="el-GR" sz="2600" dirty="0" smtClean="0">
                <a:cs typeface="Times New Roman" pitchFamily="18" charset="0"/>
              </a:rPr>
              <a:t>Γ.</a:t>
            </a:r>
            <a:r>
              <a:rPr lang="el-GR" sz="2600" b="1" dirty="0" smtClean="0">
                <a:cs typeface="Times New Roman" pitchFamily="18" charset="0"/>
              </a:rPr>
              <a:t> </a:t>
            </a:r>
            <a:r>
              <a:rPr lang="el-GR" sz="2600" dirty="0" smtClean="0">
                <a:cs typeface="Times New Roman" pitchFamily="18" charset="0"/>
              </a:rPr>
              <a:t>Ο καθορισμός και η ερμηνεία σημαντικών τάσεων και μεταβολών των διαφόρων κατηγοριών εσόδων</a:t>
            </a:r>
            <a:r>
              <a:rPr lang="el-GR" sz="2600" b="1" dirty="0" smtClean="0">
                <a:cs typeface="Times New Roman" pitchFamily="18" charset="0"/>
              </a:rPr>
              <a:t> </a:t>
            </a:r>
            <a:endParaRPr lang="el-GR" sz="2600" b="1" dirty="0" smtClean="0"/>
          </a:p>
          <a:p>
            <a:pPr marL="0" indent="0" algn="just">
              <a:lnSpc>
                <a:spcPct val="110000"/>
              </a:lnSpc>
              <a:buNone/>
            </a:pPr>
            <a:endParaRPr lang="el-GR" sz="2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Διεξαγωγή Ελέγχου Επιχείρησης Β΄</a:t>
            </a:r>
            <a:r>
              <a:rPr lang="el-GR" sz="3200" dirty="0" smtClean="0">
                <a:cs typeface="Times New Roman" pitchFamily="18" charset="0"/>
              </a:rPr>
              <a:t/>
            </a:r>
            <a:br>
              <a:rPr lang="el-GR" sz="3200" dirty="0" smtClean="0">
                <a:cs typeface="Times New Roman" pitchFamily="18" charset="0"/>
              </a:rPr>
            </a:br>
            <a:r>
              <a:rPr lang="el-GR" sz="3200" dirty="0" smtClean="0">
                <a:cs typeface="Times New Roman" pitchFamily="18" charset="0"/>
              </a:rPr>
              <a:t>Έλεγχος των Εσόδων και των Δαπανών</a:t>
            </a:r>
            <a:endParaRPr lang="el-GR" sz="3200" dirty="0"/>
          </a:p>
        </p:txBody>
      </p:sp>
      <p:sp>
        <p:nvSpPr>
          <p:cNvPr id="3" name="Θέση περιεχομένου 2"/>
          <p:cNvSpPr>
            <a:spLocks noGrp="1"/>
          </p:cNvSpPr>
          <p:nvPr>
            <p:ph idx="1"/>
          </p:nvPr>
        </p:nvSpPr>
        <p:spPr/>
        <p:txBody>
          <a:bodyPr>
            <a:normAutofit lnSpcReduction="10000"/>
          </a:bodyPr>
          <a:lstStyle/>
          <a:p>
            <a:pPr marL="0" indent="0" algn="just">
              <a:lnSpc>
                <a:spcPct val="90000"/>
              </a:lnSpc>
              <a:buNone/>
            </a:pPr>
            <a:r>
              <a:rPr lang="el-GR" sz="2400" dirty="0" smtClean="0">
                <a:cs typeface="Times New Roman" pitchFamily="18" charset="0"/>
              </a:rPr>
              <a:t>ΣΤΟΧΟΙ ΤΟΥ ΕΛΕΓΧΟΥ</a:t>
            </a:r>
            <a:r>
              <a:rPr lang="el-GR" sz="2400" dirty="0" smtClean="0"/>
              <a:t> </a:t>
            </a:r>
            <a:r>
              <a:rPr lang="el-GR" sz="2400" dirty="0" smtClean="0">
                <a:cs typeface="Times New Roman" pitchFamily="18" charset="0"/>
              </a:rPr>
              <a:t> των δαπανών πωλήσεων, των γενικών και διοικητικών δαπανών,  </a:t>
            </a:r>
            <a:r>
              <a:rPr lang="el-GR" sz="2400" dirty="0" smtClean="0"/>
              <a:t>είναι η </a:t>
            </a:r>
            <a:r>
              <a:rPr lang="el-GR" sz="2400" dirty="0" smtClean="0">
                <a:cs typeface="Times New Roman" pitchFamily="18" charset="0"/>
              </a:rPr>
              <a:t>μελ</a:t>
            </a:r>
            <a:r>
              <a:rPr lang="el-GR" sz="2400" dirty="0" smtClean="0"/>
              <a:t>έτη</a:t>
            </a:r>
            <a:r>
              <a:rPr lang="el-GR" sz="2400" dirty="0" smtClean="0">
                <a:cs typeface="Times New Roman" pitchFamily="18" charset="0"/>
              </a:rPr>
              <a:t> και αξιολ</a:t>
            </a:r>
            <a:r>
              <a:rPr lang="el-GR" sz="2400" dirty="0" smtClean="0"/>
              <a:t>όγηση</a:t>
            </a:r>
            <a:r>
              <a:rPr lang="el-GR" sz="2400" dirty="0" smtClean="0">
                <a:cs typeface="Times New Roman" pitchFamily="18" charset="0"/>
              </a:rPr>
              <a:t> τ</a:t>
            </a:r>
            <a:r>
              <a:rPr lang="el-GR" sz="2400" dirty="0" smtClean="0"/>
              <a:t>ου</a:t>
            </a:r>
            <a:r>
              <a:rPr lang="el-GR" sz="2400" dirty="0" smtClean="0">
                <a:cs typeface="Times New Roman" pitchFamily="18" charset="0"/>
              </a:rPr>
              <a:t> </a:t>
            </a:r>
            <a:r>
              <a:rPr lang="el-GR" sz="2400" dirty="0" smtClean="0"/>
              <a:t>Ε</a:t>
            </a:r>
            <a:r>
              <a:rPr lang="el-GR" sz="2400" dirty="0" smtClean="0">
                <a:cs typeface="Times New Roman" pitchFamily="18" charset="0"/>
              </a:rPr>
              <a:t>σωτερικού ελέγχου και </a:t>
            </a:r>
            <a:r>
              <a:rPr lang="el-GR" sz="2400" dirty="0" smtClean="0"/>
              <a:t>ο</a:t>
            </a:r>
            <a:r>
              <a:rPr lang="el-GR" sz="2400" dirty="0" smtClean="0">
                <a:cs typeface="Times New Roman" pitchFamily="18" charset="0"/>
              </a:rPr>
              <a:t> προσδιορ</a:t>
            </a:r>
            <a:r>
              <a:rPr lang="el-GR" sz="2400" dirty="0" smtClean="0"/>
              <a:t>ι</a:t>
            </a:r>
            <a:r>
              <a:rPr lang="el-GR" sz="2400" dirty="0" smtClean="0">
                <a:cs typeface="Times New Roman" pitchFamily="18" charset="0"/>
              </a:rPr>
              <a:t>σ</a:t>
            </a:r>
            <a:r>
              <a:rPr lang="el-GR" sz="2400" dirty="0" smtClean="0"/>
              <a:t>μός</a:t>
            </a:r>
            <a:r>
              <a:rPr lang="el-GR" sz="2400" dirty="0" smtClean="0">
                <a:cs typeface="Times New Roman" pitchFamily="18" charset="0"/>
              </a:rPr>
              <a:t> </a:t>
            </a:r>
            <a:r>
              <a:rPr lang="el-GR" sz="2400" dirty="0" smtClean="0"/>
              <a:t>του </a:t>
            </a:r>
            <a:r>
              <a:rPr lang="el-GR" sz="2400" dirty="0" smtClean="0">
                <a:cs typeface="Times New Roman" pitchFamily="18" charset="0"/>
              </a:rPr>
              <a:t>καταλογισ</a:t>
            </a:r>
            <a:r>
              <a:rPr lang="el-GR" sz="2400" dirty="0" smtClean="0"/>
              <a:t>μού των δαπανών </a:t>
            </a:r>
            <a:r>
              <a:rPr lang="el-GR" sz="2400" dirty="0" smtClean="0">
                <a:cs typeface="Times New Roman" pitchFamily="18" charset="0"/>
              </a:rPr>
              <a:t> στη σωστή λογιστική χρήση</a:t>
            </a:r>
            <a:r>
              <a:rPr lang="el-GR" sz="2400" dirty="0" smtClean="0"/>
              <a:t>.</a:t>
            </a:r>
          </a:p>
          <a:p>
            <a:pPr marL="0" indent="0" algn="just">
              <a:lnSpc>
                <a:spcPct val="90000"/>
              </a:lnSpc>
              <a:buNone/>
            </a:pPr>
            <a:endParaRPr lang="el-GR" sz="2400" b="1" dirty="0" smtClean="0"/>
          </a:p>
          <a:p>
            <a:pPr marL="0" indent="0" algn="just">
              <a:lnSpc>
                <a:spcPct val="90000"/>
              </a:lnSpc>
              <a:buNone/>
            </a:pPr>
            <a:r>
              <a:rPr lang="el-GR" sz="2400" b="1" dirty="0" smtClean="0">
                <a:cs typeface="Times New Roman" pitchFamily="18" charset="0"/>
              </a:rPr>
              <a:t> </a:t>
            </a:r>
            <a:r>
              <a:rPr lang="el-GR" sz="2400" b="1" dirty="0" smtClean="0"/>
              <a:t>Ο</a:t>
            </a:r>
            <a:r>
              <a:rPr lang="el-GR" sz="2400" b="1" dirty="0" smtClean="0">
                <a:cs typeface="Times New Roman" pitchFamily="18" charset="0"/>
              </a:rPr>
              <a:t>ι ελεγκτές αναζητούν αποδεικτικά στοιχεία</a:t>
            </a:r>
            <a:r>
              <a:rPr lang="el-GR" sz="2400" dirty="0" smtClean="0">
                <a:cs typeface="Times New Roman" pitchFamily="18" charset="0"/>
              </a:rPr>
              <a:t> που να αποδεικνύουν ότι υπάρχει σωστό συνταίριασμα δαπανών και εσόδων. Εξετάζουν επίσης αν έχουν ταξινομηθεί σωστά οι δαπάνες και αν είναι λογικού ύψους, σε σύγκριση με τις προβλέψεις , τις δαπάνες του προηγούμενου έτους και τις πωλήσεις της τρέχουσας περιόδου. </a:t>
            </a:r>
            <a:endParaRPr lang="el-GR" sz="2400" b="1" dirty="0" smtClean="0">
              <a:cs typeface="Times New Roman" pitchFamily="18" charset="0"/>
            </a:endParaRPr>
          </a:p>
          <a:p>
            <a:pPr marL="0" indent="0" algn="just">
              <a:lnSpc>
                <a:spcPct val="90000"/>
              </a:lnSpc>
              <a:buNone/>
            </a:pP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fontAlgn="base">
              <a:lnSpc>
                <a:spcPct val="80000"/>
              </a:lnSpc>
              <a:buNone/>
            </a:pPr>
            <a:r>
              <a:rPr lang="el-GR" sz="1400" dirty="0" smtClean="0"/>
              <a:t>ΕΛΛΗΝΙΚΗ</a:t>
            </a:r>
          </a:p>
          <a:p>
            <a:pPr fontAlgn="base">
              <a:lnSpc>
                <a:spcPct val="80000"/>
              </a:lnSpc>
              <a:buNone/>
            </a:pPr>
            <a:r>
              <a:rPr lang="el-GR" sz="1400" dirty="0" err="1" smtClean="0"/>
              <a:t>Αισιοπούλου</a:t>
            </a:r>
            <a:r>
              <a:rPr lang="el-GR" sz="1400" dirty="0" smtClean="0"/>
              <a:t> Κ. (1980) «Το Σύστημα Εσωτερικού Ελέγχου» Αθήνα</a:t>
            </a:r>
          </a:p>
          <a:p>
            <a:pPr fontAlgn="base">
              <a:lnSpc>
                <a:spcPct val="80000"/>
              </a:lnSpc>
              <a:buNone/>
            </a:pPr>
            <a:r>
              <a:rPr lang="el-GR" sz="1400" dirty="0" err="1" smtClean="0"/>
              <a:t>Γρηγοράκου</a:t>
            </a:r>
            <a:r>
              <a:rPr lang="el-GR" sz="1400" dirty="0" smtClean="0"/>
              <a:t> Θ. (1989) «Γενικές Αρχές Ελεγκτικής» Αθήνα</a:t>
            </a:r>
          </a:p>
          <a:p>
            <a:pPr fontAlgn="base">
              <a:lnSpc>
                <a:spcPct val="80000"/>
              </a:lnSpc>
              <a:buNone/>
            </a:pPr>
            <a:r>
              <a:rPr lang="el-GR" sz="1400" dirty="0" smtClean="0"/>
              <a:t>Καζαντζής Χρήστος,  (2006) Ελεγκτική &amp; Εσωτερικός Έλεγχος, Εκδόσεις </a:t>
            </a:r>
            <a:r>
              <a:rPr lang="el-GR" sz="1400" dirty="0" err="1" smtClean="0"/>
              <a:t>Business</a:t>
            </a:r>
            <a:r>
              <a:rPr lang="el-GR" sz="1400" dirty="0" smtClean="0"/>
              <a:t> </a:t>
            </a:r>
            <a:r>
              <a:rPr lang="el-GR" sz="1400" dirty="0" err="1" smtClean="0"/>
              <a:t>plus</a:t>
            </a:r>
            <a:endParaRPr lang="el-GR" sz="1400" dirty="0" smtClean="0"/>
          </a:p>
          <a:p>
            <a:pPr fontAlgn="base">
              <a:lnSpc>
                <a:spcPct val="80000"/>
              </a:lnSpc>
              <a:buNone/>
            </a:pPr>
            <a:r>
              <a:rPr lang="el-GR" sz="1400" dirty="0" err="1" smtClean="0"/>
              <a:t>Κάντζος</a:t>
            </a:r>
            <a:r>
              <a:rPr lang="el-GR" sz="1400" dirty="0" smtClean="0"/>
              <a:t> Κωνσταντίνος, </a:t>
            </a:r>
            <a:r>
              <a:rPr lang="el-GR" sz="1400" dirty="0" err="1" smtClean="0"/>
              <a:t>Χονδράκη</a:t>
            </a:r>
            <a:r>
              <a:rPr lang="el-GR" sz="1400" dirty="0" smtClean="0"/>
              <a:t> Αθηνά (2006)  «Ελεγκτική - Θεωρία και πρακτική» Εκδόσεις </a:t>
            </a:r>
            <a:r>
              <a:rPr lang="el-GR" sz="1400" dirty="0" err="1" smtClean="0"/>
              <a:t>Σταμούλη</a:t>
            </a:r>
            <a:r>
              <a:rPr lang="el-GR" sz="1400" dirty="0" smtClean="0"/>
              <a:t>, Αθήνα</a:t>
            </a:r>
          </a:p>
          <a:p>
            <a:pPr fontAlgn="base">
              <a:lnSpc>
                <a:spcPct val="80000"/>
              </a:lnSpc>
              <a:buNone/>
            </a:pPr>
            <a:r>
              <a:rPr lang="el-GR" sz="1400" dirty="0" err="1" smtClean="0"/>
              <a:t>Κάντζου</a:t>
            </a:r>
            <a:r>
              <a:rPr lang="el-GR" sz="1400" dirty="0" smtClean="0"/>
              <a:t> Κ. (1998) «Ελεγκτική- Θεωρία και Πρακτική» Αθήνα</a:t>
            </a:r>
          </a:p>
          <a:p>
            <a:pPr fontAlgn="base">
              <a:lnSpc>
                <a:spcPct val="80000"/>
              </a:lnSpc>
              <a:buNone/>
            </a:pPr>
            <a:r>
              <a:rPr lang="el-GR" sz="1400" dirty="0" smtClean="0"/>
              <a:t>Καραγιάννη Δ. (1980) «Παραδείγματα εφαρμογής και Ανάλυσης του Γ.Λ.Σ.» Αθήνα</a:t>
            </a:r>
          </a:p>
          <a:p>
            <a:pPr fontAlgn="base">
              <a:lnSpc>
                <a:spcPct val="80000"/>
              </a:lnSpc>
              <a:buNone/>
            </a:pPr>
            <a:r>
              <a:rPr lang="el-GR" sz="1400" dirty="0" err="1" smtClean="0"/>
              <a:t>Καραμάνης</a:t>
            </a:r>
            <a:r>
              <a:rPr lang="el-GR" sz="1400" dirty="0" smtClean="0"/>
              <a:t> Κωνσταντίνος, (2008) «Σύγχρονη Ελεγκτική» Εκδόσεις ΟΠΑ, Αθήνα</a:t>
            </a:r>
          </a:p>
          <a:p>
            <a:pPr fontAlgn="base">
              <a:lnSpc>
                <a:spcPct val="80000"/>
              </a:lnSpc>
              <a:buNone/>
            </a:pPr>
            <a:r>
              <a:rPr lang="el-GR" sz="1400" dirty="0" err="1" smtClean="0"/>
              <a:t>Νεγκάκης</a:t>
            </a:r>
            <a:r>
              <a:rPr lang="el-GR" sz="1400" dirty="0" smtClean="0"/>
              <a:t> Χρ.,</a:t>
            </a:r>
            <a:r>
              <a:rPr lang="en-US" sz="1400" smtClean="0"/>
              <a:t> </a:t>
            </a:r>
            <a:r>
              <a:rPr lang="el-GR" sz="1400" smtClean="0"/>
              <a:t>Ταχυνάκης</a:t>
            </a:r>
            <a:r>
              <a:rPr lang="el-GR" sz="1400" dirty="0" smtClean="0"/>
              <a:t> Παν., (2012)  «Σύγχρονα Θέματα Ελεγκτικής και Εσωτερικού Ελέγχου» , Εκδόσεις Α. Κοντού</a:t>
            </a:r>
          </a:p>
          <a:p>
            <a:pPr fontAlgn="base">
              <a:lnSpc>
                <a:spcPct val="80000"/>
              </a:lnSpc>
              <a:buNone/>
            </a:pPr>
            <a:r>
              <a:rPr lang="el-GR" sz="1400" dirty="0" smtClean="0"/>
              <a:t>Παπά Α. (1990) «Ελεγκτική» Αθήνα</a:t>
            </a:r>
          </a:p>
          <a:p>
            <a:pPr fontAlgn="base">
              <a:lnSpc>
                <a:spcPct val="80000"/>
              </a:lnSpc>
              <a:buNone/>
            </a:pPr>
            <a:r>
              <a:rPr lang="el-GR" sz="1400" dirty="0" smtClean="0"/>
              <a:t>Παπαδάτου Θεοδώρα, (2005) «Εσωτερικός και εξωτερικός έλεγχος ανωνύμων εταιρειών», Εκδόσεις </a:t>
            </a:r>
            <a:r>
              <a:rPr lang="el-GR" sz="1400" dirty="0" err="1" smtClean="0"/>
              <a:t>Σάκουλα</a:t>
            </a:r>
            <a:r>
              <a:rPr lang="el-GR" sz="1400" dirty="0" smtClean="0"/>
              <a:t>, Αθήνα</a:t>
            </a:r>
          </a:p>
          <a:p>
            <a:pPr marL="447675" indent="-447675" algn="just">
              <a:lnSpc>
                <a:spcPct val="80000"/>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952500"/>
          </a:xfrm>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67544" y="913284"/>
            <a:ext cx="8240150" cy="3852804"/>
          </a:xfrm>
        </p:spPr>
        <p:txBody>
          <a:bodyPr>
            <a:noAutofit/>
          </a:bodyPr>
          <a:lstStyle/>
          <a:p>
            <a:pPr fontAlgn="base">
              <a:lnSpc>
                <a:spcPct val="80000"/>
              </a:lnSpc>
              <a:buNone/>
            </a:pPr>
            <a:r>
              <a:rPr lang="el-GR" sz="1400" dirty="0" smtClean="0"/>
              <a:t>ΕΛΛΗΝΙΚΗ</a:t>
            </a:r>
          </a:p>
          <a:p>
            <a:pPr fontAlgn="base">
              <a:lnSpc>
                <a:spcPct val="80000"/>
              </a:lnSpc>
              <a:buNone/>
            </a:pPr>
            <a:r>
              <a:rPr lang="el-GR" sz="1400" dirty="0" smtClean="0"/>
              <a:t>Παπαδοπούλου Ε. (1982) «Φοροδιαφυγή-</a:t>
            </a:r>
            <a:r>
              <a:rPr lang="el-GR" sz="1400" dirty="0" err="1" smtClean="0"/>
              <a:t>Φορολογικ</a:t>
            </a:r>
            <a:r>
              <a:rPr lang="el-GR" sz="1400" dirty="0" smtClean="0"/>
              <a:t>ή Λογιστική- Ελεγκτική» Αθήνα</a:t>
            </a:r>
          </a:p>
          <a:p>
            <a:pPr fontAlgn="base">
              <a:lnSpc>
                <a:spcPct val="80000"/>
              </a:lnSpc>
              <a:buNone/>
            </a:pPr>
            <a:r>
              <a:rPr lang="el-GR" sz="1400" dirty="0" err="1" smtClean="0"/>
              <a:t>Σακκκέλη</a:t>
            </a:r>
            <a:r>
              <a:rPr lang="el-GR" sz="1400" dirty="0" smtClean="0"/>
              <a:t> Ε. (1987) «Λογιστική και Ελεγκτική των Εμπορικών Τραπεζών» , Εκδόσεις</a:t>
            </a:r>
            <a:r>
              <a:rPr lang="en-US" sz="1400" dirty="0" smtClean="0"/>
              <a:t> </a:t>
            </a:r>
            <a:r>
              <a:rPr lang="el-GR" sz="1400" dirty="0" err="1" smtClean="0"/>
              <a:t>Βρύκους</a:t>
            </a:r>
            <a:r>
              <a:rPr lang="el-GR" sz="1400" dirty="0" smtClean="0"/>
              <a:t>, Αθήνα</a:t>
            </a:r>
          </a:p>
          <a:p>
            <a:pPr fontAlgn="base">
              <a:lnSpc>
                <a:spcPct val="80000"/>
              </a:lnSpc>
              <a:buNone/>
            </a:pPr>
            <a:r>
              <a:rPr lang="el-GR" sz="1400" dirty="0" smtClean="0"/>
              <a:t>Σκόρδου Β. (1987)«Φορολογική Ελεγκτική» Αθήνα</a:t>
            </a:r>
          </a:p>
          <a:p>
            <a:pPr fontAlgn="base">
              <a:lnSpc>
                <a:spcPct val="80000"/>
              </a:lnSpc>
              <a:buNone/>
            </a:pPr>
            <a:r>
              <a:rPr lang="el-GR" sz="1400" dirty="0" smtClean="0"/>
              <a:t>Τερζάκη Γ. (1985) «Φορολογική Ελεγκτική» Αθήνα</a:t>
            </a:r>
          </a:p>
          <a:p>
            <a:pPr fontAlgn="base">
              <a:lnSpc>
                <a:spcPct val="80000"/>
              </a:lnSpc>
              <a:buNone/>
            </a:pPr>
            <a:r>
              <a:rPr lang="el-GR" sz="1400" dirty="0" err="1" smtClean="0"/>
              <a:t>Τσακλάγκανου</a:t>
            </a:r>
            <a:r>
              <a:rPr lang="el-GR" sz="1400" dirty="0" smtClean="0"/>
              <a:t> Α. (1994) «Ελεγκτική» Θεσσαλονίκη</a:t>
            </a:r>
          </a:p>
          <a:p>
            <a:pPr fontAlgn="base">
              <a:lnSpc>
                <a:spcPct val="80000"/>
              </a:lnSpc>
              <a:buNone/>
            </a:pPr>
            <a:r>
              <a:rPr lang="el-GR" sz="1400" dirty="0" smtClean="0"/>
              <a:t>Φίλιου Β. (1984) «Η Κοινωνικοοικονομική Λογιστική» , Εκδόσεις ΚΕΠΕ, Αθήνα</a:t>
            </a:r>
            <a:endParaRPr lang="en-US" sz="1400" dirty="0" smtClean="0"/>
          </a:p>
          <a:p>
            <a:pPr fontAlgn="base">
              <a:lnSpc>
                <a:spcPct val="80000"/>
              </a:lnSpc>
              <a:buNone/>
            </a:pPr>
            <a:r>
              <a:rPr lang="el-GR" sz="1400" dirty="0" smtClean="0"/>
              <a:t>ΞΕΝΗ</a:t>
            </a:r>
          </a:p>
          <a:p>
            <a:pPr fontAlgn="base">
              <a:lnSpc>
                <a:spcPct val="80000"/>
              </a:lnSpc>
              <a:buNone/>
            </a:pPr>
            <a:r>
              <a:rPr lang="el-GR" sz="1400" dirty="0" smtClean="0"/>
              <a:t> </a:t>
            </a:r>
            <a:r>
              <a:rPr lang="en-US" sz="1400" dirty="0" smtClean="0"/>
              <a:t>James van Horne “Fundamentals of Financial Management”  N.Y. 1980</a:t>
            </a:r>
          </a:p>
          <a:p>
            <a:pPr fontAlgn="base">
              <a:lnSpc>
                <a:spcPct val="80000"/>
              </a:lnSpc>
              <a:buNone/>
            </a:pPr>
            <a:r>
              <a:rPr lang="en-US" sz="1400" dirty="0" err="1" smtClean="0"/>
              <a:t>Meigs</a:t>
            </a:r>
            <a:r>
              <a:rPr lang="en-US" sz="1400" dirty="0" smtClean="0"/>
              <a:t> </a:t>
            </a:r>
            <a:r>
              <a:rPr lang="en-US" sz="1400" dirty="0" err="1" smtClean="0"/>
              <a:t>W.,Larsen</a:t>
            </a:r>
            <a:r>
              <a:rPr lang="en-US" sz="1400" dirty="0" smtClean="0"/>
              <a:t> J., </a:t>
            </a:r>
            <a:r>
              <a:rPr lang="en-US" sz="1400" dirty="0" err="1" smtClean="0"/>
              <a:t>Meigs</a:t>
            </a:r>
            <a:r>
              <a:rPr lang="en-US" sz="1400" dirty="0" smtClean="0"/>
              <a:t> R. , “Principles of Auditing” N.Y. 1985</a:t>
            </a:r>
          </a:p>
          <a:p>
            <a:pPr fontAlgn="base">
              <a:lnSpc>
                <a:spcPct val="80000"/>
              </a:lnSpc>
              <a:buNone/>
            </a:pPr>
            <a:r>
              <a:rPr lang="en-US" sz="1400" dirty="0" smtClean="0"/>
              <a:t>Miller m., Bailey L., “GAAS-Guide” N.Y. 1985</a:t>
            </a:r>
          </a:p>
          <a:p>
            <a:pPr fontAlgn="base">
              <a:lnSpc>
                <a:spcPct val="80000"/>
              </a:lnSpc>
              <a:buNone/>
            </a:pPr>
            <a:r>
              <a:rPr lang="en-US" sz="1400" dirty="0" err="1" smtClean="0"/>
              <a:t>Ricchiute</a:t>
            </a:r>
            <a:r>
              <a:rPr lang="en-US" sz="1400" dirty="0" smtClean="0"/>
              <a:t> D., “Auditing” N.Y. 1989</a:t>
            </a:r>
          </a:p>
          <a:p>
            <a:pPr fontAlgn="base">
              <a:lnSpc>
                <a:spcPct val="80000"/>
              </a:lnSpc>
              <a:buNone/>
            </a:pPr>
            <a:r>
              <a:rPr lang="en-US" sz="1400" dirty="0" smtClean="0"/>
              <a:t>Sawyer L.B., “The Practice of Modern Internal Auditing” N.Y. 1973</a:t>
            </a:r>
          </a:p>
          <a:p>
            <a:pPr fontAlgn="base">
              <a:lnSpc>
                <a:spcPct val="80000"/>
              </a:lnSpc>
              <a:buNone/>
            </a:pPr>
            <a:r>
              <a:rPr lang="en-US" sz="1400" dirty="0" smtClean="0"/>
              <a:t>Taylor D., </a:t>
            </a:r>
            <a:r>
              <a:rPr lang="en-US" sz="1400" dirty="0" err="1" smtClean="0"/>
              <a:t>Glezen</a:t>
            </a:r>
            <a:r>
              <a:rPr lang="en-US" sz="1400" dirty="0" smtClean="0"/>
              <a:t> G., “Auditing” N.Y. 1985</a:t>
            </a:r>
          </a:p>
          <a:p>
            <a:pPr fontAlgn="base">
              <a:lnSpc>
                <a:spcPct val="80000"/>
              </a:lnSpc>
              <a:buNone/>
            </a:pPr>
            <a:r>
              <a:rPr lang="en-US" sz="1400" dirty="0" smtClean="0"/>
              <a:t>Wallace W.A. “Auditing” N.Y. 1986</a:t>
            </a:r>
            <a:r>
              <a:rPr lang="el-GR" sz="1400" dirty="0" smtClean="0"/>
              <a:t> </a:t>
            </a: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Ελεγκτική.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Ελεγκτική</a:t>
            </a:r>
          </a:p>
          <a:p>
            <a:pPr algn="l"/>
            <a:r>
              <a:rPr lang="el-GR" sz="2800" b="1" dirty="0" smtClean="0"/>
              <a:t>Ενότητα 12:</a:t>
            </a:r>
            <a:r>
              <a:rPr lang="en-US" sz="2800" dirty="0" smtClean="0"/>
              <a:t> </a:t>
            </a:r>
            <a:r>
              <a:rPr lang="el-GR" sz="2800" dirty="0" smtClean="0"/>
              <a:t>Ιστορική Αναδρομή</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φορολογικός ελεγκτής διεξάγει έλεγχο στους λογαριασμούς ακινήτων, μηχανημάτων και εξοπλισμού, πληρωτέων λογαριασμών, εντόκων υποχρεώσεων και ιδίων κεφαλαίων, εσόδων και δαπανών, έλεγχος μισθοδοσίας και στο τέλος συντάσσει την έκθεση ελέγχου και καταρτίζει έκθεση φορολογικού ελέγχου.</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28864"/>
            <a:ext cx="8229600" cy="1404499"/>
          </a:xfrm>
        </p:spPr>
        <p:txBody>
          <a:bodyPr>
            <a:noAutofit/>
          </a:bodyPr>
          <a:lstStyle/>
          <a:p>
            <a:pPr>
              <a:lnSpc>
                <a:spcPct val="90000"/>
              </a:lnSpc>
            </a:pPr>
            <a:r>
              <a:rPr lang="el-GR" sz="2800" dirty="0" smtClean="0"/>
              <a:t>Διεξαγωγή Ελέγχου Επιχείρησης Β΄</a:t>
            </a:r>
            <a:r>
              <a:rPr lang="el-GR" sz="2800" dirty="0" smtClean="0">
                <a:latin typeface="+mn-lt"/>
                <a:cs typeface="Times New Roman" pitchFamily="18" charset="0"/>
              </a:rPr>
              <a:t/>
            </a:r>
            <a:br>
              <a:rPr lang="el-GR" sz="2800" dirty="0" smtClean="0">
                <a:latin typeface="+mn-lt"/>
                <a:cs typeface="Times New Roman" pitchFamily="18" charset="0"/>
              </a:rPr>
            </a:br>
            <a:r>
              <a:rPr lang="el-GR" sz="2800" dirty="0" smtClean="0">
                <a:latin typeface="+mn-lt"/>
                <a:cs typeface="Times New Roman" pitchFamily="18" charset="0"/>
              </a:rPr>
              <a:t>Ο Έλεγχος Ακινήτων, Μηχανημάτων και Εξοπλισμού, πληρωτέων λογαριασμών </a:t>
            </a:r>
            <a:endParaRPr lang="el-GR" sz="2800" dirty="0"/>
          </a:p>
        </p:txBody>
      </p:sp>
      <p:sp>
        <p:nvSpPr>
          <p:cNvPr id="5" name="Θέση περιεχομένου 4"/>
          <p:cNvSpPr>
            <a:spLocks noGrp="1"/>
          </p:cNvSpPr>
          <p:nvPr>
            <p:ph idx="1"/>
          </p:nvPr>
        </p:nvSpPr>
        <p:spPr>
          <a:xfrm>
            <a:off x="683568" y="1561356"/>
            <a:ext cx="8003232" cy="2967716"/>
          </a:xfrm>
        </p:spPr>
        <p:txBody>
          <a:bodyPr>
            <a:noAutofit/>
          </a:bodyPr>
          <a:lstStyle/>
          <a:p>
            <a:pPr algn="just">
              <a:buNone/>
            </a:pPr>
            <a:r>
              <a:rPr lang="el-GR" sz="2000" b="1" dirty="0" smtClean="0"/>
              <a:t>Ο </a:t>
            </a:r>
            <a:r>
              <a:rPr lang="el-GR" sz="2000" b="1" dirty="0" smtClean="0">
                <a:cs typeface="Times New Roman" pitchFamily="18" charset="0"/>
              </a:rPr>
              <a:t>αντικειμενικ</a:t>
            </a:r>
            <a:r>
              <a:rPr lang="el-GR" sz="2000" b="1" dirty="0" smtClean="0"/>
              <a:t>ός</a:t>
            </a:r>
            <a:r>
              <a:rPr lang="el-GR" sz="2000" b="1" dirty="0" smtClean="0">
                <a:cs typeface="Times New Roman" pitchFamily="18" charset="0"/>
              </a:rPr>
              <a:t> σκοπ</a:t>
            </a:r>
            <a:r>
              <a:rPr lang="el-GR" sz="2000" b="1" dirty="0" smtClean="0"/>
              <a:t>ός </a:t>
            </a:r>
            <a:r>
              <a:rPr lang="el-GR" sz="2000" b="1" dirty="0" smtClean="0">
                <a:cs typeface="Times New Roman" pitchFamily="18" charset="0"/>
              </a:rPr>
              <a:t> τ</a:t>
            </a:r>
            <a:r>
              <a:rPr lang="el-GR" sz="2000" b="1" dirty="0" smtClean="0"/>
              <a:t>ου</a:t>
            </a:r>
            <a:r>
              <a:rPr lang="el-GR" sz="2000" b="1" dirty="0" smtClean="0">
                <a:cs typeface="Times New Roman" pitchFamily="18" charset="0"/>
              </a:rPr>
              <a:t> </a:t>
            </a:r>
            <a:r>
              <a:rPr lang="el-GR" sz="2000" b="1" dirty="0" smtClean="0"/>
              <a:t>Ε</a:t>
            </a:r>
            <a:r>
              <a:rPr lang="el-GR" sz="2000" b="1" dirty="0" smtClean="0">
                <a:cs typeface="Times New Roman" pitchFamily="18" charset="0"/>
              </a:rPr>
              <a:t>λ</a:t>
            </a:r>
            <a:r>
              <a:rPr lang="el-GR" sz="2000" b="1" dirty="0" smtClean="0"/>
              <a:t>έ</a:t>
            </a:r>
            <a:r>
              <a:rPr lang="el-GR" sz="2000" b="1" dirty="0" smtClean="0">
                <a:cs typeface="Times New Roman" pitchFamily="18" charset="0"/>
              </a:rPr>
              <a:t>γ</a:t>
            </a:r>
            <a:r>
              <a:rPr lang="el-GR" sz="2000" b="1" dirty="0" smtClean="0"/>
              <a:t>χου </a:t>
            </a:r>
            <a:r>
              <a:rPr lang="el-GR" sz="2000" b="1" dirty="0" smtClean="0">
                <a:cs typeface="Times New Roman" pitchFamily="18" charset="0"/>
              </a:rPr>
              <a:t>των ακινήτων και του εξοπλισμού είναι </a:t>
            </a:r>
            <a:r>
              <a:rPr lang="el-GR" sz="2000" b="1" dirty="0" smtClean="0"/>
              <a:t>η</a:t>
            </a:r>
            <a:r>
              <a:rPr lang="el-GR" sz="2000" b="1" dirty="0" smtClean="0">
                <a:cs typeface="Times New Roman" pitchFamily="18" charset="0"/>
              </a:rPr>
              <a:t> εξακρ</a:t>
            </a:r>
            <a:r>
              <a:rPr lang="el-GR" sz="2000" b="1" dirty="0" smtClean="0"/>
              <a:t>ίβωση </a:t>
            </a:r>
            <a:r>
              <a:rPr lang="el-GR" sz="2000" b="1" dirty="0" smtClean="0">
                <a:cs typeface="Times New Roman" pitchFamily="18" charset="0"/>
              </a:rPr>
              <a:t>:</a:t>
            </a:r>
          </a:p>
          <a:p>
            <a:pPr algn="just">
              <a:buNone/>
            </a:pPr>
            <a:r>
              <a:rPr lang="el-GR" sz="2000" dirty="0" smtClean="0">
                <a:cs typeface="Times New Roman" pitchFamily="18" charset="0"/>
              </a:rPr>
              <a:t>Α. Τη</a:t>
            </a:r>
            <a:r>
              <a:rPr lang="el-GR" sz="2000" dirty="0" smtClean="0"/>
              <a:t>ς</a:t>
            </a:r>
            <a:r>
              <a:rPr lang="el-GR" sz="2000" dirty="0" smtClean="0">
                <a:cs typeface="Times New Roman" pitchFamily="18" charset="0"/>
              </a:rPr>
              <a:t> αποτελεσματικότητα</a:t>
            </a:r>
            <a:r>
              <a:rPr lang="el-GR" sz="2000" dirty="0" smtClean="0"/>
              <a:t>ς</a:t>
            </a:r>
            <a:r>
              <a:rPr lang="el-GR" sz="2000" dirty="0" smtClean="0">
                <a:cs typeface="Times New Roman" pitchFamily="18" charset="0"/>
              </a:rPr>
              <a:t> του εσωτερικού ελέγχου </a:t>
            </a:r>
          </a:p>
          <a:p>
            <a:pPr algn="just">
              <a:buNone/>
            </a:pPr>
            <a:r>
              <a:rPr lang="el-GR" sz="2000" dirty="0" smtClean="0">
                <a:cs typeface="Times New Roman" pitchFamily="18" charset="0"/>
              </a:rPr>
              <a:t>Β. Τη</a:t>
            </a:r>
            <a:r>
              <a:rPr lang="el-GR" sz="2000" dirty="0" smtClean="0"/>
              <a:t>ς</a:t>
            </a:r>
            <a:r>
              <a:rPr lang="el-GR" sz="2000" dirty="0" smtClean="0">
                <a:cs typeface="Times New Roman" pitchFamily="18" charset="0"/>
              </a:rPr>
              <a:t>  ύπαρξη</a:t>
            </a:r>
            <a:r>
              <a:rPr lang="el-GR" sz="2000" dirty="0" smtClean="0"/>
              <a:t>ς</a:t>
            </a:r>
            <a:r>
              <a:rPr lang="el-GR" sz="2000" dirty="0" smtClean="0">
                <a:cs typeface="Times New Roman" pitchFamily="18" charset="0"/>
              </a:rPr>
              <a:t> και τη</a:t>
            </a:r>
            <a:r>
              <a:rPr lang="el-GR" sz="2000" dirty="0" smtClean="0"/>
              <a:t>ς</a:t>
            </a:r>
            <a:r>
              <a:rPr lang="el-GR" sz="2000" dirty="0" smtClean="0">
                <a:cs typeface="Times New Roman" pitchFamily="18" charset="0"/>
              </a:rPr>
              <a:t> κατάρτιση</a:t>
            </a:r>
            <a:r>
              <a:rPr lang="el-GR" sz="2000" dirty="0" smtClean="0"/>
              <a:t>ς</a:t>
            </a:r>
            <a:r>
              <a:rPr lang="el-GR" sz="2000" dirty="0" smtClean="0">
                <a:cs typeface="Times New Roman" pitchFamily="18" charset="0"/>
              </a:rPr>
              <a:t> των εργοστασιακών εγκαταστάσεων </a:t>
            </a:r>
          </a:p>
          <a:p>
            <a:pPr algn="just">
              <a:buNone/>
            </a:pPr>
            <a:r>
              <a:rPr lang="el-GR" sz="2000" dirty="0" smtClean="0">
                <a:cs typeface="Times New Roman" pitchFamily="18" charset="0"/>
              </a:rPr>
              <a:t>Γ. Τη</a:t>
            </a:r>
            <a:r>
              <a:rPr lang="el-GR" sz="2000" dirty="0" smtClean="0"/>
              <a:t>ς</a:t>
            </a:r>
            <a:r>
              <a:rPr lang="el-GR" sz="2000" dirty="0" smtClean="0">
                <a:cs typeface="Times New Roman" pitchFamily="18" charset="0"/>
              </a:rPr>
              <a:t> ορθότητα</a:t>
            </a:r>
            <a:r>
              <a:rPr lang="el-GR" sz="2000" dirty="0" smtClean="0"/>
              <a:t>ς</a:t>
            </a:r>
            <a:r>
              <a:rPr lang="el-GR" sz="2000" dirty="0" smtClean="0">
                <a:cs typeface="Times New Roman" pitchFamily="18" charset="0"/>
              </a:rPr>
              <a:t> των μεθόδων αποτιμήσεως που εφαρμόζονται </a:t>
            </a:r>
          </a:p>
          <a:p>
            <a:pPr algn="just">
              <a:buNone/>
            </a:pPr>
            <a:r>
              <a:rPr lang="el-GR" sz="2000" dirty="0" smtClean="0">
                <a:cs typeface="Times New Roman" pitchFamily="18" charset="0"/>
              </a:rPr>
              <a:t>Δ. Το</a:t>
            </a:r>
            <a:r>
              <a:rPr lang="el-GR" sz="2000" dirty="0" smtClean="0"/>
              <a:t>υ</a:t>
            </a:r>
            <a:r>
              <a:rPr lang="el-GR" sz="2000" dirty="0" smtClean="0">
                <a:cs typeface="Times New Roman" pitchFamily="18" charset="0"/>
              </a:rPr>
              <a:t> εύλογο</a:t>
            </a:r>
            <a:r>
              <a:rPr lang="el-GR" sz="2000" dirty="0" smtClean="0"/>
              <a:t>υ</a:t>
            </a:r>
            <a:r>
              <a:rPr lang="el-GR" sz="2000" dirty="0" smtClean="0">
                <a:cs typeface="Times New Roman" pitchFamily="18" charset="0"/>
              </a:rPr>
              <a:t> των αποσβέσεων </a:t>
            </a:r>
          </a:p>
          <a:p>
            <a:pPr algn="just">
              <a:buNone/>
            </a:pPr>
            <a:r>
              <a:rPr lang="el-GR" sz="2000" dirty="0" smtClean="0">
                <a:cs typeface="Times New Roman" pitchFamily="18" charset="0"/>
              </a:rPr>
              <a:t>Ε. Τη</a:t>
            </a:r>
            <a:r>
              <a:rPr lang="el-GR" sz="2000" dirty="0" smtClean="0"/>
              <a:t>ς</a:t>
            </a:r>
            <a:r>
              <a:rPr lang="el-GR" sz="2000" dirty="0" smtClean="0">
                <a:cs typeface="Times New Roman" pitchFamily="18" charset="0"/>
              </a:rPr>
              <a:t> ορθότητα</a:t>
            </a:r>
            <a:r>
              <a:rPr lang="el-GR" sz="2000" dirty="0" smtClean="0"/>
              <a:t>ς</a:t>
            </a:r>
            <a:r>
              <a:rPr lang="el-GR" sz="2000" dirty="0" smtClean="0">
                <a:cs typeface="Times New Roman" pitchFamily="18" charset="0"/>
              </a:rPr>
              <a:t> των καταχωρημένων εσόδων, κερδών και ζημιών που έχουν προκύψει από τα πάγια περιουσιακά στοιχεία</a:t>
            </a:r>
          </a:p>
          <a:p>
            <a:pPr algn="just">
              <a:buNone/>
            </a:pPr>
            <a:r>
              <a:rPr lang="el-GR" sz="2000" dirty="0" smtClean="0">
                <a:cs typeface="Times New Roman" pitchFamily="18" charset="0"/>
              </a:rPr>
              <a:t>ΣΤ. Τη</a:t>
            </a:r>
            <a:r>
              <a:rPr lang="el-GR" sz="2000" dirty="0" smtClean="0"/>
              <a:t>ς</a:t>
            </a:r>
            <a:r>
              <a:rPr lang="el-GR" sz="2000" dirty="0" smtClean="0">
                <a:cs typeface="Times New Roman" pitchFamily="18" charset="0"/>
              </a:rPr>
              <a:t> κανονικότητα</a:t>
            </a:r>
            <a:r>
              <a:rPr lang="el-GR" sz="2000" dirty="0" smtClean="0"/>
              <a:t>ς</a:t>
            </a:r>
            <a:r>
              <a:rPr lang="el-GR" sz="2000" dirty="0" smtClean="0">
                <a:cs typeface="Times New Roman" pitchFamily="18" charset="0"/>
              </a:rPr>
              <a:t> της παρουσιάσεως των παγίων στοιχείων στον ισολογισμό και των αποσβέσεων στον λογαριασμό αποτελεσμάτων </a:t>
            </a:r>
            <a:endParaRPr lang="el-GR" sz="2000" dirty="0" smtClean="0"/>
          </a:p>
          <a:p>
            <a:pPr marL="0" indent="0" algn="just">
              <a:buNone/>
            </a:pPr>
            <a:endParaRPr lang="el-GR" sz="2000" b="1"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28864"/>
            <a:ext cx="8291264" cy="1188475"/>
          </a:xfrm>
        </p:spPr>
        <p:txBody>
          <a:bodyPr>
            <a:noAutofit/>
          </a:bodyPr>
          <a:lstStyle/>
          <a:p>
            <a:r>
              <a:rPr lang="el-GR" sz="2800" dirty="0" smtClean="0"/>
              <a:t>Διεξαγωγή Ελέγχου Επιχείρησης Β΄</a:t>
            </a:r>
            <a:r>
              <a:rPr lang="el-GR" sz="2800" dirty="0" smtClean="0">
                <a:cs typeface="Times New Roman" pitchFamily="18" charset="0"/>
              </a:rPr>
              <a:t/>
            </a:r>
            <a:br>
              <a:rPr lang="el-GR" sz="2800" dirty="0" smtClean="0">
                <a:cs typeface="Times New Roman" pitchFamily="18" charset="0"/>
              </a:rPr>
            </a:br>
            <a:r>
              <a:rPr lang="el-GR" sz="2800" dirty="0" smtClean="0">
                <a:cs typeface="Times New Roman" pitchFamily="18" charset="0"/>
              </a:rPr>
              <a:t>Ο Έλεγχος Ακινήτων, Μηχανημάτων και Εξοπλισμού, πληρωτέων λογαριασμών </a:t>
            </a:r>
            <a:endParaRPr lang="el-GR" sz="2800" dirty="0"/>
          </a:p>
        </p:txBody>
      </p:sp>
      <p:sp>
        <p:nvSpPr>
          <p:cNvPr id="3" name="Θέση περιεχομένου 2"/>
          <p:cNvSpPr>
            <a:spLocks noGrp="1"/>
          </p:cNvSpPr>
          <p:nvPr>
            <p:ph idx="1"/>
          </p:nvPr>
        </p:nvSpPr>
        <p:spPr>
          <a:xfrm>
            <a:off x="539552" y="1705372"/>
            <a:ext cx="8003232" cy="3255748"/>
          </a:xfrm>
        </p:spPr>
        <p:txBody>
          <a:bodyPr>
            <a:normAutofit fontScale="70000" lnSpcReduction="20000"/>
          </a:bodyPr>
          <a:lstStyle/>
          <a:p>
            <a:pPr algn="just">
              <a:buNone/>
            </a:pPr>
            <a:r>
              <a:rPr lang="el-GR" b="1" dirty="0" smtClean="0">
                <a:cs typeface="Times New Roman" pitchFamily="18" charset="0"/>
              </a:rPr>
              <a:t>Οι πρωταρχικοί στόχοι των ελεγκτών κατά την εξέταση των πληρωτέων λογαριασμών είναι :</a:t>
            </a:r>
          </a:p>
          <a:p>
            <a:pPr algn="just">
              <a:buNone/>
            </a:pPr>
            <a:r>
              <a:rPr lang="el-GR" dirty="0" smtClean="0">
                <a:cs typeface="Times New Roman" pitchFamily="18" charset="0"/>
              </a:rPr>
              <a:t>Α. Ο καθορισμός της επάρκειας των εσωτερικών ελέγχων για την διεκπεραίωση και εξόφληση των τιμολογίων των προμηθευτών </a:t>
            </a:r>
          </a:p>
          <a:p>
            <a:pPr algn="just">
              <a:buNone/>
            </a:pPr>
            <a:r>
              <a:rPr lang="el-GR" dirty="0" smtClean="0">
                <a:cs typeface="Times New Roman" pitchFamily="18" charset="0"/>
              </a:rPr>
              <a:t>Β. Η απόδειξη ότι το κονδύλι που εμφανίζεται στον ισολογισμό συμφωνεί με τα αποδεικτικά λογιστικά στοιχεία </a:t>
            </a:r>
          </a:p>
          <a:p>
            <a:pPr algn="just">
              <a:buNone/>
            </a:pPr>
            <a:r>
              <a:rPr lang="el-GR" dirty="0" smtClean="0">
                <a:cs typeface="Times New Roman" pitchFamily="18" charset="0"/>
              </a:rPr>
              <a:t>Γ. Ο καθορισμός ότι όλες οι υφιστάμενες κατά την ημερομηνία κατάρτισης του ισολογισμού , υποχρεώσεις έχουν όντως καταγραφεί </a:t>
            </a:r>
          </a:p>
          <a:p>
            <a:pPr marL="0" indent="0" algn="just">
              <a:lnSpc>
                <a:spcPct val="90000"/>
              </a:lnSpc>
              <a:buNone/>
            </a:pPr>
            <a:endParaRPr lang="el-GR" dirty="0">
              <a:latin typeface="+mj-lt"/>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228865"/>
            <a:ext cx="9324528" cy="952500"/>
          </a:xfrm>
        </p:spPr>
        <p:txBody>
          <a:bodyPr>
            <a:noAutofit/>
          </a:bodyPr>
          <a:lstStyle/>
          <a:p>
            <a:r>
              <a:rPr lang="el-GR" sz="2600" dirty="0" smtClean="0"/>
              <a:t>Διεξαγωγή Ελέγχου Επιχείρησης Β΄ </a:t>
            </a:r>
            <a:r>
              <a:rPr lang="el-GR" sz="2600" dirty="0" smtClean="0">
                <a:cs typeface="Times New Roman" pitchFamily="18" charset="0"/>
              </a:rPr>
              <a:t/>
            </a:r>
            <a:br>
              <a:rPr lang="el-GR" sz="2600" dirty="0" smtClean="0">
                <a:cs typeface="Times New Roman" pitchFamily="18" charset="0"/>
              </a:rPr>
            </a:br>
            <a:r>
              <a:rPr lang="el-GR" sz="2600" dirty="0" smtClean="0">
                <a:cs typeface="Times New Roman" pitchFamily="18" charset="0"/>
              </a:rPr>
              <a:t>Ο έλεγχος των εντόκων υποχρεώσεων και των ιδίων κεφαλαίων</a:t>
            </a:r>
            <a:endParaRPr lang="el-GR" sz="2600" dirty="0"/>
          </a:p>
        </p:txBody>
      </p:sp>
      <p:sp>
        <p:nvSpPr>
          <p:cNvPr id="3" name="Θέση περιεχομένου 2"/>
          <p:cNvSpPr>
            <a:spLocks noGrp="1"/>
          </p:cNvSpPr>
          <p:nvPr>
            <p:ph idx="1"/>
          </p:nvPr>
        </p:nvSpPr>
        <p:spPr>
          <a:xfrm>
            <a:off x="457200" y="1201316"/>
            <a:ext cx="8229600" cy="3600400"/>
          </a:xfrm>
        </p:spPr>
        <p:txBody>
          <a:bodyPr>
            <a:noAutofit/>
          </a:bodyPr>
          <a:lstStyle/>
          <a:p>
            <a:pPr marL="282575" indent="0" algn="just">
              <a:lnSpc>
                <a:spcPct val="90000"/>
              </a:lnSpc>
              <a:buNone/>
            </a:pPr>
            <a:r>
              <a:rPr lang="el-GR" sz="2000" u="sng" dirty="0" smtClean="0">
                <a:cs typeface="Times New Roman" pitchFamily="18" charset="0"/>
              </a:rPr>
              <a:t>Οι αντικειμενικοί σκοποί τ</a:t>
            </a:r>
            <a:r>
              <a:rPr lang="el-GR" sz="2000" u="sng" dirty="0" smtClean="0"/>
              <a:t>ου</a:t>
            </a:r>
            <a:r>
              <a:rPr lang="el-GR" sz="2000" u="sng" dirty="0" smtClean="0">
                <a:cs typeface="Times New Roman" pitchFamily="18" charset="0"/>
              </a:rPr>
              <a:t> </a:t>
            </a:r>
            <a:r>
              <a:rPr lang="el-GR" sz="2000" u="sng" dirty="0" smtClean="0"/>
              <a:t>Ε</a:t>
            </a:r>
            <a:r>
              <a:rPr lang="el-GR" sz="2000" u="sng" dirty="0" smtClean="0">
                <a:cs typeface="Times New Roman" pitchFamily="18" charset="0"/>
              </a:rPr>
              <a:t>λ</a:t>
            </a:r>
            <a:r>
              <a:rPr lang="el-GR" sz="2000" u="sng" dirty="0" smtClean="0"/>
              <a:t>έ</a:t>
            </a:r>
            <a:r>
              <a:rPr lang="el-GR" sz="2000" u="sng" dirty="0" smtClean="0">
                <a:cs typeface="Times New Roman" pitchFamily="18" charset="0"/>
              </a:rPr>
              <a:t>γ</a:t>
            </a:r>
            <a:r>
              <a:rPr lang="el-GR" sz="2000" u="sng" dirty="0" smtClean="0"/>
              <a:t>χου</a:t>
            </a:r>
            <a:r>
              <a:rPr lang="el-GR" sz="2000" u="sng" dirty="0" smtClean="0">
                <a:cs typeface="Times New Roman" pitchFamily="18" charset="0"/>
              </a:rPr>
              <a:t> των </a:t>
            </a:r>
            <a:r>
              <a:rPr lang="el-GR" sz="2000" u="sng" dirty="0" smtClean="0"/>
              <a:t>Ε</a:t>
            </a:r>
            <a:r>
              <a:rPr lang="el-GR" sz="2000" u="sng" dirty="0" smtClean="0">
                <a:cs typeface="Times New Roman" pitchFamily="18" charset="0"/>
              </a:rPr>
              <a:t>ντόκων </a:t>
            </a:r>
            <a:r>
              <a:rPr lang="el-GR" sz="2000" u="sng" dirty="0" smtClean="0"/>
              <a:t>Υ</a:t>
            </a:r>
            <a:r>
              <a:rPr lang="el-GR" sz="2000" u="sng" dirty="0" smtClean="0">
                <a:cs typeface="Times New Roman" pitchFamily="18" charset="0"/>
              </a:rPr>
              <a:t>π</a:t>
            </a:r>
            <a:r>
              <a:rPr lang="el-GR" sz="2000" u="sng" dirty="0" smtClean="0"/>
              <a:t>ο</a:t>
            </a:r>
            <a:r>
              <a:rPr lang="el-GR" sz="2000" u="sng" dirty="0" smtClean="0">
                <a:cs typeface="Times New Roman" pitchFamily="18" charset="0"/>
              </a:rPr>
              <a:t>χρεώσεων είναι να εξακριβώσουν </a:t>
            </a:r>
            <a:r>
              <a:rPr lang="el-GR" sz="2000" u="sng" dirty="0" smtClean="0"/>
              <a:t> εάν</a:t>
            </a:r>
            <a:r>
              <a:rPr lang="el-GR" sz="2000" u="sng" dirty="0" smtClean="0">
                <a:cs typeface="Times New Roman" pitchFamily="18" charset="0"/>
              </a:rPr>
              <a:t>:</a:t>
            </a:r>
          </a:p>
          <a:p>
            <a:pPr marL="282575" indent="0" algn="just">
              <a:lnSpc>
                <a:spcPct val="90000"/>
              </a:lnSpc>
              <a:buNone/>
            </a:pPr>
            <a:r>
              <a:rPr lang="el-GR" sz="2000" dirty="0" smtClean="0"/>
              <a:t>    1)Τ</a:t>
            </a:r>
            <a:r>
              <a:rPr lang="el-GR" sz="2000" dirty="0" smtClean="0">
                <a:cs typeface="Times New Roman" pitchFamily="18" charset="0"/>
              </a:rPr>
              <a:t>ο σύστημα εσωτερικού ελέγχου </a:t>
            </a:r>
            <a:r>
              <a:rPr lang="el-GR" sz="2000" dirty="0" smtClean="0"/>
              <a:t>για </a:t>
            </a:r>
            <a:r>
              <a:rPr lang="el-GR" sz="2000" dirty="0" smtClean="0">
                <a:cs typeface="Times New Roman" pitchFamily="18" charset="0"/>
              </a:rPr>
              <a:t>το χειρισμό των </a:t>
            </a:r>
            <a:r>
              <a:rPr lang="el-GR" sz="2000" dirty="0" smtClean="0"/>
              <a:t>Υ</a:t>
            </a:r>
            <a:r>
              <a:rPr lang="el-GR" sz="2000" dirty="0" smtClean="0">
                <a:cs typeface="Times New Roman" pitchFamily="18" charset="0"/>
              </a:rPr>
              <a:t>ποχρεώσεων είναι</a:t>
            </a:r>
            <a:r>
              <a:rPr lang="el-GR" sz="2000" dirty="0" smtClean="0"/>
              <a:t>  </a:t>
            </a:r>
            <a:r>
              <a:rPr lang="el-GR" sz="2000" dirty="0" smtClean="0">
                <a:cs typeface="Times New Roman" pitchFamily="18" charset="0"/>
              </a:rPr>
              <a:t>αποτελεσματικό</a:t>
            </a:r>
          </a:p>
          <a:p>
            <a:pPr marL="282575" indent="0" algn="just">
              <a:lnSpc>
                <a:spcPct val="90000"/>
              </a:lnSpc>
              <a:buNone/>
            </a:pPr>
            <a:r>
              <a:rPr lang="el-GR" sz="2000" dirty="0" smtClean="0"/>
              <a:t> 2) Ό</a:t>
            </a:r>
            <a:r>
              <a:rPr lang="el-GR" sz="2000" dirty="0" smtClean="0">
                <a:cs typeface="Times New Roman" pitchFamily="18" charset="0"/>
              </a:rPr>
              <a:t>λες οι έντοκες υποχρεώσεις  έχουν καταχωρηθεί και</a:t>
            </a:r>
            <a:r>
              <a:rPr lang="el-GR" sz="2000" dirty="0" smtClean="0"/>
              <a:t>  </a:t>
            </a:r>
            <a:r>
              <a:rPr lang="el-GR" sz="2000" dirty="0" smtClean="0">
                <a:cs typeface="Times New Roman" pitchFamily="18" charset="0"/>
              </a:rPr>
              <a:t>αντιπροσωπεύουν καλής πίστεως</a:t>
            </a:r>
            <a:r>
              <a:rPr lang="el-GR" sz="2000" dirty="0" smtClean="0"/>
              <a:t> </a:t>
            </a:r>
            <a:r>
              <a:rPr lang="el-GR" sz="2000" dirty="0" smtClean="0">
                <a:cs typeface="Times New Roman" pitchFamily="18" charset="0"/>
              </a:rPr>
              <a:t>οφειλές που δημιουργήθηκαν σύμφωνα με τους  </a:t>
            </a:r>
            <a:r>
              <a:rPr lang="el-GR" sz="2000" dirty="0" smtClean="0"/>
              <a:t>ισχύοντες</a:t>
            </a:r>
            <a:r>
              <a:rPr lang="el-GR" sz="2000" dirty="0" smtClean="0">
                <a:cs typeface="Times New Roman" pitchFamily="18" charset="0"/>
              </a:rPr>
              <a:t> νόμους </a:t>
            </a:r>
          </a:p>
          <a:p>
            <a:pPr marL="282575" indent="0" algn="just">
              <a:lnSpc>
                <a:spcPct val="90000"/>
              </a:lnSpc>
              <a:buNone/>
            </a:pPr>
            <a:r>
              <a:rPr lang="el-GR" sz="2000" dirty="0" smtClean="0"/>
              <a:t> </a:t>
            </a:r>
            <a:r>
              <a:rPr lang="el-GR" sz="2000" dirty="0" smtClean="0">
                <a:cs typeface="Times New Roman" pitchFamily="18" charset="0"/>
              </a:rPr>
              <a:t> </a:t>
            </a:r>
            <a:r>
              <a:rPr lang="el-GR" sz="2000" dirty="0" smtClean="0"/>
              <a:t>  3) Η</a:t>
            </a:r>
            <a:r>
              <a:rPr lang="el-GR" sz="2000" dirty="0" smtClean="0">
                <a:cs typeface="Times New Roman" pitchFamily="18" charset="0"/>
              </a:rPr>
              <a:t> επιχείρηση έχει τηρήσει τους όρους και περιορισμούς που </a:t>
            </a:r>
            <a:r>
              <a:rPr lang="el-GR" sz="2000" dirty="0" smtClean="0"/>
              <a:t>ορίζο</a:t>
            </a:r>
            <a:r>
              <a:rPr lang="el-GR" sz="2000" dirty="0" smtClean="0">
                <a:cs typeface="Times New Roman" pitchFamily="18" charset="0"/>
              </a:rPr>
              <a:t>νται στη δανεική σύμβαση</a:t>
            </a:r>
            <a:endParaRPr lang="el-GR" sz="2000" dirty="0" smtClean="0"/>
          </a:p>
          <a:p>
            <a:pPr marL="282575" indent="0" algn="just">
              <a:lnSpc>
                <a:spcPct val="90000"/>
              </a:lnSpc>
              <a:buNone/>
            </a:pPr>
            <a:r>
              <a:rPr lang="el-GR" sz="2000" dirty="0" smtClean="0"/>
              <a:t>    4) </a:t>
            </a:r>
            <a:r>
              <a:rPr lang="el-GR" sz="2000" dirty="0" smtClean="0">
                <a:cs typeface="Times New Roman" pitchFamily="18" charset="0"/>
              </a:rPr>
              <a:t>Οι έντοκες υποχρεώσεις και τα σχετικά έξοδα εμφανίζονται κανονικά στις οικονομικές εκθέσεις και αν παρέχονται όλες οι σχετικές πληροφορίες στις παρατηρήσεις </a:t>
            </a: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p:spPr>
        <p:txBody>
          <a:bodyPr>
            <a:noAutofit/>
          </a:bodyPr>
          <a:lstStyle/>
          <a:p>
            <a:r>
              <a:rPr lang="el-GR" sz="2600" dirty="0" smtClean="0"/>
              <a:t>Διεξαγωγή Ελέγχου Επιχείρησης Β΄ </a:t>
            </a:r>
            <a:r>
              <a:rPr lang="el-GR" sz="2600" dirty="0" smtClean="0">
                <a:cs typeface="Times New Roman" pitchFamily="18" charset="0"/>
              </a:rPr>
              <a:t/>
            </a:r>
            <a:br>
              <a:rPr lang="el-GR" sz="2600" dirty="0" smtClean="0">
                <a:cs typeface="Times New Roman" pitchFamily="18" charset="0"/>
              </a:rPr>
            </a:br>
            <a:r>
              <a:rPr lang="el-GR" sz="2600" dirty="0" smtClean="0">
                <a:cs typeface="Times New Roman" pitchFamily="18" charset="0"/>
              </a:rPr>
              <a:t>Ο έλεγχος των εντόκων υποχρεώσεων και των ιδίων κεφαλαίων</a:t>
            </a:r>
            <a:endParaRPr lang="el-GR" sz="2600" dirty="0"/>
          </a:p>
        </p:txBody>
      </p:sp>
      <p:sp>
        <p:nvSpPr>
          <p:cNvPr id="3" name="Θέση περιεχομένου 2"/>
          <p:cNvSpPr>
            <a:spLocks noGrp="1"/>
          </p:cNvSpPr>
          <p:nvPr>
            <p:ph idx="1"/>
          </p:nvPr>
        </p:nvSpPr>
        <p:spPr>
          <a:xfrm>
            <a:off x="457200" y="1333500"/>
            <a:ext cx="8229600" cy="3972272"/>
          </a:xfrm>
        </p:spPr>
        <p:txBody>
          <a:bodyPr>
            <a:noAutofit/>
          </a:bodyPr>
          <a:lstStyle/>
          <a:p>
            <a:pPr marL="282575" indent="0" algn="just">
              <a:lnSpc>
                <a:spcPct val="80000"/>
              </a:lnSpc>
              <a:buNone/>
            </a:pPr>
            <a:r>
              <a:rPr lang="el-GR" sz="2200" u="sng" dirty="0" smtClean="0"/>
              <a:t>Οι </a:t>
            </a:r>
            <a:r>
              <a:rPr lang="el-GR" sz="2200" u="sng" dirty="0" smtClean="0">
                <a:cs typeface="Times New Roman" pitchFamily="18" charset="0"/>
              </a:rPr>
              <a:t>Βασικ</a:t>
            </a:r>
            <a:r>
              <a:rPr lang="el-GR" sz="2200" u="sng" dirty="0" smtClean="0"/>
              <a:t>οί</a:t>
            </a:r>
            <a:r>
              <a:rPr lang="el-GR" sz="2200" u="sng" dirty="0" smtClean="0">
                <a:cs typeface="Times New Roman" pitchFamily="18" charset="0"/>
              </a:rPr>
              <a:t> σκοπ</a:t>
            </a:r>
            <a:r>
              <a:rPr lang="el-GR" sz="2200" u="sng" dirty="0" smtClean="0"/>
              <a:t>οί</a:t>
            </a:r>
            <a:r>
              <a:rPr lang="el-GR" sz="2200" u="sng" dirty="0" smtClean="0">
                <a:cs typeface="Times New Roman" pitchFamily="18" charset="0"/>
              </a:rPr>
              <a:t> τ</a:t>
            </a:r>
            <a:r>
              <a:rPr lang="el-GR" sz="2200" u="sng" dirty="0" smtClean="0"/>
              <a:t>ου</a:t>
            </a:r>
            <a:r>
              <a:rPr lang="el-GR" sz="2200" u="sng" dirty="0" smtClean="0">
                <a:cs typeface="Times New Roman" pitchFamily="18" charset="0"/>
              </a:rPr>
              <a:t> </a:t>
            </a:r>
            <a:r>
              <a:rPr lang="el-GR" sz="2200" u="sng" dirty="0" smtClean="0"/>
              <a:t>Ε</a:t>
            </a:r>
            <a:r>
              <a:rPr lang="el-GR" sz="2200" u="sng" dirty="0" smtClean="0">
                <a:cs typeface="Times New Roman" pitchFamily="18" charset="0"/>
              </a:rPr>
              <a:t>λ</a:t>
            </a:r>
            <a:r>
              <a:rPr lang="el-GR" sz="2200" u="sng" dirty="0" smtClean="0"/>
              <a:t>έ</a:t>
            </a:r>
            <a:r>
              <a:rPr lang="el-GR" sz="2200" u="sng" dirty="0" smtClean="0">
                <a:cs typeface="Times New Roman" pitchFamily="18" charset="0"/>
              </a:rPr>
              <a:t>γχο</a:t>
            </a:r>
            <a:r>
              <a:rPr lang="el-GR" sz="2200" u="sng" dirty="0" smtClean="0"/>
              <a:t>υ</a:t>
            </a:r>
            <a:r>
              <a:rPr lang="el-GR" sz="2200" u="sng" dirty="0" smtClean="0">
                <a:cs typeface="Times New Roman" pitchFamily="18" charset="0"/>
              </a:rPr>
              <a:t> των λογαριασμών των ίδιων κεφαλαίων είναι :</a:t>
            </a:r>
          </a:p>
          <a:p>
            <a:pPr marL="282575" indent="0" algn="just">
              <a:lnSpc>
                <a:spcPct val="80000"/>
              </a:lnSpc>
              <a:buNone/>
            </a:pPr>
            <a:r>
              <a:rPr lang="el-GR" sz="2200" dirty="0" smtClean="0"/>
              <a:t>      1) </a:t>
            </a:r>
            <a:r>
              <a:rPr lang="el-GR" sz="2200" dirty="0" smtClean="0">
                <a:cs typeface="Times New Roman" pitchFamily="18" charset="0"/>
              </a:rPr>
              <a:t>Να αξιολογ</a:t>
            </a:r>
            <a:r>
              <a:rPr lang="el-GR" sz="2200" dirty="0" smtClean="0"/>
              <a:t>ηθεί</a:t>
            </a:r>
            <a:r>
              <a:rPr lang="el-GR" sz="2200" dirty="0" smtClean="0">
                <a:cs typeface="Times New Roman" pitchFamily="18" charset="0"/>
              </a:rPr>
              <a:t> το σύστημα εσωτερικού ελέγχου που εφαρμόζεται στο χειρισμό των μετόχων , των συναλλαγών επί μετοχή και των μερισμάτων </a:t>
            </a:r>
          </a:p>
          <a:p>
            <a:pPr marL="282575" indent="0" algn="just">
              <a:lnSpc>
                <a:spcPct val="80000"/>
              </a:lnSpc>
              <a:buNone/>
            </a:pPr>
            <a:r>
              <a:rPr lang="el-GR" sz="2200" dirty="0" smtClean="0"/>
              <a:t> </a:t>
            </a:r>
            <a:r>
              <a:rPr lang="el-GR" sz="2200" dirty="0" smtClean="0">
                <a:cs typeface="Times New Roman" pitchFamily="18" charset="0"/>
              </a:rPr>
              <a:t> </a:t>
            </a:r>
            <a:r>
              <a:rPr lang="el-GR" sz="2200" dirty="0" smtClean="0"/>
              <a:t> 2) Ν</a:t>
            </a:r>
            <a:r>
              <a:rPr lang="el-GR" sz="2200" dirty="0" smtClean="0">
                <a:cs typeface="Times New Roman" pitchFamily="18" charset="0"/>
              </a:rPr>
              <a:t>α εξακριβ</a:t>
            </a:r>
            <a:r>
              <a:rPr lang="el-GR" sz="2200" dirty="0" smtClean="0"/>
              <a:t>ωθεί</a:t>
            </a:r>
            <a:r>
              <a:rPr lang="el-GR" sz="2200" dirty="0" smtClean="0">
                <a:cs typeface="Times New Roman" pitchFamily="18" charset="0"/>
              </a:rPr>
              <a:t> αν όλες οι συναλλαγές που έγιναν κατά τη διάρκεια τ</a:t>
            </a:r>
            <a:r>
              <a:rPr lang="el-GR" sz="2200" dirty="0" smtClean="0"/>
              <a:t>ης χρήση</a:t>
            </a:r>
            <a:r>
              <a:rPr lang="el-GR" sz="2200" dirty="0" smtClean="0">
                <a:cs typeface="Times New Roman" pitchFamily="18" charset="0"/>
              </a:rPr>
              <a:t>ς και επηρέασαν τους λογαριασμούς των ιδίων κεφαλαίων έχουν εγκριθεί από τα αρμόδια όργανα  και καταχωρήθηκαν σωστά </a:t>
            </a:r>
          </a:p>
          <a:p>
            <a:pPr marL="282575" indent="0" algn="just">
              <a:lnSpc>
                <a:spcPct val="80000"/>
              </a:lnSpc>
              <a:buNone/>
            </a:pPr>
            <a:r>
              <a:rPr lang="el-GR" sz="2200" dirty="0" smtClean="0"/>
              <a:t> </a:t>
            </a:r>
            <a:r>
              <a:rPr lang="el-GR" sz="2200" dirty="0" smtClean="0">
                <a:cs typeface="Times New Roman" pitchFamily="18" charset="0"/>
              </a:rPr>
              <a:t>  </a:t>
            </a:r>
            <a:r>
              <a:rPr lang="el-GR" sz="2200" dirty="0" smtClean="0"/>
              <a:t> 3) </a:t>
            </a:r>
            <a:r>
              <a:rPr lang="el-GR" sz="2200" dirty="0" smtClean="0">
                <a:cs typeface="Times New Roman" pitchFamily="18" charset="0"/>
              </a:rPr>
              <a:t>Να εξακριβ</a:t>
            </a:r>
            <a:r>
              <a:rPr lang="el-GR" sz="2200" dirty="0" smtClean="0"/>
              <a:t>ωθεί</a:t>
            </a:r>
            <a:r>
              <a:rPr lang="el-GR" sz="2200" dirty="0" smtClean="0">
                <a:cs typeface="Times New Roman" pitchFamily="18" charset="0"/>
              </a:rPr>
              <a:t> αν έχουν τηρηθεί όλες οι νομικές διαδικασίες που διέπουν το κεφάλαιο ανωνύμων εταιρειών </a:t>
            </a:r>
            <a:endParaRPr lang="el-GR" sz="2200" dirty="0" smtClean="0"/>
          </a:p>
          <a:p>
            <a:pPr marL="282575" indent="0" algn="just">
              <a:lnSpc>
                <a:spcPct val="80000"/>
              </a:lnSpc>
              <a:buNone/>
            </a:pPr>
            <a:r>
              <a:rPr lang="el-GR" sz="2200" dirty="0" smtClean="0">
                <a:cs typeface="Times New Roman" pitchFamily="18" charset="0"/>
              </a:rPr>
              <a:t>  </a:t>
            </a:r>
            <a:r>
              <a:rPr lang="el-GR" sz="2200" dirty="0" smtClean="0"/>
              <a:t>  4)  </a:t>
            </a:r>
            <a:r>
              <a:rPr lang="el-GR" sz="2200" dirty="0" smtClean="0">
                <a:cs typeface="Times New Roman" pitchFamily="18" charset="0"/>
              </a:rPr>
              <a:t>Να διαπιστ</a:t>
            </a:r>
            <a:r>
              <a:rPr lang="el-GR" sz="2200" dirty="0" smtClean="0"/>
              <a:t>ωθεί</a:t>
            </a:r>
            <a:r>
              <a:rPr lang="el-GR" sz="2200" dirty="0" smtClean="0">
                <a:cs typeface="Times New Roman" pitchFamily="18" charset="0"/>
              </a:rPr>
              <a:t> αν οι λογαριασμοί ιδίων κεφαλαίων παρουσιάζονται σωστά στις οικονομικές εκθέσεις </a:t>
            </a:r>
          </a:p>
          <a:p>
            <a:pPr marL="282575" indent="0" algn="just">
              <a:lnSpc>
                <a:spcPct val="80000"/>
              </a:lnSpc>
              <a:buNone/>
            </a:pPr>
            <a:r>
              <a:rPr lang="el-GR" sz="2200" dirty="0" smtClean="0">
                <a:latin typeface="Arial Narrow" pitchFamily="34" charset="0"/>
                <a:cs typeface="Times New Roman" pitchFamily="18" charset="0"/>
              </a:rPr>
              <a:t> </a:t>
            </a:r>
          </a:p>
          <a:p>
            <a:pPr marL="0" indent="0" algn="just">
              <a:lnSpc>
                <a:spcPct val="90000"/>
              </a:lnSpc>
              <a:buNone/>
            </a:pPr>
            <a:endParaRPr lang="el-GR" sz="2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1314</TotalTime>
  <Words>929</Words>
  <Application>Microsoft Office PowerPoint</Application>
  <PresentationFormat>Προβολή στην οθόνη (16:10)</PresentationFormat>
  <Paragraphs>154</Paragraphs>
  <Slides>20</Slides>
  <Notes>20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Ελεγκτική</vt:lpstr>
      <vt:lpstr>Διαφάνεια 2</vt:lpstr>
      <vt:lpstr>Άδειες Χρήσης</vt:lpstr>
      <vt:lpstr>Χρηματοδότηση</vt:lpstr>
      <vt:lpstr>Σκοποί  ενότητας</vt:lpstr>
      <vt:lpstr>Διεξαγωγή Ελέγχου Επιχείρησης Β΄ Ο Έλεγχος Ακινήτων, Μηχανημάτων και Εξοπλισμού, πληρωτέων λογαριασμών </vt:lpstr>
      <vt:lpstr>Διεξαγωγή Ελέγχου Επιχείρησης Β΄ Ο Έλεγχος Ακινήτων, Μηχανημάτων και Εξοπλισμού, πληρωτέων λογαριασμών </vt:lpstr>
      <vt:lpstr>Διεξαγωγή Ελέγχου Επιχείρησης Β΄  Ο έλεγχος των εντόκων υποχρεώσεων και των ιδίων κεφαλαίων</vt:lpstr>
      <vt:lpstr>Διεξαγωγή Ελέγχου Επιχείρησης Β΄  Ο έλεγχος των εντόκων υποχρεώσεων και των ιδίων κεφαλαίων</vt:lpstr>
      <vt:lpstr>Διεξαγωγή Ελέγχου Επιχείρησης Β΄ Έλεγχος των Εσόδων και των Δαπανών</vt:lpstr>
      <vt:lpstr>Διεξαγωγή Ελέγχου Επιχείρησης Β΄ Έλεγχος των Εσόδων και των Δαπανών</vt:lpstr>
      <vt:lpstr>Διεξαγωγή Ελέγχου Επιχείρησης Β΄ Έλεγχος των Εσόδων και των Δαπανών</vt:lpstr>
      <vt:lpstr>Βιβλιογραφία</vt:lpstr>
      <vt:lpstr>Βιβλιογραφία</vt:lpstr>
      <vt:lpstr>Σημείωμα Αναφοράς</vt:lpstr>
      <vt:lpstr>Σημείωμα Αδειοδότησης</vt:lpstr>
      <vt:lpstr>Διαφάνεια 17</vt:lpstr>
      <vt:lpstr>Διαφάνεια 18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184</cp:revision>
  <dcterms:created xsi:type="dcterms:W3CDTF">2012-09-06T09:03:05Z</dcterms:created>
  <dcterms:modified xsi:type="dcterms:W3CDTF">2015-11-05T18:36:09Z</dcterms:modified>
</cp:coreProperties>
</file>