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299" r:id="rId12"/>
    <p:sldId id="290" r:id="rId13"/>
    <p:sldId id="300" r:id="rId14"/>
    <p:sldId id="291" r:id="rId15"/>
    <p:sldId id="292" r:id="rId16"/>
    <p:sldId id="293" r:id="rId17"/>
    <p:sldId id="294" r:id="rId18"/>
    <p:sldId id="295" r:id="rId19"/>
    <p:sldId id="280" r:id="rId20"/>
  </p:sldIdLst>
  <p:sldSz cx="9144000" cy="5715000" type="screen16x10"/>
  <p:notesSz cx="6858000" cy="9144000"/>
  <p:custDataLst>
    <p:tags r:id="rId2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93" d="100"/>
          <a:sy n="93" d="100"/>
        </p:scale>
        <p:origin x="-618" y="-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Ελεγκτική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Ελεγκτικές Εταιρείες</a:t>
            </a:r>
          </a:p>
          <a:p>
            <a:r>
              <a:rPr lang="el-GR" sz="2800" dirty="0" smtClean="0"/>
              <a:t>Διακομιχάλης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Ελεγκτικές Εταιρείες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l-GR" sz="2800" dirty="0" smtClean="0"/>
              <a:t>Νομική Μορφή Ελεγκτικών Εταιρειών:</a:t>
            </a:r>
            <a:endParaRPr lang="el-GR" sz="2400" dirty="0" smtClean="0"/>
          </a:p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400" dirty="0" smtClean="0"/>
              <a:t>Διάφοροι τύποι περιορισμένης ευθύνης</a:t>
            </a:r>
          </a:p>
          <a:p>
            <a:pPr>
              <a:defRPr/>
            </a:pPr>
            <a:r>
              <a:rPr lang="el-GR" sz="2400" dirty="0" smtClean="0"/>
              <a:t>Διευθυντής (</a:t>
            </a:r>
            <a:r>
              <a:rPr lang="en-US" sz="2400" dirty="0" smtClean="0"/>
              <a:t>manager</a:t>
            </a:r>
            <a:r>
              <a:rPr lang="el-GR" sz="2400" dirty="0" smtClean="0"/>
              <a:t> </a:t>
            </a:r>
            <a:r>
              <a:rPr lang="el-GR" sz="2400" dirty="0" smtClean="0">
                <a:sym typeface="Symbol" pitchFamily="18" charset="2"/>
              </a:rPr>
              <a:t> 5 έτη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lvl="1">
              <a:defRPr/>
            </a:pPr>
            <a:r>
              <a:rPr lang="el-GR" dirty="0" smtClean="0"/>
              <a:t>Επικουρεί, κατευθύνει, επιβλέπει προϊσταμένους</a:t>
            </a:r>
          </a:p>
          <a:p>
            <a:pPr lvl="1">
              <a:defRPr/>
            </a:pPr>
            <a:r>
              <a:rPr lang="el-GR" dirty="0" smtClean="0"/>
              <a:t>Κύρια ευθύνη προγράμματος ελέγχου</a:t>
            </a:r>
          </a:p>
          <a:p>
            <a:pPr lvl="1">
              <a:defRPr/>
            </a:pPr>
            <a:r>
              <a:rPr lang="el-GR" dirty="0" smtClean="0"/>
              <a:t>Καθορίζει ελεγκτικές διαδικασίες</a:t>
            </a:r>
          </a:p>
          <a:p>
            <a:pPr marL="0" indent="0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324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bg1">
                  <a:lumMod val="75000"/>
                </a:schemeClr>
              </a:buClr>
              <a:defRPr/>
            </a:pPr>
            <a:r>
              <a:rPr lang="el-GR" sz="2400" dirty="0" smtClean="0"/>
              <a:t>Εταίρος / μέτοχος </a:t>
            </a:r>
            <a:r>
              <a:rPr lang="en-US" sz="2400" dirty="0" smtClean="0"/>
              <a:t>(partner </a:t>
            </a:r>
            <a:r>
              <a:rPr lang="el-GR" sz="2400" dirty="0" smtClean="0">
                <a:sym typeface="Symbol" pitchFamily="18" charset="2"/>
              </a:rPr>
              <a:t> 10 έτη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lvl="1">
              <a:buClr>
                <a:schemeClr val="bg1">
                  <a:lumMod val="75000"/>
                </a:schemeClr>
              </a:buClr>
              <a:defRPr/>
            </a:pPr>
            <a:r>
              <a:rPr lang="el-GR" dirty="0" smtClean="0"/>
              <a:t>(συν)ιδιοκτήτης ελεγκτικής εταιρείας</a:t>
            </a:r>
          </a:p>
          <a:p>
            <a:pPr lvl="1">
              <a:buClr>
                <a:schemeClr val="bg1">
                  <a:lumMod val="75000"/>
                </a:schemeClr>
              </a:buClr>
              <a:defRPr/>
            </a:pPr>
            <a:r>
              <a:rPr lang="el-GR" dirty="0" smtClean="0"/>
              <a:t>Βρίσκει πελάτες</a:t>
            </a:r>
          </a:p>
          <a:p>
            <a:pPr lvl="1">
              <a:buClr>
                <a:schemeClr val="bg1">
                  <a:lumMod val="75000"/>
                </a:schemeClr>
              </a:buClr>
              <a:defRPr/>
            </a:pPr>
            <a:r>
              <a:rPr lang="el-GR" dirty="0" smtClean="0"/>
              <a:t>Συντάσσει την έκθεση ελέγχου</a:t>
            </a:r>
            <a:endParaRPr lang="en-GB" dirty="0" smtClean="0"/>
          </a:p>
          <a:p>
            <a:pPr lvl="1">
              <a:defRPr/>
            </a:pPr>
            <a:r>
              <a:rPr lang="el-GR" dirty="0" smtClean="0"/>
              <a:t>Έχει την τελική ευθύνη για τον έλεγχο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69726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Ελεγκτικές Εταιρείες</a:t>
            </a:r>
            <a:br>
              <a:rPr lang="el-GR" dirty="0" smtClean="0"/>
            </a:br>
            <a:r>
              <a:rPr lang="el-GR" dirty="0" smtClean="0"/>
              <a:t>Διεθνής Ομοσπονδία Λογιστών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7544" y="1777380"/>
            <a:ext cx="4038600" cy="377163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200" dirty="0" smtClean="0"/>
              <a:t>IFAC – International Federation of Accountants (FEE </a:t>
            </a:r>
            <a:r>
              <a:rPr lang="el-GR" sz="2200" dirty="0" smtClean="0"/>
              <a:t>για την Ευρώπη)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200" dirty="0" smtClean="0"/>
              <a:t>εκπροσωπεί 2,5 εκ. λογιστές από 119 χώρες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200" dirty="0" smtClean="0"/>
              <a:t>στοχεύει στην προώθηση του επαγγέλματος, στήριξη αγορών, ‘‘δημόσιο συμφέρον’’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200" dirty="0" smtClean="0"/>
              <a:t>‘‘ελέγχεται’’ ουσιαστικά από </a:t>
            </a:r>
            <a:r>
              <a:rPr lang="en-US" sz="2200" dirty="0" smtClean="0"/>
              <a:t>Big 4</a:t>
            </a:r>
            <a:endParaRPr lang="el-GR" sz="2200" dirty="0" smtClean="0"/>
          </a:p>
          <a:p>
            <a:pPr lvl="1">
              <a:lnSpc>
                <a:spcPct val="90000"/>
              </a:lnSpc>
              <a:defRPr/>
            </a:pPr>
            <a:r>
              <a:rPr lang="el-GR" sz="2200" dirty="0" smtClean="0"/>
              <a:t>παρακολουθείται από διεθνείς ρυθμιστικές αρχές από 2003</a:t>
            </a:r>
            <a:r>
              <a:rPr lang="en-US" sz="2200" dirty="0" smtClean="0"/>
              <a:t> (PIOB)</a:t>
            </a:r>
            <a:endParaRPr lang="el-GR" sz="2200" dirty="0" smtClean="0"/>
          </a:p>
          <a:p>
            <a:pPr lvl="1">
              <a:lnSpc>
                <a:spcPct val="90000"/>
              </a:lnSpc>
              <a:defRPr/>
            </a:pPr>
            <a:endParaRPr lang="el-GR" sz="2000" dirty="0" smtClean="0"/>
          </a:p>
          <a:p>
            <a:pPr marL="0" indent="0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>
          <a:xfrm>
            <a:off x="4644008" y="1849388"/>
            <a:ext cx="4038600" cy="260412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l-GR" sz="2200" dirty="0" smtClean="0"/>
              <a:t>Εκδίδει πρότυπα και κανόνες για:</a:t>
            </a:r>
          </a:p>
          <a:p>
            <a:pPr lvl="1">
              <a:defRPr/>
            </a:pPr>
            <a:r>
              <a:rPr lang="el-GR" sz="2200" dirty="0" smtClean="0"/>
              <a:t>Έλεγχο και υπηρεσίες διασφάλισης</a:t>
            </a:r>
          </a:p>
          <a:p>
            <a:pPr lvl="1">
              <a:defRPr/>
            </a:pPr>
            <a:r>
              <a:rPr lang="el-GR" sz="2200" dirty="0" smtClean="0"/>
              <a:t>Κώδικα δεοντολογίας</a:t>
            </a:r>
          </a:p>
          <a:p>
            <a:pPr lvl="1">
              <a:defRPr/>
            </a:pPr>
            <a:r>
              <a:rPr lang="el-GR" sz="2200" dirty="0" smtClean="0"/>
              <a:t>Εκπαίδευση μελών</a:t>
            </a:r>
          </a:p>
          <a:p>
            <a:pPr lvl="1">
              <a:defRPr/>
            </a:pPr>
            <a:r>
              <a:rPr lang="el-GR" sz="2200" dirty="0" smtClean="0"/>
              <a:t>Λογιστικά πρότυπα δημοσίου τομέα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29308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Αισιοπούλου</a:t>
            </a:r>
            <a:r>
              <a:rPr lang="el-GR" sz="1400" dirty="0" smtClean="0"/>
              <a:t> Κ. (1980) «Το Σύστημα Εσωτερικού Ελέγχου»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Γρηγοράκου</a:t>
            </a:r>
            <a:r>
              <a:rPr lang="el-GR" sz="1400" dirty="0" smtClean="0"/>
              <a:t> Θ. (1989) «Γενικές Αρχές Ελεγκτικής»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Καζαντζής Χρήστος,  (2006) Ελεγκτική &amp; Εσωτερικός Έλεγχος, Εκδόσεις </a:t>
            </a:r>
            <a:r>
              <a:rPr lang="el-GR" sz="1400" dirty="0" err="1" smtClean="0"/>
              <a:t>Business</a:t>
            </a:r>
            <a:r>
              <a:rPr lang="el-GR" sz="1400" dirty="0" smtClean="0"/>
              <a:t> </a:t>
            </a:r>
            <a:r>
              <a:rPr lang="el-GR" sz="1400" dirty="0" err="1" smtClean="0"/>
              <a:t>plus</a:t>
            </a:r>
            <a:endParaRPr lang="el-GR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Κάντζος</a:t>
            </a:r>
            <a:r>
              <a:rPr lang="el-GR" sz="1400" dirty="0" smtClean="0"/>
              <a:t> Κωνσταντίνος, </a:t>
            </a:r>
            <a:r>
              <a:rPr lang="el-GR" sz="1400" dirty="0" err="1" smtClean="0"/>
              <a:t>Χονδράκη</a:t>
            </a:r>
            <a:r>
              <a:rPr lang="el-GR" sz="1400" dirty="0" smtClean="0"/>
              <a:t> Αθηνά (2006)  «Ελεγκτική - Θεωρία και πρακτική» Εκδόσεις 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Κάντζου</a:t>
            </a:r>
            <a:r>
              <a:rPr lang="el-GR" sz="1400" dirty="0" smtClean="0"/>
              <a:t> Κ. (1998) «Ελεγκτική- Θεωρία και Πρακτική»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Καραγιάννη Δ. (1980) «Παραδείγματα εφαρμογής και Ανάλυσης του Γ.Λ.Σ.»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Καραμάνης</a:t>
            </a:r>
            <a:r>
              <a:rPr lang="el-GR" sz="1400" dirty="0" smtClean="0"/>
              <a:t> Κωνσταντίνος, (2008) «Σύγχρονη Ελεγκτική» Εκδόσεις ΟΠΑ,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Νεγκάκης</a:t>
            </a:r>
            <a:r>
              <a:rPr lang="el-GR" sz="1400" dirty="0" smtClean="0"/>
              <a:t> Χρ.,</a:t>
            </a:r>
            <a:r>
              <a:rPr lang="en-US" sz="1400" smtClean="0"/>
              <a:t> </a:t>
            </a:r>
            <a:r>
              <a:rPr lang="el-GR" sz="1400" smtClean="0"/>
              <a:t>Ταχυνάκης</a:t>
            </a:r>
            <a:r>
              <a:rPr lang="el-GR" sz="1400" dirty="0" smtClean="0"/>
              <a:t> Παν., (2012)  «Σύγχρονα Θέματα Ελεγκτικής και Εσωτερικού Ελέγχου» , Εκδόσεις Α. Κοντού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Παπά Α. (1990) «Ελεγκτική»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Παπαδάτου Θεοδώρα, (2005) «Εσωτερικός και εξωτερικός έλεγχος ανωνύμων εταιρειών», Εκδόσεις </a:t>
            </a:r>
            <a:r>
              <a:rPr lang="el-GR" sz="1400" dirty="0" err="1" smtClean="0"/>
              <a:t>Σάκουλα</a:t>
            </a:r>
            <a:r>
              <a:rPr lang="el-GR" sz="1400" dirty="0" smtClean="0"/>
              <a:t>, Αθήνα</a:t>
            </a:r>
          </a:p>
          <a:p>
            <a:pPr marL="447675" indent="-447675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841276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Παπαδοπούλου Ε. (1982) «Φοροδιαφυγή-</a:t>
            </a:r>
            <a:r>
              <a:rPr lang="el-GR" sz="1400" dirty="0" err="1" smtClean="0"/>
              <a:t>Φορολογικ</a:t>
            </a:r>
            <a:r>
              <a:rPr lang="el-GR" sz="1400" dirty="0" smtClean="0"/>
              <a:t>ή Λογιστική-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Σακκκέλη</a:t>
            </a:r>
            <a:r>
              <a:rPr lang="el-GR" sz="1400" dirty="0" smtClean="0"/>
              <a:t> Ε. (1987) «Λογιστική και Ελεγκτική των Εμπορικών Τραπεζών» , Εκδόσεις</a:t>
            </a:r>
            <a:r>
              <a:rPr lang="en-US" sz="1400" smtClean="0"/>
              <a:t> </a:t>
            </a:r>
            <a:r>
              <a:rPr lang="el-GR" sz="1400" smtClean="0"/>
              <a:t>Βρύκους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Σκόρδου Β. (1987)«Φορολογική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Τερζάκη Γ. (1985) 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Τσακλάγκανου</a:t>
            </a:r>
            <a:r>
              <a:rPr lang="el-GR" sz="1400" dirty="0" smtClean="0"/>
              <a:t> Α. (1994) «Ελεγκτική» Θεσσαλονίκη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Φίλιου Β. (1984) «Η Κοινωνικοοικονομική Λογιστική» , Εκδόσεις ΚΕΠΕ, Αθήνα</a:t>
            </a:r>
            <a:endParaRPr lang="en-US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ΞΕΝΗ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 </a:t>
            </a:r>
            <a:r>
              <a:rPr lang="en-US" sz="1400" dirty="0" smtClean="0"/>
              <a:t>James van Horne “Fundamentals of Financial Management”  N.Y. 1980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Meigs</a:t>
            </a:r>
            <a:r>
              <a:rPr lang="en-US" sz="1400" dirty="0" smtClean="0"/>
              <a:t> </a:t>
            </a:r>
            <a:r>
              <a:rPr lang="en-US" sz="1400" dirty="0" err="1" smtClean="0"/>
              <a:t>W.,Larsen</a:t>
            </a:r>
            <a:r>
              <a:rPr lang="en-US" sz="1400" dirty="0" smtClean="0"/>
              <a:t> J., </a:t>
            </a:r>
            <a:r>
              <a:rPr lang="en-US" sz="1400" dirty="0" err="1" smtClean="0"/>
              <a:t>Meigs</a:t>
            </a:r>
            <a:r>
              <a:rPr lang="en-US" sz="1400" dirty="0" smtClean="0"/>
              <a:t> R. , “Principles of 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Miller m., Bailey L., “GAAS-Guide”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Ricchiute</a:t>
            </a:r>
            <a:r>
              <a:rPr lang="en-US" sz="1400" dirty="0" smtClean="0"/>
              <a:t> D., “Auditing” N.Y. 1989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Sawyer L.B., “The Practice of Modern Internal Auditing” N.Y. 1973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Taylor D., </a:t>
            </a:r>
            <a:r>
              <a:rPr lang="en-US" sz="1400" dirty="0" err="1" smtClean="0"/>
              <a:t>Glezen</a:t>
            </a:r>
            <a:r>
              <a:rPr lang="en-US" sz="1400" dirty="0" smtClean="0"/>
              <a:t> G., “Auditing”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Wallace W.A. “Auditing” N.Y. 1986</a:t>
            </a:r>
            <a:r>
              <a:rPr lang="el-GR" sz="1400" dirty="0" smtClean="0"/>
              <a:t> 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(2015). Ελεγκτική.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dirty="0" smtClean="0"/>
              <a:t>Πρέβεζα,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Ελεγκτική</a:t>
            </a:r>
          </a:p>
          <a:p>
            <a:pPr algn="l"/>
            <a:r>
              <a:rPr lang="el-GR" sz="2800" b="1" dirty="0" smtClean="0"/>
              <a:t>Ενότητα 2:</a:t>
            </a:r>
            <a:r>
              <a:rPr lang="en-US" sz="2800" dirty="0" smtClean="0"/>
              <a:t> </a:t>
            </a:r>
            <a:r>
              <a:rPr lang="el-GR" sz="2800" dirty="0" smtClean="0"/>
              <a:t>Ελεγκτικές Εταιρείες</a:t>
            </a:r>
            <a:endParaRPr lang="en-US" sz="2800" dirty="0" smtClean="0"/>
          </a:p>
          <a:p>
            <a:pPr algn="l"/>
            <a:r>
              <a:rPr lang="el-GR" sz="2800" dirty="0" smtClean="0"/>
              <a:t>Διακομιχάλης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Οι σκοποί της παρούσας ενότητας είναι να γνωρίζουμε ποιες είναι οι Ελεγκτικές Εταιρείες – Φορείς ελέγχου, ποια η νομική τους μορφή και τέλος τι είναι η Διεθνής Ομοσπονδία Λογιστών.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Ελεγκτικές Εταιρείες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684240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800" dirty="0" smtClean="0">
                <a:latin typeface="+mj-lt"/>
              </a:rPr>
              <a:t>Ελεγκτικές Εταιρείες –  Φορείς Ελέγχου</a:t>
            </a:r>
          </a:p>
          <a:p>
            <a:pPr>
              <a:defRPr/>
            </a:pPr>
            <a:r>
              <a:rPr lang="el-GR" sz="2400" dirty="0" smtClean="0"/>
              <a:t>Μεγάλες διεθνείς ελεγκτικές εταιρείες (</a:t>
            </a:r>
            <a:r>
              <a:rPr lang="en-US" sz="2400" dirty="0" smtClean="0"/>
              <a:t>big 8 </a:t>
            </a:r>
            <a:r>
              <a:rPr lang="en-US" sz="2400" dirty="0" smtClean="0">
                <a:sym typeface="Wingdings 3" pitchFamily="18" charset="2"/>
              </a:rPr>
              <a:t> big 6  big 4  big ?)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000" dirty="0" smtClean="0">
                <a:sym typeface="Wingdings 3" pitchFamily="18" charset="2"/>
              </a:rPr>
              <a:t>Στην αγορά από μέσα 18</a:t>
            </a:r>
            <a:r>
              <a:rPr lang="el-GR" sz="2000" baseline="30000" dirty="0" smtClean="0">
                <a:sym typeface="Wingdings 3" pitchFamily="18" charset="2"/>
              </a:rPr>
              <a:t>ου</a:t>
            </a:r>
            <a:r>
              <a:rPr lang="el-GR" sz="2000" dirty="0" smtClean="0">
                <a:sym typeface="Wingdings 3" pitchFamily="18" charset="2"/>
              </a:rPr>
              <a:t> αιώνα (Μ.Β.)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000" dirty="0" smtClean="0">
                <a:sym typeface="Wingdings 3" pitchFamily="18" charset="2"/>
              </a:rPr>
              <a:t>Κυρίαρχοι ελέγχου και λοιπών συναφών συμβουλευτικών υπηρεσιών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000" dirty="0" smtClean="0">
                <a:sym typeface="Wingdings 3" pitchFamily="18" charset="2"/>
              </a:rPr>
              <a:t>Μεγάλη </a:t>
            </a:r>
            <a:r>
              <a:rPr lang="el-GR" sz="2000" dirty="0" smtClean="0">
                <a:sym typeface="Wingdings 3" pitchFamily="18" charset="2"/>
              </a:rPr>
              <a:t>πολιτικο</a:t>
            </a:r>
            <a:r>
              <a:rPr lang="el-GR" sz="2000" dirty="0" smtClean="0">
                <a:sym typeface="Wingdings 3" pitchFamily="18" charset="2"/>
              </a:rPr>
              <a:t>-οικονομική δύναμη</a:t>
            </a:r>
            <a:endParaRPr lang="el-GR" sz="2400" dirty="0" smtClean="0">
              <a:sym typeface="Wingdings 3" pitchFamily="18" charset="2"/>
            </a:endParaRPr>
          </a:p>
          <a:p>
            <a:pPr>
              <a:defRPr/>
            </a:pPr>
            <a:r>
              <a:rPr lang="el-GR" sz="2400" dirty="0" smtClean="0">
                <a:sym typeface="Wingdings 3" pitchFamily="18" charset="2"/>
              </a:rPr>
              <a:t>Μεσαίες διεθνείς ελεγκτικές εταιρείες (</a:t>
            </a:r>
            <a:r>
              <a:rPr lang="en-US" sz="2400" dirty="0" smtClean="0">
                <a:sym typeface="Wingdings 3" pitchFamily="18" charset="2"/>
              </a:rPr>
              <a:t>second-tier firms</a:t>
            </a:r>
            <a:endParaRPr lang="el-GR" sz="2400" dirty="0" smtClean="0">
              <a:sym typeface="Wingdings 3" pitchFamily="18" charset="2"/>
            </a:endParaRPr>
          </a:p>
          <a:p>
            <a:pPr>
              <a:defRPr/>
            </a:pPr>
            <a:r>
              <a:rPr lang="el-GR" sz="2400" dirty="0" smtClean="0">
                <a:sym typeface="Wingdings 3" pitchFamily="18" charset="2"/>
              </a:rPr>
              <a:t>Εθνικές ελεγκτικές εταιρείες</a:t>
            </a:r>
            <a:endParaRPr lang="en-US" sz="2400" dirty="0" smtClean="0">
              <a:sym typeface="Wingdings 3" pitchFamily="18" charset="2"/>
            </a:endParaRPr>
          </a:p>
          <a:p>
            <a:pPr marL="0" indent="0" algn="ctr">
              <a:buNone/>
            </a:pPr>
            <a:endParaRPr lang="el-GR" sz="2800" b="1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r>
              <a:rPr lang="el-GR" dirty="0" smtClean="0"/>
              <a:t>Ελεγκτικές Εταιρείες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graphicFrame>
        <p:nvGraphicFramePr>
          <p:cNvPr id="6" name="Group 125"/>
          <p:cNvGraphicFramePr>
            <a:graphicFrameLocks noGrp="1"/>
          </p:cNvGraphicFramePr>
          <p:nvPr>
            <p:ph/>
          </p:nvPr>
        </p:nvGraphicFramePr>
        <p:xfrm>
          <a:off x="107504" y="841276"/>
          <a:ext cx="7327658" cy="4582969"/>
        </p:xfrm>
        <a:graphic>
          <a:graphicData uri="http://schemas.openxmlformats.org/drawingml/2006/table">
            <a:tbl>
              <a:tblPr/>
              <a:tblGrid>
                <a:gridCol w="2292980"/>
                <a:gridCol w="966193"/>
                <a:gridCol w="1394298"/>
                <a:gridCol w="949938"/>
                <a:gridCol w="911795"/>
                <a:gridCol w="812454"/>
              </a:tblGrid>
              <a:tr h="57007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</a:rPr>
                        <a:t>ΜΕΓΕΘΟΣ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</a:rPr>
                        <a:t> “BIG 4”</a:t>
                      </a:r>
                      <a:endParaRPr kumimoji="0" 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50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Αμοιβές (δισ. 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172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Coun-tries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staff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Audit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Cons-ulting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Deloitte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9.8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20.1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Ernst &amp;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Ynoung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114.000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7.9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18.4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KPMG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8.3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8.6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16.9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PWC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11.3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9.5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20.8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σύνολο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502.000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39.9</a:t>
                      </a: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36.3</a:t>
                      </a: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76.2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r>
              <a:rPr lang="el-GR" dirty="0" smtClean="0"/>
              <a:t>Ελεγκτικές Εταιρείες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graphicFrame>
        <p:nvGraphicFramePr>
          <p:cNvPr id="6" name="Group 73"/>
          <p:cNvGraphicFramePr>
            <a:graphicFrameLocks noGrp="1"/>
          </p:cNvGraphicFramePr>
          <p:nvPr>
            <p:ph/>
          </p:nvPr>
        </p:nvGraphicFramePr>
        <p:xfrm>
          <a:off x="971600" y="769268"/>
          <a:ext cx="7067128" cy="4579487"/>
        </p:xfrm>
        <a:graphic>
          <a:graphicData uri="http://schemas.openxmlformats.org/drawingml/2006/table">
            <a:tbl>
              <a:tblPr/>
              <a:tblGrid>
                <a:gridCol w="1615456"/>
                <a:gridCol w="1016749"/>
                <a:gridCol w="1316103"/>
                <a:gridCol w="1196097"/>
                <a:gridCol w="1016749"/>
                <a:gridCol w="905974"/>
              </a:tblGrid>
              <a:tr h="4392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cs typeface="Shruti" pitchFamily="34" charset="0"/>
                        </a:rPr>
                        <a:t>ΜΕΓΕΘΟΣ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cs typeface="Shruti" pitchFamily="34" charset="0"/>
                        </a:rPr>
                        <a:t> “SECOND-TIER” 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  <a:cs typeface="Shruti" pitchFamily="34" charset="0"/>
                        </a:rPr>
                        <a:t>ΔΙΕΘΝΩΝ ΕΤΑΙΡΕΙΩΝ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2082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Αμοιβές (δισ. 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9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Coun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-tries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staff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Audit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Cons-ulting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BDO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30.000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Grant Thornton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25.000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Moore Stephens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93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17.500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M.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Μ.Δ.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σύνολο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72.500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Ελεγκτικές Εταιρείες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97227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l-GR" altLang="zh-CN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Νομική Μορφή Ελεγκτικών Εταιρειών:</a:t>
            </a: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Διάφοροι τύποι περιορισμένης ευθύνης</a:t>
            </a:r>
          </a:p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400" dirty="0" smtClean="0"/>
              <a:t>Βαθμίδες ελεγκτών:</a:t>
            </a:r>
          </a:p>
          <a:p>
            <a:pPr>
              <a:defRPr/>
            </a:pPr>
            <a:r>
              <a:rPr lang="el-GR" sz="2400" dirty="0" smtClean="0"/>
              <a:t>Βοηθός (</a:t>
            </a:r>
            <a:r>
              <a:rPr lang="en-US" sz="2400" dirty="0" smtClean="0"/>
              <a:t>junior assistant)</a:t>
            </a:r>
          </a:p>
          <a:p>
            <a:pPr lvl="1">
              <a:defRPr/>
            </a:pPr>
            <a:r>
              <a:rPr lang="el-GR" sz="2000" dirty="0" smtClean="0"/>
              <a:t>Εκτελεί εργασία ρουτίνας</a:t>
            </a: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Προϊστάμενος </a:t>
            </a:r>
            <a:r>
              <a:rPr lang="en-US" sz="2400" dirty="0" smtClean="0"/>
              <a:t>(supervisor </a:t>
            </a:r>
            <a:r>
              <a:rPr lang="el-GR" sz="2400" dirty="0" smtClean="0">
                <a:sym typeface="Symbol" pitchFamily="18" charset="2"/>
              </a:rPr>
              <a:t> 2 έτη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lvl="1">
              <a:defRPr/>
            </a:pPr>
            <a:r>
              <a:rPr lang="el-GR" sz="2000" dirty="0" smtClean="0"/>
              <a:t>Επικεφαλής συλλογής τεκμηρίων ελέγχου</a:t>
            </a:r>
          </a:p>
          <a:p>
            <a:pPr lvl="1">
              <a:defRPr/>
            </a:pPr>
            <a:r>
              <a:rPr lang="el-GR" sz="2000" dirty="0" smtClean="0"/>
              <a:t>Συμμετέχει στον σχεδιασμό, επιβλέπει βοηθούς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l-GR" sz="28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1314</TotalTime>
  <Words>747</Words>
  <Application>Microsoft Office PowerPoint</Application>
  <PresentationFormat>Προβολή στην οθόνη (16:10)</PresentationFormat>
  <Paragraphs>218</Paragraphs>
  <Slides>19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Ελεγκτική</vt:lpstr>
      <vt:lpstr>Διαφάνεια 2</vt:lpstr>
      <vt:lpstr>Άδειες Χρήσης</vt:lpstr>
      <vt:lpstr>Χρηματοδότηση</vt:lpstr>
      <vt:lpstr>Σκοποί  ενότητας</vt:lpstr>
      <vt:lpstr>Ελεγκτικές Εταιρείες</vt:lpstr>
      <vt:lpstr>Ελεγκτικές Εταιρείες</vt:lpstr>
      <vt:lpstr>Ελεγκτικές Εταιρείες</vt:lpstr>
      <vt:lpstr>Ελεγκτικές Εταιρείες</vt:lpstr>
      <vt:lpstr>Ελεγκτικές Εταιρείες</vt:lpstr>
      <vt:lpstr>Ελεγκτικές Εταιρείες Διεθνής Ομοσπονδία Λογιστών  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16</vt:lpstr>
      <vt:lpstr>Διαφάνεια 17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188</cp:revision>
  <dcterms:created xsi:type="dcterms:W3CDTF">2012-09-06T09:03:05Z</dcterms:created>
  <dcterms:modified xsi:type="dcterms:W3CDTF">2015-11-02T17:31:37Z</dcterms:modified>
</cp:coreProperties>
</file>