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89" r:id="rId3"/>
    <p:sldId id="257" r:id="rId4"/>
    <p:sldId id="259" r:id="rId5"/>
    <p:sldId id="261" r:id="rId6"/>
    <p:sldId id="265" r:id="rId7"/>
    <p:sldId id="274" r:id="rId8"/>
    <p:sldId id="296" r:id="rId9"/>
    <p:sldId id="297" r:id="rId10"/>
    <p:sldId id="298" r:id="rId11"/>
    <p:sldId id="320" r:id="rId12"/>
    <p:sldId id="299" r:id="rId13"/>
    <p:sldId id="282" r:id="rId14"/>
    <p:sldId id="283" r:id="rId15"/>
    <p:sldId id="285" r:id="rId16"/>
    <p:sldId id="301" r:id="rId17"/>
    <p:sldId id="302" r:id="rId18"/>
    <p:sldId id="303" r:id="rId19"/>
    <p:sldId id="306" r:id="rId20"/>
    <p:sldId id="305" r:id="rId21"/>
    <p:sldId id="304" r:id="rId22"/>
    <p:sldId id="308" r:id="rId23"/>
    <p:sldId id="290" r:id="rId24"/>
    <p:sldId id="291" r:id="rId25"/>
    <p:sldId id="292" r:id="rId26"/>
    <p:sldId id="293" r:id="rId27"/>
    <p:sldId id="294" r:id="rId28"/>
    <p:sldId id="295" r:id="rId29"/>
    <p:sldId id="280" r:id="rId30"/>
  </p:sldIdLst>
  <p:sldSz cx="9144000" cy="5715000" type="screen16x10"/>
  <p:notesSz cx="6858000" cy="9144000"/>
  <p:custDataLst>
    <p:tags r:id="rId3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03/11/2015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240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325666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dirty="0" smtClean="0"/>
              <a:t>Κλαδικά Λογιστικά Σχέδια</a:t>
            </a:r>
            <a:endParaRPr lang="el-GR"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4000" b="1" dirty="0" smtClean="0"/>
              <a:t>Ξενοδοχειακή Λογιστική</a:t>
            </a:r>
            <a:endParaRPr lang="en-US" sz="4000" b="1" dirty="0" smtClean="0"/>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Λογαριασμοί της 7</a:t>
            </a:r>
            <a:r>
              <a:rPr lang="el-GR" sz="4000" baseline="30000" dirty="0" smtClean="0"/>
              <a:t>ης </a:t>
            </a:r>
            <a:r>
              <a:rPr lang="el-GR" sz="4000" dirty="0" smtClean="0"/>
              <a:t>ομάδας </a:t>
            </a:r>
          </a:p>
        </p:txBody>
      </p:sp>
      <p:sp>
        <p:nvSpPr>
          <p:cNvPr id="5" name="4 - Θέση περιεχομένου"/>
          <p:cNvSpPr>
            <a:spLocks noGrp="1"/>
          </p:cNvSpPr>
          <p:nvPr>
            <p:ph idx="1"/>
          </p:nvPr>
        </p:nvSpPr>
        <p:spPr/>
        <p:txBody>
          <a:bodyPr>
            <a:noAutofit/>
          </a:bodyPr>
          <a:lstStyle/>
          <a:p>
            <a:pPr marL="0" indent="0" algn="just">
              <a:buNone/>
            </a:pPr>
            <a:r>
              <a:rPr lang="el-GR" sz="2000" dirty="0" smtClean="0"/>
              <a:t>Στο λογαριασμό 74 Επιχορηγήσεις και Διάφορα Έσοδα Πωλήσεων καταχωρίζονται τα έσοδα της ξενοδοχειακής επιχείρησης που προέρχονται υπό μορφή επιχορηγήσεων από το κράτος, ειδικές επιδοτήσεις από Δημόσιους Οργανισμούς όπως ο ΟΑΕΔ, και κάθε άλλη οικονομική επιχορήγηση για την πραγματοποίηση πωλήσεων. Στο δευτεροβάθμιο λογαριασμό 74.98 Διάφορα Πρόσθετα Έσοδα Πωλήσεων καταχωρίζονται οι αποζημιώσεις που καταβάλλουν οι πελάτες στην περίπτωση ακύρωσης της κράτησης δωματίου ή αποχώρησης νωρίτερα από τον συμφωνηθέντα χρόνο ή άλλης αθέτησης των συμφωνηθέντων όρων σύμβασης με το ξενοδοχείο.</a:t>
            </a:r>
          </a:p>
          <a:p>
            <a:pPr marL="0" indent="0">
              <a:buNone/>
            </a:pPr>
            <a:endParaRPr lang="en-US"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Λογαριασμοί της 7</a:t>
            </a:r>
            <a:r>
              <a:rPr lang="el-GR" sz="4000" baseline="30000" dirty="0" smtClean="0"/>
              <a:t>ης </a:t>
            </a:r>
            <a:r>
              <a:rPr lang="el-GR" sz="4000" dirty="0" smtClean="0"/>
              <a:t>ομάδας </a:t>
            </a:r>
            <a:endParaRPr lang="en-US" sz="4000" dirty="0"/>
          </a:p>
        </p:txBody>
      </p:sp>
      <p:sp>
        <p:nvSpPr>
          <p:cNvPr id="6" name="5 - Θέση περιεχομένου"/>
          <p:cNvSpPr>
            <a:spLocks noGrp="1"/>
          </p:cNvSpPr>
          <p:nvPr>
            <p:ph idx="1"/>
          </p:nvPr>
        </p:nvSpPr>
        <p:spPr/>
        <p:txBody>
          <a:bodyPr>
            <a:normAutofit fontScale="62500" lnSpcReduction="20000"/>
          </a:bodyPr>
          <a:lstStyle/>
          <a:p>
            <a:pPr marL="0" indent="0" algn="just">
              <a:buNone/>
            </a:pPr>
            <a:r>
              <a:rPr lang="el-GR" dirty="0" smtClean="0"/>
              <a:t>Στο λογαριασμό 75 Έσοδα Παρεπόμενων Ασχολιών καταχωρίζονται τα έσοδα που προκύπτουν από παρεπόμενες (και όχι κύριες) δραστηριότητες της ξενοδοχειακής επιχείρησης, όπως είναι η παροχή υπηρεσιών σε τρίτους και στο προσωπικό της επιχείρησης, από προμήθειες και μεσιτείες, από ενοίκια ακινήτων και λοιπού πάγιου εξοπλισμού, κ.ά.</a:t>
            </a:r>
          </a:p>
          <a:p>
            <a:pPr marL="0" indent="0" algn="just">
              <a:buNone/>
            </a:pPr>
            <a:r>
              <a:rPr lang="el-GR" dirty="0" smtClean="0"/>
              <a:t>Στο λογαριασμό 76 Έσοδα Κεφαλαίων καταχωρίζονται τα έσοδα που προκύπτουν από τις επενδυτικές τοποθετήσεις της επιχείρησης. Συγκεκριμένα στον 76.00 Έσοδα Συμμετοχών και στον 76.01 Έσοδα Χρεογράφων καταχωρίζονται τα έσοδα από τις συμμετοχές στο κεφάλαιο άλλων επιχειρήσεων και από τα χρεόγραφα, αντίστοιχα, στον 76.02 τα Έσοδα από Δουλευμένους Τόκους Γραμματίων Εισπρακτέων, στον 76.03, οι Λοιποί Πιστωτικοί Τόκοι,  στον 76.04, οι Διαφορές (Κέρδη) από Πωλήσεις Συμμετοχών και Χρεογράφων.</a:t>
            </a:r>
          </a:p>
          <a:p>
            <a:pPr marL="0" indent="0" algn="just">
              <a:buNone/>
            </a:pPr>
            <a:endParaRPr lang="en-US" dirty="0"/>
          </a:p>
        </p:txBody>
      </p:sp>
      <p:sp>
        <p:nvSpPr>
          <p:cNvPr id="5" name="4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Λογαριασμοί της 7</a:t>
            </a:r>
            <a:r>
              <a:rPr lang="el-GR" sz="4000" baseline="30000" dirty="0" smtClean="0"/>
              <a:t>ης </a:t>
            </a:r>
            <a:r>
              <a:rPr lang="el-GR" sz="4000" dirty="0" smtClean="0"/>
              <a:t>ομάδας </a:t>
            </a:r>
            <a:endParaRPr lang="el-GR" sz="4000" dirty="0"/>
          </a:p>
        </p:txBody>
      </p:sp>
      <p:sp>
        <p:nvSpPr>
          <p:cNvPr id="3" name="Θέση περιεχομένου 2"/>
          <p:cNvSpPr>
            <a:spLocks noGrp="1"/>
          </p:cNvSpPr>
          <p:nvPr>
            <p:ph idx="1"/>
          </p:nvPr>
        </p:nvSpPr>
        <p:spPr>
          <a:xfrm>
            <a:off x="467544" y="1201316"/>
            <a:ext cx="8157592" cy="3888432"/>
          </a:xfrm>
        </p:spPr>
        <p:txBody>
          <a:bodyPr>
            <a:noAutofit/>
          </a:bodyPr>
          <a:lstStyle/>
          <a:p>
            <a:pPr algn="just">
              <a:lnSpc>
                <a:spcPct val="70000"/>
              </a:lnSpc>
            </a:pPr>
            <a:r>
              <a:rPr lang="el-GR" sz="2000" dirty="0" smtClean="0"/>
              <a:t>Υποθέτοντας ότι οι συντελεστές ΦΠΑ είναι 10% και 20% και το Τέλος </a:t>
            </a:r>
            <a:r>
              <a:rPr lang="el-GR" sz="2000" dirty="0" err="1" smtClean="0"/>
              <a:t>Παρεπιδημούντων</a:t>
            </a:r>
            <a:r>
              <a:rPr lang="el-GR" sz="2000" dirty="0" smtClean="0"/>
              <a:t> είναι 0,5%, η λογιστική εγγραφή για τους πελάτες τουριστικών πρακτορείων θα είναι:</a:t>
            </a:r>
          </a:p>
          <a:p>
            <a:pPr>
              <a:lnSpc>
                <a:spcPct val="70000"/>
              </a:lnSpc>
            </a:pPr>
            <a:r>
              <a:rPr lang="el-GR" sz="2000" dirty="0" smtClean="0"/>
              <a:t> 30 ΠΕΛΑΤΕΣ 					</a:t>
            </a:r>
          </a:p>
          <a:p>
            <a:pPr>
              <a:lnSpc>
                <a:spcPct val="70000"/>
              </a:lnSpc>
            </a:pPr>
            <a:r>
              <a:rPr lang="el-GR" sz="2000" dirty="0" smtClean="0"/>
              <a:t>30.08 Πελάτες – πρακτορεία </a:t>
            </a:r>
          </a:p>
          <a:p>
            <a:pPr>
              <a:lnSpc>
                <a:spcPct val="70000"/>
              </a:lnSpc>
            </a:pPr>
            <a:r>
              <a:rPr lang="el-GR" sz="2000" dirty="0" smtClean="0"/>
              <a:t>     	73 ΠΩΛΗΣΕΙΣ ΥΠΗΡΕΣΙΩΝ						73.00 Έσοδα δωματίων </a:t>
            </a:r>
          </a:p>
          <a:p>
            <a:pPr>
              <a:lnSpc>
                <a:spcPct val="70000"/>
              </a:lnSpc>
            </a:pPr>
            <a:r>
              <a:rPr lang="el-GR" sz="2000" dirty="0" smtClean="0"/>
              <a:t>      	54 ΥΠΟΧΡΕΩΣΕΙΣ ΑΠΟ ΦΟΡΟΥΣ ΤΕΛΗ			</a:t>
            </a:r>
          </a:p>
          <a:p>
            <a:pPr>
              <a:lnSpc>
                <a:spcPct val="70000"/>
              </a:lnSpc>
            </a:pPr>
            <a:r>
              <a:rPr lang="el-GR" sz="2000" dirty="0" smtClean="0"/>
              <a:t>     	54.00 ΦΠΑ (10%)</a:t>
            </a:r>
          </a:p>
          <a:p>
            <a:pPr>
              <a:lnSpc>
                <a:spcPct val="70000"/>
              </a:lnSpc>
            </a:pPr>
            <a:r>
              <a:rPr lang="el-GR" sz="2000" dirty="0" smtClean="0"/>
              <a:t>            54.09 Λοιποί Φόροι και Τέλη</a:t>
            </a:r>
          </a:p>
          <a:p>
            <a:pPr>
              <a:lnSpc>
                <a:spcPct val="70000"/>
              </a:lnSpc>
            </a:pPr>
            <a:r>
              <a:rPr lang="el-GR" sz="2000" dirty="0" smtClean="0"/>
              <a:t>            54.09.99 Τέλος </a:t>
            </a:r>
            <a:r>
              <a:rPr lang="el-GR" sz="2000" dirty="0" err="1" smtClean="0"/>
              <a:t>Παρεπιδημούντων</a:t>
            </a:r>
            <a:r>
              <a:rPr lang="el-GR" sz="2000" dirty="0" smtClean="0"/>
              <a:t> (Δημοτικός Φόρος) 0,5%</a:t>
            </a:r>
          </a:p>
          <a:p>
            <a:pPr>
              <a:lnSpc>
                <a:spcPct val="70000"/>
              </a:lnSpc>
            </a:pPr>
            <a:r>
              <a:rPr lang="el-GR" sz="2000" dirty="0" smtClean="0"/>
              <a:t>     	71 ΠΩΛΗΣΕΙΣ ΠΡΟΪΟΝΤΩΝ ΕΤΟΙΜΩΝ &amp; ΗΜΙΤΕΛΩΝ			</a:t>
            </a:r>
          </a:p>
          <a:p>
            <a:pPr>
              <a:lnSpc>
                <a:spcPct val="70000"/>
              </a:lnSpc>
            </a:pPr>
            <a:r>
              <a:rPr lang="el-GR" sz="2000" dirty="0" smtClean="0"/>
              <a:t>     	71.00 Έσοδα καφετέριας  </a:t>
            </a:r>
          </a:p>
          <a:p>
            <a:pPr algn="just">
              <a:lnSpc>
                <a:spcPct val="70000"/>
              </a:lnSpc>
              <a:buNone/>
            </a:pP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544" y="121196"/>
            <a:ext cx="8229600" cy="952500"/>
          </a:xfrm>
        </p:spPr>
        <p:txBody>
          <a:bodyPr>
            <a:normAutofit/>
          </a:bodyPr>
          <a:lstStyle/>
          <a:p>
            <a:r>
              <a:rPr lang="el-GR" sz="4000" dirty="0" smtClean="0"/>
              <a:t>Λογαριασμοί της 7</a:t>
            </a:r>
            <a:r>
              <a:rPr lang="el-GR" sz="4000" baseline="30000" dirty="0" smtClean="0"/>
              <a:t>ης </a:t>
            </a:r>
            <a:r>
              <a:rPr lang="el-GR" sz="4000" dirty="0" smtClean="0"/>
              <a:t>ομάδας </a:t>
            </a:r>
            <a:endParaRPr lang="el-GR" sz="4000" dirty="0"/>
          </a:p>
        </p:txBody>
      </p:sp>
      <p:sp>
        <p:nvSpPr>
          <p:cNvPr id="12" name="Content Placeholder 11"/>
          <p:cNvSpPr>
            <a:spLocks noGrp="1"/>
          </p:cNvSpPr>
          <p:nvPr>
            <p:ph idx="1"/>
          </p:nvPr>
        </p:nvSpPr>
        <p:spPr>
          <a:xfrm>
            <a:off x="755576" y="1164129"/>
            <a:ext cx="7715200" cy="3853611"/>
          </a:xfrm>
        </p:spPr>
        <p:txBody>
          <a:bodyPr>
            <a:noAutofit/>
          </a:bodyPr>
          <a:lstStyle/>
          <a:p>
            <a:pPr>
              <a:lnSpc>
                <a:spcPct val="70000"/>
              </a:lnSpc>
            </a:pPr>
            <a:r>
              <a:rPr lang="el-GR" sz="2000" dirty="0" smtClean="0"/>
              <a:t>         54 ΥΠΟΧΡΕΩΣΕΙΣ ΑΠΟ ΦΟΡΟΥΣ ΤΕΛΗ			</a:t>
            </a:r>
          </a:p>
          <a:p>
            <a:pPr>
              <a:lnSpc>
                <a:spcPct val="70000"/>
              </a:lnSpc>
            </a:pPr>
            <a:r>
              <a:rPr lang="el-GR" sz="2000" dirty="0" smtClean="0"/>
              <a:t>      	54.00 ΦΠΑ (20%)</a:t>
            </a:r>
          </a:p>
          <a:p>
            <a:pPr>
              <a:lnSpc>
                <a:spcPct val="70000"/>
              </a:lnSpc>
            </a:pPr>
            <a:r>
              <a:rPr lang="el-GR" sz="2000" dirty="0" smtClean="0"/>
              <a:t>           54.09 Λοιποί Φόροι και Τέλη</a:t>
            </a:r>
          </a:p>
          <a:p>
            <a:pPr>
              <a:lnSpc>
                <a:spcPct val="70000"/>
              </a:lnSpc>
            </a:pPr>
            <a:r>
              <a:rPr lang="el-GR" sz="2000" dirty="0" smtClean="0"/>
              <a:t>           54.09.99 Τέλος </a:t>
            </a:r>
            <a:r>
              <a:rPr lang="el-GR" sz="2000" dirty="0" err="1" smtClean="0"/>
              <a:t>Παρεπιδημούντων</a:t>
            </a:r>
            <a:r>
              <a:rPr lang="el-GR" sz="2000" dirty="0" smtClean="0"/>
              <a:t> (Δημοτικός Φόρος) 0,5%</a:t>
            </a:r>
          </a:p>
          <a:p>
            <a:pPr>
              <a:lnSpc>
                <a:spcPct val="70000"/>
              </a:lnSpc>
            </a:pPr>
            <a:r>
              <a:rPr lang="el-GR" sz="2000" dirty="0" smtClean="0"/>
              <a:t>     	70 ΠΩΛΗΣΕΙΣ ΕΜΠΟΡΕΥΜΑΤΩΝ			</a:t>
            </a:r>
          </a:p>
          <a:p>
            <a:pPr>
              <a:lnSpc>
                <a:spcPct val="70000"/>
              </a:lnSpc>
            </a:pPr>
            <a:r>
              <a:rPr lang="el-GR" sz="2000" dirty="0" smtClean="0"/>
              <a:t>     	70.00 Έσοδα </a:t>
            </a:r>
            <a:r>
              <a:rPr lang="en-US" sz="2000" dirty="0" err="1" smtClean="0"/>
              <a:t>MiniMarket</a:t>
            </a:r>
            <a:endParaRPr lang="el-GR" sz="2000" dirty="0" smtClean="0"/>
          </a:p>
          <a:p>
            <a:pPr>
              <a:lnSpc>
                <a:spcPct val="70000"/>
              </a:lnSpc>
            </a:pPr>
            <a:r>
              <a:rPr lang="el-GR" sz="2000" dirty="0" smtClean="0"/>
              <a:t>     	54 ΥΠΟΧΡΕΩΣΕΙΣ ΑΠΟ ΦΟΡΟΥΣ ΤΕΛΗ			</a:t>
            </a:r>
          </a:p>
          <a:p>
            <a:pPr>
              <a:lnSpc>
                <a:spcPct val="70000"/>
              </a:lnSpc>
            </a:pPr>
            <a:r>
              <a:rPr lang="el-GR" sz="2000" dirty="0" smtClean="0"/>
              <a:t>     	54.00 ΦΠΑ (20%)</a:t>
            </a:r>
          </a:p>
          <a:p>
            <a:pPr>
              <a:lnSpc>
                <a:spcPct val="70000"/>
              </a:lnSpc>
            </a:pPr>
            <a:r>
              <a:rPr lang="el-GR" sz="2000" dirty="0" smtClean="0"/>
              <a:t>     	73 ΠΩΛΗΣΕΙΣ ΥΠΗΡΕΣΙΩΝ						73.00 Έσοδα  ηλεκτρ. Παιχνιδιών- πισίνα </a:t>
            </a:r>
          </a:p>
          <a:p>
            <a:pPr>
              <a:lnSpc>
                <a:spcPct val="70000"/>
              </a:lnSpc>
            </a:pPr>
            <a:r>
              <a:rPr lang="el-GR" sz="2000" dirty="0" smtClean="0"/>
              <a:t>     	54 ΥΠΟΧΡΕΩΣΕΙΣ ΑΠΟ ΦΟΡΟΥΣ ΤΕΛΗ			</a:t>
            </a:r>
          </a:p>
          <a:p>
            <a:pPr>
              <a:lnSpc>
                <a:spcPct val="70000"/>
              </a:lnSpc>
            </a:pPr>
            <a:r>
              <a:rPr lang="el-GR" sz="2000" dirty="0" smtClean="0"/>
              <a:t>     	54.00 ΦΠΑ (20%)</a:t>
            </a:r>
          </a:p>
          <a:p>
            <a:pPr>
              <a:lnSpc>
                <a:spcPct val="70000"/>
              </a:lnSpc>
              <a:buNone/>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13</a:t>
            </a:fld>
            <a:endParaRPr lang="el-GR" dirty="0"/>
          </a:p>
        </p:txBody>
      </p:sp>
    </p:spTree>
    <p:extLst>
      <p:ext uri="{BB962C8B-B14F-4D97-AF65-F5344CB8AC3E}">
        <p14:creationId xmlns:p14="http://schemas.microsoft.com/office/powerpoint/2010/main" xmlns="" val="2998921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87"/>
            <a:ext cx="8229600" cy="952500"/>
          </a:xfrm>
        </p:spPr>
        <p:txBody>
          <a:bodyPr>
            <a:normAutofit/>
          </a:bodyPr>
          <a:lstStyle/>
          <a:p>
            <a:r>
              <a:rPr lang="el-GR" sz="4000" dirty="0" smtClean="0"/>
              <a:t>Λογαριασμοί της 8</a:t>
            </a:r>
            <a:r>
              <a:rPr lang="el-GR" sz="4000" baseline="30000" dirty="0" smtClean="0"/>
              <a:t>ης </a:t>
            </a:r>
            <a:r>
              <a:rPr lang="el-GR" sz="4000" dirty="0" smtClean="0"/>
              <a:t>ομάδας </a:t>
            </a:r>
            <a:endParaRPr lang="el-GR" sz="4000" dirty="0"/>
          </a:p>
        </p:txBody>
      </p:sp>
      <p:sp>
        <p:nvSpPr>
          <p:cNvPr id="3" name="Content Placeholder 2"/>
          <p:cNvSpPr>
            <a:spLocks noGrp="1"/>
          </p:cNvSpPr>
          <p:nvPr>
            <p:ph idx="1"/>
          </p:nvPr>
        </p:nvSpPr>
        <p:spPr>
          <a:xfrm>
            <a:off x="457200" y="1057300"/>
            <a:ext cx="8229600" cy="3771636"/>
          </a:xfrm>
        </p:spPr>
        <p:txBody>
          <a:bodyPr>
            <a:noAutofit/>
          </a:bodyPr>
          <a:lstStyle/>
          <a:p>
            <a:pPr marL="0" indent="0" algn="just">
              <a:buNone/>
            </a:pPr>
            <a:r>
              <a:rPr lang="el-GR" sz="2000" dirty="0" smtClean="0"/>
              <a:t>Στο λογαριασμό 80.00 Γενική Εκμετάλλευση καταχωρίζονται τα λειτουργικά έσοδα και έξοδα και προσδιορίζονται τα τακτικά και οργανικά καθαρά αποτελέσματα. </a:t>
            </a:r>
          </a:p>
          <a:p>
            <a:pPr marL="0" indent="0" algn="just">
              <a:buNone/>
            </a:pPr>
            <a:r>
              <a:rPr lang="el-GR" sz="2000" dirty="0" smtClean="0"/>
              <a:t>Στο λογαριασμό 81 Έκτακτα και Ανόργανα Αποτελέσματα καταχωρίζονται κατ’ είδος τα έκτακτα και ανόργανα έσοδα και έξοδα καθώς και τα έκτακτα αποτελέσματα. </a:t>
            </a:r>
          </a:p>
          <a:p>
            <a:pPr marL="0" indent="0" algn="just">
              <a:buNone/>
            </a:pPr>
            <a:r>
              <a:rPr lang="el-GR" sz="2000" dirty="0" smtClean="0"/>
              <a:t>Τα έξοδα και έσοδα που έχουν πραγματοποιηθεί στη διάρκεια της χρήσης αλλά αφορούν προηγούμενες χρήσεις καταχωρίζονται αντίστοιχα στους λογαριασμούς 82.00 και 82.01. </a:t>
            </a:r>
          </a:p>
          <a:p>
            <a:pPr marL="0" indent="0" algn="just">
              <a:buNone/>
            </a:pPr>
            <a:endParaRPr lang="en-GB"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a:p>
        </p:txBody>
      </p:sp>
    </p:spTree>
    <p:extLst>
      <p:ext uri="{BB962C8B-B14F-4D97-AF65-F5344CB8AC3E}">
        <p14:creationId xmlns:p14="http://schemas.microsoft.com/office/powerpoint/2010/main" xmlns="" val="4076666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Λογαριασμοί της 8</a:t>
            </a:r>
            <a:r>
              <a:rPr lang="el-GR" sz="4000" baseline="30000" dirty="0" smtClean="0"/>
              <a:t>ης </a:t>
            </a:r>
            <a:r>
              <a:rPr lang="el-GR" sz="4000" dirty="0" smtClean="0"/>
              <a:t>ομάδας </a:t>
            </a:r>
          </a:p>
        </p:txBody>
      </p:sp>
      <p:sp>
        <p:nvSpPr>
          <p:cNvPr id="3" name="Content Placeholder 2"/>
          <p:cNvSpPr>
            <a:spLocks noGrp="1"/>
          </p:cNvSpPr>
          <p:nvPr>
            <p:ph idx="1"/>
          </p:nvPr>
        </p:nvSpPr>
        <p:spPr>
          <a:xfrm>
            <a:off x="467544" y="1057300"/>
            <a:ext cx="8229600" cy="3771636"/>
          </a:xfrm>
        </p:spPr>
        <p:txBody>
          <a:bodyPr>
            <a:noAutofit/>
          </a:bodyPr>
          <a:lstStyle/>
          <a:p>
            <a:pPr marL="0" indent="0" algn="just">
              <a:buNone/>
            </a:pPr>
            <a:r>
              <a:rPr lang="el-GR" sz="2000" dirty="0" smtClean="0"/>
              <a:t>Στο λογαριασμό 83 Προβλέψεις για Έκτακτους Κινδύνους καταχωρίζονται οι προβλέψεις που επιβαρύνουν τα αποτελέσματα χρήσεως. (83.10), Προβλέψεις για επισφαλείς απαιτήσεις (83.11), Προβλέψεις για εξαιρετικούς κινδύνους και έκτακτα έξοδα (83.12) και Προβλέψεις για έξοδα προηγούμενων χρήσεων (83.13). </a:t>
            </a:r>
          </a:p>
          <a:p>
            <a:pPr marL="0" indent="0" algn="just">
              <a:buNone/>
            </a:pPr>
            <a:r>
              <a:rPr lang="el-GR" sz="2000" dirty="0" smtClean="0"/>
              <a:t>Τα έσοδα που προκύπτουν από τις προβλέψεις προηγούμενων χρήσεων καταχωρίζονται στο λογαριασμό 84 Έσοδα από προβλέψεις προηγούμενων χρήσεων.</a:t>
            </a:r>
          </a:p>
          <a:p>
            <a:pPr marL="0" indent="0" algn="just">
              <a:buNone/>
            </a:pPr>
            <a:r>
              <a:rPr lang="el-GR" sz="2000" dirty="0" smtClean="0"/>
              <a:t>Στο λογαριασμό 86 Αποτελέσματα Χρήσης προσδιορίζονται τα καθαρά αποτελέσματα που προκύπτουν από όλες τις δραστηριότητες της ξενοδοχειακής επιχείρησης, πριν από την αφαίρεση των φόρων που αναλογούν στα κέρδη. </a:t>
            </a:r>
          </a:p>
          <a:p>
            <a:pPr marL="0" indent="0" algn="just">
              <a:lnSpc>
                <a:spcPct val="70000"/>
              </a:lnSpc>
              <a:buNone/>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15</a:t>
            </a:fld>
            <a:endParaRPr lang="el-GR"/>
          </a:p>
        </p:txBody>
      </p:sp>
    </p:spTree>
    <p:extLst>
      <p:ext uri="{BB962C8B-B14F-4D97-AF65-F5344CB8AC3E}">
        <p14:creationId xmlns:p14="http://schemas.microsoft.com/office/powerpoint/2010/main" xmlns="" val="3976956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sz="4000" dirty="0" smtClean="0"/>
              <a:t>Λογαριασμοί της 8</a:t>
            </a:r>
            <a:r>
              <a:rPr lang="el-GR" sz="4000" baseline="30000" dirty="0" smtClean="0"/>
              <a:t>ης </a:t>
            </a:r>
            <a:r>
              <a:rPr lang="el-GR" sz="4000" dirty="0" smtClean="0"/>
              <a:t>ομάδας </a:t>
            </a:r>
          </a:p>
        </p:txBody>
      </p:sp>
      <p:sp>
        <p:nvSpPr>
          <p:cNvPr id="7" name="6 - Θέση περιεχομένου"/>
          <p:cNvSpPr>
            <a:spLocks noGrp="1"/>
          </p:cNvSpPr>
          <p:nvPr>
            <p:ph idx="1"/>
          </p:nvPr>
        </p:nvSpPr>
        <p:spPr/>
        <p:txBody>
          <a:bodyPr>
            <a:noAutofit/>
          </a:bodyPr>
          <a:lstStyle/>
          <a:p>
            <a:pPr marL="0" indent="0" algn="just">
              <a:buNone/>
            </a:pPr>
            <a:r>
              <a:rPr lang="el-GR" sz="2200" dirty="0" smtClean="0"/>
              <a:t>Στον λογαριασμό αποτελεσμάτων χρήσεων μεταφέρονται τα υπόλοιπα των λογαριασμών 80.01, 80.02, 80.03, 81, 82, 83, 84, και 85. Η εξίσωση του λογαριασμού προκύπτει χρεώνοντάς τον με το ποσό των καθαρών κερδών και με αντίστοιχη πίστωση του λογαριασμού 88.00 Καθαρά Κέρδη Χρήσης, είτε πιστώνοντάς τον με το ποσό της καθαρής ζημίας και με αντίστοιχη χρέωση του λογαριασμού 88.01 Ζημίες Χρήσης.</a:t>
            </a:r>
          </a:p>
          <a:p>
            <a:pPr marL="0" indent="0" algn="just">
              <a:buNone/>
            </a:pPr>
            <a:r>
              <a:rPr lang="el-GR" sz="2200" dirty="0" smtClean="0"/>
              <a:t>Ο λογαριασμός 88.00 Καθαρά Κέρδη Χρήσεως πιστώνεται με το υπόλοιπο του λογαριασμού 86.99 (ο οποίος χρεώνεται με το ίδιο ποσό και κλείνει). Τέλος, ο λογαριασμός 88.00 χρεώνεται με τη μεταφορά του υπολοίπου του στον 88.99 Κέρδη προς Διάθεση. </a:t>
            </a:r>
          </a:p>
          <a:p>
            <a:pPr marL="0" indent="0" algn="just">
              <a:buNone/>
            </a:pPr>
            <a:endParaRPr lang="el-GR" sz="22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4000" dirty="0" smtClean="0"/>
              <a:t>Λογαριασμοί της 8</a:t>
            </a:r>
            <a:r>
              <a:rPr lang="el-GR" sz="4000" baseline="30000" dirty="0" smtClean="0"/>
              <a:t>ης </a:t>
            </a:r>
            <a:r>
              <a:rPr lang="el-GR" sz="4000" dirty="0" smtClean="0"/>
              <a:t>ομάδας </a:t>
            </a:r>
            <a:endParaRPr lang="en-US" sz="4000" dirty="0"/>
          </a:p>
        </p:txBody>
      </p:sp>
      <p:sp>
        <p:nvSpPr>
          <p:cNvPr id="33" name="32 - Θέση περιεχομένου"/>
          <p:cNvSpPr>
            <a:spLocks noGrp="1"/>
          </p:cNvSpPr>
          <p:nvPr>
            <p:ph idx="1"/>
          </p:nvPr>
        </p:nvSpPr>
        <p:spPr>
          <a:xfrm>
            <a:off x="539552" y="1201316"/>
            <a:ext cx="8229600" cy="4188296"/>
          </a:xfrm>
        </p:spPr>
        <p:txBody>
          <a:bodyPr>
            <a:noAutofit/>
          </a:bodyPr>
          <a:lstStyle/>
          <a:p>
            <a:pPr marL="0" indent="0" algn="just">
              <a:buNone/>
            </a:pPr>
            <a:r>
              <a:rPr lang="el-GR" sz="2000" dirty="0" smtClean="0"/>
              <a:t>Με τον όρο Κέρδη προς Διάθεση εννοούμε τον τελικό προορισμό και την κατανομή των κερδών της χρήσης. H διάθεση των καθαρών κερδών της χρήσεως αφορά κυρίως στο Φόρο Εισοδήματος,  στην κάλυψη παλαιοτέρων Ζημιών, στα Αποθεματικά (Τακτικό Ειδικό και Έκτακτο), στα Μερίσματα (πρώτο μέρισμα, πρόσθετο), Αμοιβές μελών του Διοικητικού Συμβουλίου, και στο Υπόλοιπο Κερδών εις Νέο. </a:t>
            </a:r>
          </a:p>
          <a:p>
            <a:pPr marL="0" indent="0" algn="just">
              <a:buNone/>
            </a:pPr>
            <a:r>
              <a:rPr lang="el-GR" sz="2000" dirty="0" smtClean="0"/>
              <a:t>Ο λογαριασμός 88.99 χρεώνεται και κλείνει με το ποσό των κερδών προς διάθεση, σε πίστωση των αντίστοιχων </a:t>
            </a:r>
            <a:r>
              <a:rPr lang="el-GR" sz="2000" dirty="0" err="1" smtClean="0"/>
              <a:t>υπολογαριασμών</a:t>
            </a:r>
            <a:r>
              <a:rPr lang="el-GR" sz="2000" dirty="0" smtClean="0"/>
              <a:t> των αποθεματικών, όπως 41.02 Τακτικό Αποθεματικό, 41.03 Αποθεματικά καταστατικού, 41.04  Ειδικά αποθεματικά, 41.05 Έκτακτα αποθεματικά, καθώς και των λογαριασμών 53.01 Μερίσματα πληρωτέα, για τα διανεμόμενα μερίσματα και του 42.00 Υπόλοιπο κερδών εις νέο.</a:t>
            </a:r>
          </a:p>
          <a:p>
            <a:pPr marL="0" indent="0" algn="just">
              <a:lnSpc>
                <a:spcPct val="70000"/>
              </a:lnSpc>
              <a:buNone/>
            </a:pPr>
            <a:endParaRPr lang="el-GR" sz="20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93204"/>
            <a:ext cx="8229600" cy="952500"/>
          </a:xfrm>
        </p:spPr>
        <p:txBody>
          <a:bodyPr>
            <a:normAutofit/>
          </a:bodyPr>
          <a:lstStyle/>
          <a:p>
            <a:r>
              <a:rPr lang="el-GR" sz="4000" dirty="0" smtClean="0"/>
              <a:t>Λογαριασμοί της 8</a:t>
            </a:r>
            <a:r>
              <a:rPr lang="el-GR" sz="4000" baseline="30000" dirty="0" smtClean="0"/>
              <a:t>ης </a:t>
            </a:r>
            <a:r>
              <a:rPr lang="el-GR" sz="4000" dirty="0" smtClean="0"/>
              <a:t>ομάδας </a:t>
            </a:r>
          </a:p>
        </p:txBody>
      </p:sp>
      <p:sp>
        <p:nvSpPr>
          <p:cNvPr id="3" name="2 - Θέση περιεχομένου"/>
          <p:cNvSpPr>
            <a:spLocks noGrp="1"/>
          </p:cNvSpPr>
          <p:nvPr>
            <p:ph idx="1"/>
          </p:nvPr>
        </p:nvSpPr>
        <p:spPr>
          <a:xfrm>
            <a:off x="395536" y="1129308"/>
            <a:ext cx="8229600" cy="3771636"/>
          </a:xfrm>
        </p:spPr>
        <p:txBody>
          <a:bodyPr>
            <a:noAutofit/>
          </a:bodyPr>
          <a:lstStyle/>
          <a:p>
            <a:r>
              <a:rPr lang="el-GR" sz="2000" b="1" u="sng" dirty="0" smtClean="0"/>
              <a:t>Παράδειγμα</a:t>
            </a:r>
            <a:endParaRPr lang="el-GR" sz="2000" dirty="0" smtClean="0"/>
          </a:p>
          <a:p>
            <a:r>
              <a:rPr lang="el-GR" sz="2000" dirty="0" smtClean="0"/>
              <a:t>Η ξενοδοχειακή επιχείρηση </a:t>
            </a:r>
            <a:r>
              <a:rPr lang="en-US" sz="2000" dirty="0" smtClean="0"/>
              <a:t>THREE BROTHERS </a:t>
            </a:r>
            <a:r>
              <a:rPr lang="el-GR" sz="2000" dirty="0" smtClean="0"/>
              <a:t>πραγματοποίησε στις 31/12/Χ2 καθαρά κέρδη ύψους 30.000 € ενώ στις προηγούμενες χρήσεις είχε πραγματοποιήσει ζημίες, και συγκεκριμένα σε αυτή που έκλεισε την 31/12/Χ1 εμφάνισε ζημία 7.500 €, και σε αυτήν που έκλεισε την 31/12/ΧΧ εμφάνισε ζημία 10.500 €</a:t>
            </a:r>
          </a:p>
          <a:p>
            <a:r>
              <a:rPr lang="el-GR" sz="2000" dirty="0" smtClean="0"/>
              <a:t>-------------------------------------------------31/12/Χ2-------------------------------------</a:t>
            </a:r>
          </a:p>
          <a:p>
            <a:r>
              <a:rPr lang="el-GR" sz="2000" dirty="0" smtClean="0"/>
              <a:t>86 ΑΠΟΤΕΛΕΣΜΑΤΑ ΧΡΗΣΕΩΣ			30.000</a:t>
            </a:r>
          </a:p>
          <a:p>
            <a:r>
              <a:rPr lang="el-GR" sz="2000" dirty="0" smtClean="0"/>
              <a:t>86.99 Καθαρά Αποτελέσματα Χρήσης </a:t>
            </a:r>
          </a:p>
          <a:p>
            <a:r>
              <a:rPr lang="el-GR" sz="2000" dirty="0" smtClean="0"/>
              <a:t>     		88 ΑΠΟΤΕΛΕΣΜΑΤΑ ΠΡΟΣ ΔΙΑΘΕΣΗ			30.000</a:t>
            </a:r>
          </a:p>
          <a:p>
            <a:r>
              <a:rPr lang="el-GR" sz="2000" dirty="0" smtClean="0"/>
              <a:t>     		88.00 Καθαρά κέρδη χρήσεως</a:t>
            </a:r>
          </a:p>
          <a:p>
            <a:pPr>
              <a:lnSpc>
                <a:spcPct val="70000"/>
              </a:lnSpc>
              <a:buNone/>
            </a:pPr>
            <a:endParaRPr lang="el-GR" sz="20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93204"/>
            <a:ext cx="8229600" cy="952500"/>
          </a:xfrm>
        </p:spPr>
        <p:txBody>
          <a:bodyPr>
            <a:normAutofit/>
          </a:bodyPr>
          <a:lstStyle/>
          <a:p>
            <a:r>
              <a:rPr lang="el-GR" sz="4000" dirty="0" smtClean="0"/>
              <a:t>Λογαριασμοί της 8</a:t>
            </a:r>
            <a:r>
              <a:rPr lang="el-GR" sz="4000" baseline="30000" dirty="0" smtClean="0"/>
              <a:t>ης </a:t>
            </a:r>
            <a:r>
              <a:rPr lang="el-GR" sz="4000" dirty="0" smtClean="0"/>
              <a:t>ομάδας </a:t>
            </a:r>
          </a:p>
        </p:txBody>
      </p:sp>
      <p:sp>
        <p:nvSpPr>
          <p:cNvPr id="3" name="2 - Θέση περιεχομένου"/>
          <p:cNvSpPr>
            <a:spLocks noGrp="1"/>
          </p:cNvSpPr>
          <p:nvPr>
            <p:ph idx="1"/>
          </p:nvPr>
        </p:nvSpPr>
        <p:spPr>
          <a:xfrm>
            <a:off x="467544" y="1273324"/>
            <a:ext cx="8229600" cy="3972272"/>
          </a:xfrm>
        </p:spPr>
        <p:txBody>
          <a:bodyPr>
            <a:noAutofit/>
          </a:bodyPr>
          <a:lstStyle/>
          <a:p>
            <a:r>
              <a:rPr lang="el-GR" sz="2000" dirty="0" smtClean="0"/>
              <a:t> --------------------------------------------------31/12/Χ2-----------------------------------</a:t>
            </a:r>
          </a:p>
          <a:p>
            <a:r>
              <a:rPr lang="el-GR" sz="2000" dirty="0" smtClean="0"/>
              <a:t>88 ΑΠΟΤΕΛΕΣΜΑΤΑ ΠΡΟΣ ΔΙΑΘΕΣΗ			           18.000</a:t>
            </a:r>
          </a:p>
          <a:p>
            <a:r>
              <a:rPr lang="el-GR" sz="2000" dirty="0" smtClean="0"/>
              <a:t>88.03 Ζημίες προηγούμενης χρήσης για κάλυψη    7.500</a:t>
            </a:r>
          </a:p>
          <a:p>
            <a:r>
              <a:rPr lang="el-GR" sz="2000" dirty="0" smtClean="0"/>
              <a:t>88.04 Ζημίες προηγούμενης χρήσης για κάλυψη  </a:t>
            </a:r>
            <a:r>
              <a:rPr lang="el-GR" sz="2000" u="sng" dirty="0" smtClean="0"/>
              <a:t>10.500</a:t>
            </a:r>
            <a:endParaRPr lang="el-GR" sz="2000" dirty="0" smtClean="0"/>
          </a:p>
          <a:p>
            <a:r>
              <a:rPr lang="el-GR" sz="2000" dirty="0" smtClean="0"/>
              <a:t>         42 ΑΠΟΤΕΣΜΑΤΑ ΕΙΣ ΝΈΟ		                                           18.000</a:t>
            </a:r>
          </a:p>
          <a:p>
            <a:r>
              <a:rPr lang="el-GR" sz="2000" dirty="0" smtClean="0"/>
              <a:t>         42.01 Υπόλοιπο ζημιών χρήσης εις νέο	       7.500</a:t>
            </a:r>
          </a:p>
          <a:p>
            <a:r>
              <a:rPr lang="el-GR" sz="2000" dirty="0" smtClean="0"/>
              <a:t>         42.02 Υπόλοιπο ζημιών προηγούμενης χρήσεων  </a:t>
            </a:r>
            <a:r>
              <a:rPr lang="el-GR" sz="2000" u="sng" dirty="0" smtClean="0"/>
              <a:t>10.500</a:t>
            </a:r>
            <a:endParaRPr lang="el-GR" sz="2000" dirty="0" smtClean="0"/>
          </a:p>
          <a:p>
            <a:pPr>
              <a:lnSpc>
                <a:spcPct val="7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Κλαδικά Λογιστικά Σχέδια</a:t>
            </a:r>
            <a:endParaRPr lang="el-GR" sz="3000" b="1" dirty="0" smtClean="0"/>
          </a:p>
          <a:p>
            <a:pPr algn="l"/>
            <a:r>
              <a:rPr lang="el-GR" sz="2800" b="1" dirty="0" smtClean="0"/>
              <a:t>Ενότητα</a:t>
            </a:r>
            <a:r>
              <a:rPr lang="en-US" sz="2800" b="1" dirty="0" smtClean="0"/>
              <a:t> </a:t>
            </a:r>
            <a:r>
              <a:rPr lang="el-GR" sz="2800" b="1" dirty="0" smtClean="0"/>
              <a:t>8:</a:t>
            </a:r>
            <a:r>
              <a:rPr lang="en-US" sz="2800" b="1" dirty="0" smtClean="0"/>
              <a:t> </a:t>
            </a:r>
            <a:r>
              <a:rPr lang="el-GR" sz="2800" b="1" dirty="0" smtClean="0"/>
              <a:t>Ξενοδοχειακή Λογιστική</a:t>
            </a:r>
            <a:endParaRPr lang="en-US" sz="28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Λογαριασμοί της 8</a:t>
            </a:r>
            <a:r>
              <a:rPr lang="el-GR" sz="3600" baseline="30000" dirty="0" smtClean="0"/>
              <a:t>ης </a:t>
            </a:r>
            <a:r>
              <a:rPr lang="el-GR" sz="3600" dirty="0" smtClean="0"/>
              <a:t>ομάδας </a:t>
            </a:r>
          </a:p>
        </p:txBody>
      </p:sp>
      <p:sp>
        <p:nvSpPr>
          <p:cNvPr id="3" name="2 - Θέση περιεχομένου"/>
          <p:cNvSpPr>
            <a:spLocks noGrp="1"/>
          </p:cNvSpPr>
          <p:nvPr>
            <p:ph idx="1"/>
          </p:nvPr>
        </p:nvSpPr>
        <p:spPr>
          <a:xfrm>
            <a:off x="467544" y="1273324"/>
            <a:ext cx="8229600" cy="4320480"/>
          </a:xfrm>
        </p:spPr>
        <p:txBody>
          <a:bodyPr>
            <a:normAutofit/>
          </a:bodyPr>
          <a:lstStyle/>
          <a:p>
            <a:r>
              <a:rPr lang="el-GR" sz="2400" dirty="0" smtClean="0"/>
              <a:t> ---------------------------------31/12/Χ2-------------------------</a:t>
            </a:r>
          </a:p>
          <a:p>
            <a:r>
              <a:rPr lang="el-GR" sz="2400" dirty="0" smtClean="0"/>
              <a:t>88 ΑΠΟΤΕΛΕΣΜΑΤΑ ΠΡΟΣ ΔΙΑΘΕΣΗ                                    30.000</a:t>
            </a:r>
          </a:p>
          <a:p>
            <a:r>
              <a:rPr lang="el-GR" sz="2400" dirty="0" smtClean="0"/>
              <a:t>88.03 Ζημίες </a:t>
            </a:r>
            <a:r>
              <a:rPr lang="el-GR" sz="2400" dirty="0" err="1" smtClean="0"/>
              <a:t>Προηγ</a:t>
            </a:r>
            <a:r>
              <a:rPr lang="el-GR" sz="2400" dirty="0" smtClean="0"/>
              <a:t>/</a:t>
            </a:r>
            <a:r>
              <a:rPr lang="el-GR" sz="2400" dirty="0" err="1" smtClean="0"/>
              <a:t>νης</a:t>
            </a:r>
            <a:r>
              <a:rPr lang="el-GR" sz="2400" dirty="0" smtClean="0"/>
              <a:t> χρήσης για Κάλυψη      7.500</a:t>
            </a:r>
          </a:p>
          <a:p>
            <a:r>
              <a:rPr lang="el-GR" sz="2400" dirty="0" smtClean="0"/>
              <a:t>88.04 Ζημίες </a:t>
            </a:r>
            <a:r>
              <a:rPr lang="el-GR" sz="2400" dirty="0" err="1" smtClean="0"/>
              <a:t>Προηγ</a:t>
            </a:r>
            <a:r>
              <a:rPr lang="el-GR" sz="2400" dirty="0" smtClean="0"/>
              <a:t>/</a:t>
            </a:r>
            <a:r>
              <a:rPr lang="el-GR" sz="2400" dirty="0" err="1" smtClean="0"/>
              <a:t>νης</a:t>
            </a:r>
            <a:r>
              <a:rPr lang="el-GR" sz="2400" dirty="0" smtClean="0"/>
              <a:t> χρήσης για κάλυψη    10.500</a:t>
            </a:r>
          </a:p>
          <a:p>
            <a:r>
              <a:rPr lang="el-GR" sz="2400" dirty="0" smtClean="0"/>
              <a:t>88.99 Κέρδη προς διάθεση 		         </a:t>
            </a:r>
            <a:r>
              <a:rPr lang="el-GR" sz="2400" u="sng" dirty="0" smtClean="0"/>
              <a:t>12.000</a:t>
            </a:r>
            <a:endParaRPr lang="el-GR" sz="2400" dirty="0" smtClean="0"/>
          </a:p>
          <a:p>
            <a:r>
              <a:rPr lang="el-GR" sz="2400" dirty="0" smtClean="0"/>
              <a:t>88 ΑΠΟΤΕΛΕΣΜΑΤΑ ΠΡΟΣ ΔΙΑΘΕΣΗ                                    30.000</a:t>
            </a:r>
          </a:p>
          <a:p>
            <a:r>
              <a:rPr lang="el-GR" sz="2400" dirty="0" smtClean="0"/>
              <a:t>88.00 Καθαρά κέρδη χρήσεως</a:t>
            </a:r>
          </a:p>
          <a:p>
            <a:pPr algn="just">
              <a:buNone/>
            </a:pPr>
            <a:endParaRPr lang="el-GR" sz="2400" b="1" u="sng"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sz="4000" dirty="0" smtClean="0"/>
              <a:t>Λογαριασμοί της 10</a:t>
            </a:r>
            <a:r>
              <a:rPr lang="el-GR" sz="4000" baseline="30000" dirty="0" smtClean="0"/>
              <a:t>ης </a:t>
            </a:r>
            <a:r>
              <a:rPr lang="el-GR" sz="4000" dirty="0" smtClean="0"/>
              <a:t>ή 0</a:t>
            </a:r>
            <a:r>
              <a:rPr lang="el-GR" sz="4000" baseline="30000" dirty="0" smtClean="0"/>
              <a:t>ης </a:t>
            </a:r>
            <a:r>
              <a:rPr lang="el-GR" sz="4000" dirty="0" smtClean="0"/>
              <a:t>ομάδας </a:t>
            </a:r>
            <a:endParaRPr lang="en-US" sz="4000" dirty="0"/>
          </a:p>
        </p:txBody>
      </p:sp>
      <p:sp>
        <p:nvSpPr>
          <p:cNvPr id="9" name="8 - Θέση περιεχομένου"/>
          <p:cNvSpPr>
            <a:spLocks noGrp="1"/>
          </p:cNvSpPr>
          <p:nvPr>
            <p:ph idx="1"/>
          </p:nvPr>
        </p:nvSpPr>
        <p:spPr>
          <a:xfrm>
            <a:off x="539552" y="1273324"/>
            <a:ext cx="8229600" cy="3771636"/>
          </a:xfrm>
        </p:spPr>
        <p:txBody>
          <a:bodyPr>
            <a:noAutofit/>
          </a:bodyPr>
          <a:lstStyle/>
          <a:p>
            <a:pPr marL="0" indent="0" algn="just">
              <a:buNone/>
            </a:pPr>
            <a:r>
              <a:rPr lang="el-GR" sz="2000" dirty="0" smtClean="0"/>
              <a:t>Οι λογαριασμοί τάξεως εντάσσονται στην 10</a:t>
            </a:r>
            <a:r>
              <a:rPr lang="el-GR" sz="2000" baseline="30000" dirty="0" smtClean="0"/>
              <a:t>η</a:t>
            </a:r>
            <a:r>
              <a:rPr lang="el-GR" sz="2000" dirty="0" smtClean="0"/>
              <a:t> ή 0</a:t>
            </a:r>
            <a:r>
              <a:rPr lang="el-GR" sz="2000" baseline="30000" dirty="0" smtClean="0"/>
              <a:t>η</a:t>
            </a:r>
            <a:r>
              <a:rPr lang="el-GR" sz="2000" dirty="0" smtClean="0"/>
              <a:t> Ομάδα λογαριασμών. Μέσω των λογαριασμών αυτών μπορούν να αντληθούν χρήσιμες πληροφορίες και στατιστικά στοιχεία για την επιχείρηση. Είναι ειδικής κατηγορίας λογαριασμοί που περιγράφουν γεγονότα που έχουν ως αποτέλεσμα τη δημιουργία νομικών δεσμεύσεων, χωρίς όμως να επηρεάζουν τα περιουσιακά στοιχεία της επιχείρησης αφού δεν προκαλείται καμία ποσοτική μεταβολή σε αυτά.</a:t>
            </a:r>
          </a:p>
          <a:p>
            <a:pPr marL="0" indent="0" algn="just">
              <a:buNone/>
            </a:pPr>
            <a:r>
              <a:rPr lang="el-GR" sz="2000" dirty="0" smtClean="0"/>
              <a:t>Ο λογαριασμός 01 Αλλότρια περιουσιακά στοιχεία χρεώνεται με περιουσιακά στοιχεία τρίτων που βρίσκονται εντός του χώρου της ξενοδοχειακής επιχείρησης και πιστώνεται ο 05 Δικαιούχοι αλλότριων περιουσιακών στοιχείων, ενώ  όταν τα συγκεκριμένα περιουσιακά στοιχεία απομακρυνθούν εκτός του χώρου της ξενοδοχειακής επιχείρησης γίνεται η αντίστροφη εγγραφή.</a:t>
            </a:r>
          </a:p>
          <a:p>
            <a:pPr marL="0" indent="0" algn="just">
              <a:lnSpc>
                <a:spcPct val="7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Λογαριασμοί της 10</a:t>
            </a:r>
            <a:r>
              <a:rPr lang="el-GR" sz="4000" baseline="30000" dirty="0" smtClean="0"/>
              <a:t>ης </a:t>
            </a:r>
            <a:r>
              <a:rPr lang="el-GR" sz="4000" dirty="0" smtClean="0"/>
              <a:t>ή 0</a:t>
            </a:r>
            <a:r>
              <a:rPr lang="el-GR" sz="4000" baseline="30000" dirty="0" smtClean="0"/>
              <a:t>ης </a:t>
            </a:r>
            <a:r>
              <a:rPr lang="el-GR" sz="4000" dirty="0" smtClean="0"/>
              <a:t>ομάδας </a:t>
            </a:r>
          </a:p>
        </p:txBody>
      </p:sp>
      <p:sp>
        <p:nvSpPr>
          <p:cNvPr id="3" name="2 - Θέση περιεχομένου"/>
          <p:cNvSpPr>
            <a:spLocks noGrp="1"/>
          </p:cNvSpPr>
          <p:nvPr>
            <p:ph idx="1"/>
          </p:nvPr>
        </p:nvSpPr>
        <p:spPr>
          <a:xfrm>
            <a:off x="467544" y="1417340"/>
            <a:ext cx="8229600" cy="4381500"/>
          </a:xfrm>
        </p:spPr>
        <p:txBody>
          <a:bodyPr>
            <a:normAutofit/>
          </a:bodyPr>
          <a:lstStyle/>
          <a:p>
            <a:pPr marL="0" indent="0" algn="just">
              <a:buNone/>
            </a:pPr>
            <a:r>
              <a:rPr lang="el-GR" sz="2000" dirty="0" smtClean="0"/>
              <a:t>02 Χρεωστικοί λογαριασμοί εγγυήσεων και εμπραγμάτων ασφαλειών με  06 Πιστωτικοί λογαριασμοί εγγυήσεων και εμπραγμάτων ασφαλειών</a:t>
            </a:r>
            <a:endParaRPr lang="el-GR" sz="2000" b="1" u="sng" dirty="0" smtClean="0"/>
          </a:p>
          <a:p>
            <a:pPr marL="0" indent="0" algn="just">
              <a:buNone/>
            </a:pPr>
            <a:r>
              <a:rPr lang="el-GR" sz="2000" dirty="0" smtClean="0"/>
              <a:t>03 Απαιτήσεις από αμφοτεροβαρείς συμβάσεις με 06 Πιστωτικοί λογαριασμοί εγγυήσεων και εμπραγμάτων ασφαλειών. Αφορούν συμβάσεις που συνάπτει η ξενοδοχειακή επιχείρηση με τρίτους οι οποίες βρίσκονται σε ισχύ (δεν έχουν ολοκληρωθεί).</a:t>
            </a:r>
          </a:p>
          <a:p>
            <a:pPr marL="0" indent="0" algn="just">
              <a:buNone/>
            </a:pPr>
            <a:r>
              <a:rPr lang="el-GR" sz="2000" dirty="0" smtClean="0"/>
              <a:t>Ο λογαριασμός 04 Διάφοροι λογαριασμοί πληροφοριών χρεωστικοί συλλειτουργεί με τον 08 Διάφοροι λογαριασμοί πληροφοριών πιστωτικοί.</a:t>
            </a:r>
            <a:endParaRPr lang="el-GR" sz="2000" b="1" u="sng" dirty="0" smtClean="0"/>
          </a:p>
          <a:p>
            <a:pPr marL="0" indent="0" algn="just">
              <a:lnSpc>
                <a:spcPct val="80000"/>
              </a:lnSpc>
              <a:buNone/>
            </a:pPr>
            <a:endParaRPr lang="en-US" sz="2000" b="1"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err="1" smtClean="0"/>
              <a:t>Διακομιχάλης</a:t>
            </a:r>
            <a:r>
              <a:rPr lang="el-GR" sz="1400" dirty="0" smtClean="0"/>
              <a:t> Μιχαήλ, </a:t>
            </a:r>
            <a:r>
              <a:rPr lang="el-GR" sz="1400" dirty="0" err="1" smtClean="0"/>
              <a:t>Μανδήλας</a:t>
            </a:r>
            <a:r>
              <a:rPr lang="el-GR" sz="1400" dirty="0" smtClean="0"/>
              <a:t> Αθανάσιος, </a:t>
            </a:r>
            <a:r>
              <a:rPr lang="el-GR" sz="1400" dirty="0" err="1" smtClean="0"/>
              <a:t>Κελετζής</a:t>
            </a:r>
            <a:r>
              <a:rPr lang="el-GR" sz="1400" dirty="0" smtClean="0"/>
              <a:t> Σίμος (2013) Ειδικές - Κλαδικές Λογιστικές, Εκδόσεις ΣΤΑΜΟΥΛΗ, Αθήνα. Σελ. 448.</a:t>
            </a: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a:solidFill>
                <a:prstClr val="white">
                  <a:lumMod val="50000"/>
                </a:prstClr>
              </a:solidFill>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r>
              <a:rPr lang="el-GR" sz="2400" dirty="0" err="1" smtClean="0">
                <a:solidFill>
                  <a:schemeClr val="bg1">
                    <a:lumMod val="50000"/>
                  </a:schemeClr>
                </a:solidFill>
              </a:rPr>
              <a:t>Διακομιχάλης</a:t>
            </a:r>
            <a:r>
              <a:rPr lang="el-GR" sz="2400" dirty="0" smtClean="0">
                <a:solidFill>
                  <a:schemeClr val="bg1">
                    <a:lumMod val="50000"/>
                  </a:schemeClr>
                </a:solidFill>
              </a:rPr>
              <a:t> Μ. (2015). Κλαδικά Λογιστικά Σχέδια.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smtClean="0"/>
              <a:t>Επεξεργασία: Βαφειάδης </a:t>
            </a:r>
            <a:r>
              <a:rPr lang="el-GR" sz="2900" b="1" dirty="0" smtClean="0"/>
              <a:t>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57200" y="1705372"/>
            <a:ext cx="8229600" cy="3399764"/>
          </a:xfrm>
        </p:spPr>
        <p:txBody>
          <a:bodyPr/>
          <a:lstStyle/>
          <a:p>
            <a:pPr marL="0" algn="just">
              <a:buNone/>
            </a:pPr>
            <a:r>
              <a:rPr lang="el-GR" dirty="0" smtClean="0"/>
              <a:t>Συνεχίζουμε με τους</a:t>
            </a:r>
            <a:r>
              <a:rPr lang="en-US" dirty="0" smtClean="0"/>
              <a:t> </a:t>
            </a:r>
            <a:r>
              <a:rPr lang="el-GR" dirty="0" smtClean="0"/>
              <a:t>υπόλοιπους λογαριασμούς 6ης, 7</a:t>
            </a:r>
            <a:r>
              <a:rPr lang="el-GR" baseline="30000" dirty="0" smtClean="0"/>
              <a:t>ης</a:t>
            </a:r>
            <a:r>
              <a:rPr lang="el-GR" dirty="0" smtClean="0"/>
              <a:t>, 9</a:t>
            </a:r>
            <a:r>
              <a:rPr lang="el-GR" baseline="30000" dirty="0" smtClean="0"/>
              <a:t>ης</a:t>
            </a:r>
            <a:r>
              <a:rPr lang="el-GR" dirty="0" smtClean="0"/>
              <a:t> και 10</a:t>
            </a:r>
            <a:r>
              <a:rPr lang="el-GR" baseline="30000" dirty="0" smtClean="0"/>
              <a:t>ης</a:t>
            </a:r>
            <a:r>
              <a:rPr lang="el-GR" dirty="0" smtClean="0"/>
              <a:t> ή 0</a:t>
            </a:r>
            <a:r>
              <a:rPr lang="el-GR" baseline="30000" dirty="0" smtClean="0"/>
              <a:t>ης</a:t>
            </a:r>
            <a:r>
              <a:rPr lang="el-GR" dirty="0" smtClean="0"/>
              <a:t> ομάδας και με παραδείγματα για κάθε περίπτωση.</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600" dirty="0" smtClean="0"/>
              <a:t>Λογαριασμοί της 6</a:t>
            </a:r>
            <a:r>
              <a:rPr lang="el-GR" sz="3600" baseline="30000" dirty="0" smtClean="0"/>
              <a:t>ης </a:t>
            </a:r>
            <a:r>
              <a:rPr lang="el-GR" sz="3600" dirty="0" smtClean="0"/>
              <a:t>ομάδας </a:t>
            </a:r>
            <a:endParaRPr lang="el-GR" sz="3400" dirty="0"/>
          </a:p>
        </p:txBody>
      </p:sp>
      <p:sp>
        <p:nvSpPr>
          <p:cNvPr id="5" name="Θέση περιεχομένου 4"/>
          <p:cNvSpPr>
            <a:spLocks noGrp="1"/>
          </p:cNvSpPr>
          <p:nvPr>
            <p:ph idx="1"/>
          </p:nvPr>
        </p:nvSpPr>
        <p:spPr>
          <a:xfrm>
            <a:off x="467544" y="1129308"/>
            <a:ext cx="8229600" cy="3987660"/>
          </a:xfrm>
        </p:spPr>
        <p:txBody>
          <a:bodyPr>
            <a:noAutofit/>
          </a:bodyPr>
          <a:lstStyle/>
          <a:p>
            <a:pPr marL="0" indent="0" algn="just">
              <a:buNone/>
            </a:pPr>
            <a:r>
              <a:rPr lang="el-GR" sz="2000" dirty="0" smtClean="0"/>
              <a:t>Ο λογαριασμός 60 Αμοιβές και Έξοδα Προσωπικού περιλαμβάνει όλων των ειδών τις αμοιβές του προσωπικού της ξενοδοχειακής επιχείρησης που υπολογίζονται στις καταστάσεις μισθοδοσίας.</a:t>
            </a:r>
          </a:p>
          <a:p>
            <a:pPr marL="0" indent="0" algn="just">
              <a:buNone/>
            </a:pPr>
            <a:r>
              <a:rPr lang="el-GR" sz="2000" dirty="0" smtClean="0"/>
              <a:t>Στο λογαριασμό 61 Αμοιβές και Έξοδα Τρίτων καταχωρίζονται οι κάθε είδους αμοιβές τρίτων, όπως ελευθέρων επαγγελματιών, δικηγόρων, συμβολαιογράφων, νομικών, τεχνικών, λογιστών κ.α., που δεν εντάσσονται στο προσωπικό της ξενοδοχειακής επιχείρησης, καθώς και οι προμήθειες σε τράπεζες και ταξιδιωτικά γραφεία για τις υπηρεσίες που παρέχουν στο ξενοδοχείο</a:t>
            </a:r>
          </a:p>
          <a:p>
            <a:pPr marL="0" indent="0" algn="just">
              <a:buNone/>
            </a:pPr>
            <a:r>
              <a:rPr lang="el-GR" sz="2000" dirty="0" smtClean="0"/>
              <a:t>Στο λογαριασμό 62 Παροχές Τρίτων καταχωρίζονται τα έξοδα που προκύπτουν από τις παρεχόμενες υπηρεσίες των ΔΕΚΟ, από τα ασφάλιστρα, ενοίκια, αποθήκευτρα και τέλος από τις επισκευές και συντηρήσεις των περιουσιακών στοιχείων της επιχείρησης από τρίτους.</a:t>
            </a:r>
          </a:p>
          <a:p>
            <a:pPr marL="0" indent="0" algn="just">
              <a:lnSpc>
                <a:spcPct val="70000"/>
              </a:lnSpc>
              <a:buNone/>
            </a:pPr>
            <a:endParaRPr lang="el-GR" sz="20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5212"/>
            <a:ext cx="8229600" cy="952500"/>
          </a:xfrm>
        </p:spPr>
        <p:txBody>
          <a:bodyPr>
            <a:noAutofit/>
          </a:bodyPr>
          <a:lstStyle/>
          <a:p>
            <a:r>
              <a:rPr lang="el-GR" sz="3600" dirty="0" smtClean="0"/>
              <a:t>Λογαριασμοί της 6</a:t>
            </a:r>
            <a:r>
              <a:rPr lang="el-GR" sz="3600" baseline="30000" dirty="0" smtClean="0"/>
              <a:t>ης </a:t>
            </a:r>
            <a:r>
              <a:rPr lang="el-GR" sz="3600" dirty="0" smtClean="0"/>
              <a:t>ομάδας </a:t>
            </a:r>
            <a:endParaRPr lang="el-GR" sz="3400" dirty="0"/>
          </a:p>
        </p:txBody>
      </p:sp>
      <p:sp>
        <p:nvSpPr>
          <p:cNvPr id="3" name="Θέση περιεχομένου 2"/>
          <p:cNvSpPr>
            <a:spLocks noGrp="1"/>
          </p:cNvSpPr>
          <p:nvPr>
            <p:ph idx="1"/>
          </p:nvPr>
        </p:nvSpPr>
        <p:spPr>
          <a:xfrm>
            <a:off x="467544" y="1322512"/>
            <a:ext cx="8229600" cy="4392488"/>
          </a:xfrm>
        </p:spPr>
        <p:txBody>
          <a:bodyPr>
            <a:normAutofit/>
          </a:bodyPr>
          <a:lstStyle/>
          <a:p>
            <a:pPr marL="0" indent="0" algn="just">
              <a:buNone/>
            </a:pPr>
            <a:r>
              <a:rPr lang="el-GR" sz="2000" dirty="0" smtClean="0"/>
              <a:t>Στον λογαριασμό 63 Φόροι και Τέλη καταχωρίζονται όλοι οι φόροι και τέλη που επιβάλλονται στη ξενοδοχειακή επιχείρηση. Στο λογαριασμό αυτό καταχωρίζεται και ο Δημοτικός Φόρος Δωδεκανήσου (ΔΗ.ΦΟ.ΔΩ.) και συγκεκριμένα στον 63.04.90.</a:t>
            </a:r>
          </a:p>
          <a:p>
            <a:pPr marL="0" indent="0" algn="just">
              <a:buNone/>
            </a:pPr>
            <a:r>
              <a:rPr lang="el-GR" sz="2000" dirty="0" smtClean="0"/>
              <a:t>Στο λογαριασμό 64 Διάφορα Έξοδα καταχωρίζονται όλα τα οργανικά έξοδα που δεν παρακολουθούνται από άλλη κατηγορία δαπανών.</a:t>
            </a:r>
          </a:p>
          <a:p>
            <a:pPr marL="0" indent="0" algn="just">
              <a:buNone/>
            </a:pPr>
            <a:r>
              <a:rPr lang="el-GR" sz="2000" dirty="0" smtClean="0"/>
              <a:t>Στο λογαριασμό 65 Τόκοι και Συναφή Έξοδα καταχωρίζονται οι τόκοι, οι προμήθειες και κάθε είδους έξοδα που απορρέουν από τις χρηματοοικονομικές συναλλαγές της επιχείρησης.</a:t>
            </a:r>
          </a:p>
          <a:p>
            <a:pPr marL="0" indent="0" algn="just">
              <a:buNone/>
            </a:pPr>
            <a:r>
              <a:rPr lang="el-GR" sz="2000" dirty="0" smtClean="0"/>
              <a:t>Στο λογαριασμό 66 Αποσβέσεις Πάγιων Στοιχείων Ενσωματωμένες στο Λειτουργικό Κόστος καταχωρίζονται  οι τακτικές αποσβέσεις των παγίων περιουσιακών στοιχείων της επιχείρησης</a:t>
            </a:r>
          </a:p>
          <a:p>
            <a:pPr marL="0" indent="0" algn="just">
              <a:buNone/>
            </a:pP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l-GR" dirty="0" smtClean="0"/>
              <a:t>Λογαριασμοί της 7</a:t>
            </a:r>
            <a:r>
              <a:rPr lang="el-GR" baseline="30000" dirty="0" smtClean="0"/>
              <a:t>ης </a:t>
            </a:r>
            <a:r>
              <a:rPr lang="el-GR" dirty="0" smtClean="0"/>
              <a:t>ομάδας </a:t>
            </a:r>
            <a:endParaRPr lang="en-US" dirty="0"/>
          </a:p>
        </p:txBody>
      </p:sp>
      <p:sp>
        <p:nvSpPr>
          <p:cNvPr id="8" name="7 - Θέση περιεχομένου"/>
          <p:cNvSpPr>
            <a:spLocks noGrp="1"/>
          </p:cNvSpPr>
          <p:nvPr>
            <p:ph idx="1"/>
          </p:nvPr>
        </p:nvSpPr>
        <p:spPr>
          <a:xfrm>
            <a:off x="457200" y="1057300"/>
            <a:ext cx="8229600" cy="4392488"/>
          </a:xfrm>
        </p:spPr>
        <p:txBody>
          <a:bodyPr>
            <a:normAutofit fontScale="70000" lnSpcReduction="20000"/>
          </a:bodyPr>
          <a:lstStyle/>
          <a:p>
            <a:pPr marL="0" indent="0" algn="just">
              <a:buNone/>
            </a:pPr>
            <a:r>
              <a:rPr lang="el-GR" dirty="0" smtClean="0"/>
              <a:t>Στο λογαριασμό 70 Πωλήσεις Εμπορευμάτων καταχωρίζονται οι πωλήσεις των εμπορευμάτων της ξενοδοχειακής επιχείρησης οι οποίες μπορεί να παρακολουθούνται σε αναλυτικούς λογαριασμούς, εσωτερικού και εξωτερικού, χονδρικώς και λιανικώς, κλπ. Η πώληση αντικατοπτρίζει το ακαθάριστο έσοδο που πραγματοποιείται από την παράδοση ενός αγαθού ή την παροχή μιας υπηρεσίας, αφαιρουμένων των εκπτώσεων. Για την πραγματοποίηση των πωλήσεων εφαρμόζεται η αρχή του δεδουλευμένου. Οι Επιστροφές Πωλήσεων καταχωρίζονται στον 70.95 και οι Εκπτώσεις Πωλήσεων που χορηγούνται στους πελάτες καταχωρίζονται στον 70.98.</a:t>
            </a:r>
          </a:p>
          <a:p>
            <a:pPr marL="0" indent="0" algn="just">
              <a:buNone/>
            </a:pPr>
            <a:r>
              <a:rPr lang="el-GR" dirty="0" smtClean="0"/>
              <a:t>Στο λογαριασμό 71 Πωλήσεις Προϊόντων Έτοιμων και Ημιτελών καταχωρίζονται τα έσοδα της ξενοδοχειακής επιχείρησης από πωλήσεις προϊόντων στα τμήματα όπου αυτά παρασκευάζονται, όπως το Εστιατόριο, το Μπαρ, η Καφετέρια, κλπ.  </a:t>
            </a:r>
          </a:p>
          <a:p>
            <a:pPr marL="0" indent="0" algn="just">
              <a:buNone/>
            </a:pPr>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dirty="0" smtClean="0"/>
              <a:t>Λογαριασμοί της 7</a:t>
            </a:r>
            <a:r>
              <a:rPr lang="el-GR" baseline="30000" dirty="0" smtClean="0"/>
              <a:t>ης </a:t>
            </a:r>
            <a:r>
              <a:rPr lang="el-GR" dirty="0" smtClean="0"/>
              <a:t>ομάδας </a:t>
            </a:r>
            <a:endParaRPr lang="en-US" dirty="0"/>
          </a:p>
        </p:txBody>
      </p:sp>
      <p:sp>
        <p:nvSpPr>
          <p:cNvPr id="7" name="6 - Θέση περιεχομένου"/>
          <p:cNvSpPr>
            <a:spLocks noGrp="1"/>
          </p:cNvSpPr>
          <p:nvPr>
            <p:ph idx="1"/>
          </p:nvPr>
        </p:nvSpPr>
        <p:spPr/>
        <p:txBody>
          <a:bodyPr>
            <a:normAutofit fontScale="92500" lnSpcReduction="20000"/>
          </a:bodyPr>
          <a:lstStyle/>
          <a:p>
            <a:pPr marL="0" indent="0" algn="just">
              <a:buNone/>
            </a:pPr>
            <a:r>
              <a:rPr lang="el-GR" sz="2400" dirty="0" smtClean="0"/>
              <a:t>Στο λογαριασμό 72 Πωλήσεις Λοιπών Αποθεμάτων και Άχρηστου Υλικού καταχωρίζονται τα έσοδα της ξενοδοχειακής επιχείρησης από πωλήσεις άχρηστου υλικού, αναλώσιμων υλικών, ειδών συσκευασίας, πρώτων και βοηθητικών υλών και ανταλλακτικών του πάγιου εξοπλισμού.</a:t>
            </a:r>
          </a:p>
          <a:p>
            <a:pPr marL="0" indent="0" algn="just">
              <a:buNone/>
            </a:pPr>
            <a:r>
              <a:rPr lang="el-GR" sz="2400" dirty="0" smtClean="0"/>
              <a:t>Στο λογαριασμό 73 Πωλήσεις Υπηρεσιών (Έσοδα από Παροχή Υπηρεσιών) καταχωρίζονται τα έσοδα της ξενοδοχειακής επιχείρησης που προκύπτουν από την παροχή υπηρεσιών σε τρίτους, οι οποίες υπηρεσίες αποτελούν κύριο κλάδο εκμετάλλευσης του ξενοδοχείου (τα υπνοδωμάτια). Έσοδα από Παροχή Υπηρεσιών μπορεί να προέρχονται και από άλλες, δευτερεύουσες δραστηριότητες του ξενοδοχείου.</a:t>
            </a:r>
          </a:p>
          <a:p>
            <a:pPr marL="0" indent="0" algn="just">
              <a:buNone/>
            </a:pPr>
            <a:endParaRPr lang="en-US"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1631</TotalTime>
  <Words>1799</Words>
  <Application>Microsoft Office PowerPoint</Application>
  <PresentationFormat>Προβολή στην οθόνη (16:10)</PresentationFormat>
  <Paragraphs>188</Paragraphs>
  <Slides>29</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Θέμα του Office</vt:lpstr>
      <vt:lpstr>Κλαδικά Λογιστικά Σχέδια</vt:lpstr>
      <vt:lpstr>Διαφάνεια 2</vt:lpstr>
      <vt:lpstr>Άδειες Χρήσης</vt:lpstr>
      <vt:lpstr>Χρηματοδότηση</vt:lpstr>
      <vt:lpstr>Σκοποί  ενότητας</vt:lpstr>
      <vt:lpstr>Λογαριασμοί της 6ης ομάδας </vt:lpstr>
      <vt:lpstr>Λογαριασμοί της 6ης ομάδας </vt:lpstr>
      <vt:lpstr>Λογαριασμοί της 7ης ομάδας </vt:lpstr>
      <vt:lpstr>Λογαριασμοί της 7ης ομάδας </vt:lpstr>
      <vt:lpstr>Λογαριασμοί της 7ης ομάδας </vt:lpstr>
      <vt:lpstr>Λογαριασμοί της 7ης ομάδας </vt:lpstr>
      <vt:lpstr>Λογαριασμοί της 7ης ομάδας </vt:lpstr>
      <vt:lpstr>Λογαριασμοί της 7ης ομάδας </vt:lpstr>
      <vt:lpstr>Λογαριασμοί της 8ης ομάδας </vt:lpstr>
      <vt:lpstr>Λογαριασμοί της 8ης ομάδας </vt:lpstr>
      <vt:lpstr>Λογαριασμοί της 8ης ομάδας </vt:lpstr>
      <vt:lpstr>Λογαριασμοί της 8ης ομάδας </vt:lpstr>
      <vt:lpstr>Λογαριασμοί της 8ης ομάδας </vt:lpstr>
      <vt:lpstr>Λογαριασμοί της 8ης ομάδας </vt:lpstr>
      <vt:lpstr>Λογαριασμοί της 8ης ομάδας </vt:lpstr>
      <vt:lpstr>Λογαριασμοί της 10ης ή 0ης ομάδας </vt:lpstr>
      <vt:lpstr>Λογαριασμοί της 10ης ή 0ης ομάδας </vt:lpstr>
      <vt:lpstr>Βιβλιογραφία</vt:lpstr>
      <vt:lpstr>Σημείωμα Αναφοράς</vt:lpstr>
      <vt:lpstr>Σημείωμα Αδειοδότησης</vt:lpstr>
      <vt:lpstr>Διαφάνεια 26</vt:lpstr>
      <vt:lpstr>Διαφάνεια 27</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249</cp:revision>
  <dcterms:created xsi:type="dcterms:W3CDTF">2012-09-06T09:03:05Z</dcterms:created>
  <dcterms:modified xsi:type="dcterms:W3CDTF">2015-11-03T20:05:39Z</dcterms:modified>
</cp:coreProperties>
</file>