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9" r:id="rId3"/>
    <p:sldId id="257" r:id="rId4"/>
    <p:sldId id="259" r:id="rId5"/>
    <p:sldId id="261" r:id="rId6"/>
    <p:sldId id="302" r:id="rId7"/>
    <p:sldId id="324" r:id="rId8"/>
    <p:sldId id="323" r:id="rId9"/>
    <p:sldId id="322" r:id="rId10"/>
    <p:sldId id="325" r:id="rId11"/>
    <p:sldId id="321" r:id="rId12"/>
    <p:sldId id="320" r:id="rId13"/>
    <p:sldId id="319" r:id="rId14"/>
    <p:sldId id="318" r:id="rId15"/>
    <p:sldId id="317" r:id="rId16"/>
    <p:sldId id="316" r:id="rId17"/>
    <p:sldId id="315" r:id="rId18"/>
    <p:sldId id="314" r:id="rId19"/>
    <p:sldId id="313" r:id="rId20"/>
    <p:sldId id="312" r:id="rId21"/>
    <p:sldId id="311" r:id="rId22"/>
    <p:sldId id="310" r:id="rId23"/>
    <p:sldId id="309" r:id="rId24"/>
    <p:sldId id="333" r:id="rId25"/>
    <p:sldId id="332" r:id="rId26"/>
    <p:sldId id="290" r:id="rId27"/>
    <p:sldId id="354" r:id="rId28"/>
    <p:sldId id="291" r:id="rId29"/>
    <p:sldId id="292" r:id="rId30"/>
    <p:sldId id="293" r:id="rId31"/>
    <p:sldId id="294" r:id="rId32"/>
    <p:sldId id="295" r:id="rId33"/>
    <p:sldId id="280" r:id="rId34"/>
  </p:sldIdLst>
  <p:sldSz cx="9144000" cy="5715000" type="screen16x1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B3F0"/>
    <a:srgbClr val="8394E9"/>
    <a:srgbClr val="99C9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7797" autoAdjust="0"/>
  </p:normalViewPr>
  <p:slideViewPr>
    <p:cSldViewPr>
      <p:cViewPr>
        <p:scale>
          <a:sx n="90" d="100"/>
          <a:sy n="90" d="100"/>
        </p:scale>
        <p:origin x="-708" y="-15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DE49C-21CD-4720-8551-5EDDC5CA231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67F3FAA0-0B66-449E-8E36-D5F54C37F65E}">
      <dgm:prSet phldrT="[Κείμενο]"/>
      <dgm:spPr>
        <a:solidFill>
          <a:srgbClr val="FFFF00"/>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l-GR" b="1" cap="none" spc="0" dirty="0" smtClean="0">
              <a:ln w="11430"/>
              <a:solidFill>
                <a:schemeClr val="tx1"/>
              </a:solidFill>
              <a:effectLst>
                <a:outerShdw blurRad="80000" dist="40000" dir="5040000" algn="tl">
                  <a:srgbClr val="000000">
                    <a:alpha val="30000"/>
                  </a:srgbClr>
                </a:outerShdw>
              </a:effectLst>
            </a:rPr>
            <a:t>Μάρκετινγκ</a:t>
          </a:r>
        </a:p>
        <a:p>
          <a:endParaRPr lang="el-GR" dirty="0"/>
        </a:p>
      </dgm:t>
    </dgm:pt>
    <dgm:pt modelId="{C78F618A-8839-4225-BF50-683C7F88AF63}" type="parTrans" cxnId="{DBC226F4-4A91-4B6C-B836-48EB44659962}">
      <dgm:prSet/>
      <dgm:spPr/>
      <dgm:t>
        <a:bodyPr/>
        <a:lstStyle/>
        <a:p>
          <a:endParaRPr lang="el-GR"/>
        </a:p>
      </dgm:t>
    </dgm:pt>
    <dgm:pt modelId="{951FD1D3-3F89-4F65-A581-6BE4F4E5F75E}" type="sibTrans" cxnId="{DBC226F4-4A91-4B6C-B836-48EB44659962}">
      <dgm:prSet/>
      <dgm:spPr/>
      <dgm:t>
        <a:bodyPr/>
        <a:lstStyle/>
        <a:p>
          <a:endParaRPr lang="el-GR"/>
        </a:p>
      </dgm:t>
    </dgm:pt>
    <dgm:pt modelId="{0075462C-31E1-428A-ADAA-0C7731D545D3}">
      <dgm:prSet phldrT="[Κείμενο]" custT="1"/>
      <dgm:spPr>
        <a:solidFill>
          <a:srgbClr val="FF9966"/>
        </a:solidFill>
      </dgm:spPr>
      <dgm:t>
        <a:bodyPr/>
        <a:lstStyle/>
        <a:p>
          <a:r>
            <a:rPr lang="el-GR" sz="1400" dirty="0" smtClean="0">
              <a:solidFill>
                <a:schemeClr val="bg1"/>
              </a:solidFill>
            </a:rPr>
            <a:t>Πελάτες</a:t>
          </a:r>
          <a:endParaRPr lang="el-GR" sz="1400" dirty="0">
            <a:solidFill>
              <a:schemeClr val="bg1"/>
            </a:solidFill>
          </a:endParaRPr>
        </a:p>
      </dgm:t>
    </dgm:pt>
    <dgm:pt modelId="{29397EC1-3DBC-4FC6-91C1-AF5E326073D3}" type="parTrans" cxnId="{2BD30E42-F0D5-4AA9-8C02-489C00789A45}">
      <dgm:prSet/>
      <dgm:spPr/>
      <dgm:t>
        <a:bodyPr/>
        <a:lstStyle/>
        <a:p>
          <a:endParaRPr lang="el-GR"/>
        </a:p>
      </dgm:t>
    </dgm:pt>
    <dgm:pt modelId="{883BD888-20B1-4800-BC98-E5237A48A08D}" type="sibTrans" cxnId="{2BD30E42-F0D5-4AA9-8C02-489C00789A45}">
      <dgm:prSet/>
      <dgm:spPr/>
      <dgm:t>
        <a:bodyPr/>
        <a:lstStyle/>
        <a:p>
          <a:endParaRPr lang="el-GR"/>
        </a:p>
      </dgm:t>
    </dgm:pt>
    <dgm:pt modelId="{7ACC26F7-F5B8-4F41-9BE4-88E03B88331B}">
      <dgm:prSet phldrT="[Κείμενο]" custT="1"/>
      <dgm:spPr>
        <a:solidFill>
          <a:srgbClr val="00B0F0"/>
        </a:solidFill>
      </dgm:spPr>
      <dgm:t>
        <a:bodyPr/>
        <a:lstStyle/>
        <a:p>
          <a:r>
            <a:rPr lang="el-GR" sz="1400" dirty="0" smtClean="0">
              <a:solidFill>
                <a:schemeClr val="bg1"/>
              </a:solidFill>
            </a:rPr>
            <a:t>Ανταγωνιστές</a:t>
          </a:r>
          <a:endParaRPr lang="el-GR" sz="1400" dirty="0">
            <a:solidFill>
              <a:schemeClr val="bg1"/>
            </a:solidFill>
          </a:endParaRPr>
        </a:p>
      </dgm:t>
    </dgm:pt>
    <dgm:pt modelId="{E51D4DAD-97AF-4B52-A455-17DBA6D62D3A}" type="parTrans" cxnId="{5CC8589C-70C3-4305-AA0B-1F0163CB5071}">
      <dgm:prSet/>
      <dgm:spPr/>
      <dgm:t>
        <a:bodyPr/>
        <a:lstStyle/>
        <a:p>
          <a:endParaRPr lang="el-GR"/>
        </a:p>
      </dgm:t>
    </dgm:pt>
    <dgm:pt modelId="{3D230D98-1619-4F63-82FC-FDCB4FD8C240}" type="sibTrans" cxnId="{5CC8589C-70C3-4305-AA0B-1F0163CB5071}">
      <dgm:prSet/>
      <dgm:spPr/>
      <dgm:t>
        <a:bodyPr/>
        <a:lstStyle/>
        <a:p>
          <a:endParaRPr lang="el-GR"/>
        </a:p>
      </dgm:t>
    </dgm:pt>
    <dgm:pt modelId="{47C01820-6757-44BA-83DD-849229DD013F}">
      <dgm:prSet phldrT="[Κείμενο]" custT="1"/>
      <dgm:spPr>
        <a:solidFill>
          <a:srgbClr val="FFCCFF"/>
        </a:solidFill>
      </dgm:spPr>
      <dgm:t>
        <a:bodyPr/>
        <a:lstStyle/>
        <a:p>
          <a:r>
            <a:rPr lang="el-GR" sz="1400" dirty="0" smtClean="0">
              <a:solidFill>
                <a:schemeClr val="accent2"/>
              </a:solidFill>
            </a:rPr>
            <a:t>Προμηθευτές</a:t>
          </a:r>
          <a:endParaRPr lang="el-GR" sz="1400" dirty="0">
            <a:solidFill>
              <a:schemeClr val="accent2"/>
            </a:solidFill>
          </a:endParaRPr>
        </a:p>
      </dgm:t>
    </dgm:pt>
    <dgm:pt modelId="{FD362562-D74B-40EC-AC8B-DCB13A4EFEEA}" type="parTrans" cxnId="{A50BE834-57D0-4452-AA0D-CE7BB89F8A3C}">
      <dgm:prSet/>
      <dgm:spPr/>
      <dgm:t>
        <a:bodyPr/>
        <a:lstStyle/>
        <a:p>
          <a:endParaRPr lang="el-GR"/>
        </a:p>
      </dgm:t>
    </dgm:pt>
    <dgm:pt modelId="{C1FBFC7E-30B8-44C0-9982-246DE0A03B95}" type="sibTrans" cxnId="{A50BE834-57D0-4452-AA0D-CE7BB89F8A3C}">
      <dgm:prSet/>
      <dgm:spPr/>
      <dgm:t>
        <a:bodyPr/>
        <a:lstStyle/>
        <a:p>
          <a:endParaRPr lang="el-GR"/>
        </a:p>
      </dgm:t>
    </dgm:pt>
    <dgm:pt modelId="{0EA65190-345A-460D-88F9-02B2D8159003}">
      <dgm:prSet phldrT="[Κείμενο]" custT="1"/>
      <dgm:spPr>
        <a:solidFill>
          <a:srgbClr val="FFCC99"/>
        </a:solidFill>
      </dgm:spPr>
      <dgm:t>
        <a:bodyPr/>
        <a:lstStyle/>
        <a:p>
          <a:r>
            <a:rPr lang="el-GR" sz="1400" dirty="0" smtClean="0">
              <a:solidFill>
                <a:schemeClr val="accent2"/>
              </a:solidFill>
            </a:rPr>
            <a:t>Διαμεσολαβητές Μάρκετινγκ</a:t>
          </a:r>
          <a:endParaRPr lang="el-GR" sz="1400" dirty="0">
            <a:solidFill>
              <a:schemeClr val="accent2"/>
            </a:solidFill>
          </a:endParaRPr>
        </a:p>
      </dgm:t>
    </dgm:pt>
    <dgm:pt modelId="{CD8BC64D-4863-4AC6-A284-833FA97FC1C6}" type="parTrans" cxnId="{2317F403-9A30-4A9B-9143-F206F5600EEC}">
      <dgm:prSet/>
      <dgm:spPr/>
      <dgm:t>
        <a:bodyPr/>
        <a:lstStyle/>
        <a:p>
          <a:endParaRPr lang="el-GR"/>
        </a:p>
      </dgm:t>
    </dgm:pt>
    <dgm:pt modelId="{B7EAA819-2701-4F89-ACC4-DB85118E500F}" type="sibTrans" cxnId="{2317F403-9A30-4A9B-9143-F206F5600EEC}">
      <dgm:prSet/>
      <dgm:spPr/>
      <dgm:t>
        <a:bodyPr/>
        <a:lstStyle/>
        <a:p>
          <a:endParaRPr lang="el-GR"/>
        </a:p>
      </dgm:t>
    </dgm:pt>
    <dgm:pt modelId="{74CF87E4-8265-492F-9418-0CE53A613815}">
      <dgm:prSet custT="1"/>
      <dgm:spPr/>
      <dgm:t>
        <a:bodyPr/>
        <a:lstStyle/>
        <a:p>
          <a:r>
            <a:rPr lang="el-GR" sz="1400" dirty="0" smtClean="0">
              <a:solidFill>
                <a:schemeClr val="bg1"/>
              </a:solidFill>
            </a:rPr>
            <a:t>Εταιρεία</a:t>
          </a:r>
          <a:endParaRPr lang="el-GR" sz="1400" dirty="0">
            <a:solidFill>
              <a:schemeClr val="bg1"/>
            </a:solidFill>
          </a:endParaRPr>
        </a:p>
      </dgm:t>
    </dgm:pt>
    <dgm:pt modelId="{A07CD068-8E14-401D-951B-498203977C5D}" type="parTrans" cxnId="{45A797FB-9679-4C41-A619-E97B278CF6D6}">
      <dgm:prSet/>
      <dgm:spPr/>
      <dgm:t>
        <a:bodyPr/>
        <a:lstStyle/>
        <a:p>
          <a:endParaRPr lang="el-GR"/>
        </a:p>
      </dgm:t>
    </dgm:pt>
    <dgm:pt modelId="{5998F058-BB19-43C1-B23C-3974B6BDBE45}" type="sibTrans" cxnId="{45A797FB-9679-4C41-A619-E97B278CF6D6}">
      <dgm:prSet/>
      <dgm:spPr/>
      <dgm:t>
        <a:bodyPr/>
        <a:lstStyle/>
        <a:p>
          <a:endParaRPr lang="el-GR"/>
        </a:p>
      </dgm:t>
    </dgm:pt>
    <dgm:pt modelId="{5281915B-D966-4AE5-9FFE-8AFE8A42F9C6}">
      <dgm:prSet custT="1"/>
      <dgm:spPr>
        <a:solidFill>
          <a:srgbClr val="33CC33"/>
        </a:solidFill>
      </dgm:spPr>
      <dgm:t>
        <a:bodyPr/>
        <a:lstStyle/>
        <a:p>
          <a:r>
            <a:rPr lang="el-GR" sz="1400" dirty="0" smtClean="0">
              <a:solidFill>
                <a:schemeClr val="bg1"/>
              </a:solidFill>
            </a:rPr>
            <a:t>Είδη κοινού</a:t>
          </a:r>
          <a:endParaRPr lang="el-GR" sz="1400" dirty="0">
            <a:solidFill>
              <a:schemeClr val="bg1"/>
            </a:solidFill>
          </a:endParaRPr>
        </a:p>
      </dgm:t>
    </dgm:pt>
    <dgm:pt modelId="{BD74FD71-4F13-4CEF-86D7-A32B5DDA6418}" type="parTrans" cxnId="{BE70CB1E-E656-4B6B-9065-24EC15E7D8D5}">
      <dgm:prSet/>
      <dgm:spPr/>
      <dgm:t>
        <a:bodyPr/>
        <a:lstStyle/>
        <a:p>
          <a:endParaRPr lang="el-GR"/>
        </a:p>
      </dgm:t>
    </dgm:pt>
    <dgm:pt modelId="{01F871EC-AD27-4563-957F-A84D31C0CB9D}" type="sibTrans" cxnId="{BE70CB1E-E656-4B6B-9065-24EC15E7D8D5}">
      <dgm:prSet/>
      <dgm:spPr/>
      <dgm:t>
        <a:bodyPr/>
        <a:lstStyle/>
        <a:p>
          <a:endParaRPr lang="el-GR"/>
        </a:p>
      </dgm:t>
    </dgm:pt>
    <dgm:pt modelId="{9AF31B67-43C1-48C5-AC30-C1BD79E5E43C}" type="pres">
      <dgm:prSet presAssocID="{FEFDE49C-21CD-4720-8551-5EDDC5CA2317}" presName="Name0" presStyleCnt="0">
        <dgm:presLayoutVars>
          <dgm:chMax val="1"/>
          <dgm:dir/>
          <dgm:animLvl val="ctr"/>
          <dgm:resizeHandles val="exact"/>
        </dgm:presLayoutVars>
      </dgm:prSet>
      <dgm:spPr/>
      <dgm:t>
        <a:bodyPr/>
        <a:lstStyle/>
        <a:p>
          <a:endParaRPr lang="el-GR"/>
        </a:p>
      </dgm:t>
    </dgm:pt>
    <dgm:pt modelId="{C9DF8889-DEF4-4BFA-8893-0AACE0D03CEC}" type="pres">
      <dgm:prSet presAssocID="{67F3FAA0-0B66-449E-8E36-D5F54C37F65E}" presName="centerShape" presStyleLbl="node0" presStyleIdx="0" presStyleCnt="1" custScaleY="83927" custLinFactNeighborX="3846" custLinFactNeighborY="9127"/>
      <dgm:spPr/>
      <dgm:t>
        <a:bodyPr/>
        <a:lstStyle/>
        <a:p>
          <a:endParaRPr lang="el-GR"/>
        </a:p>
      </dgm:t>
    </dgm:pt>
    <dgm:pt modelId="{19353E83-3F73-4EC5-85E5-EB5326B8FB94}" type="pres">
      <dgm:prSet presAssocID="{0075462C-31E1-428A-ADAA-0C7731D545D3}" presName="node" presStyleLbl="node1" presStyleIdx="0" presStyleCnt="6" custScaleX="158189" custRadScaleRad="122158" custRadScaleInc="180412">
        <dgm:presLayoutVars>
          <dgm:bulletEnabled val="1"/>
        </dgm:presLayoutVars>
      </dgm:prSet>
      <dgm:spPr/>
      <dgm:t>
        <a:bodyPr/>
        <a:lstStyle/>
        <a:p>
          <a:endParaRPr lang="el-GR"/>
        </a:p>
      </dgm:t>
    </dgm:pt>
    <dgm:pt modelId="{14116A3E-4462-42AE-B390-D4E41FA506A2}" type="pres">
      <dgm:prSet presAssocID="{0075462C-31E1-428A-ADAA-0C7731D545D3}" presName="dummy" presStyleCnt="0"/>
      <dgm:spPr/>
    </dgm:pt>
    <dgm:pt modelId="{37AFC569-41DF-4490-ABBD-9F96570BF346}" type="pres">
      <dgm:prSet presAssocID="{883BD888-20B1-4800-BC98-E5237A48A08D}" presName="sibTrans" presStyleLbl="sibTrans2D1" presStyleIdx="0" presStyleCnt="6"/>
      <dgm:spPr/>
      <dgm:t>
        <a:bodyPr/>
        <a:lstStyle/>
        <a:p>
          <a:endParaRPr lang="el-GR"/>
        </a:p>
      </dgm:t>
    </dgm:pt>
    <dgm:pt modelId="{A584B85B-6C48-47BC-BFA0-6425E157AD53}" type="pres">
      <dgm:prSet presAssocID="{7ACC26F7-F5B8-4F41-9BE4-88E03B88331B}" presName="node" presStyleLbl="node1" presStyleIdx="1" presStyleCnt="6" custScaleX="176208" custScaleY="99507" custRadScaleRad="157044" custRadScaleInc="64655">
        <dgm:presLayoutVars>
          <dgm:bulletEnabled val="1"/>
        </dgm:presLayoutVars>
      </dgm:prSet>
      <dgm:spPr/>
      <dgm:t>
        <a:bodyPr/>
        <a:lstStyle/>
        <a:p>
          <a:endParaRPr lang="el-GR"/>
        </a:p>
      </dgm:t>
    </dgm:pt>
    <dgm:pt modelId="{F6DEE64C-6969-436D-8CC6-D1697D21165F}" type="pres">
      <dgm:prSet presAssocID="{7ACC26F7-F5B8-4F41-9BE4-88E03B88331B}" presName="dummy" presStyleCnt="0"/>
      <dgm:spPr/>
    </dgm:pt>
    <dgm:pt modelId="{58A9C880-DF1A-41B2-9592-1B3A8F3F70B2}" type="pres">
      <dgm:prSet presAssocID="{3D230D98-1619-4F63-82FC-FDCB4FD8C240}" presName="sibTrans" presStyleLbl="sibTrans2D1" presStyleIdx="1" presStyleCnt="6"/>
      <dgm:spPr/>
      <dgm:t>
        <a:bodyPr/>
        <a:lstStyle/>
        <a:p>
          <a:endParaRPr lang="el-GR"/>
        </a:p>
      </dgm:t>
    </dgm:pt>
    <dgm:pt modelId="{002D77A3-5BF3-4025-92C5-AFB5166BF892}" type="pres">
      <dgm:prSet presAssocID="{5281915B-D966-4AE5-9FFE-8AFE8A42F9C6}" presName="node" presStyleLbl="node1" presStyleIdx="2" presStyleCnt="6" custScaleX="161892" custScaleY="108126" custRadScaleRad="151414" custRadScaleInc="-103571">
        <dgm:presLayoutVars>
          <dgm:bulletEnabled val="1"/>
        </dgm:presLayoutVars>
      </dgm:prSet>
      <dgm:spPr/>
      <dgm:t>
        <a:bodyPr/>
        <a:lstStyle/>
        <a:p>
          <a:endParaRPr lang="el-GR"/>
        </a:p>
      </dgm:t>
    </dgm:pt>
    <dgm:pt modelId="{789E3732-6ED6-409C-A196-61A8816A9106}" type="pres">
      <dgm:prSet presAssocID="{5281915B-D966-4AE5-9FFE-8AFE8A42F9C6}" presName="dummy" presStyleCnt="0"/>
      <dgm:spPr/>
    </dgm:pt>
    <dgm:pt modelId="{72DBFCFD-BDDE-48DD-8375-697BA2B64DDB}" type="pres">
      <dgm:prSet presAssocID="{01F871EC-AD27-4563-957F-A84D31C0CB9D}" presName="sibTrans" presStyleLbl="sibTrans2D1" presStyleIdx="2" presStyleCnt="6" custLinFactNeighborX="932" custLinFactNeighborY="-13564"/>
      <dgm:spPr/>
      <dgm:t>
        <a:bodyPr/>
        <a:lstStyle/>
        <a:p>
          <a:endParaRPr lang="el-GR"/>
        </a:p>
      </dgm:t>
    </dgm:pt>
    <dgm:pt modelId="{24FDC4CB-E4BC-4748-829E-4612356C3324}" type="pres">
      <dgm:prSet presAssocID="{74CF87E4-8265-492F-9418-0CE53A613815}" presName="node" presStyleLbl="node1" presStyleIdx="3" presStyleCnt="6" custScaleX="176401" custScaleY="106094" custRadScaleRad="153058" custRadScaleInc="405834">
        <dgm:presLayoutVars>
          <dgm:bulletEnabled val="1"/>
        </dgm:presLayoutVars>
      </dgm:prSet>
      <dgm:spPr/>
      <dgm:t>
        <a:bodyPr/>
        <a:lstStyle/>
        <a:p>
          <a:endParaRPr lang="el-GR"/>
        </a:p>
      </dgm:t>
    </dgm:pt>
    <dgm:pt modelId="{66DE542C-1BF5-420B-AA1B-48BAB0DDA37A}" type="pres">
      <dgm:prSet presAssocID="{74CF87E4-8265-492F-9418-0CE53A613815}" presName="dummy" presStyleCnt="0"/>
      <dgm:spPr/>
    </dgm:pt>
    <dgm:pt modelId="{2F78D356-273A-4217-939A-0C2299323334}" type="pres">
      <dgm:prSet presAssocID="{5998F058-BB19-43C1-B23C-3974B6BDBE45}" presName="sibTrans" presStyleLbl="sibTrans2D1" presStyleIdx="3" presStyleCnt="6"/>
      <dgm:spPr/>
      <dgm:t>
        <a:bodyPr/>
        <a:lstStyle/>
        <a:p>
          <a:endParaRPr lang="el-GR"/>
        </a:p>
      </dgm:t>
    </dgm:pt>
    <dgm:pt modelId="{B51757A9-770F-46FA-8618-69C78EC06EF9}" type="pres">
      <dgm:prSet presAssocID="{47C01820-6757-44BA-83DD-849229DD013F}" presName="node" presStyleLbl="node1" presStyleIdx="4" presStyleCnt="6" custScaleX="174552" custScaleY="102220" custRadScaleRad="151727" custRadScaleInc="249340">
        <dgm:presLayoutVars>
          <dgm:bulletEnabled val="1"/>
        </dgm:presLayoutVars>
      </dgm:prSet>
      <dgm:spPr/>
      <dgm:t>
        <a:bodyPr/>
        <a:lstStyle/>
        <a:p>
          <a:endParaRPr lang="el-GR"/>
        </a:p>
      </dgm:t>
    </dgm:pt>
    <dgm:pt modelId="{1EF58490-3362-495A-B8AC-06AE6637D6FB}" type="pres">
      <dgm:prSet presAssocID="{47C01820-6757-44BA-83DD-849229DD013F}" presName="dummy" presStyleCnt="0"/>
      <dgm:spPr/>
    </dgm:pt>
    <dgm:pt modelId="{B46A5E3D-7F07-4219-95BE-0830539703C4}" type="pres">
      <dgm:prSet presAssocID="{C1FBFC7E-30B8-44C0-9982-246DE0A03B95}" presName="sibTrans" presStyleLbl="sibTrans2D1" presStyleIdx="4" presStyleCnt="6"/>
      <dgm:spPr/>
      <dgm:t>
        <a:bodyPr/>
        <a:lstStyle/>
        <a:p>
          <a:endParaRPr lang="el-GR"/>
        </a:p>
      </dgm:t>
    </dgm:pt>
    <dgm:pt modelId="{D0572693-52A3-40C8-85FB-CACF707E8515}" type="pres">
      <dgm:prSet presAssocID="{0EA65190-345A-460D-88F9-02B2D8159003}" presName="node" presStyleLbl="node1" presStyleIdx="5" presStyleCnt="6" custScaleX="193314" custRadScaleRad="111185" custRadScaleInc="163073">
        <dgm:presLayoutVars>
          <dgm:bulletEnabled val="1"/>
        </dgm:presLayoutVars>
      </dgm:prSet>
      <dgm:spPr/>
      <dgm:t>
        <a:bodyPr/>
        <a:lstStyle/>
        <a:p>
          <a:endParaRPr lang="el-GR"/>
        </a:p>
      </dgm:t>
    </dgm:pt>
    <dgm:pt modelId="{A5B9B7C9-0C8B-4D41-8871-01E5CD34F8D3}" type="pres">
      <dgm:prSet presAssocID="{0EA65190-345A-460D-88F9-02B2D8159003}" presName="dummy" presStyleCnt="0"/>
      <dgm:spPr/>
    </dgm:pt>
    <dgm:pt modelId="{3A37B042-363B-4699-B260-46A680B46AAC}" type="pres">
      <dgm:prSet presAssocID="{B7EAA819-2701-4F89-ACC4-DB85118E500F}" presName="sibTrans" presStyleLbl="sibTrans2D1" presStyleIdx="5" presStyleCnt="6"/>
      <dgm:spPr/>
      <dgm:t>
        <a:bodyPr/>
        <a:lstStyle/>
        <a:p>
          <a:endParaRPr lang="el-GR"/>
        </a:p>
      </dgm:t>
    </dgm:pt>
  </dgm:ptLst>
  <dgm:cxnLst>
    <dgm:cxn modelId="{A50BE834-57D0-4452-AA0D-CE7BB89F8A3C}" srcId="{67F3FAA0-0B66-449E-8E36-D5F54C37F65E}" destId="{47C01820-6757-44BA-83DD-849229DD013F}" srcOrd="4" destOrd="0" parTransId="{FD362562-D74B-40EC-AC8B-DCB13A4EFEEA}" sibTransId="{C1FBFC7E-30B8-44C0-9982-246DE0A03B95}"/>
    <dgm:cxn modelId="{08D032BA-3587-4E05-8E5C-39B6C7FE739D}" type="presOf" srcId="{01F871EC-AD27-4563-957F-A84D31C0CB9D}" destId="{72DBFCFD-BDDE-48DD-8375-697BA2B64DDB}" srcOrd="0" destOrd="0" presId="urn:microsoft.com/office/officeart/2005/8/layout/radial6"/>
    <dgm:cxn modelId="{45A797FB-9679-4C41-A619-E97B278CF6D6}" srcId="{67F3FAA0-0B66-449E-8E36-D5F54C37F65E}" destId="{74CF87E4-8265-492F-9418-0CE53A613815}" srcOrd="3" destOrd="0" parTransId="{A07CD068-8E14-401D-951B-498203977C5D}" sibTransId="{5998F058-BB19-43C1-B23C-3974B6BDBE45}"/>
    <dgm:cxn modelId="{6EF32DBF-2061-4025-8446-0918AC3D13BC}" type="presOf" srcId="{0EA65190-345A-460D-88F9-02B2D8159003}" destId="{D0572693-52A3-40C8-85FB-CACF707E8515}" srcOrd="0" destOrd="0" presId="urn:microsoft.com/office/officeart/2005/8/layout/radial6"/>
    <dgm:cxn modelId="{62CC3420-36EA-46DD-A896-6E63BF0023A0}" type="presOf" srcId="{B7EAA819-2701-4F89-ACC4-DB85118E500F}" destId="{3A37B042-363B-4699-B260-46A680B46AAC}" srcOrd="0" destOrd="0" presId="urn:microsoft.com/office/officeart/2005/8/layout/radial6"/>
    <dgm:cxn modelId="{3297D940-6135-4B1B-BC3A-A4A00AE0B418}" type="presOf" srcId="{FEFDE49C-21CD-4720-8551-5EDDC5CA2317}" destId="{9AF31B67-43C1-48C5-AC30-C1BD79E5E43C}" srcOrd="0" destOrd="0" presId="urn:microsoft.com/office/officeart/2005/8/layout/radial6"/>
    <dgm:cxn modelId="{D6858FB9-DE90-4605-8AEA-EA51BDD01AA9}" type="presOf" srcId="{7ACC26F7-F5B8-4F41-9BE4-88E03B88331B}" destId="{A584B85B-6C48-47BC-BFA0-6425E157AD53}" srcOrd="0" destOrd="0" presId="urn:microsoft.com/office/officeart/2005/8/layout/radial6"/>
    <dgm:cxn modelId="{F8A9F56A-9244-4242-B4A9-F29A3412FA71}" type="presOf" srcId="{3D230D98-1619-4F63-82FC-FDCB4FD8C240}" destId="{58A9C880-DF1A-41B2-9592-1B3A8F3F70B2}" srcOrd="0" destOrd="0" presId="urn:microsoft.com/office/officeart/2005/8/layout/radial6"/>
    <dgm:cxn modelId="{2317F403-9A30-4A9B-9143-F206F5600EEC}" srcId="{67F3FAA0-0B66-449E-8E36-D5F54C37F65E}" destId="{0EA65190-345A-460D-88F9-02B2D8159003}" srcOrd="5" destOrd="0" parTransId="{CD8BC64D-4863-4AC6-A284-833FA97FC1C6}" sibTransId="{B7EAA819-2701-4F89-ACC4-DB85118E500F}"/>
    <dgm:cxn modelId="{C6FE5B8A-FC86-4E66-8530-E4FAFBDA6B4D}" type="presOf" srcId="{0075462C-31E1-428A-ADAA-0C7731D545D3}" destId="{19353E83-3F73-4EC5-85E5-EB5326B8FB94}" srcOrd="0" destOrd="0" presId="urn:microsoft.com/office/officeart/2005/8/layout/radial6"/>
    <dgm:cxn modelId="{BF4BEF41-F8BF-42B7-A83D-974392F6BF7B}" type="presOf" srcId="{74CF87E4-8265-492F-9418-0CE53A613815}" destId="{24FDC4CB-E4BC-4748-829E-4612356C3324}" srcOrd="0" destOrd="0" presId="urn:microsoft.com/office/officeart/2005/8/layout/radial6"/>
    <dgm:cxn modelId="{2BD30E42-F0D5-4AA9-8C02-489C00789A45}" srcId="{67F3FAA0-0B66-449E-8E36-D5F54C37F65E}" destId="{0075462C-31E1-428A-ADAA-0C7731D545D3}" srcOrd="0" destOrd="0" parTransId="{29397EC1-3DBC-4FC6-91C1-AF5E326073D3}" sibTransId="{883BD888-20B1-4800-BC98-E5237A48A08D}"/>
    <dgm:cxn modelId="{BE70CB1E-E656-4B6B-9065-24EC15E7D8D5}" srcId="{67F3FAA0-0B66-449E-8E36-D5F54C37F65E}" destId="{5281915B-D966-4AE5-9FFE-8AFE8A42F9C6}" srcOrd="2" destOrd="0" parTransId="{BD74FD71-4F13-4CEF-86D7-A32B5DDA6418}" sibTransId="{01F871EC-AD27-4563-957F-A84D31C0CB9D}"/>
    <dgm:cxn modelId="{03A30B84-C421-48F0-80FA-839955724B37}" type="presOf" srcId="{5998F058-BB19-43C1-B23C-3974B6BDBE45}" destId="{2F78D356-273A-4217-939A-0C2299323334}" srcOrd="0" destOrd="0" presId="urn:microsoft.com/office/officeart/2005/8/layout/radial6"/>
    <dgm:cxn modelId="{9F4E4190-2118-45A9-810A-622D92349569}" type="presOf" srcId="{5281915B-D966-4AE5-9FFE-8AFE8A42F9C6}" destId="{002D77A3-5BF3-4025-92C5-AFB5166BF892}" srcOrd="0" destOrd="0" presId="urn:microsoft.com/office/officeart/2005/8/layout/radial6"/>
    <dgm:cxn modelId="{D08E0314-7FB8-453D-A829-05B9B0940F8F}" type="presOf" srcId="{67F3FAA0-0B66-449E-8E36-D5F54C37F65E}" destId="{C9DF8889-DEF4-4BFA-8893-0AACE0D03CEC}" srcOrd="0" destOrd="0" presId="urn:microsoft.com/office/officeart/2005/8/layout/radial6"/>
    <dgm:cxn modelId="{2C032894-3A72-434A-9012-86A4B04A5F51}" type="presOf" srcId="{883BD888-20B1-4800-BC98-E5237A48A08D}" destId="{37AFC569-41DF-4490-ABBD-9F96570BF346}" srcOrd="0" destOrd="0" presId="urn:microsoft.com/office/officeart/2005/8/layout/radial6"/>
    <dgm:cxn modelId="{DBC226F4-4A91-4B6C-B836-48EB44659962}" srcId="{FEFDE49C-21CD-4720-8551-5EDDC5CA2317}" destId="{67F3FAA0-0B66-449E-8E36-D5F54C37F65E}" srcOrd="0" destOrd="0" parTransId="{C78F618A-8839-4225-BF50-683C7F88AF63}" sibTransId="{951FD1D3-3F89-4F65-A581-6BE4F4E5F75E}"/>
    <dgm:cxn modelId="{80086760-BD84-4744-8A19-379D3E974E43}" type="presOf" srcId="{C1FBFC7E-30B8-44C0-9982-246DE0A03B95}" destId="{B46A5E3D-7F07-4219-95BE-0830539703C4}" srcOrd="0" destOrd="0" presId="urn:microsoft.com/office/officeart/2005/8/layout/radial6"/>
    <dgm:cxn modelId="{284D02CE-B422-4B92-9EAB-C33976E0BE45}" type="presOf" srcId="{47C01820-6757-44BA-83DD-849229DD013F}" destId="{B51757A9-770F-46FA-8618-69C78EC06EF9}" srcOrd="0" destOrd="0" presId="urn:microsoft.com/office/officeart/2005/8/layout/radial6"/>
    <dgm:cxn modelId="{5CC8589C-70C3-4305-AA0B-1F0163CB5071}" srcId="{67F3FAA0-0B66-449E-8E36-D5F54C37F65E}" destId="{7ACC26F7-F5B8-4F41-9BE4-88E03B88331B}" srcOrd="1" destOrd="0" parTransId="{E51D4DAD-97AF-4B52-A455-17DBA6D62D3A}" sibTransId="{3D230D98-1619-4F63-82FC-FDCB4FD8C240}"/>
    <dgm:cxn modelId="{B92EF4FB-92E3-459D-A061-29A662C8B1B7}" type="presParOf" srcId="{9AF31B67-43C1-48C5-AC30-C1BD79E5E43C}" destId="{C9DF8889-DEF4-4BFA-8893-0AACE0D03CEC}" srcOrd="0" destOrd="0" presId="urn:microsoft.com/office/officeart/2005/8/layout/radial6"/>
    <dgm:cxn modelId="{59678B14-CC66-464A-BC7B-C954A5B6329F}" type="presParOf" srcId="{9AF31B67-43C1-48C5-AC30-C1BD79E5E43C}" destId="{19353E83-3F73-4EC5-85E5-EB5326B8FB94}" srcOrd="1" destOrd="0" presId="urn:microsoft.com/office/officeart/2005/8/layout/radial6"/>
    <dgm:cxn modelId="{6ECAFBF4-DCF5-4B34-8E3F-5FEE2389B418}" type="presParOf" srcId="{9AF31B67-43C1-48C5-AC30-C1BD79E5E43C}" destId="{14116A3E-4462-42AE-B390-D4E41FA506A2}" srcOrd="2" destOrd="0" presId="urn:microsoft.com/office/officeart/2005/8/layout/radial6"/>
    <dgm:cxn modelId="{48978426-026C-4095-B553-7517CA32CF47}" type="presParOf" srcId="{9AF31B67-43C1-48C5-AC30-C1BD79E5E43C}" destId="{37AFC569-41DF-4490-ABBD-9F96570BF346}" srcOrd="3" destOrd="0" presId="urn:microsoft.com/office/officeart/2005/8/layout/radial6"/>
    <dgm:cxn modelId="{60FE0A6C-172F-4B87-953A-710F2C975A08}" type="presParOf" srcId="{9AF31B67-43C1-48C5-AC30-C1BD79E5E43C}" destId="{A584B85B-6C48-47BC-BFA0-6425E157AD53}" srcOrd="4" destOrd="0" presId="urn:microsoft.com/office/officeart/2005/8/layout/radial6"/>
    <dgm:cxn modelId="{6022FB1C-A81C-4372-A89B-723C424897E8}" type="presParOf" srcId="{9AF31B67-43C1-48C5-AC30-C1BD79E5E43C}" destId="{F6DEE64C-6969-436D-8CC6-D1697D21165F}" srcOrd="5" destOrd="0" presId="urn:microsoft.com/office/officeart/2005/8/layout/radial6"/>
    <dgm:cxn modelId="{0DFFE432-F593-42E1-9164-2F43FFD1673F}" type="presParOf" srcId="{9AF31B67-43C1-48C5-AC30-C1BD79E5E43C}" destId="{58A9C880-DF1A-41B2-9592-1B3A8F3F70B2}" srcOrd="6" destOrd="0" presId="urn:microsoft.com/office/officeart/2005/8/layout/radial6"/>
    <dgm:cxn modelId="{E8E5E96F-2FB0-4974-9FC1-2C55E32F9FAB}" type="presParOf" srcId="{9AF31B67-43C1-48C5-AC30-C1BD79E5E43C}" destId="{002D77A3-5BF3-4025-92C5-AFB5166BF892}" srcOrd="7" destOrd="0" presId="urn:microsoft.com/office/officeart/2005/8/layout/radial6"/>
    <dgm:cxn modelId="{A2EF9390-5272-4037-AE7E-DF2AC57C9D3F}" type="presParOf" srcId="{9AF31B67-43C1-48C5-AC30-C1BD79E5E43C}" destId="{789E3732-6ED6-409C-A196-61A8816A9106}" srcOrd="8" destOrd="0" presId="urn:microsoft.com/office/officeart/2005/8/layout/radial6"/>
    <dgm:cxn modelId="{BBB455B4-56C2-42E2-9DBE-4AC9D7215FC5}" type="presParOf" srcId="{9AF31B67-43C1-48C5-AC30-C1BD79E5E43C}" destId="{72DBFCFD-BDDE-48DD-8375-697BA2B64DDB}" srcOrd="9" destOrd="0" presId="urn:microsoft.com/office/officeart/2005/8/layout/radial6"/>
    <dgm:cxn modelId="{5EC7BBC2-1278-49D3-9D5E-558F523F2616}" type="presParOf" srcId="{9AF31B67-43C1-48C5-AC30-C1BD79E5E43C}" destId="{24FDC4CB-E4BC-4748-829E-4612356C3324}" srcOrd="10" destOrd="0" presId="urn:microsoft.com/office/officeart/2005/8/layout/radial6"/>
    <dgm:cxn modelId="{7D361AF9-8AF3-4F06-80E0-AC89FDD2CB9C}" type="presParOf" srcId="{9AF31B67-43C1-48C5-AC30-C1BD79E5E43C}" destId="{66DE542C-1BF5-420B-AA1B-48BAB0DDA37A}" srcOrd="11" destOrd="0" presId="urn:microsoft.com/office/officeart/2005/8/layout/radial6"/>
    <dgm:cxn modelId="{F4289CD6-2E83-4171-B2A3-56AB0196DA3D}" type="presParOf" srcId="{9AF31B67-43C1-48C5-AC30-C1BD79E5E43C}" destId="{2F78D356-273A-4217-939A-0C2299323334}" srcOrd="12" destOrd="0" presId="urn:microsoft.com/office/officeart/2005/8/layout/radial6"/>
    <dgm:cxn modelId="{BBADA195-8EE2-4510-B376-58719A3EE51C}" type="presParOf" srcId="{9AF31B67-43C1-48C5-AC30-C1BD79E5E43C}" destId="{B51757A9-770F-46FA-8618-69C78EC06EF9}" srcOrd="13" destOrd="0" presId="urn:microsoft.com/office/officeart/2005/8/layout/radial6"/>
    <dgm:cxn modelId="{8CA10301-0798-4AB9-85EF-1EB5376A6CFE}" type="presParOf" srcId="{9AF31B67-43C1-48C5-AC30-C1BD79E5E43C}" destId="{1EF58490-3362-495A-B8AC-06AE6637D6FB}" srcOrd="14" destOrd="0" presId="urn:microsoft.com/office/officeart/2005/8/layout/radial6"/>
    <dgm:cxn modelId="{D0D3AAD0-B94F-4E9C-8F97-EB6A16396DA8}" type="presParOf" srcId="{9AF31B67-43C1-48C5-AC30-C1BD79E5E43C}" destId="{B46A5E3D-7F07-4219-95BE-0830539703C4}" srcOrd="15" destOrd="0" presId="urn:microsoft.com/office/officeart/2005/8/layout/radial6"/>
    <dgm:cxn modelId="{94248060-5C0C-44EB-ADEE-210506F9EA39}" type="presParOf" srcId="{9AF31B67-43C1-48C5-AC30-C1BD79E5E43C}" destId="{D0572693-52A3-40C8-85FB-CACF707E8515}" srcOrd="16" destOrd="0" presId="urn:microsoft.com/office/officeart/2005/8/layout/radial6"/>
    <dgm:cxn modelId="{EF345E0D-2CB3-4C64-9AB2-6F9E7E45D81B}" type="presParOf" srcId="{9AF31B67-43C1-48C5-AC30-C1BD79E5E43C}" destId="{A5B9B7C9-0C8B-4D41-8871-01E5CD34F8D3}" srcOrd="17" destOrd="0" presId="urn:microsoft.com/office/officeart/2005/8/layout/radial6"/>
    <dgm:cxn modelId="{57E57FA3-5BC5-427B-9787-E7FB2D4ECBF2}" type="presParOf" srcId="{9AF31B67-43C1-48C5-AC30-C1BD79E5E43C}" destId="{3A37B042-363B-4699-B260-46A680B46AAC}"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37B042-363B-4699-B260-46A680B46AAC}">
      <dsp:nvSpPr>
        <dsp:cNvPr id="0" name=""/>
        <dsp:cNvSpPr/>
      </dsp:nvSpPr>
      <dsp:spPr>
        <a:xfrm>
          <a:off x="1819084" y="127194"/>
          <a:ext cx="2931074" cy="2931074"/>
        </a:xfrm>
        <a:prstGeom prst="blockArc">
          <a:avLst>
            <a:gd name="adj1" fmla="val 13920998"/>
            <a:gd name="adj2" fmla="val 18479017"/>
            <a:gd name="adj3" fmla="val 45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6A5E3D-7F07-4219-95BE-0830539703C4}">
      <dsp:nvSpPr>
        <dsp:cNvPr id="0" name=""/>
        <dsp:cNvSpPr/>
      </dsp:nvSpPr>
      <dsp:spPr>
        <a:xfrm>
          <a:off x="844068" y="427556"/>
          <a:ext cx="2931074" cy="2931074"/>
        </a:xfrm>
        <a:prstGeom prst="blockArc">
          <a:avLst>
            <a:gd name="adj1" fmla="val 12705242"/>
            <a:gd name="adj2" fmla="val 16424377"/>
            <a:gd name="adj3" fmla="val 45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8D356-273A-4217-939A-0C2299323334}">
      <dsp:nvSpPr>
        <dsp:cNvPr id="0" name=""/>
        <dsp:cNvSpPr/>
      </dsp:nvSpPr>
      <dsp:spPr>
        <a:xfrm>
          <a:off x="882613" y="361388"/>
          <a:ext cx="2931074" cy="2931074"/>
        </a:xfrm>
        <a:prstGeom prst="blockArc">
          <a:avLst>
            <a:gd name="adj1" fmla="val 9857993"/>
            <a:gd name="adj2" fmla="val 12521445"/>
            <a:gd name="adj3" fmla="val 45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DBFCFD-BDDE-48DD-8375-697BA2B64DDB}">
      <dsp:nvSpPr>
        <dsp:cNvPr id="0" name=""/>
        <dsp:cNvSpPr/>
      </dsp:nvSpPr>
      <dsp:spPr>
        <a:xfrm>
          <a:off x="976805" y="-558571"/>
          <a:ext cx="4373195" cy="4373195"/>
        </a:xfrm>
        <a:prstGeom prst="blockArc">
          <a:avLst>
            <a:gd name="adj1" fmla="val 10618"/>
            <a:gd name="adj2" fmla="val 10810618"/>
            <a:gd name="adj3" fmla="val 30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9C880-DF1A-41B2-9592-1B3A8F3F70B2}">
      <dsp:nvSpPr>
        <dsp:cNvPr id="0" name=""/>
        <dsp:cNvSpPr/>
      </dsp:nvSpPr>
      <dsp:spPr>
        <a:xfrm>
          <a:off x="2475245" y="243934"/>
          <a:ext cx="2931074" cy="2931074"/>
        </a:xfrm>
        <a:prstGeom prst="blockArc">
          <a:avLst>
            <a:gd name="adj1" fmla="val 20394960"/>
            <a:gd name="adj2" fmla="val 1272955"/>
            <a:gd name="adj3" fmla="val 45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AFC569-41DF-4490-ABBD-9F96570BF346}">
      <dsp:nvSpPr>
        <dsp:cNvPr id="0" name=""/>
        <dsp:cNvSpPr/>
      </dsp:nvSpPr>
      <dsp:spPr>
        <a:xfrm>
          <a:off x="2555100" y="423193"/>
          <a:ext cx="2931074" cy="2931074"/>
        </a:xfrm>
        <a:prstGeom prst="blockArc">
          <a:avLst>
            <a:gd name="adj1" fmla="val 16549967"/>
            <a:gd name="adj2" fmla="val 19923634"/>
            <a:gd name="adj3" fmla="val 45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DF8889-DEF4-4BFA-8893-0AACE0D03CEC}">
      <dsp:nvSpPr>
        <dsp:cNvPr id="0" name=""/>
        <dsp:cNvSpPr/>
      </dsp:nvSpPr>
      <dsp:spPr>
        <a:xfrm>
          <a:off x="2589655" y="1588664"/>
          <a:ext cx="1312317" cy="110138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622300">
            <a:lnSpc>
              <a:spcPct val="90000"/>
            </a:lnSpc>
            <a:spcBef>
              <a:spcPct val="0"/>
            </a:spcBef>
            <a:spcAft>
              <a:spcPct val="35000"/>
            </a:spcAft>
          </a:pPr>
          <a:r>
            <a:rPr lang="el-GR" sz="1400" b="1" kern="1200" cap="none" spc="0" dirty="0" smtClean="0">
              <a:ln w="11430"/>
              <a:solidFill>
                <a:schemeClr val="tx1"/>
              </a:solidFill>
              <a:effectLst>
                <a:outerShdw blurRad="80000" dist="40000" dir="5040000" algn="tl">
                  <a:srgbClr val="000000">
                    <a:alpha val="30000"/>
                  </a:srgbClr>
                </a:outerShdw>
              </a:effectLst>
            </a:rPr>
            <a:t>Μάρκετινγκ</a:t>
          </a:r>
        </a:p>
        <a:p>
          <a:pPr lvl="0" algn="ctr" defTabSz="622300">
            <a:lnSpc>
              <a:spcPct val="90000"/>
            </a:lnSpc>
            <a:spcBef>
              <a:spcPct val="0"/>
            </a:spcBef>
            <a:spcAft>
              <a:spcPct val="35000"/>
            </a:spcAft>
          </a:pPr>
          <a:endParaRPr lang="el-GR" sz="1400" kern="1200" dirty="0"/>
        </a:p>
      </dsp:txBody>
      <dsp:txXfrm>
        <a:off x="2589655" y="1588664"/>
        <a:ext cx="1312317" cy="1101388"/>
      </dsp:txXfrm>
    </dsp:sp>
    <dsp:sp modelId="{19353E83-3F73-4EC5-85E5-EB5326B8FB94}">
      <dsp:nvSpPr>
        <dsp:cNvPr id="0" name=""/>
        <dsp:cNvSpPr/>
      </dsp:nvSpPr>
      <dsp:spPr>
        <a:xfrm>
          <a:off x="3439633" y="4369"/>
          <a:ext cx="1453159" cy="918622"/>
        </a:xfrm>
        <a:prstGeom prst="ellipse">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bg1"/>
              </a:solidFill>
            </a:rPr>
            <a:t>Πελάτες</a:t>
          </a:r>
          <a:endParaRPr lang="el-GR" sz="1400" kern="1200" dirty="0">
            <a:solidFill>
              <a:schemeClr val="bg1"/>
            </a:solidFill>
          </a:endParaRPr>
        </a:p>
      </dsp:txBody>
      <dsp:txXfrm>
        <a:off x="3439633" y="4369"/>
        <a:ext cx="1453159" cy="918622"/>
      </dsp:txXfrm>
    </dsp:sp>
    <dsp:sp modelId="{A584B85B-6C48-47BC-BFA0-6425E157AD53}">
      <dsp:nvSpPr>
        <dsp:cNvPr id="0" name=""/>
        <dsp:cNvSpPr/>
      </dsp:nvSpPr>
      <dsp:spPr>
        <a:xfrm>
          <a:off x="4476798" y="760519"/>
          <a:ext cx="1618686" cy="914093"/>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bg1"/>
              </a:solidFill>
            </a:rPr>
            <a:t>Ανταγωνιστές</a:t>
          </a:r>
          <a:endParaRPr lang="el-GR" sz="1400" kern="1200" dirty="0">
            <a:solidFill>
              <a:schemeClr val="bg1"/>
            </a:solidFill>
          </a:endParaRPr>
        </a:p>
      </dsp:txBody>
      <dsp:txXfrm>
        <a:off x="4476798" y="760519"/>
        <a:ext cx="1618686" cy="914093"/>
      </dsp:txXfrm>
    </dsp:sp>
    <dsp:sp modelId="{002D77A3-5BF3-4025-92C5-AFB5166BF892}">
      <dsp:nvSpPr>
        <dsp:cNvPr id="0" name=""/>
        <dsp:cNvSpPr/>
      </dsp:nvSpPr>
      <dsp:spPr>
        <a:xfrm>
          <a:off x="4532573" y="1731222"/>
          <a:ext cx="1487176" cy="993269"/>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bg1"/>
              </a:solidFill>
            </a:rPr>
            <a:t>Είδη κοινού</a:t>
          </a:r>
          <a:endParaRPr lang="el-GR" sz="1400" kern="1200" dirty="0">
            <a:solidFill>
              <a:schemeClr val="bg1"/>
            </a:solidFill>
          </a:endParaRPr>
        </a:p>
      </dsp:txBody>
      <dsp:txXfrm>
        <a:off x="4532573" y="1731222"/>
        <a:ext cx="1487176" cy="993269"/>
      </dsp:txXfrm>
    </dsp:sp>
    <dsp:sp modelId="{24FDC4CB-E4BC-4748-829E-4612356C3324}">
      <dsp:nvSpPr>
        <dsp:cNvPr id="0" name=""/>
        <dsp:cNvSpPr/>
      </dsp:nvSpPr>
      <dsp:spPr>
        <a:xfrm>
          <a:off x="158898" y="1727252"/>
          <a:ext cx="1620459" cy="974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bg1"/>
              </a:solidFill>
            </a:rPr>
            <a:t>Εταιρεία</a:t>
          </a:r>
          <a:endParaRPr lang="el-GR" sz="1400" kern="1200" dirty="0">
            <a:solidFill>
              <a:schemeClr val="bg1"/>
            </a:solidFill>
          </a:endParaRPr>
        </a:p>
      </dsp:txBody>
      <dsp:txXfrm>
        <a:off x="158898" y="1727252"/>
        <a:ext cx="1620459" cy="974603"/>
      </dsp:txXfrm>
    </dsp:sp>
    <dsp:sp modelId="{B51757A9-770F-46FA-8618-69C78EC06EF9}">
      <dsp:nvSpPr>
        <dsp:cNvPr id="0" name=""/>
        <dsp:cNvSpPr/>
      </dsp:nvSpPr>
      <dsp:spPr>
        <a:xfrm>
          <a:off x="289820" y="669716"/>
          <a:ext cx="1603473" cy="939015"/>
        </a:xfrm>
        <a:prstGeom prst="ellipse">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accent2"/>
              </a:solidFill>
            </a:rPr>
            <a:t>Προμηθευτές</a:t>
          </a:r>
          <a:endParaRPr lang="el-GR" sz="1400" kern="1200" dirty="0">
            <a:solidFill>
              <a:schemeClr val="accent2"/>
            </a:solidFill>
          </a:endParaRPr>
        </a:p>
      </dsp:txBody>
      <dsp:txXfrm>
        <a:off x="289820" y="669716"/>
        <a:ext cx="1603473" cy="939015"/>
      </dsp:txXfrm>
    </dsp:sp>
    <dsp:sp modelId="{D0572693-52A3-40C8-85FB-CACF707E8515}">
      <dsp:nvSpPr>
        <dsp:cNvPr id="0" name=""/>
        <dsp:cNvSpPr/>
      </dsp:nvSpPr>
      <dsp:spPr>
        <a:xfrm>
          <a:off x="1515121" y="4365"/>
          <a:ext cx="1775825" cy="918622"/>
        </a:xfrm>
        <a:prstGeom prst="ellipse">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accent2"/>
              </a:solidFill>
            </a:rPr>
            <a:t>Διαμεσολαβητές Μάρκετινγκ</a:t>
          </a:r>
          <a:endParaRPr lang="el-GR" sz="1400" kern="1200" dirty="0">
            <a:solidFill>
              <a:schemeClr val="accent2"/>
            </a:solidFill>
          </a:endParaRPr>
        </a:p>
      </dsp:txBody>
      <dsp:txXfrm>
        <a:off x="1515121" y="4365"/>
        <a:ext cx="1775825" cy="9186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273324"/>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497460"/>
            <a:ext cx="8712968" cy="1112461"/>
          </a:xfrm>
        </p:spPr>
        <p:txBody>
          <a:bodyPr>
            <a:noAutofit/>
          </a:bodyPr>
          <a:lstStyle/>
          <a:p>
            <a:pPr>
              <a:lnSpc>
                <a:spcPct val="80000"/>
              </a:lnSpc>
            </a:pPr>
            <a:r>
              <a:rPr lang="el-GR" altLang="zh-CN" sz="4000" b="1" dirty="0" smtClean="0"/>
              <a:t>Το Περιβάλλον</a:t>
            </a:r>
            <a:r>
              <a:rPr lang="el-GR" sz="4000" b="1" dirty="0" smtClean="0"/>
              <a:t> Μάρκετινγκ</a:t>
            </a:r>
            <a:endParaRPr lang="el-GR" altLang="zh-CN" sz="4000" b="1" dirty="0" smtClean="0">
              <a:cs typeface="Segoe UI" pitchFamily="18" charset="0"/>
            </a:endParaRPr>
          </a:p>
          <a:p>
            <a:pPr>
              <a:lnSpc>
                <a:spcPct val="80000"/>
              </a:lnSpc>
            </a:pPr>
            <a:r>
              <a:rPr lang="el-GR" altLang="zh-CN" sz="3400" b="1" dirty="0" smtClean="0">
                <a:cs typeface="Segoe UI" pitchFamily="18" charset="0"/>
              </a:rPr>
              <a:t>Τριάρχη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Υποενότητα 2:Το </a:t>
            </a:r>
            <a:r>
              <a:rPr lang="el-GR" dirty="0" err="1" smtClean="0"/>
              <a:t>Μικροπεριβαλλον</a:t>
            </a:r>
            <a:r>
              <a:rPr lang="el-GR" dirty="0" smtClean="0"/>
              <a:t> της Εταιρείας</a:t>
            </a:r>
            <a:endParaRPr lang="en-US" dirty="0"/>
          </a:p>
        </p:txBody>
      </p:sp>
      <p:sp>
        <p:nvSpPr>
          <p:cNvPr id="6" name="5 - Θέση κειμένου"/>
          <p:cNvSpPr>
            <a:spLocks noGrp="1"/>
          </p:cNvSpPr>
          <p:nvPr>
            <p:ph type="body" idx="1"/>
          </p:nvPr>
        </p:nvSpPr>
        <p:spPr/>
        <p:txBody>
          <a:bodyPr>
            <a:normAutofit/>
          </a:bodyPr>
          <a:lstStyle/>
          <a:p>
            <a:r>
              <a:rPr lang="el-GR" altLang="zh-CN" sz="4000" b="1" dirty="0" smtClean="0"/>
              <a:t>Το Περιβάλλον</a:t>
            </a:r>
            <a:r>
              <a:rPr lang="el-GR" sz="4000" b="1" dirty="0" smtClean="0"/>
              <a:t> Μάρκετινγκ</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a:buNone/>
            </a:pPr>
            <a:r>
              <a:rPr lang="el-GR" dirty="0" smtClean="0"/>
              <a:t>Το </a:t>
            </a:r>
            <a:r>
              <a:rPr lang="el-GR" dirty="0" err="1" smtClean="0"/>
              <a:t>Μικροπεριβάλλον</a:t>
            </a:r>
            <a:r>
              <a:rPr lang="el-GR" dirty="0" smtClean="0"/>
              <a:t> της Εταιρείας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
        <p:nvSpPr>
          <p:cNvPr id="5" name="AutoShape 4"/>
          <p:cNvSpPr>
            <a:spLocks noChangeArrowheads="1"/>
          </p:cNvSpPr>
          <p:nvPr/>
        </p:nvSpPr>
        <p:spPr bwMode="auto">
          <a:xfrm>
            <a:off x="1115616" y="2281436"/>
            <a:ext cx="6192688" cy="2232248"/>
          </a:xfrm>
          <a:prstGeom prst="wedgeRoundRectCallout">
            <a:avLst>
              <a:gd name="adj1" fmla="val -8921"/>
              <a:gd name="adj2" fmla="val -33968"/>
              <a:gd name="adj3" fmla="val 16667"/>
            </a:avLst>
          </a:prstGeom>
          <a:solidFill>
            <a:srgbClr val="CCFF66"/>
          </a:solidFill>
          <a:ln w="9525">
            <a:solidFill>
              <a:schemeClr val="tx1"/>
            </a:solidFill>
            <a:miter lim="800000"/>
            <a:headEnd/>
            <a:tailEnd/>
          </a:ln>
        </p:spPr>
        <p:txBody>
          <a:bodyPr/>
          <a:lstStyle/>
          <a:p>
            <a:pPr marL="0" lvl="1">
              <a:lnSpc>
                <a:spcPct val="80000"/>
              </a:lnSpc>
              <a:spcBef>
                <a:spcPct val="20000"/>
              </a:spcBef>
              <a:tabLst>
                <a:tab pos="165100" algn="l"/>
              </a:tabLst>
            </a:pPr>
            <a:r>
              <a:rPr lang="en-US" sz="2600" dirty="0" smtClean="0">
                <a:latin typeface="Calibri" pitchFamily="34" charset="0"/>
              </a:rPr>
              <a:t> </a:t>
            </a:r>
            <a:r>
              <a:rPr lang="el-GR" sz="2600" dirty="0" smtClean="0">
                <a:latin typeface="Calibri" pitchFamily="34" charset="0"/>
              </a:rPr>
              <a:t>Οι ενεργούντες στο στενό περιβάλλον της εταιρείας που επηρεάζουν την ικανότητά της να εξυπηρετεί τους πελάτες της, ήτοι: εταιρεία, προμηθευτές, διαμεσολαβητές μάρκετινγκ, αγορές πελατών, ανταγωνιστές και κοινό</a:t>
            </a:r>
            <a:endParaRPr lang="en-US" sz="2600"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67544" y="1057300"/>
            <a:ext cx="8229600" cy="587896"/>
          </a:xfrm>
        </p:spPr>
        <p:txBody>
          <a:bodyPr>
            <a:normAutofit/>
          </a:bodyPr>
          <a:lstStyle/>
          <a:p>
            <a:pPr>
              <a:buNone/>
            </a:pPr>
            <a:r>
              <a:rPr lang="en-US" sz="2800" b="1" dirty="0" smtClean="0"/>
              <a:t> </a:t>
            </a:r>
            <a:r>
              <a:rPr lang="el-GR" sz="2800" b="1" dirty="0" smtClean="0"/>
              <a:t>Οι δυνάμεις του </a:t>
            </a:r>
            <a:r>
              <a:rPr lang="el-GR" sz="2800" b="1" dirty="0" err="1" smtClean="0"/>
              <a:t>Μικροπεριβάλλοντος</a:t>
            </a:r>
            <a:endParaRPr lang="en-US" sz="28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graphicFrame>
        <p:nvGraphicFramePr>
          <p:cNvPr id="5" name="4 - Διάγραμμα"/>
          <p:cNvGraphicFramePr/>
          <p:nvPr>
            <p:extLst>
              <p:ext uri="{D42A27DB-BD31-4B8C-83A1-F6EECF244321}">
                <p14:modId xmlns:p14="http://schemas.microsoft.com/office/powerpoint/2010/main" xmlns="" val="386489447"/>
              </p:ext>
            </p:extLst>
          </p:nvPr>
        </p:nvGraphicFramePr>
        <p:xfrm>
          <a:off x="1259632" y="1633364"/>
          <a:ext cx="6192688" cy="378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Η Εταιρεία</a:t>
            </a:r>
          </a:p>
          <a:p>
            <a:pPr>
              <a:buFont typeface="Wingdings" panose="05000000000000000000" pitchFamily="2" charset="2"/>
              <a:buChar char="q"/>
            </a:pPr>
            <a:r>
              <a:rPr lang="el-GR" sz="2800" dirty="0" smtClean="0"/>
              <a:t>Κατά τον σχεδιασμό προγραμμάτων μάρκετινγκ, η διεύθυνση μάρκετινγκ λαμβάνει υπόψη της και άλλες ομάδες της εταιρείας όπως τα ανώτερα διοικητικά στελέχη, τα τμήματα χρηματοοικονομικών, έρευνας και ανάπτυξης (Ε&amp;Α), προμηθειών, διαδικασιών και λογιστικής</a:t>
            </a:r>
            <a:r>
              <a:rPr lang="en-US" sz="2800" dirty="0" smtClean="0"/>
              <a:t> </a:t>
            </a:r>
            <a:r>
              <a:rPr lang="en-US" sz="1600" dirty="0" smtClean="0"/>
              <a:t>	</a:t>
            </a:r>
          </a:p>
          <a:p>
            <a:pPr lvl="1"/>
            <a:r>
              <a:rPr lang="el-GR" sz="2400" dirty="0" smtClean="0"/>
              <a:t>Η </a:t>
            </a:r>
            <a:r>
              <a:rPr lang="el-GR" sz="2400" b="1" dirty="0" smtClean="0"/>
              <a:t>κεντρική διοίκηση </a:t>
            </a:r>
            <a:r>
              <a:rPr lang="el-GR" sz="2400" dirty="0" smtClean="0"/>
              <a:t>θέτει την αποστολή , τους αντικειμενικούς στόχους, τις γενικές στρατηγικές και τις πολιτικές της εταιρείας.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337220"/>
            <a:ext cx="1800200" cy="15686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57200" y="1333500"/>
            <a:ext cx="8229600" cy="3972272"/>
          </a:xfrm>
        </p:spPr>
        <p:txBody>
          <a:bodyPr>
            <a:normAutofit lnSpcReduction="10000"/>
          </a:bodyPr>
          <a:lstStyle/>
          <a:p>
            <a:pPr>
              <a:buNone/>
            </a:pPr>
            <a:r>
              <a:rPr lang="el-GR" b="1" dirty="0" smtClean="0"/>
              <a:t>Η Εταιρεία</a:t>
            </a:r>
          </a:p>
          <a:p>
            <a:pPr lvl="1"/>
            <a:r>
              <a:rPr lang="el-GR" sz="2200" dirty="0" smtClean="0"/>
              <a:t>Οι </a:t>
            </a:r>
            <a:r>
              <a:rPr lang="el-GR" sz="2200" b="1" dirty="0" smtClean="0"/>
              <a:t>διευθυντές μάρκετινγκ </a:t>
            </a:r>
            <a:r>
              <a:rPr lang="el-GR" sz="2200" dirty="0" smtClean="0"/>
              <a:t>παίρνουν αποφάσεις εντός των πλαισίων των στρατηγικών και των σχεδίων που εκπονήθηκαν από την κεντρική διοίκηση.</a:t>
            </a:r>
          </a:p>
          <a:p>
            <a:pPr lvl="1"/>
            <a:r>
              <a:rPr lang="el-GR" sz="2200" dirty="0" smtClean="0"/>
              <a:t>Οι </a:t>
            </a:r>
            <a:r>
              <a:rPr lang="el-GR" sz="2200" b="1" dirty="0" smtClean="0"/>
              <a:t>διευθυντές μάρκετινγκ </a:t>
            </a:r>
            <a:r>
              <a:rPr lang="el-GR" sz="2200" dirty="0" smtClean="0"/>
              <a:t>πρέπει να συνεργάζονται στενά με τα άλλα τμήματα της εταιρείας. </a:t>
            </a:r>
          </a:p>
          <a:p>
            <a:pPr lvl="1"/>
            <a:r>
              <a:rPr lang="el-GR" sz="2200" b="1" dirty="0" smtClean="0"/>
              <a:t>Όλα τα τμήματα </a:t>
            </a:r>
            <a:r>
              <a:rPr lang="el-GR" sz="2200" dirty="0" smtClean="0"/>
              <a:t>πρέπει να «έχουν στο μυαλό τους τον καταναλωτή». Θα πρέπει να συνεργάζονται αρμονικά  για να παρέχουν ύψιστη αξία στους πελάτες και να δημιουργούν σχέσεις με αυτούς.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57200" y="1129308"/>
            <a:ext cx="8229600" cy="4248472"/>
          </a:xfrm>
        </p:spPr>
        <p:txBody>
          <a:bodyPr>
            <a:normAutofit fontScale="92500" lnSpcReduction="10000"/>
          </a:bodyPr>
          <a:lstStyle/>
          <a:p>
            <a:pPr>
              <a:buNone/>
            </a:pPr>
            <a:r>
              <a:rPr lang="el-GR" b="1" dirty="0" smtClean="0"/>
              <a:t>Οι Προμηθευτές</a:t>
            </a:r>
          </a:p>
          <a:p>
            <a:pPr>
              <a:lnSpc>
                <a:spcPct val="90000"/>
              </a:lnSpc>
              <a:buFont typeface="Wingdings" panose="05000000000000000000" pitchFamily="2" charset="2"/>
              <a:buChar char="q"/>
            </a:pPr>
            <a:r>
              <a:rPr lang="el-GR" sz="2400" dirty="0" smtClean="0"/>
              <a:t>Αποτελούν ένα σημαντικό κρίκο στο συνολικό σύστημα παροχής αξίας της εταιρείας</a:t>
            </a:r>
            <a:r>
              <a:rPr lang="en-US" sz="2400" dirty="0" smtClean="0"/>
              <a:t>.</a:t>
            </a:r>
          </a:p>
          <a:p>
            <a:pPr>
              <a:lnSpc>
                <a:spcPct val="90000"/>
              </a:lnSpc>
              <a:buFont typeface="Wingdings" panose="05000000000000000000" pitchFamily="2" charset="2"/>
              <a:buChar char="q"/>
            </a:pPr>
            <a:r>
              <a:rPr lang="el-GR" sz="2400" dirty="0" smtClean="0"/>
              <a:t>Παρέχουν τους πόρους που χρειάζεται η εταιρεία για να παράγει τα προϊόντα και τις υπηρεσίες της</a:t>
            </a:r>
            <a:r>
              <a:rPr lang="en-US" sz="2400" dirty="0" smtClean="0"/>
              <a:t>.</a:t>
            </a:r>
            <a:endParaRPr lang="el-GR" sz="2400" dirty="0" smtClean="0"/>
          </a:p>
          <a:p>
            <a:pPr>
              <a:lnSpc>
                <a:spcPct val="90000"/>
              </a:lnSpc>
              <a:buFont typeface="Wingdings" panose="05000000000000000000" pitchFamily="2" charset="2"/>
              <a:buChar char="q"/>
            </a:pPr>
            <a:r>
              <a:rPr lang="el-GR" sz="2400" dirty="0" smtClean="0"/>
              <a:t>Τα προβλήματα με τους προμηθευτές μπορούν με βεβαιότητα να επηρεάσουν το μάρκετινγκ.</a:t>
            </a:r>
          </a:p>
          <a:p>
            <a:pPr lvl="1">
              <a:lnSpc>
                <a:spcPct val="90000"/>
              </a:lnSpc>
            </a:pPr>
            <a:r>
              <a:rPr lang="el-GR" sz="2400" dirty="0" smtClean="0"/>
              <a:t>Οι διευθυντές μάρκετινγκ παρακολουθούν τη διαθεσιμότητα προμηθειών καθώς ελλείψεις ή καθυστερήσεις προμηθειών, απεργίες κ.α. μπορούν να κοστίσουν σε πωλήσεις βραχυπρόθεσμα και να βλάψουν την ικανοποίηση των πελατών μακροπρόθεσμα.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a:bodyPr>
          <a:lstStyle/>
          <a:p>
            <a:pPr>
              <a:buNone/>
            </a:pPr>
            <a:r>
              <a:rPr lang="el-GR" b="1" dirty="0" smtClean="0"/>
              <a:t>Οι Προμηθευτές</a:t>
            </a:r>
          </a:p>
          <a:p>
            <a:pPr>
              <a:lnSpc>
                <a:spcPct val="80000"/>
              </a:lnSpc>
              <a:buFont typeface="Wingdings" panose="05000000000000000000" pitchFamily="2" charset="2"/>
              <a:buChar char="q"/>
            </a:pPr>
            <a:r>
              <a:rPr lang="el-GR" sz="2800" dirty="0" smtClean="0"/>
              <a:t>Οι διευθυντές μάρκετινγκ ελέγχουν τις τάσεις των τιμών των βασικών εισροών τους καθώς μια αύξηση στο κόστος προμηθειών μπορεί να ωθήσει σε αυξήσεις τιμών που επηρεάζουν τις πωλήσεις της εταιρείας.</a:t>
            </a:r>
          </a:p>
          <a:p>
            <a:pPr>
              <a:lnSpc>
                <a:spcPct val="80000"/>
              </a:lnSpc>
              <a:buFont typeface="Wingdings" panose="05000000000000000000" pitchFamily="2" charset="2"/>
              <a:buChar char="q"/>
            </a:pPr>
            <a:r>
              <a:rPr lang="el-GR" sz="2800" dirty="0" smtClean="0"/>
              <a:t>Οι υπεύθυνοι μάρκετινγκ συμπεριφέρονται στους προμηθευτές τους ως συνεργάτες σε μια πορεία δημιουργίας και παροχής αξίας πελατών.</a:t>
            </a:r>
            <a:endParaRPr lang="en-US" sz="2800" dirty="0" smtClean="0"/>
          </a:p>
          <a:p>
            <a:pPr>
              <a:lnSpc>
                <a:spcPct val="80000"/>
              </a:lnSpc>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251520" y="1333500"/>
            <a:ext cx="4392488" cy="4381500"/>
          </a:xfrm>
        </p:spPr>
        <p:txBody>
          <a:bodyPr>
            <a:normAutofit fontScale="77500" lnSpcReduction="20000"/>
          </a:bodyPr>
          <a:lstStyle/>
          <a:p>
            <a:pPr>
              <a:buNone/>
            </a:pPr>
            <a:r>
              <a:rPr lang="el-GR" sz="3100" b="1" dirty="0" smtClean="0"/>
              <a:t>Το Μάρκετινγκ σε Δράση</a:t>
            </a:r>
          </a:p>
          <a:p>
            <a:pPr marL="0" indent="0">
              <a:lnSpc>
                <a:spcPct val="90000"/>
              </a:lnSpc>
              <a:buFont typeface="Wingdings" pitchFamily="2" charset="2"/>
              <a:buNone/>
            </a:pPr>
            <a:r>
              <a:rPr lang="en-US" sz="3100" dirty="0" smtClean="0"/>
              <a:t> </a:t>
            </a:r>
            <a:r>
              <a:rPr lang="el-GR" sz="3100" dirty="0" smtClean="0"/>
              <a:t>Η </a:t>
            </a:r>
            <a:r>
              <a:rPr lang="en-US" sz="3100" dirty="0" smtClean="0"/>
              <a:t>Toyota </a:t>
            </a:r>
            <a:r>
              <a:rPr lang="el-GR" sz="3100" dirty="0" smtClean="0"/>
              <a:t>συνεργάζεται με τους προμηθευτές της και τους βοηθάει στο να ανταποκρίνονται στις υψηλές της απαιτήσεις.</a:t>
            </a:r>
          </a:p>
          <a:p>
            <a:pPr marL="0" indent="0">
              <a:lnSpc>
                <a:spcPct val="90000"/>
              </a:lnSpc>
              <a:buFont typeface="Wingdings" pitchFamily="2" charset="2"/>
              <a:buNone/>
            </a:pPr>
            <a:r>
              <a:rPr lang="en-US" sz="3100" dirty="0" smtClean="0"/>
              <a:t> </a:t>
            </a:r>
            <a:r>
              <a:rPr lang="el-GR" sz="3100" dirty="0" smtClean="0"/>
              <a:t>Με τη δημιουργία ικανοποιημένων προμηθευτών μπορεί η εταιρεία να παράγει  χαμηλού κόστους και υψηλών προδιαγραφών αυτοκίνητα με αποτέλεσμα τη δημιουργία ικανοποιημένων πελατών</a:t>
            </a:r>
          </a:p>
          <a:p>
            <a:pPr>
              <a:lnSpc>
                <a:spcPct val="85000"/>
              </a:lnSpc>
              <a:buFont typeface="Wingdings" pitchFamily="2" charset="2"/>
              <a:buNone/>
            </a:pPr>
            <a:r>
              <a:rPr lang="en-US" dirty="0" smtClean="0"/>
              <a:t/>
            </a:r>
            <a:br>
              <a:rPr lang="en-US" dirty="0" smtClean="0"/>
            </a:b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58" y="913284"/>
            <a:ext cx="4571942" cy="32779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a:buNone/>
            </a:pPr>
            <a:r>
              <a:rPr lang="el-GR" b="1" dirty="0" smtClean="0"/>
              <a:t>Οι Διαμεσολαβητές Μάρκετινγκ</a:t>
            </a:r>
          </a:p>
          <a:p>
            <a:pPr>
              <a:buFont typeface="Wingdings" panose="05000000000000000000" pitchFamily="2" charset="2"/>
              <a:buChar char="q"/>
            </a:pPr>
            <a:r>
              <a:rPr lang="el-GR" sz="2600" dirty="0" smtClean="0"/>
              <a:t>Πρόκειται για εταιρείες που βοηθούν την επιχείρηση να προωθήσει, να πουλήσει και να διανείμει τα προϊόντα της στους τελικούς καταναλωτές. Περιλαμβάνουν:</a:t>
            </a:r>
          </a:p>
          <a:p>
            <a:pPr lvl="1"/>
            <a:r>
              <a:rPr lang="el-GR" sz="2400" b="1" dirty="0" smtClean="0"/>
              <a:t>Μεταπωλητές</a:t>
            </a:r>
            <a:r>
              <a:rPr lang="el-GR" sz="2400" dirty="0" smtClean="0"/>
              <a:t> ( χονδρέμποροι και λιανέμποροι)</a:t>
            </a:r>
          </a:p>
          <a:p>
            <a:pPr lvl="1"/>
            <a:r>
              <a:rPr lang="el-GR" sz="2400" b="1" dirty="0" smtClean="0"/>
              <a:t>Εταιρείες φυσικής διανομής </a:t>
            </a:r>
            <a:r>
              <a:rPr lang="el-GR" sz="2400" dirty="0" smtClean="0"/>
              <a:t>(</a:t>
            </a:r>
            <a:r>
              <a:rPr lang="en-US" sz="2400" dirty="0" smtClean="0"/>
              <a:t>Logistics)</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Οι Διαμεσολαβητές Μάρκετινγκ</a:t>
            </a:r>
          </a:p>
          <a:p>
            <a:pPr lvl="1"/>
            <a:r>
              <a:rPr lang="el-GR" sz="2400" b="1" dirty="0" smtClean="0"/>
              <a:t>Εταιρείες υπηρεσιών μάρκετινγκ </a:t>
            </a:r>
            <a:r>
              <a:rPr lang="el-GR" sz="2400" dirty="0" smtClean="0"/>
              <a:t>(εταιρείες έρευνας μάρκετινγκ, διαφημιστικές εταιρείες, εταιρείες μέσων επικοινωνίας και εταιρείες παροχής συμβούλων μάρκετινγκ που βοηθούν την εταιρεία να στοχεύσει και να προωθήσει τα προϊόντα της στις σωστές αγορές).</a:t>
            </a:r>
          </a:p>
          <a:p>
            <a:pPr lvl="1"/>
            <a:r>
              <a:rPr lang="el-GR" sz="2400" b="1" dirty="0" smtClean="0"/>
              <a:t>Χρηματοοικονομικοί διαμεσολαβητές </a:t>
            </a:r>
            <a:r>
              <a:rPr lang="el-GR" sz="2400" dirty="0" smtClean="0"/>
              <a:t>(τράπεζες, οργανισμοί παροχής εμπορικών πιστώσεων, ασφαλιστικές εταιρείες και άλλες επιχειρήσεις που βοηθούν τις χρηματοοικονομικές συναλλαγές )</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064896" cy="2918369"/>
          </a:xfrm>
        </p:spPr>
        <p:txBody>
          <a:bodyPr>
            <a:noAutofit/>
          </a:bodyPr>
          <a:lstStyle/>
          <a:p>
            <a:pPr algn="l"/>
            <a:r>
              <a:rPr lang="el-GR" sz="3800" dirty="0" smtClean="0"/>
              <a:t>Λογιστικής και Χρηματοοικονομικής</a:t>
            </a:r>
          </a:p>
          <a:p>
            <a:pPr algn="l"/>
            <a:r>
              <a:rPr lang="el-GR" altLang="zh-CN" sz="3800" b="1" dirty="0" smtClean="0">
                <a:cs typeface="Segoe UI" pitchFamily="18" charset="0"/>
              </a:rPr>
              <a:t>Αρχές Μάρκετινγκ</a:t>
            </a:r>
          </a:p>
          <a:p>
            <a:pPr algn="l"/>
            <a:r>
              <a:rPr lang="el-GR" b="1" dirty="0" smtClean="0"/>
              <a:t>Ενότητα</a:t>
            </a:r>
            <a:r>
              <a:rPr lang="en-US" b="1" dirty="0" smtClean="0"/>
              <a:t> </a:t>
            </a:r>
            <a:r>
              <a:rPr lang="el-GR" b="1" dirty="0" smtClean="0"/>
              <a:t>12η: </a:t>
            </a:r>
            <a:r>
              <a:rPr lang="el-GR" altLang="zh-CN" b="1" dirty="0" smtClean="0"/>
              <a:t>Το Περιβάλλον</a:t>
            </a:r>
            <a:r>
              <a:rPr lang="el-GR" b="1" dirty="0" smtClean="0"/>
              <a:t> </a:t>
            </a:r>
            <a:r>
              <a:rPr lang="el-GR" b="1" dirty="0" smtClean="0"/>
              <a:t>Μάρκετινγκ</a:t>
            </a:r>
          </a:p>
          <a:p>
            <a:pPr algn="l"/>
            <a:r>
              <a:rPr lang="el-GR" altLang="zh-CN" b="1" dirty="0" smtClean="0">
                <a:cs typeface="Segoe UI" pitchFamily="18" charset="0"/>
              </a:rPr>
              <a:t>Το </a:t>
            </a:r>
            <a:r>
              <a:rPr lang="el-GR" altLang="zh-CN" b="1" dirty="0" err="1" smtClean="0">
                <a:cs typeface="Segoe UI" pitchFamily="18" charset="0"/>
              </a:rPr>
              <a:t>Μικροπεριβάλλον</a:t>
            </a:r>
            <a:r>
              <a:rPr lang="el-GR" altLang="zh-CN" b="1" dirty="0" smtClean="0">
                <a:cs typeface="Segoe UI" pitchFamily="18" charset="0"/>
              </a:rPr>
              <a:t> της Εταιρείας</a:t>
            </a:r>
            <a:endParaRPr lang="el-GR" altLang="zh-CN" b="1" dirty="0" smtClean="0">
              <a:cs typeface="Segoe UI" pitchFamily="18" charset="0"/>
            </a:endParaRPr>
          </a:p>
          <a:p>
            <a:pPr algn="l">
              <a:lnSpc>
                <a:spcPts val="2400"/>
              </a:lnSpc>
              <a:tabLst/>
            </a:pPr>
            <a:r>
              <a:rPr lang="el-GR" altLang="zh-CN" sz="2800" dirty="0" smtClean="0">
                <a:cs typeface="Segoe UI" pitchFamily="18" charset="0"/>
              </a:rPr>
              <a:t>Τριάρχη 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a:buNone/>
            </a:pPr>
            <a:r>
              <a:rPr lang="el-GR" b="1" dirty="0" smtClean="0"/>
              <a:t>Οι Πελάτες</a:t>
            </a:r>
          </a:p>
          <a:p>
            <a:pPr>
              <a:buFont typeface="Wingdings" panose="05000000000000000000" pitchFamily="2" charset="2"/>
              <a:buChar char="q"/>
            </a:pPr>
            <a:r>
              <a:rPr lang="el-GR" sz="2800" dirty="0" smtClean="0"/>
              <a:t>Η εταιρεία πρέπει να στοχεύει σε όλους τους τύπους αγορών πελατών.</a:t>
            </a:r>
          </a:p>
          <a:p>
            <a:pPr lvl="1"/>
            <a:r>
              <a:rPr lang="el-GR" sz="2200" b="1" dirty="0" smtClean="0"/>
              <a:t>Η αγορά καταναλωτών</a:t>
            </a:r>
            <a:r>
              <a:rPr lang="el-GR" sz="2200" dirty="0" smtClean="0"/>
              <a:t>: άτομα και νοικοκυριά που αγοράζουν προϊόντα και υπηρεσίες για προσωπική κατανάλωση</a:t>
            </a:r>
          </a:p>
          <a:p>
            <a:pPr lvl="1"/>
            <a:r>
              <a:rPr lang="el-GR" sz="2200" b="1" dirty="0" smtClean="0"/>
              <a:t>Οι αγορές επιχειρήσεων</a:t>
            </a:r>
            <a:r>
              <a:rPr lang="el-GR" sz="2200" dirty="0" smtClean="0"/>
              <a:t>: επιχειρήσεις που αγοράζουν προϊόντα και υπηρεσίες για περαιτέρω επεξεργασία ή για χρήση αυτών στην παραγωγική τους διαδικασία.</a:t>
            </a:r>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a:bodyPr>
          <a:lstStyle/>
          <a:p>
            <a:pPr>
              <a:buNone/>
            </a:pPr>
            <a:r>
              <a:rPr lang="el-GR" b="1" dirty="0" smtClean="0"/>
              <a:t>Οι Πελάτες</a:t>
            </a:r>
          </a:p>
          <a:p>
            <a:pPr lvl="1">
              <a:lnSpc>
                <a:spcPct val="80000"/>
              </a:lnSpc>
            </a:pPr>
            <a:r>
              <a:rPr lang="el-GR" sz="2200" b="1" dirty="0" smtClean="0"/>
              <a:t>Οι αγορές μεταπωλητών</a:t>
            </a:r>
            <a:r>
              <a:rPr lang="el-GR" sz="2200" dirty="0" smtClean="0"/>
              <a:t>: μεταπωλητές που αγοράζουν προϊόντα και υπηρεσίες για να τις μεταπωλήσουν έναντι κέρδους.</a:t>
            </a:r>
          </a:p>
          <a:p>
            <a:pPr lvl="1">
              <a:lnSpc>
                <a:spcPct val="80000"/>
              </a:lnSpc>
            </a:pPr>
            <a:r>
              <a:rPr lang="el-GR" sz="2200" b="1" dirty="0" smtClean="0"/>
              <a:t>Οι κρατικές αγορές: </a:t>
            </a:r>
            <a:r>
              <a:rPr lang="el-GR" sz="2200" dirty="0" smtClean="0"/>
              <a:t>κρατικές υπηρεσίες που αγοράζουν αγαθά και υπηρεσίες για να παράγουν υπηρεσίες κοινής ωφέλειας ή να μεταβιβάσουν τα προϊόντα και τις υπηρεσίες σε άλλους που τα έχουν ανάγκη.</a:t>
            </a:r>
          </a:p>
          <a:p>
            <a:pPr lvl="1">
              <a:lnSpc>
                <a:spcPct val="80000"/>
              </a:lnSpc>
            </a:pPr>
            <a:r>
              <a:rPr lang="el-GR" sz="2200" b="1" dirty="0" smtClean="0"/>
              <a:t>Οι διεθνείς αγορές</a:t>
            </a:r>
            <a:r>
              <a:rPr lang="el-GR" sz="2200" dirty="0" smtClean="0"/>
              <a:t>: αποτελούνται από αγοραστές σε άλλες χώρες, συμπεριλαμβανομένων καταναλωτών, παραγωγών, μεταπωλητών και κυβερνητικών οργανισμών. </a:t>
            </a:r>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395536" y="1417340"/>
            <a:ext cx="8229600" cy="3771636"/>
          </a:xfrm>
        </p:spPr>
        <p:txBody>
          <a:bodyPr>
            <a:normAutofit/>
          </a:bodyPr>
          <a:lstStyle/>
          <a:p>
            <a:pPr>
              <a:buNone/>
            </a:pPr>
            <a:r>
              <a:rPr lang="el-GR" b="1" dirty="0" smtClean="0"/>
              <a:t>Οι Ανταγωνιστές</a:t>
            </a:r>
          </a:p>
          <a:p>
            <a:pPr>
              <a:buFont typeface="Wingdings" panose="05000000000000000000" pitchFamily="2" charset="2"/>
              <a:buChar char="q"/>
            </a:pPr>
            <a:r>
              <a:rPr lang="el-GR" sz="2800" dirty="0" smtClean="0"/>
              <a:t>Οι υπεύθυνοι του μάρκετινγκ πρέπει να κάνουν περισσότερα από το να προσαρμόζονται απλώς στις ανάγκες των καταναλωτών ,</a:t>
            </a:r>
          </a:p>
          <a:p>
            <a:pPr lvl="1"/>
            <a:r>
              <a:rPr lang="el-GR" sz="2400" dirty="0" smtClean="0"/>
              <a:t> πρέπει να αποκτήσουν </a:t>
            </a:r>
            <a:r>
              <a:rPr lang="el-GR" sz="2400" b="1" dirty="0" smtClean="0"/>
              <a:t>στρατηγικό πλεονέκτημα </a:t>
            </a:r>
            <a:r>
              <a:rPr lang="el-GR" sz="2400" dirty="0" smtClean="0"/>
              <a:t>έναντι των ανταγωνιστών, τοποθετώντας τις προσφορές τους με δυναμικό τρόπο στο μυαλό των καταναλωτών.</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pic>
        <p:nvPicPr>
          <p:cNvPr id="5" name="Picture 7" descr="photo06_07"/>
          <p:cNvPicPr>
            <a:picLocks noChangeAspect="1" noChangeArrowheads="1"/>
          </p:cNvPicPr>
          <p:nvPr/>
        </p:nvPicPr>
        <p:blipFill>
          <a:blip r:embed="rId2" cstate="print"/>
          <a:srcRect b="8496"/>
          <a:stretch>
            <a:fillRect/>
          </a:stretch>
        </p:blipFill>
        <p:spPr bwMode="auto">
          <a:xfrm>
            <a:off x="6588224" y="265212"/>
            <a:ext cx="1670509" cy="190922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57200" y="1333500"/>
            <a:ext cx="8229600" cy="4116288"/>
          </a:xfrm>
        </p:spPr>
        <p:txBody>
          <a:bodyPr>
            <a:normAutofit lnSpcReduction="10000"/>
          </a:bodyPr>
          <a:lstStyle/>
          <a:p>
            <a:pPr>
              <a:buNone/>
            </a:pPr>
            <a:r>
              <a:rPr lang="el-GR" b="1" dirty="0" smtClean="0"/>
              <a:t>Οι Ανταγωνιστές</a:t>
            </a:r>
          </a:p>
          <a:p>
            <a:pPr>
              <a:buFont typeface="Wingdings" panose="05000000000000000000" pitchFamily="2" charset="2"/>
              <a:buChar char="q"/>
            </a:pPr>
            <a:r>
              <a:rPr lang="el-GR" sz="2800" dirty="0" smtClean="0"/>
              <a:t>Δεν υπάρχει τυπική ανταγωνιστική στρατηγική μάρκετινγκ που να είναι η καλύτερη για όλες τις εταιρείες.  </a:t>
            </a:r>
          </a:p>
          <a:p>
            <a:pPr lvl="1"/>
            <a:r>
              <a:rPr lang="el-GR" sz="2400" dirty="0" smtClean="0"/>
              <a:t>Κάθε εταιρεία θα πρέπει να λάβει υπόψη της το μέγεθός και τη θέση της στον κλάδο έναντι του μεγέθους και της θέσης των ανταγωνιστών. Οι μεγάλες εταιρείες με κυρίαρχη θέση στη βιομηχανία μπορούν να χρησιμοποιούν στρατηγικές που οι μικρές εταιρείες δεν μπορούν να αντέξουν οικονομικά.</a:t>
            </a:r>
            <a:endParaRPr lang="en-US" sz="2400" dirty="0" smtClean="0"/>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fontScale="92500" lnSpcReduction="10000"/>
          </a:bodyPr>
          <a:lstStyle/>
          <a:p>
            <a:pPr>
              <a:lnSpc>
                <a:spcPct val="90000"/>
              </a:lnSpc>
              <a:buNone/>
            </a:pPr>
            <a:r>
              <a:rPr lang="el-GR" sz="3000" b="1" dirty="0" smtClean="0"/>
              <a:t>Είδη Κοινού</a:t>
            </a:r>
          </a:p>
          <a:p>
            <a:pPr>
              <a:lnSpc>
                <a:spcPct val="90000"/>
              </a:lnSpc>
              <a:buFont typeface="Wingdings" panose="05000000000000000000" pitchFamily="2" charset="2"/>
              <a:buChar char="q"/>
            </a:pPr>
            <a:r>
              <a:rPr lang="el-GR" sz="3000" b="1" dirty="0" smtClean="0"/>
              <a:t>Κοινό</a:t>
            </a:r>
            <a:r>
              <a:rPr lang="en-US" sz="3000" b="1" dirty="0" smtClean="0"/>
              <a:t>: </a:t>
            </a:r>
            <a:r>
              <a:rPr lang="el-GR" sz="3000" b="1" dirty="0" smtClean="0"/>
              <a:t> </a:t>
            </a:r>
            <a:endParaRPr lang="en-US" sz="3000" b="1" dirty="0" smtClean="0"/>
          </a:p>
          <a:p>
            <a:pPr lvl="1">
              <a:lnSpc>
                <a:spcPct val="90000"/>
              </a:lnSpc>
            </a:pPr>
            <a:r>
              <a:rPr lang="el-GR" sz="2200" dirty="0" smtClean="0"/>
              <a:t>Κάθε ομάδα που έχει ένα πραγματικό ή δυνητικό συμφέρον ή επίπτωση στην ικανότητα ενός οργανισμού να επιτυγχάνει τους αντικειμενικούς στόχους.</a:t>
            </a:r>
            <a:r>
              <a:rPr lang="en-US" sz="2200" dirty="0" smtClean="0"/>
              <a:t> </a:t>
            </a:r>
          </a:p>
          <a:p>
            <a:pPr>
              <a:lnSpc>
                <a:spcPct val="90000"/>
              </a:lnSpc>
              <a:buFont typeface="Wingdings" panose="05000000000000000000" pitchFamily="2" charset="2"/>
              <a:buChar char="q"/>
            </a:pPr>
            <a:r>
              <a:rPr lang="el-GR" sz="3000" b="1" dirty="0" smtClean="0"/>
              <a:t>Είδη κοινού</a:t>
            </a:r>
            <a:r>
              <a:rPr lang="en-US" sz="3000" b="1" dirty="0" smtClean="0"/>
              <a:t>:</a:t>
            </a:r>
          </a:p>
          <a:p>
            <a:pPr lvl="1">
              <a:lnSpc>
                <a:spcPct val="90000"/>
              </a:lnSpc>
            </a:pPr>
            <a:r>
              <a:rPr lang="el-GR" sz="2200" b="1" dirty="0" smtClean="0"/>
              <a:t>Το χρηματοοικονομικό κοινό </a:t>
            </a:r>
            <a:r>
              <a:rPr lang="el-GR" sz="2200" dirty="0" smtClean="0"/>
              <a:t>επηρεάζει την ικανότητα της εταιρείας να βρίσκει κεφάλαια: τράπεζες, επενδυτικοί οργανισμοί, μέτοχοι</a:t>
            </a:r>
            <a:r>
              <a:rPr lang="en-US" sz="2200" dirty="0" smtClean="0"/>
              <a:t>                  </a:t>
            </a:r>
          </a:p>
          <a:p>
            <a:pPr lvl="1">
              <a:lnSpc>
                <a:spcPct val="90000"/>
              </a:lnSpc>
            </a:pPr>
            <a:r>
              <a:rPr lang="el-GR" sz="2200" b="1" dirty="0" smtClean="0"/>
              <a:t>Το κοινό μέσων επικοινωνίας</a:t>
            </a:r>
            <a:r>
              <a:rPr lang="el-GR" sz="2200" dirty="0" smtClean="0"/>
              <a:t> δημοσιεύει ειδήσεις, κείμενα άρθρα: εφημερίδες, περιοδικά, ραδιοφωνικούς και τηλεοπτικούς σταθμούς.</a:t>
            </a:r>
            <a:endParaRPr lang="en-US" sz="2200" dirty="0" smtClean="0"/>
          </a:p>
          <a:p>
            <a:pPr>
              <a:lnSpc>
                <a:spcPct val="90000"/>
              </a:lnSpc>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a:bodyPr>
          <a:lstStyle/>
          <a:p>
            <a:pPr>
              <a:lnSpc>
                <a:spcPct val="90000"/>
              </a:lnSpc>
              <a:buNone/>
            </a:pPr>
            <a:r>
              <a:rPr lang="el-GR" b="1" dirty="0" smtClean="0"/>
              <a:t>Είδη Κοινού</a:t>
            </a:r>
          </a:p>
          <a:p>
            <a:pPr lvl="1">
              <a:lnSpc>
                <a:spcPct val="90000"/>
              </a:lnSpc>
            </a:pPr>
            <a:r>
              <a:rPr lang="el-GR" sz="2000" b="1" dirty="0" smtClean="0"/>
              <a:t>Το κυβερνητικό κοινό. </a:t>
            </a:r>
            <a:r>
              <a:rPr lang="el-GR" sz="2000" dirty="0" smtClean="0"/>
              <a:t>Οι εξελίξεις σε επίπεδο κράτους πρέπει να λαμβάνονται υπόψη.</a:t>
            </a:r>
            <a:endParaRPr lang="en-US" sz="2000" dirty="0" smtClean="0"/>
          </a:p>
          <a:p>
            <a:pPr lvl="1">
              <a:lnSpc>
                <a:spcPct val="90000"/>
              </a:lnSpc>
            </a:pPr>
            <a:r>
              <a:rPr lang="el-GR" sz="2000" b="1" dirty="0" smtClean="0"/>
              <a:t>Κοινό ευαισθητοποιημένων πολιτών:</a:t>
            </a:r>
            <a:r>
              <a:rPr lang="el-GR" sz="2000" dirty="0" smtClean="0"/>
              <a:t> οργανώσεις καταναλωτών, περιβαλλοντολογικές ομάδες, μειονοτικές ομάδες.</a:t>
            </a:r>
            <a:endParaRPr lang="en-US" sz="2000" dirty="0" smtClean="0"/>
          </a:p>
          <a:p>
            <a:pPr lvl="1">
              <a:lnSpc>
                <a:spcPct val="90000"/>
              </a:lnSpc>
            </a:pPr>
            <a:r>
              <a:rPr lang="el-GR" sz="2000" b="1" dirty="0" smtClean="0"/>
              <a:t>Το τοπικό κοινό: </a:t>
            </a:r>
            <a:r>
              <a:rPr lang="el-GR" sz="2000" dirty="0" smtClean="0"/>
              <a:t>κάτοικοι της γειτονιάς και δημοτικοί οργανισμοί</a:t>
            </a:r>
          </a:p>
          <a:p>
            <a:pPr lvl="1">
              <a:lnSpc>
                <a:spcPct val="90000"/>
              </a:lnSpc>
            </a:pPr>
            <a:r>
              <a:rPr lang="el-GR" sz="2000" b="1" dirty="0" smtClean="0"/>
              <a:t>Γενικό κοινό</a:t>
            </a:r>
            <a:r>
              <a:rPr lang="el-GR" sz="2000" dirty="0" smtClean="0"/>
              <a:t>: η εταιρεία πρέπει να ενδιαφέρεται για τη στάση του γενικού κοινού απέναντι στα προϊόντα και τις υπηρεσίες της</a:t>
            </a:r>
          </a:p>
          <a:p>
            <a:pPr lvl="1">
              <a:lnSpc>
                <a:spcPct val="90000"/>
              </a:lnSpc>
            </a:pPr>
            <a:r>
              <a:rPr lang="el-GR" sz="2000" b="1" dirty="0" smtClean="0"/>
              <a:t>Το εσωτερικό κοινό: </a:t>
            </a:r>
            <a:r>
              <a:rPr lang="el-GR" sz="2000" dirty="0" smtClean="0"/>
              <a:t>εργαζόμενοι, διευθυντές, διοικητικό συμβούλιο της εταιρείας.</a:t>
            </a:r>
            <a:endParaRPr lang="en-US" sz="2000" dirty="0" smtClean="0"/>
          </a:p>
          <a:p>
            <a:pPr>
              <a:lnSpc>
                <a:spcPct val="90000"/>
              </a:lnSpc>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8229600" cy="952500"/>
          </a:xfrm>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90000"/>
              </a:lnSpc>
              <a:buNone/>
            </a:pPr>
            <a:endParaRPr lang="el-GR" sz="1800" b="1" i="1" dirty="0" smtClean="0">
              <a:ea typeface="ＭＳ Ｐゴシック" pitchFamily="34" charset="-128"/>
            </a:endParaRPr>
          </a:p>
          <a:p>
            <a:pPr marL="514350" indent="-514350">
              <a:lnSpc>
                <a:spcPct val="90000"/>
              </a:lnSpc>
              <a:buNone/>
            </a:pPr>
            <a:endParaRPr lang="el-GR" sz="1800" b="1" i="1" dirty="0" smtClean="0">
              <a:ea typeface="ＭＳ Ｐゴシック" pitchFamily="34" charset="-128"/>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
        <p:nvSpPr>
          <p:cNvPr id="5" name="4 - Ορθογώνιο"/>
          <p:cNvSpPr/>
          <p:nvPr/>
        </p:nvSpPr>
        <p:spPr>
          <a:xfrm>
            <a:off x="467544" y="985292"/>
            <a:ext cx="8424936" cy="1963614"/>
          </a:xfrm>
          <a:prstGeom prst="rect">
            <a:avLst/>
          </a:prstGeom>
        </p:spPr>
        <p:txBody>
          <a:bodyPr wrap="square">
            <a:spAutoFit/>
          </a:bodyPr>
          <a:lstStyle/>
          <a:p>
            <a:pPr marL="365760" indent="-514350">
              <a:lnSpc>
                <a:spcPct val="80000"/>
              </a:lnSpc>
              <a:buFont typeface="Wingdings" pitchFamily="2" charset="2"/>
              <a:buChar char="§"/>
            </a:pPr>
            <a:r>
              <a:rPr lang="el-GR" sz="2800" dirty="0" smtClean="0">
                <a:ea typeface="ＭＳ Ｐゴシック" pitchFamily="34" charset="-128"/>
              </a:rPr>
              <a:t>Μετά το πέρας αυτής της ενότητας οι φοιτητές θα πρέπει να είναι σε θέση να:</a:t>
            </a:r>
          </a:p>
          <a:p>
            <a:pPr marL="548640" lvl="1" indent="-514350">
              <a:lnSpc>
                <a:spcPct val="80000"/>
              </a:lnSpc>
              <a:buBlip>
                <a:blip r:embed="rId3"/>
              </a:buBlip>
            </a:pPr>
            <a:r>
              <a:rPr lang="el-GR" sz="2400" dirty="0" smtClean="0">
                <a:ea typeface="ＭＳ Ｐゴシック" pitchFamily="34" charset="-128"/>
              </a:rPr>
              <a:t>Να εξηγήσουν το σύνθετο και μεταβαλλόμενο </a:t>
            </a:r>
            <a:r>
              <a:rPr lang="el-GR" sz="2400" b="1" dirty="0" smtClean="0">
                <a:ea typeface="ＭＳ Ｐゴシック" pitchFamily="34" charset="-128"/>
              </a:rPr>
              <a:t>περιβάλλον</a:t>
            </a:r>
          </a:p>
          <a:p>
            <a:pPr marL="548640" lvl="1" indent="-514350">
              <a:lnSpc>
                <a:spcPct val="80000"/>
              </a:lnSpc>
              <a:buBlip>
                <a:blip r:embed="rId3"/>
              </a:buBlip>
            </a:pPr>
            <a:r>
              <a:rPr lang="el-GR" sz="2400" dirty="0" smtClean="0">
                <a:ea typeface="ＭＳ Ｐゴシック" pitchFamily="34" charset="-128"/>
              </a:rPr>
              <a:t>Να περιγράψουν την συμπεριφορά των ενεργούντων στο </a:t>
            </a:r>
            <a:r>
              <a:rPr lang="el-GR" sz="2400" b="1" dirty="0" smtClean="0">
                <a:ea typeface="ＭＳ Ｐゴシック" pitchFamily="34" charset="-128"/>
              </a:rPr>
              <a:t>περιβάλλον</a:t>
            </a:r>
            <a:r>
              <a:rPr lang="el-GR" sz="2400" dirty="0" smtClean="0">
                <a:ea typeface="ＭＳ Ｐゴシック" pitchFamily="34" charset="-128"/>
              </a:rPr>
              <a:t> αυτό, ήτοι </a:t>
            </a:r>
            <a:r>
              <a:rPr lang="el-GR" sz="2400" b="1" dirty="0" smtClean="0">
                <a:ea typeface="ＭＳ Ｐゴシック" pitchFamily="34" charset="-128"/>
              </a:rPr>
              <a:t>προμηθευτές</a:t>
            </a:r>
            <a:r>
              <a:rPr lang="el-GR" sz="2400" dirty="0" smtClean="0">
                <a:ea typeface="ＭＳ Ｐゴシック" pitchFamily="34" charset="-128"/>
              </a:rPr>
              <a:t>, </a:t>
            </a:r>
            <a:r>
              <a:rPr lang="el-GR" sz="2400" b="1" dirty="0" smtClean="0">
                <a:ea typeface="ＭＳ Ｐゴシック" pitchFamily="34" charset="-128"/>
              </a:rPr>
              <a:t>διαμεσολαβητές, πελάτες, ανταγωνιστές , </a:t>
            </a:r>
            <a:r>
              <a:rPr lang="el-GR" sz="2400" b="1" smtClean="0">
                <a:ea typeface="ＭＳ Ｐゴシック" pitchFamily="34" charset="-128"/>
              </a:rPr>
              <a:t>κοινό</a:t>
            </a:r>
            <a:r>
              <a:rPr lang="el-GR" sz="2400" b="1" smtClean="0">
                <a:ea typeface="ＭＳ Ｐゴシック" pitchFamily="34" charset="-128"/>
              </a:rPr>
              <a:t>.</a:t>
            </a:r>
            <a:endParaRPr lang="el-GR" sz="2400" b="1" dirty="0" smtClean="0">
              <a:ea typeface="ＭＳ Ｐゴシック" pitchFamily="34" charset="-128"/>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fontScale="92500" lnSpcReduction="10000"/>
          </a:bodyPr>
          <a:lstStyle/>
          <a:p>
            <a:pPr marL="571500" indent="-571500">
              <a:buNone/>
            </a:pPr>
            <a:r>
              <a:rPr lang="el-GR" sz="2800" b="1" smtClean="0"/>
              <a:t>Περιγραφή Ενότητας</a:t>
            </a:r>
            <a:endParaRPr lang="el-GR" sz="2800" b="1" dirty="0" smtClean="0">
              <a:ea typeface="ＭＳ Ｐゴシック" pitchFamily="34" charset="-128"/>
            </a:endParaRPr>
          </a:p>
          <a:p>
            <a:pPr marL="571500" indent="-571500">
              <a:buFont typeface="+mj-lt"/>
              <a:buAutoNum type="romanUcPeriod"/>
            </a:pPr>
            <a:r>
              <a:rPr lang="el-GR" sz="2800" dirty="0" smtClean="0">
                <a:ea typeface="ＭＳ Ｐゴシック" pitchFamily="34" charset="-128"/>
              </a:rPr>
              <a:t>Το Περιβάλλον Μάρκετινγκ</a:t>
            </a:r>
          </a:p>
          <a:p>
            <a:pPr marL="571500" indent="-571500">
              <a:buFont typeface="+mj-lt"/>
              <a:buAutoNum type="romanUcPeriod"/>
            </a:pPr>
            <a:r>
              <a:rPr lang="el-GR" sz="2800" dirty="0" smtClean="0">
                <a:ea typeface="ＭＳ Ｐゴシック" pitchFamily="34" charset="-128"/>
              </a:rPr>
              <a:t>Το </a:t>
            </a:r>
            <a:r>
              <a:rPr lang="el-GR" sz="2800" dirty="0" err="1" smtClean="0">
                <a:ea typeface="ＭＳ Ｐゴシック" pitchFamily="34" charset="-128"/>
              </a:rPr>
              <a:t>Μικροπεριβάλλον</a:t>
            </a:r>
            <a:r>
              <a:rPr lang="el-GR" sz="2800" dirty="0" smtClean="0">
                <a:ea typeface="ＭＳ Ｐゴシック" pitchFamily="34" charset="-128"/>
              </a:rPr>
              <a:t> της Εταιρείας</a:t>
            </a:r>
          </a:p>
          <a:p>
            <a:pPr marL="914400" lvl="1" indent="-514350">
              <a:buFont typeface="+mj-lt"/>
              <a:buAutoNum type="romanUcPeriod"/>
            </a:pPr>
            <a:r>
              <a:rPr lang="el-GR" sz="2000" dirty="0" smtClean="0">
                <a:ea typeface="ＭＳ Ｐゴシック" pitchFamily="34" charset="-128"/>
              </a:rPr>
              <a:t>Εταιρεία, Προμηθευτές, Διαμεσολαβητές μάρκετινγκ, Πελάτες, Ανταγωνιστές, Είδη Κοινού.</a:t>
            </a:r>
            <a:endParaRPr lang="el-GR" sz="2000" b="1" dirty="0" smtClean="0">
              <a:ea typeface="ＭＳ Ｐゴシック" pitchFamily="34" charset="-128"/>
            </a:endParaRPr>
          </a:p>
          <a:p>
            <a:pPr marL="457200" indent="-514350">
              <a:buFont typeface="+mj-lt"/>
              <a:buAutoNum type="romanUcPeriod"/>
            </a:pPr>
            <a:r>
              <a:rPr lang="el-GR" sz="2800" dirty="0" smtClean="0">
                <a:ea typeface="ＭＳ Ｐゴシック" pitchFamily="34" charset="-128"/>
              </a:rPr>
              <a:t>Το </a:t>
            </a:r>
            <a:r>
              <a:rPr lang="el-GR" sz="2800" dirty="0" err="1" smtClean="0">
                <a:ea typeface="ＭＳ Ｐゴシック" pitchFamily="34" charset="-128"/>
              </a:rPr>
              <a:t>Μακροπεριβάλλον</a:t>
            </a:r>
            <a:r>
              <a:rPr lang="el-GR" sz="2800" dirty="0" smtClean="0">
                <a:ea typeface="ＭＳ Ｐゴシック" pitchFamily="34" charset="-128"/>
              </a:rPr>
              <a:t> της Εταιρείας </a:t>
            </a:r>
          </a:p>
          <a:p>
            <a:pPr marL="914400" lvl="1" indent="-514350">
              <a:buFont typeface="+mj-lt"/>
              <a:buAutoNum type="romanUcPeriod"/>
            </a:pPr>
            <a:r>
              <a:rPr lang="el-GR" sz="2400" dirty="0" smtClean="0">
                <a:ea typeface="ＭＳ Ｐゴシック" pitchFamily="34" charset="-128"/>
              </a:rPr>
              <a:t>Δημογραφικό περιβάλλον, Οικονομικό περιβάλλον, Φυσικό περιβάλλον, Τεχνολογικό περιβάλλον, Πολιτικό περιβάλλον, Πολιτιστικό περιβάλλον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Υποενότητα 1</a:t>
            </a:r>
            <a:endParaRPr lang="en-US" dirty="0"/>
          </a:p>
        </p:txBody>
      </p:sp>
      <p:sp>
        <p:nvSpPr>
          <p:cNvPr id="6" name="5 - Θέση κειμένου"/>
          <p:cNvSpPr>
            <a:spLocks noGrp="1"/>
          </p:cNvSpPr>
          <p:nvPr>
            <p:ph type="body" idx="1"/>
          </p:nvPr>
        </p:nvSpPr>
        <p:spPr/>
        <p:txBody>
          <a:bodyPr>
            <a:normAutofit/>
          </a:bodyPr>
          <a:lstStyle/>
          <a:p>
            <a:r>
              <a:rPr lang="el-GR" sz="4000" b="1" dirty="0" smtClean="0"/>
              <a:t>Το Περιβάλλον Μάρκετινγκ</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a:buNone/>
            </a:pPr>
            <a:r>
              <a:rPr lang="el-GR" dirty="0" smtClean="0"/>
              <a:t>Το περιβάλλον του Μάρκετινγκ (1/2)</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AutoShape 4"/>
          <p:cNvSpPr>
            <a:spLocks noChangeArrowheads="1"/>
          </p:cNvSpPr>
          <p:nvPr/>
        </p:nvSpPr>
        <p:spPr bwMode="auto">
          <a:xfrm>
            <a:off x="827584" y="2353444"/>
            <a:ext cx="5904656" cy="2664296"/>
          </a:xfrm>
          <a:prstGeom prst="wedgeRoundRectCallout">
            <a:avLst>
              <a:gd name="adj1" fmla="val -8861"/>
              <a:gd name="adj2" fmla="val -38222"/>
              <a:gd name="adj3" fmla="val 16667"/>
            </a:avLst>
          </a:prstGeom>
          <a:solidFill>
            <a:srgbClr val="CCFF66"/>
          </a:solidFill>
          <a:ln w="9525">
            <a:solidFill>
              <a:schemeClr val="tx1"/>
            </a:solidFill>
            <a:miter lim="800000"/>
            <a:headEnd/>
            <a:tailEnd/>
          </a:ln>
        </p:spPr>
        <p:txBody>
          <a:bodyPr/>
          <a:lstStyle/>
          <a:p>
            <a:r>
              <a:rPr lang="en-US" sz="2600" dirty="0" smtClean="0">
                <a:latin typeface="Calibri" pitchFamily="34" charset="0"/>
              </a:rPr>
              <a:t> </a:t>
            </a:r>
            <a:r>
              <a:rPr lang="el-GR" sz="2600" dirty="0" smtClean="0">
                <a:latin typeface="Calibri" pitchFamily="34" charset="0"/>
              </a:rPr>
              <a:t>Συνίσταται από ενεργούντες και δυνάμεις έξω από το μάρκετινγκ που επηρεάζουν την ικανότητα της διεύθυνσης μάρκετινγκ να οικοδομήσει και να διατηρήσει επιτυχείς σχέσεις με πελάτες-στόχους</a:t>
            </a:r>
            <a:endParaRPr lang="el-G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57200" y="1201316"/>
            <a:ext cx="8229600" cy="4032448"/>
          </a:xfrm>
        </p:spPr>
        <p:txBody>
          <a:bodyPr>
            <a:normAutofit fontScale="92500" lnSpcReduction="10000"/>
          </a:bodyPr>
          <a:lstStyle/>
          <a:p>
            <a:pPr>
              <a:buNone/>
            </a:pPr>
            <a:r>
              <a:rPr lang="el-GR" dirty="0" smtClean="0"/>
              <a:t>Το περιβάλλον του Μάρκετινγκ (2/2)</a:t>
            </a:r>
          </a:p>
          <a:p>
            <a:pPr algn="just">
              <a:lnSpc>
                <a:spcPct val="85000"/>
              </a:lnSpc>
              <a:spcBef>
                <a:spcPct val="15000"/>
              </a:spcBef>
              <a:buFont typeface="Wingdings" panose="05000000000000000000" pitchFamily="2" charset="2"/>
              <a:buChar char="q"/>
            </a:pPr>
            <a:r>
              <a:rPr lang="el-GR" sz="2400" dirty="0" smtClean="0"/>
              <a:t>Οι υπεύθυνοι του Μάρκετινγκ πρέπει να παρακολουθούν τι τάσεις του περιβάλλοντος για να εκμεταλλεύονται τις ευκαιρίες που παρουσιάζονται και να μπορούν να αντιμετωπίζουν τις απειλές. </a:t>
            </a:r>
            <a:endParaRPr lang="en-US" sz="2400" dirty="0" smtClean="0"/>
          </a:p>
          <a:p>
            <a:pPr algn="just">
              <a:lnSpc>
                <a:spcPct val="85000"/>
              </a:lnSpc>
              <a:spcBef>
                <a:spcPct val="15000"/>
              </a:spcBef>
              <a:buNone/>
            </a:pPr>
            <a:endParaRPr lang="el-GR" sz="2400" dirty="0" smtClean="0"/>
          </a:p>
          <a:p>
            <a:pPr>
              <a:lnSpc>
                <a:spcPct val="85000"/>
              </a:lnSpc>
              <a:spcBef>
                <a:spcPct val="15000"/>
              </a:spcBef>
              <a:buFont typeface="Wingdings" panose="05000000000000000000" pitchFamily="2" charset="2"/>
              <a:buChar char="q"/>
            </a:pPr>
            <a:r>
              <a:rPr lang="el-GR" sz="2400" dirty="0" smtClean="0"/>
              <a:t>Οι υπεύθυνοι του Μάρκετινγκ έχουν δύο συγκεκριμένες δεξιότητες,                                                                 </a:t>
            </a:r>
            <a:endParaRPr lang="en-US" sz="2400" dirty="0" smtClean="0"/>
          </a:p>
          <a:p>
            <a:pPr lvl="1">
              <a:lnSpc>
                <a:spcPct val="85000"/>
              </a:lnSpc>
              <a:spcBef>
                <a:spcPct val="15000"/>
              </a:spcBef>
            </a:pPr>
            <a:r>
              <a:rPr lang="en-US" sz="2200" dirty="0" smtClean="0"/>
              <a:t> </a:t>
            </a:r>
            <a:r>
              <a:rPr lang="el-GR" sz="2200" b="1" dirty="0" smtClean="0"/>
              <a:t>Έρευνα του Μάρκετινγκ και Υπηρεσία πληροφοριών μάρκετινγκ</a:t>
            </a:r>
            <a:r>
              <a:rPr lang="en-US" sz="2200" dirty="0" smtClean="0"/>
              <a:t> </a:t>
            </a:r>
            <a:r>
              <a:rPr lang="el-GR" sz="2200" dirty="0" smtClean="0"/>
              <a:t>για συλλογή πληροφοριών σχετικά με το περιβάλλον μάρκετινγκ.  </a:t>
            </a:r>
            <a:endParaRPr lang="en-US" sz="2200" dirty="0" smtClean="0"/>
          </a:p>
          <a:p>
            <a:pPr lvl="1">
              <a:lnSpc>
                <a:spcPct val="85000"/>
              </a:lnSpc>
              <a:spcBef>
                <a:spcPct val="15000"/>
              </a:spcBef>
              <a:buNone/>
            </a:pPr>
            <a:r>
              <a:rPr lang="el-GR" sz="2200" dirty="0" smtClean="0"/>
              <a:t>                     </a:t>
            </a:r>
            <a:endParaRPr lang="en-US" sz="2200" dirty="0" smtClean="0"/>
          </a:p>
          <a:p>
            <a:pPr>
              <a:lnSpc>
                <a:spcPct val="85000"/>
              </a:lnSpc>
              <a:spcBef>
                <a:spcPct val="15000"/>
              </a:spcBef>
              <a:buFont typeface="Wingdings" panose="05000000000000000000" pitchFamily="2" charset="2"/>
              <a:buChar char="q"/>
            </a:pPr>
            <a:r>
              <a:rPr lang="el-GR" sz="2400" dirty="0" smtClean="0"/>
              <a:t>Ξοδεύουν επίσης περισσότερο χρόνο στο περιβάλλον πελατών και στο περιβάλλον ανταγωνιστών.</a:t>
            </a:r>
          </a:p>
          <a:p>
            <a:pPr lvl="1">
              <a:lnSpc>
                <a:spcPct val="85000"/>
              </a:lnSpc>
              <a:spcBef>
                <a:spcPct val="15000"/>
              </a:spcBef>
            </a:pPr>
            <a:r>
              <a:rPr lang="el-GR" sz="2200" dirty="0" smtClean="0"/>
              <a:t>Το περιβάλλον μάρκετινγκ συνίσταται από ένα </a:t>
            </a:r>
            <a:r>
              <a:rPr lang="el-GR" sz="2200" b="1" dirty="0" err="1" smtClean="0"/>
              <a:t>μικροπεριβάλλον</a:t>
            </a:r>
            <a:r>
              <a:rPr lang="el-GR" sz="2200" dirty="0" smtClean="0"/>
              <a:t>  και ένα </a:t>
            </a:r>
            <a:r>
              <a:rPr lang="el-GR" sz="2200" b="1" dirty="0" err="1" smtClean="0"/>
              <a:t>μακροπεριβάλλον</a:t>
            </a:r>
            <a:r>
              <a:rPr lang="el-GR" sz="2200" dirty="0" smtClean="0"/>
              <a:t> που είναι εξίσου σημαντικά </a:t>
            </a:r>
            <a:endParaRPr lang="en-US" sz="22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2811</TotalTime>
  <Words>1564</Words>
  <Application>Microsoft Office PowerPoint</Application>
  <PresentationFormat>Προβολή στην οθόνη (16:10)</PresentationFormat>
  <Paragraphs>205</Paragraphs>
  <Slides>33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Αρχές Μάρκετινγκ</vt:lpstr>
      <vt:lpstr>Διαφάνεια 2</vt:lpstr>
      <vt:lpstr>Άδειες Χρήσης</vt:lpstr>
      <vt:lpstr>Χρηματοδότηση</vt:lpstr>
      <vt:lpstr>Σκοποί  ενότητας</vt:lpstr>
      <vt:lpstr>Το Περιβάλλον Μάρκετινγκ</vt:lpstr>
      <vt:lpstr>Υποενότητα 1</vt:lpstr>
      <vt:lpstr>Το Περιβάλλον Μάρκετινγκ</vt:lpstr>
      <vt:lpstr>Το Περιβάλλον Μάρκετινγκ</vt:lpstr>
      <vt:lpstr>Υποενότητα 2:Το Μικροπεριβαλλον της Εταιρείας</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Βιβλιογραφία</vt:lpstr>
      <vt:lpstr>Βιβλιογραφία</vt:lpstr>
      <vt:lpstr>Σημείωμα Αναφοράς</vt:lpstr>
      <vt:lpstr>Σημείωμα Αδειοδότησης</vt:lpstr>
      <vt:lpstr>Διαφάνεια 30</vt:lpstr>
      <vt:lpstr>Διαφάνεια 31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397</cp:revision>
  <dcterms:created xsi:type="dcterms:W3CDTF">2012-09-06T09:03:05Z</dcterms:created>
  <dcterms:modified xsi:type="dcterms:W3CDTF">2015-11-05T19:55:34Z</dcterms:modified>
</cp:coreProperties>
</file>