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261" r:id="rId6"/>
    <p:sldId id="331" r:id="rId7"/>
    <p:sldId id="337" r:id="rId8"/>
    <p:sldId id="336" r:id="rId9"/>
    <p:sldId id="335" r:id="rId10"/>
    <p:sldId id="334" r:id="rId11"/>
    <p:sldId id="333" r:id="rId12"/>
    <p:sldId id="332" r:id="rId13"/>
    <p:sldId id="338" r:id="rId14"/>
    <p:sldId id="339" r:id="rId15"/>
    <p:sldId id="340" r:id="rId16"/>
    <p:sldId id="290"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Αξιόγραφα</a:t>
            </a:r>
            <a:r>
              <a:rPr lang="en-US" altLang="zh-CN" sz="3600" b="1" dirty="0" smtClean="0">
                <a:cs typeface="Segoe UI" pitchFamily="18" charset="0"/>
              </a:rPr>
              <a:t> – </a:t>
            </a:r>
            <a:r>
              <a:rPr lang="el-GR" altLang="zh-CN" sz="3600" b="1" dirty="0" smtClean="0">
                <a:cs typeface="Segoe UI" pitchFamily="18" charset="0"/>
              </a:rPr>
              <a:t>Επιταγή </a:t>
            </a:r>
            <a:endParaRPr lang="en-US" altLang="zh-CN" sz="3600" b="1" dirty="0" smtClean="0">
              <a:cs typeface="Segoe UI" pitchFamily="18" charset="0"/>
            </a:endParaRPr>
          </a:p>
          <a:p>
            <a:r>
              <a:rPr lang="el-GR" altLang="zh-CN" sz="3600" b="1" dirty="0" smtClean="0">
                <a:cs typeface="Segoe UI" pitchFamily="18" charset="0"/>
              </a:rPr>
              <a:t>Παππά Βιβή</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p:txBody>
          <a:bodyPr>
            <a:normAutofit fontScale="70000" lnSpcReduction="20000"/>
          </a:bodyPr>
          <a:lstStyle/>
          <a:p>
            <a:pPr marL="514350" indent="-514350">
              <a:buFont typeface="+mj-lt"/>
              <a:buAutoNum type="arabicPeriod" startAt="6"/>
            </a:pPr>
            <a:r>
              <a:rPr lang="el-GR" dirty="0" smtClean="0"/>
              <a:t>Υπογραφή του εκδότη : Τίθεται κάτω από την ένδειξη </a:t>
            </a:r>
            <a:r>
              <a:rPr lang="el-GR" dirty="0" err="1" smtClean="0"/>
              <a:t>΄΄ο</a:t>
            </a:r>
            <a:r>
              <a:rPr lang="el-GR" dirty="0" smtClean="0"/>
              <a:t> </a:t>
            </a:r>
            <a:r>
              <a:rPr lang="el-GR" dirty="0" err="1" smtClean="0"/>
              <a:t>εκδότης΄΄</a:t>
            </a:r>
            <a:r>
              <a:rPr lang="el-GR" dirty="0" smtClean="0"/>
              <a:t>. Δεν απαιτείται και το όνομα του εκδότη. </a:t>
            </a:r>
            <a:endParaRPr lang="en-US" dirty="0" smtClean="0"/>
          </a:p>
          <a:p>
            <a:pPr marL="0" indent="0">
              <a:buNone/>
            </a:pPr>
            <a:r>
              <a:rPr lang="el-GR" dirty="0" smtClean="0"/>
              <a:t>Ακόμα πρέπει να ειπωθεί ότι, σε αντίθεση με την συναλλαγματική που δεν μπορεί να εκδοθεί αν δεν υπάρχει όνομα λήπτη (ανώνυμη δηλαδή) δεν είναι απαραίτητο να σημειωθεί στην επιταγή όνομα λήπτη γιατί η επιταγή μπορεί να εκδοθεί </a:t>
            </a:r>
            <a:r>
              <a:rPr lang="el-GR" dirty="0" err="1" smtClean="0"/>
              <a:t>΄΄στον</a:t>
            </a:r>
            <a:r>
              <a:rPr lang="el-GR" dirty="0" smtClean="0"/>
              <a:t> </a:t>
            </a:r>
            <a:r>
              <a:rPr lang="el-GR" dirty="0" err="1" smtClean="0"/>
              <a:t>κομιστή΄΄</a:t>
            </a:r>
            <a:r>
              <a:rPr lang="el-GR" dirty="0" smtClean="0"/>
              <a:t>. Επίσης, εκδότης και λήπτης μπορεί να ταυτίζονται. </a:t>
            </a:r>
            <a:r>
              <a:rPr lang="el-GR" dirty="0" err="1" smtClean="0"/>
              <a:t>΄΄Πληρώσατε</a:t>
            </a:r>
            <a:r>
              <a:rPr lang="el-GR" dirty="0" smtClean="0"/>
              <a:t> σε διαταγή εμού του </a:t>
            </a:r>
            <a:r>
              <a:rPr lang="el-GR" dirty="0" err="1" smtClean="0"/>
              <a:t>ιδίου΄΄</a:t>
            </a:r>
            <a:r>
              <a:rPr lang="el-GR" dirty="0" smtClean="0"/>
              <a:t>. Ημερομηνία λήξης στην επιταγή δεν χρειάζεται, αφού η επιταγή είναι πάντοτε πληρωτέα </a:t>
            </a:r>
            <a:r>
              <a:rPr lang="el-GR" dirty="0" err="1" smtClean="0"/>
              <a:t>΄΄εν</a:t>
            </a:r>
            <a:r>
              <a:rPr lang="el-GR" dirty="0" smtClean="0"/>
              <a:t> </a:t>
            </a:r>
            <a:r>
              <a:rPr lang="el-GR" dirty="0" err="1" smtClean="0"/>
              <a:t>όψει΄΄</a:t>
            </a:r>
            <a:r>
              <a:rPr lang="el-GR" dirty="0" smtClean="0"/>
              <a:t> - με την εμφάνιση της. Ο κομιστής-δικαιούχος της επιταγής πρέπει να την εμφανίσει για πληρωμή της μέσα σε 8 μέρες από την ημερομηνία έκδοσης που αναγράφεται πάνω σε αυτήν. </a:t>
            </a:r>
            <a:endParaRPr lang="en-US" dirty="0" smtClean="0"/>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p:txBody>
          <a:bodyPr>
            <a:normAutofit/>
          </a:bodyPr>
          <a:lstStyle/>
          <a:p>
            <a:pPr>
              <a:buNone/>
            </a:pPr>
            <a:r>
              <a:rPr lang="el-GR" b="1" dirty="0" smtClean="0"/>
              <a:t>Μεταβίβαση Επιταγής</a:t>
            </a:r>
            <a:endParaRPr lang="en-US" dirty="0" smtClean="0"/>
          </a:p>
          <a:p>
            <a:pPr marL="0" indent="0">
              <a:lnSpc>
                <a:spcPct val="90000"/>
              </a:lnSpc>
              <a:buNone/>
            </a:pPr>
            <a:r>
              <a:rPr lang="el-GR" dirty="0" smtClean="0"/>
              <a:t> </a:t>
            </a:r>
            <a:r>
              <a:rPr lang="el-GR" sz="2600" dirty="0" smtClean="0"/>
              <a:t>Η επιταγή στον κομιστή μεταβιβάζεται με παράδοση της.</a:t>
            </a:r>
          </a:p>
          <a:p>
            <a:pPr marL="0" indent="0">
              <a:lnSpc>
                <a:spcPct val="90000"/>
              </a:lnSpc>
              <a:buNone/>
            </a:pPr>
            <a:r>
              <a:rPr lang="el-GR" sz="2600" dirty="0" smtClean="0"/>
              <a:t>Η επιταγή εις </a:t>
            </a:r>
            <a:r>
              <a:rPr lang="el-GR" sz="2600" dirty="0" err="1" smtClean="0"/>
              <a:t>διαταγήν</a:t>
            </a:r>
            <a:r>
              <a:rPr lang="el-GR" sz="2600" dirty="0" smtClean="0"/>
              <a:t> ή η ονομαστική μεταβιβάζεται με οπισθογράφηση της, για την οποία ισχύουν αναλόγως οι διατάξεις για την συναλλαγματική.</a:t>
            </a:r>
            <a:endParaRPr lang="en-US" sz="2600"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p:txBody>
          <a:bodyPr>
            <a:normAutofit/>
          </a:bodyPr>
          <a:lstStyle/>
          <a:p>
            <a:pPr>
              <a:buNone/>
            </a:pPr>
            <a:r>
              <a:rPr lang="el-GR" b="1" dirty="0" smtClean="0"/>
              <a:t>Δίγραμμη Επιταγή</a:t>
            </a:r>
            <a:endParaRPr lang="en-US" dirty="0" smtClean="0"/>
          </a:p>
          <a:p>
            <a:pPr marL="0" indent="0">
              <a:lnSpc>
                <a:spcPct val="80000"/>
              </a:lnSpc>
              <a:buNone/>
            </a:pPr>
            <a:r>
              <a:rPr lang="el-GR" sz="2600" dirty="0" smtClean="0"/>
              <a:t>Δίγραμμη είναι η επιταγή που φέρει δύο παράλληλες γραμμές κάθετα προς το κείμενο, τις οποίες μπορεί να θέσει ο εκδότης ή ο κομιστής της.</a:t>
            </a:r>
            <a:endParaRPr lang="en-US" sz="2600" dirty="0" smtClean="0"/>
          </a:p>
          <a:p>
            <a:pPr marL="0" indent="0">
              <a:lnSpc>
                <a:spcPct val="80000"/>
              </a:lnSpc>
              <a:buNone/>
            </a:pPr>
            <a:r>
              <a:rPr lang="el-GR" sz="2600" dirty="0" smtClean="0"/>
              <a:t>Η δίγραμμη επιταγή δεν μπορεί να μεταβιβαστεί.</a:t>
            </a:r>
            <a:endParaRPr lang="en-US" sz="2600" dirty="0" smtClean="0"/>
          </a:p>
          <a:p>
            <a:pPr marL="0" indent="0">
              <a:lnSpc>
                <a:spcPct val="80000"/>
              </a:lnSpc>
              <a:buNone/>
            </a:pPr>
            <a:r>
              <a:rPr lang="el-GR" sz="2600" dirty="0" smtClean="0"/>
              <a:t> </a:t>
            </a:r>
            <a:endParaRPr lang="en-US" sz="2600"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sz="3300" b="1" dirty="0" smtClean="0"/>
              <a:t>Ακάλυπτη επιταγή</a:t>
            </a:r>
          </a:p>
          <a:p>
            <a:pPr marL="0" indent="0">
              <a:buNone/>
            </a:pPr>
            <a:r>
              <a:rPr lang="el-GR" sz="3100" dirty="0" smtClean="0"/>
              <a:t>Εάν ο κομιστής επιταγής την εμφανίσει εμπρόθεσμα για την πληρωμή της και η Τράπεζα αδυνατεί να πληρώσει γιατί ο εκδότης της επιταγής δεν έχει στον λογαριασμό του αρκετό χρηματικό ποσό για να πληρωθεί η επιταγή, τότε ο κομιστής μπορεί να ζητήσει από την Τράπεζα να βεβαιώσει πάνω στην επιταγή τον λόγο που δεν πληρώθηκε αυτή.</a:t>
            </a:r>
            <a:endParaRPr lang="en-US" sz="3100" dirty="0" smtClean="0"/>
          </a:p>
          <a:p>
            <a:pPr marL="0" indent="0">
              <a:buNone/>
            </a:pPr>
            <a:r>
              <a:rPr lang="el-GR" sz="3100" dirty="0" smtClean="0"/>
              <a:t>Η έκδοση ακάλυπτης επιταγής έχει ποινικές συνέπειες για τον εκδότη της.</a:t>
            </a:r>
            <a:endParaRPr lang="en-US" sz="31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3" name="2 - Θέση περιεχομένου"/>
          <p:cNvSpPr>
            <a:spLocks noGrp="1"/>
          </p:cNvSpPr>
          <p:nvPr>
            <p:ph idx="1"/>
          </p:nvPr>
        </p:nvSpPr>
        <p:spPr/>
        <p:txBody>
          <a:bodyPr/>
          <a:lstStyle/>
          <a:p>
            <a:pPr>
              <a:buNone/>
            </a:pPr>
            <a:r>
              <a:rPr lang="el-GR" b="1" dirty="0" smtClean="0"/>
              <a:t>Παραγραφή</a:t>
            </a:r>
            <a:endParaRPr lang="en-US" dirty="0" smtClean="0"/>
          </a:p>
          <a:p>
            <a:pPr marL="0" indent="0">
              <a:buNone/>
            </a:pPr>
            <a:r>
              <a:rPr lang="el-GR" sz="2600" dirty="0" smtClean="0"/>
              <a:t>Οι αξιώσεις από τραπεζικές επιταγές παραγράφονται σε έξι μήνες.</a:t>
            </a:r>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3" name="2 - Θέση περιεχομένου"/>
          <p:cNvSpPr>
            <a:spLocks noGrp="1"/>
          </p:cNvSpPr>
          <p:nvPr>
            <p:ph idx="1"/>
          </p:nvPr>
        </p:nvSpPr>
        <p:spPr/>
        <p:txBody>
          <a:bodyPr>
            <a:normAutofit fontScale="62500" lnSpcReduction="20000"/>
          </a:bodyPr>
          <a:lstStyle/>
          <a:p>
            <a:pPr>
              <a:buNone/>
            </a:pPr>
            <a:r>
              <a:rPr lang="el-GR" sz="3800" b="1" dirty="0" smtClean="0"/>
              <a:t>Διαφορές επιταγής – Συναλλαγματικής  </a:t>
            </a:r>
            <a:endParaRPr lang="en-US" sz="3800" dirty="0" smtClean="0"/>
          </a:p>
          <a:p>
            <a:pPr marL="514350" indent="-514350">
              <a:buFont typeface="+mj-lt"/>
              <a:buAutoNum type="arabicPeriod"/>
            </a:pPr>
            <a:r>
              <a:rPr lang="el-GR" dirty="0" smtClean="0"/>
              <a:t>Στην επιταγή πληρωτής είναι οπωσδήποτε τράπεζα ενώ στη συναλλαγματική οποιοδήποτε πρόσωπο.</a:t>
            </a:r>
          </a:p>
          <a:p>
            <a:pPr marL="514350" indent="-514350">
              <a:buFont typeface="+mj-lt"/>
              <a:buAutoNum type="arabicPeriod"/>
            </a:pPr>
            <a:r>
              <a:rPr lang="el-GR" dirty="0" smtClean="0"/>
              <a:t>Η επιταγή μπορεί να εκδοθεί </a:t>
            </a:r>
            <a:r>
              <a:rPr lang="el-GR" dirty="0" err="1" smtClean="0"/>
              <a:t>΄΄</a:t>
            </a:r>
            <a:r>
              <a:rPr lang="el-GR" dirty="0" smtClean="0"/>
              <a:t> στον </a:t>
            </a:r>
            <a:r>
              <a:rPr lang="el-GR" dirty="0" err="1" smtClean="0"/>
              <a:t>κομιστή΄΄</a:t>
            </a:r>
            <a:r>
              <a:rPr lang="el-GR" dirty="0" smtClean="0"/>
              <a:t> χωρίς να αναγράφεται πρόσωπο συγκεκριμένου λήπτη της, ενώ η συναλλαγματική όχι.</a:t>
            </a:r>
          </a:p>
          <a:p>
            <a:pPr marL="514350" indent="-514350">
              <a:buFont typeface="+mj-lt"/>
              <a:buAutoNum type="arabicPeriod"/>
            </a:pPr>
            <a:r>
              <a:rPr lang="el-GR" dirty="0" smtClean="0"/>
              <a:t>Η επιταγή είναι πάντοτε πληρωτέα εν όψει, ενώ η συναλλαγματική έχει ημερομηνία λήξης, κατά κανόνα.</a:t>
            </a:r>
          </a:p>
          <a:p>
            <a:pPr marL="514350" indent="-514350">
              <a:buFont typeface="+mj-lt"/>
              <a:buAutoNum type="arabicPeriod"/>
            </a:pPr>
            <a:r>
              <a:rPr lang="el-GR" dirty="0" smtClean="0"/>
              <a:t>Στην επιταγή πρέπει να υπάρχει </a:t>
            </a:r>
            <a:r>
              <a:rPr lang="el-GR" dirty="0" err="1" smtClean="0"/>
              <a:t>΄΄αντίκρυσμα΄΄</a:t>
            </a:r>
            <a:r>
              <a:rPr lang="el-GR" dirty="0" smtClean="0"/>
              <a:t> (χρηματικό ποσό στην Τράπεζα).</a:t>
            </a:r>
          </a:p>
          <a:p>
            <a:pPr marL="514350" indent="-514350">
              <a:buFont typeface="+mj-lt"/>
              <a:buAutoNum type="arabicPeriod"/>
            </a:pPr>
            <a:r>
              <a:rPr lang="el-GR" dirty="0" smtClean="0"/>
              <a:t>Στην επιταγή δεν προβλέπεται </a:t>
            </a:r>
            <a:r>
              <a:rPr lang="el-GR" dirty="0" err="1" smtClean="0"/>
              <a:t>΄΄αποδοχή΄΄</a:t>
            </a:r>
            <a:r>
              <a:rPr lang="el-GR" dirty="0" smtClean="0"/>
              <a:t> ενώ </a:t>
            </a:r>
            <a:r>
              <a:rPr lang="el-GR" dirty="0" err="1" smtClean="0"/>
              <a:t>σην</a:t>
            </a:r>
            <a:r>
              <a:rPr lang="el-GR" dirty="0" smtClean="0"/>
              <a:t> συναλλαγματική απαιτείται η </a:t>
            </a:r>
            <a:r>
              <a:rPr lang="el-GR" dirty="0" err="1" smtClean="0"/>
              <a:t>΄΄αποδοχή΄΄</a:t>
            </a:r>
            <a:r>
              <a:rPr lang="el-GR" dirty="0" smtClean="0"/>
              <a:t> για να ευθύνεται ο πληρωτής.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 </a:t>
            </a:r>
            <a:r>
              <a:rPr lang="el-GR" sz="2900" b="1" smtClean="0"/>
              <a:t>Βαφειάδης Νικόλαος</a:t>
            </a:r>
            <a:endParaRPr lang="el-GR" sz="2900" b="1" dirty="0"/>
          </a:p>
          <a:p>
            <a:pPr algn="r"/>
            <a:r>
              <a:rPr lang="el-GR" sz="3200" dirty="0" smtClean="0"/>
              <a:t>Πρέβεζα</a:t>
            </a:r>
            <a:r>
              <a:rPr lang="el-GR" sz="2900" dirty="0" smtClean="0"/>
              <a: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Εμπορικό και Οικονομικό Δίκαιο</a:t>
            </a:r>
          </a:p>
          <a:p>
            <a:pPr algn="l"/>
            <a:r>
              <a:rPr lang="el-GR" sz="2800" b="1" dirty="0" smtClean="0"/>
              <a:t>Ενότητα</a:t>
            </a:r>
            <a:r>
              <a:rPr lang="en-US" sz="2800" b="1" dirty="0" smtClean="0"/>
              <a:t> </a:t>
            </a:r>
            <a:r>
              <a:rPr lang="el-GR" sz="2800" b="1" smtClean="0"/>
              <a:t>5: </a:t>
            </a:r>
            <a:r>
              <a:rPr lang="el-GR" altLang="zh-CN" sz="2800" b="1" dirty="0" smtClean="0">
                <a:cs typeface="Segoe UI" pitchFamily="18" charset="0"/>
              </a:rPr>
              <a:t>Αξιόγραφα</a:t>
            </a:r>
            <a:r>
              <a:rPr lang="en-US" altLang="zh-CN" sz="2800" b="1" dirty="0" smtClean="0">
                <a:cs typeface="Segoe UI" pitchFamily="18" charset="0"/>
              </a:rPr>
              <a:t> – </a:t>
            </a:r>
            <a:r>
              <a:rPr lang="el-GR" altLang="zh-CN" sz="2800" b="1" dirty="0" smtClean="0">
                <a:cs typeface="Segoe UI" pitchFamily="18" charset="0"/>
              </a:rPr>
              <a:t>Επιταγή</a:t>
            </a:r>
          </a:p>
          <a:p>
            <a:pPr algn="l">
              <a:lnSpc>
                <a:spcPts val="2400"/>
              </a:lnSpc>
              <a:tabLst/>
            </a:pPr>
            <a:r>
              <a:rPr lang="el-GR" altLang="zh-CN" sz="2800" dirty="0" smtClean="0">
                <a:cs typeface="Segoe UI" pitchFamily="18" charset="0"/>
              </a:rPr>
              <a:t>Παππά Βιβή</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Η τραπεζική επιταγή είναι αξιόγραφο που χαρακτηρίζεται στο κείμενο του ως επιταγή και περιέχει απλή και καθαρή διαταγή προς ορισμένη Τράπεζα για την πληρωμή χρηματικού ποσού. Στην ενότητα αυτή θα δούμε τα τυπικά στοιχεία της επιταγής και έννοιες που αφορούν στην διαχείριση της επιταγής όπως δίγραμμη, ακάλυπτη κλπ.</a:t>
            </a: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p:txBody>
          <a:bodyPr>
            <a:normAutofit fontScale="62500" lnSpcReduction="20000"/>
          </a:bodyPr>
          <a:lstStyle/>
          <a:p>
            <a:pPr>
              <a:buNone/>
            </a:pPr>
            <a:r>
              <a:rPr lang="el-GR" sz="3800" b="1" dirty="0" smtClean="0"/>
              <a:t>Τραπεζική Επιταγή</a:t>
            </a:r>
            <a:endParaRPr lang="en-US" sz="3800" dirty="0" smtClean="0"/>
          </a:p>
          <a:p>
            <a:pPr marL="0" indent="0">
              <a:buNone/>
            </a:pPr>
            <a:r>
              <a:rPr lang="el-GR" dirty="0" smtClean="0"/>
              <a:t>Η τραπεζική επιταγή είναι αξιόγραφο, που χαρακτηρίζεται στο κείμενο του ως επιταγή και περιέχει την απλή και καθαρή διαταγή προς ορισμένη Τράπεζα για την πληρωμή χρηματικού ποσού (ορισμένου).</a:t>
            </a:r>
            <a:endParaRPr lang="en-US" dirty="0" smtClean="0"/>
          </a:p>
          <a:p>
            <a:pPr marL="0" indent="0">
              <a:buNone/>
            </a:pPr>
            <a:r>
              <a:rPr lang="el-GR" dirty="0" smtClean="0"/>
              <a:t>Ο Νόμος που διέπει την επιταγή είναι Ο Νόμος 5960/1933 κυρίως. </a:t>
            </a:r>
            <a:endParaRPr lang="en-US" dirty="0" smtClean="0"/>
          </a:p>
          <a:p>
            <a:pPr marL="0" indent="0">
              <a:buNone/>
            </a:pPr>
            <a:r>
              <a:rPr lang="el-GR" dirty="0" smtClean="0"/>
              <a:t>Το πρόσωπο που εκδίδει την επιταγή και διατάσσει την πληρωμή λέγεται εκδότης.</a:t>
            </a:r>
            <a:endParaRPr lang="en-US" dirty="0" smtClean="0"/>
          </a:p>
          <a:p>
            <a:pPr marL="0" indent="0">
              <a:buNone/>
            </a:pPr>
            <a:r>
              <a:rPr lang="el-GR" dirty="0" smtClean="0"/>
              <a:t>Το πρόσωπο που δέχεται την διαταγή για πληρωμή λέγεται πληρωτής.</a:t>
            </a:r>
            <a:endParaRPr lang="en-US" dirty="0" smtClean="0"/>
          </a:p>
          <a:p>
            <a:pPr marL="0" indent="0">
              <a:buNone/>
            </a:pPr>
            <a:r>
              <a:rPr lang="el-GR" dirty="0" smtClean="0"/>
              <a:t>Το πρόσωπο που δικαιούται να απαιτήσει την πληρωμή του χρηματικού ποσού που αναγράφεται στην επιταγή λέγεται λήπτης.</a:t>
            </a:r>
            <a:endParaRPr lang="en-US"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p:txBody>
          <a:bodyPr>
            <a:normAutofit/>
          </a:bodyPr>
          <a:lstStyle/>
          <a:p>
            <a:pPr>
              <a:buNone/>
            </a:pPr>
            <a:r>
              <a:rPr lang="el-GR" sz="3300" b="1" dirty="0" smtClean="0"/>
              <a:t>Τυπικά Στοιχεία της Επιταγής </a:t>
            </a:r>
            <a:endParaRPr lang="en-US" sz="3300" dirty="0" smtClean="0"/>
          </a:p>
          <a:p>
            <a:pPr marL="514350" indent="-514350">
              <a:lnSpc>
                <a:spcPct val="80000"/>
              </a:lnSpc>
              <a:buFont typeface="+mj-lt"/>
              <a:buAutoNum type="arabicPeriod"/>
            </a:pPr>
            <a:r>
              <a:rPr lang="el-GR" sz="2400" dirty="0" smtClean="0"/>
              <a:t>Η ονομασία : Στο κείμενο του εγγράφου πρέπει να περιέχεται η λέξη </a:t>
            </a:r>
            <a:r>
              <a:rPr lang="el-GR" sz="2400" dirty="0" err="1" smtClean="0"/>
              <a:t>΄΄επιταγή΄΄</a:t>
            </a:r>
            <a:r>
              <a:rPr lang="el-GR" sz="2400" dirty="0" smtClean="0"/>
              <a:t>.</a:t>
            </a:r>
          </a:p>
          <a:p>
            <a:pPr marL="514350" indent="-514350">
              <a:lnSpc>
                <a:spcPct val="80000"/>
              </a:lnSpc>
              <a:buFont typeface="+mj-lt"/>
              <a:buAutoNum type="arabicPeriod"/>
            </a:pPr>
            <a:r>
              <a:rPr lang="el-GR" sz="2400" dirty="0" smtClean="0"/>
              <a:t>Η απλή και καθαρή εντολή του εκδότη της για την πληρωμή ορισμένου χρηματικού ποσού.</a:t>
            </a:r>
          </a:p>
          <a:p>
            <a:pPr marL="514350" indent="-514350">
              <a:lnSpc>
                <a:spcPct val="80000"/>
              </a:lnSpc>
              <a:buFont typeface="+mj-lt"/>
              <a:buAutoNum type="arabicPeriod"/>
            </a:pPr>
            <a:r>
              <a:rPr lang="el-GR" sz="2400" dirty="0" smtClean="0"/>
              <a:t>Το όνομα του πληρωτή : Πληρωτής μπορεί να είναι μόνο Τράπεζα. Η Τράπεζα πληρώνει την επιταγή από τον λογαριασμό που έχει σε αυτήν ο εκδότης της επιταγής.</a:t>
            </a:r>
            <a:endParaRPr lang="en-US" sz="2400"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p:txBody>
          <a:bodyPr>
            <a:normAutofit/>
          </a:bodyPr>
          <a:lstStyle/>
          <a:p>
            <a:pPr marL="514350" indent="-514350">
              <a:lnSpc>
                <a:spcPct val="80000"/>
              </a:lnSpc>
              <a:buFont typeface="+mj-lt"/>
              <a:buAutoNum type="arabicPeriod" startAt="4"/>
            </a:pPr>
            <a:r>
              <a:rPr lang="el-GR" sz="2400" dirty="0" smtClean="0"/>
              <a:t>Τόπος Πληρωμής : Αν δεν αναγράφεται τόπος πληρωμής, ως τόπος πληρωμής θεωρείται αυτός που αναγράφεται δίπλα στο όνομα του πληρωτή (το συγκεκριμένο δηλαδή Υποκατάστημα Τράπεζας όπου τηρείται ο λογαριασμός του εκδότη, από τον οποίο θα αντληθούν τα χρήματα για την πληρωμή της επιταγής.)</a:t>
            </a:r>
            <a:endParaRPr lang="en-US" sz="2400"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altLang="zh-CN" dirty="0" smtClean="0">
                <a:cs typeface="Segoe UI" pitchFamily="18" charset="0"/>
              </a:rPr>
              <a:t>Αξιόγραφα</a:t>
            </a:r>
            <a:r>
              <a:rPr lang="en-US" altLang="zh-CN" dirty="0" smtClean="0">
                <a:cs typeface="Segoe UI" pitchFamily="18" charset="0"/>
              </a:rPr>
              <a:t> – </a:t>
            </a:r>
            <a:r>
              <a:rPr lang="el-GR" altLang="zh-CN" dirty="0" smtClean="0">
                <a:cs typeface="Segoe UI" pitchFamily="18" charset="0"/>
              </a:rPr>
              <a:t>Επιταγή</a:t>
            </a:r>
            <a:endParaRPr lang="en-US" dirty="0"/>
          </a:p>
        </p:txBody>
      </p:sp>
      <p:sp>
        <p:nvSpPr>
          <p:cNvPr id="5" name="4 - Θέση περιεχομένου"/>
          <p:cNvSpPr>
            <a:spLocks noGrp="1"/>
          </p:cNvSpPr>
          <p:nvPr>
            <p:ph idx="1"/>
          </p:nvPr>
        </p:nvSpPr>
        <p:spPr>
          <a:xfrm>
            <a:off x="457200" y="1333500"/>
            <a:ext cx="8229600" cy="4692352"/>
          </a:xfrm>
        </p:spPr>
        <p:txBody>
          <a:bodyPr>
            <a:normAutofit fontScale="62500" lnSpcReduction="20000"/>
          </a:bodyPr>
          <a:lstStyle/>
          <a:p>
            <a:pPr marL="514350" indent="-514350">
              <a:buFont typeface="+mj-lt"/>
              <a:buAutoNum type="arabicPeriod" startAt="5"/>
            </a:pPr>
            <a:r>
              <a:rPr lang="el-GR" sz="3500" dirty="0" smtClean="0"/>
              <a:t>Τόπος και Χρονολογία έκδοσης : Ο τόπος έκδοσης είναι απαραίτητο στοιχείο για το κύρος της επιταγής. Αν δεν αναγράφεται θεωρείται ως τόπος έκδοσης ο τόπος που αναγράφεται δίπλα στο όνομα του εκδότη. Η χρονολογία έκδοσης πρέπει να είναι ορισμένη π.χ. 30 Μαΐου 2006. Μπορεί να είναι προγενέστερη ή μεταγενέστερη (συνήθης περίπτωση σήμερα) της πραγματικής. Αν είναι μεταγενέστερη η επιταγή ονομάζεται μεταχρονολογημένη. Π.χ. ο Α αγοράζει ένα ακίνητο για 30.000 ευρώ από τον Β στις 01-05-2006. Δεν έχει όμως μετρητά τα χρήματα εκείνη την ημέρα, αλλά θα τα έχει στις 01-09-2006. Εκδίδει έτσι την ίδια ημέρα 01-05-2006 μια επιταγή εις </a:t>
            </a:r>
            <a:r>
              <a:rPr lang="el-GR" sz="3500" dirty="0" err="1" smtClean="0"/>
              <a:t>διαταγήν</a:t>
            </a:r>
            <a:r>
              <a:rPr lang="el-GR" sz="3500" dirty="0" smtClean="0"/>
              <a:t> του Β για 30.000 ευρώ, που θα πληρωθεί από τον λογαριασμό του στην Τράπεζα </a:t>
            </a:r>
            <a:r>
              <a:rPr lang="el-GR" sz="3500" dirty="0" err="1" smtClean="0"/>
              <a:t>΄΄ΛΑΜΟΓΙΑ</a:t>
            </a:r>
            <a:r>
              <a:rPr lang="el-GR" sz="3500" dirty="0" smtClean="0"/>
              <a:t> Α.Ε.΄΄, βάζοντας ημερομηνία έκδοσης την 01-09-2006 (μεταχρονολογημένη από την πραγματική ημέρα έκδοσης) και την δίνει στον Β.</a:t>
            </a:r>
            <a:endParaRPr lang="en-US" sz="3500" dirty="0" smtClean="0"/>
          </a:p>
          <a:p>
            <a:pPr>
              <a:buNone/>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2007</TotalTime>
  <Words>1194</Words>
  <Application>Microsoft Office PowerPoint</Application>
  <PresentationFormat>Προβολή στην οθόνη (16:10)</PresentationFormat>
  <Paragraphs>120</Paragraphs>
  <Slides>22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Αξιόγραφα – Επιταγή</vt:lpstr>
      <vt:lpstr>Αξιόγραφα – Επιταγή</vt:lpstr>
      <vt:lpstr>Αξιόγραφα – Επιταγή</vt:lpstr>
      <vt:lpstr>Αξιόγραφα – Επιταγή</vt:lpstr>
      <vt:lpstr>Αξιόγραφα – Επιταγή</vt:lpstr>
      <vt:lpstr>Αξιόγραφα – Επιταγή</vt:lpstr>
      <vt:lpstr>Αξιόγραφα – Επιταγή</vt:lpstr>
      <vt:lpstr>Αξιόγραφα – Επιταγή</vt:lpstr>
      <vt:lpstr>Αξιόγραφα – Επιταγή</vt:lpstr>
      <vt:lpstr>Αξιόγραφα – Επιταγή</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339</cp:revision>
  <dcterms:created xsi:type="dcterms:W3CDTF">2012-09-06T09:03:05Z</dcterms:created>
  <dcterms:modified xsi:type="dcterms:W3CDTF">2015-11-09T18:23:01Z</dcterms:modified>
</cp:coreProperties>
</file>