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9" r:id="rId3"/>
    <p:sldId id="257" r:id="rId4"/>
    <p:sldId id="259" r:id="rId5"/>
    <p:sldId id="342" r:id="rId6"/>
    <p:sldId id="343" r:id="rId7"/>
    <p:sldId id="344" r:id="rId8"/>
    <p:sldId id="345" r:id="rId9"/>
    <p:sldId id="261" r:id="rId10"/>
    <p:sldId id="332" r:id="rId11"/>
    <p:sldId id="331" r:id="rId12"/>
    <p:sldId id="330" r:id="rId13"/>
    <p:sldId id="329" r:id="rId14"/>
    <p:sldId id="328" r:id="rId15"/>
    <p:sldId id="327" r:id="rId16"/>
    <p:sldId id="326" r:id="rId17"/>
    <p:sldId id="325" r:id="rId18"/>
    <p:sldId id="335" r:id="rId19"/>
    <p:sldId id="334" r:id="rId20"/>
    <p:sldId id="333" r:id="rId21"/>
    <p:sldId id="338" r:id="rId22"/>
    <p:sldId id="337" r:id="rId23"/>
    <p:sldId id="336" r:id="rId24"/>
    <p:sldId id="339" r:id="rId25"/>
    <p:sldId id="311" r:id="rId26"/>
    <p:sldId id="310" r:id="rId27"/>
    <p:sldId id="309" r:id="rId28"/>
    <p:sldId id="308" r:id="rId29"/>
    <p:sldId id="307" r:id="rId30"/>
    <p:sldId id="306" r:id="rId31"/>
    <p:sldId id="305" r:id="rId32"/>
    <p:sldId id="304" r:id="rId33"/>
    <p:sldId id="303" r:id="rId34"/>
    <p:sldId id="302" r:id="rId35"/>
    <p:sldId id="301" r:id="rId36"/>
    <p:sldId id="300" r:id="rId37"/>
    <p:sldId id="299" r:id="rId38"/>
    <p:sldId id="298" r:id="rId39"/>
    <p:sldId id="297" r:id="rId40"/>
    <p:sldId id="296" r:id="rId41"/>
    <p:sldId id="314" r:id="rId42"/>
    <p:sldId id="313" r:id="rId43"/>
    <p:sldId id="312" r:id="rId44"/>
    <p:sldId id="290" r:id="rId45"/>
    <p:sldId id="291" r:id="rId46"/>
    <p:sldId id="292" r:id="rId47"/>
    <p:sldId id="293" r:id="rId48"/>
    <p:sldId id="294" r:id="rId49"/>
    <p:sldId id="295" r:id="rId50"/>
    <p:sldId id="280" r:id="rId51"/>
  </p:sldIdLst>
  <p:sldSz cx="9144000" cy="5715000" type="screen16x10"/>
  <p:notesSz cx="6858000" cy="9144000"/>
  <p:custDataLst>
    <p:tags r:id="rId5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2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cs typeface="Segoe UI" pitchFamily="18" charset="0"/>
              </a:rPr>
              <a:t>Εταιρείες 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Αποκλεισμός: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σπουδαίου</a:t>
            </a:r>
            <a:r>
              <a:rPr lang="el-GR" dirty="0" smtClean="0"/>
              <a:t> </a:t>
            </a:r>
            <a:r>
              <a:rPr lang="el-GR" dirty="0" err="1" smtClean="0"/>
              <a:t>λόγου</a:t>
            </a:r>
            <a:r>
              <a:rPr lang="el-GR" dirty="0" smtClean="0"/>
              <a:t>, </a:t>
            </a:r>
            <a:r>
              <a:rPr lang="el-GR" dirty="0" err="1" smtClean="0"/>
              <a:t>υποβολή</a:t>
            </a:r>
            <a:r>
              <a:rPr lang="el-GR" dirty="0" smtClean="0"/>
              <a:t> </a:t>
            </a:r>
            <a:r>
              <a:rPr lang="el-GR" dirty="0" err="1" smtClean="0"/>
              <a:t>αίτησης</a:t>
            </a:r>
            <a:r>
              <a:rPr lang="el-GR" dirty="0" smtClean="0"/>
              <a:t> στο </a:t>
            </a:r>
            <a:r>
              <a:rPr lang="el-GR" dirty="0" err="1" smtClean="0"/>
              <a:t>αρμόδιο</a:t>
            </a:r>
            <a:r>
              <a:rPr lang="el-GR" dirty="0" smtClean="0"/>
              <a:t> </a:t>
            </a:r>
            <a:r>
              <a:rPr lang="el-GR" dirty="0" err="1" smtClean="0"/>
              <a:t>δικαστήριο</a:t>
            </a:r>
            <a:r>
              <a:rPr lang="el-GR" dirty="0" smtClean="0"/>
              <a:t>, </a:t>
            </a:r>
            <a:r>
              <a:rPr lang="el-GR" dirty="0" err="1" smtClean="0"/>
              <a:t>τελεσίδικη</a:t>
            </a:r>
            <a:r>
              <a:rPr lang="el-GR" dirty="0" smtClean="0"/>
              <a:t> </a:t>
            </a:r>
            <a:r>
              <a:rPr lang="el-GR" dirty="0" err="1" smtClean="0"/>
              <a:t>δικαστική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Υποχρεώσεις </a:t>
            </a:r>
            <a:r>
              <a:rPr lang="el-GR" dirty="0" err="1" smtClean="0"/>
              <a:t>εταίρων</a:t>
            </a:r>
            <a:r>
              <a:rPr lang="el-GR" dirty="0" smtClean="0"/>
              <a:t>: </a:t>
            </a:r>
            <a:r>
              <a:rPr lang="el-GR" dirty="0" err="1" smtClean="0"/>
              <a:t>καταβολή</a:t>
            </a:r>
            <a:r>
              <a:rPr lang="el-GR" dirty="0" smtClean="0"/>
              <a:t> </a:t>
            </a:r>
            <a:r>
              <a:rPr lang="el-GR" dirty="0" err="1" smtClean="0"/>
              <a:t>εισφοράς</a:t>
            </a:r>
            <a:r>
              <a:rPr lang="el-GR" dirty="0" smtClean="0"/>
              <a:t>, </a:t>
            </a:r>
            <a:r>
              <a:rPr lang="el-GR" dirty="0" err="1" smtClean="0"/>
              <a:t>υποχρέωση</a:t>
            </a:r>
            <a:r>
              <a:rPr lang="el-GR" dirty="0" smtClean="0"/>
              <a:t> </a:t>
            </a:r>
            <a:r>
              <a:rPr lang="el-GR" dirty="0" err="1" smtClean="0"/>
              <a:t>πίστεως</a:t>
            </a:r>
            <a:r>
              <a:rPr lang="el-GR" dirty="0" smtClean="0"/>
              <a:t>, </a:t>
            </a:r>
            <a:r>
              <a:rPr lang="el-GR" dirty="0" err="1" smtClean="0"/>
              <a:t>διαχείρισης</a:t>
            </a:r>
            <a:r>
              <a:rPr lang="el-GR" dirty="0" smtClean="0"/>
              <a:t> και </a:t>
            </a:r>
            <a:r>
              <a:rPr lang="el-GR" dirty="0" err="1" smtClean="0"/>
              <a:t>εκπροσώπησης</a:t>
            </a:r>
            <a:r>
              <a:rPr lang="el-GR" dirty="0" smtClean="0"/>
              <a:t>, </a:t>
            </a:r>
            <a:r>
              <a:rPr lang="el-GR" dirty="0" err="1" smtClean="0"/>
              <a:t>επιδίωξη</a:t>
            </a:r>
            <a:r>
              <a:rPr lang="el-GR" dirty="0" smtClean="0"/>
              <a:t> </a:t>
            </a:r>
            <a:r>
              <a:rPr lang="el-GR" dirty="0" err="1" smtClean="0"/>
              <a:t>κοινού</a:t>
            </a:r>
            <a:r>
              <a:rPr lang="el-GR" dirty="0" smtClean="0"/>
              <a:t> </a:t>
            </a:r>
            <a:r>
              <a:rPr lang="el-GR" dirty="0" err="1" smtClean="0"/>
              <a:t>σκοπού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Δικαιω</a:t>
            </a:r>
            <a:r>
              <a:rPr lang="en-US" dirty="0" smtClean="0"/>
              <a:t>́</a:t>
            </a:r>
            <a:r>
              <a:rPr lang="el-GR" dirty="0" err="1" smtClean="0"/>
              <a:t>ματα</a:t>
            </a:r>
            <a:r>
              <a:rPr lang="en-US" dirty="0" smtClean="0"/>
              <a:t>: </a:t>
            </a:r>
            <a:r>
              <a:rPr lang="el-GR" dirty="0" err="1" smtClean="0"/>
              <a:t>Προσωπικα</a:t>
            </a:r>
            <a:r>
              <a:rPr lang="en-US" dirty="0" smtClean="0"/>
              <a:t>́: </a:t>
            </a:r>
            <a:r>
              <a:rPr lang="el-GR" dirty="0" err="1" smtClean="0"/>
              <a:t>Διαχει</a:t>
            </a:r>
            <a:r>
              <a:rPr lang="en-US" dirty="0" smtClean="0"/>
              <a:t>́</a:t>
            </a:r>
            <a:r>
              <a:rPr lang="el-GR" dirty="0" err="1" smtClean="0"/>
              <a:t>ρισης</a:t>
            </a:r>
            <a:r>
              <a:rPr lang="el-GR" dirty="0" smtClean="0"/>
              <a:t> κ </a:t>
            </a:r>
            <a:r>
              <a:rPr lang="el-GR" dirty="0" err="1" smtClean="0"/>
              <a:t>εκπροσω</a:t>
            </a:r>
            <a:r>
              <a:rPr lang="en-US" dirty="0" smtClean="0"/>
              <a:t>́</a:t>
            </a:r>
            <a:r>
              <a:rPr lang="el-GR" dirty="0" err="1" smtClean="0"/>
              <a:t>πησης</a:t>
            </a:r>
            <a:r>
              <a:rPr lang="en-US" dirty="0" smtClean="0"/>
              <a:t>, </a:t>
            </a:r>
            <a:r>
              <a:rPr lang="el-GR" dirty="0" smtClean="0"/>
              <a:t>ψη</a:t>
            </a:r>
            <a:r>
              <a:rPr lang="en-US" dirty="0" smtClean="0"/>
              <a:t>́</a:t>
            </a:r>
            <a:r>
              <a:rPr lang="el-GR" dirty="0" err="1" smtClean="0"/>
              <a:t>φου</a:t>
            </a:r>
            <a:r>
              <a:rPr lang="en-US" dirty="0" smtClean="0"/>
              <a:t>, </a:t>
            </a:r>
            <a:r>
              <a:rPr lang="el-GR" dirty="0" err="1" smtClean="0"/>
              <a:t>Πληροφο</a:t>
            </a:r>
            <a:r>
              <a:rPr lang="en-US" dirty="0" smtClean="0"/>
              <a:t>́</a:t>
            </a:r>
            <a:r>
              <a:rPr lang="el-GR" dirty="0" err="1" smtClean="0"/>
              <a:t>ρησης</a:t>
            </a:r>
            <a:r>
              <a:rPr lang="el-GR" dirty="0" smtClean="0"/>
              <a:t> κ </a:t>
            </a:r>
            <a:r>
              <a:rPr lang="el-GR" dirty="0" err="1" smtClean="0"/>
              <a:t>Ελε</a:t>
            </a:r>
            <a:r>
              <a:rPr lang="en-US" dirty="0" smtClean="0"/>
              <a:t>́</a:t>
            </a:r>
            <a:r>
              <a:rPr lang="el-GR" dirty="0" err="1" smtClean="0"/>
              <a:t>γχου</a:t>
            </a:r>
            <a:r>
              <a:rPr lang="el-GR" dirty="0" smtClean="0"/>
              <a:t> </a:t>
            </a:r>
            <a:r>
              <a:rPr lang="el-GR" dirty="0" err="1" smtClean="0"/>
              <a:t>εταιρικω</a:t>
            </a:r>
            <a:r>
              <a:rPr lang="en-US" dirty="0" smtClean="0"/>
              <a:t>́</a:t>
            </a:r>
            <a:r>
              <a:rPr lang="el-GR" dirty="0" smtClean="0"/>
              <a:t>ν </a:t>
            </a:r>
            <a:r>
              <a:rPr lang="el-GR" dirty="0" err="1" smtClean="0"/>
              <a:t>υποθε</a:t>
            </a:r>
            <a:r>
              <a:rPr lang="en-US" dirty="0" smtClean="0"/>
              <a:t>́</a:t>
            </a:r>
            <a:r>
              <a:rPr lang="el-GR" dirty="0" err="1" smtClean="0"/>
              <a:t>σεων</a:t>
            </a:r>
            <a:r>
              <a:rPr lang="en-US" dirty="0" smtClean="0"/>
              <a:t>, </a:t>
            </a:r>
            <a:r>
              <a:rPr lang="el-GR" dirty="0" err="1" smtClean="0"/>
              <a:t>Περιουσιακα</a:t>
            </a:r>
            <a:r>
              <a:rPr lang="en-US" dirty="0" smtClean="0"/>
              <a:t>́: </a:t>
            </a:r>
            <a:r>
              <a:rPr lang="el-GR" dirty="0" err="1" smtClean="0"/>
              <a:t>δικαι</a:t>
            </a:r>
            <a:r>
              <a:rPr lang="en-US" dirty="0" smtClean="0"/>
              <a:t>́</a:t>
            </a:r>
            <a:r>
              <a:rPr lang="el-GR" dirty="0" smtClean="0"/>
              <a:t>ωμα </a:t>
            </a:r>
            <a:r>
              <a:rPr lang="el-GR" dirty="0" err="1" smtClean="0"/>
              <a:t>Συμμετοχη</a:t>
            </a:r>
            <a:r>
              <a:rPr lang="en-US" dirty="0" smtClean="0"/>
              <a:t>́</a:t>
            </a:r>
            <a:r>
              <a:rPr lang="el-GR" dirty="0" smtClean="0"/>
              <a:t>ς στα κε</a:t>
            </a:r>
            <a:r>
              <a:rPr lang="en-US" dirty="0" smtClean="0"/>
              <a:t>́</a:t>
            </a:r>
            <a:r>
              <a:rPr lang="el-GR" dirty="0" err="1" smtClean="0"/>
              <a:t>ρδη</a:t>
            </a:r>
            <a:r>
              <a:rPr lang="en-US" dirty="0" smtClean="0"/>
              <a:t>, </a:t>
            </a:r>
            <a:r>
              <a:rPr lang="el-GR" dirty="0" smtClean="0"/>
              <a:t>στο </a:t>
            </a:r>
            <a:r>
              <a:rPr lang="el-GR" dirty="0" err="1" smtClean="0"/>
              <a:t>προι</a:t>
            </a:r>
            <a:r>
              <a:rPr lang="en-US" dirty="0" smtClean="0"/>
              <a:t>̈</a:t>
            </a:r>
            <a:r>
              <a:rPr lang="el-GR" dirty="0" smtClean="0"/>
              <a:t>ο</a:t>
            </a:r>
            <a:r>
              <a:rPr lang="en-US" dirty="0" smtClean="0"/>
              <a:t>́</a:t>
            </a:r>
            <a:r>
              <a:rPr lang="el-GR" dirty="0" smtClean="0"/>
              <a:t>ν </a:t>
            </a:r>
            <a:r>
              <a:rPr lang="el-GR" dirty="0" err="1" smtClean="0"/>
              <a:t>εκκαθα</a:t>
            </a:r>
            <a:r>
              <a:rPr lang="en-US" dirty="0" smtClean="0"/>
              <a:t>́</a:t>
            </a:r>
            <a:r>
              <a:rPr lang="el-GR" dirty="0" err="1" smtClean="0"/>
              <a:t>ρισης</a:t>
            </a:r>
            <a:r>
              <a:rPr lang="en-US" dirty="0" smtClean="0"/>
              <a:t>, </a:t>
            </a:r>
            <a:r>
              <a:rPr lang="el-GR" dirty="0" smtClean="0"/>
              <a:t>κ </a:t>
            </a:r>
            <a:r>
              <a:rPr lang="el-GR" dirty="0" err="1" smtClean="0"/>
              <a:t>δικαι</a:t>
            </a:r>
            <a:r>
              <a:rPr lang="en-US" dirty="0" smtClean="0"/>
              <a:t>́</a:t>
            </a:r>
            <a:r>
              <a:rPr lang="el-GR" dirty="0" smtClean="0"/>
              <a:t>ωμα </a:t>
            </a:r>
            <a:r>
              <a:rPr lang="el-GR" dirty="0" err="1" smtClean="0"/>
              <a:t>Απολη</a:t>
            </a:r>
            <a:r>
              <a:rPr lang="en-US" dirty="0" smtClean="0"/>
              <a:t>́</a:t>
            </a:r>
            <a:r>
              <a:rPr lang="el-GR" dirty="0" err="1" smtClean="0"/>
              <a:t>ψεως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Διοίκηση </a:t>
            </a:r>
            <a:r>
              <a:rPr lang="el-GR" sz="2000" dirty="0" err="1" smtClean="0"/>
              <a:t>εταιρίας</a:t>
            </a:r>
            <a:r>
              <a:rPr lang="el-GR" sz="2000" dirty="0" smtClean="0"/>
              <a:t>: </a:t>
            </a:r>
            <a:r>
              <a:rPr lang="el-GR" sz="2000" dirty="0" err="1" smtClean="0"/>
              <a:t>υπάγονται</a:t>
            </a:r>
            <a:r>
              <a:rPr lang="el-GR" sz="2000" dirty="0" smtClean="0"/>
              <a:t> </a:t>
            </a:r>
            <a:r>
              <a:rPr lang="el-GR" sz="2000" dirty="0" err="1" smtClean="0"/>
              <a:t>κάθε</a:t>
            </a:r>
            <a:r>
              <a:rPr lang="el-GR" sz="2000" dirty="0" smtClean="0"/>
              <a:t> </a:t>
            </a:r>
            <a:r>
              <a:rPr lang="el-GR" sz="2000" dirty="0" err="1" smtClean="0"/>
              <a:t>είδους</a:t>
            </a:r>
            <a:r>
              <a:rPr lang="el-GR" sz="2000" dirty="0" smtClean="0"/>
              <a:t> </a:t>
            </a:r>
            <a:r>
              <a:rPr lang="el-GR" sz="2000" dirty="0" err="1" smtClean="0"/>
              <a:t>πράξεις</a:t>
            </a:r>
            <a:r>
              <a:rPr lang="el-GR" sz="2000" dirty="0" smtClean="0"/>
              <a:t>. </a:t>
            </a:r>
            <a:r>
              <a:rPr lang="el-GR" sz="2000" dirty="0" err="1" smtClean="0"/>
              <a:t>Περιλαμβάνονται</a:t>
            </a:r>
            <a:r>
              <a:rPr lang="el-GR" sz="2000" dirty="0" smtClean="0"/>
              <a:t> </a:t>
            </a:r>
            <a:r>
              <a:rPr lang="el-GR" sz="2000" dirty="0" err="1" smtClean="0"/>
              <a:t>όλες</a:t>
            </a:r>
            <a:r>
              <a:rPr lang="el-GR" sz="2000" dirty="0" smtClean="0"/>
              <a:t> οι </a:t>
            </a:r>
            <a:r>
              <a:rPr lang="el-GR" sz="2000" dirty="0" err="1" smtClean="0"/>
              <a:t>δραστηριότητες</a:t>
            </a:r>
            <a:r>
              <a:rPr lang="el-GR" sz="2000" dirty="0" smtClean="0"/>
              <a:t> που </a:t>
            </a:r>
            <a:r>
              <a:rPr lang="el-GR" sz="2000" dirty="0" err="1" smtClean="0"/>
              <a:t>σχετίζονται</a:t>
            </a:r>
            <a:r>
              <a:rPr lang="el-GR" sz="2000" dirty="0" smtClean="0"/>
              <a:t> με τη </a:t>
            </a:r>
            <a:r>
              <a:rPr lang="el-GR" sz="2000" dirty="0" err="1" smtClean="0"/>
              <a:t>λήψη</a:t>
            </a:r>
            <a:r>
              <a:rPr lang="el-GR" sz="2000" dirty="0" smtClean="0"/>
              <a:t> </a:t>
            </a:r>
            <a:r>
              <a:rPr lang="el-GR" sz="2000" dirty="0" err="1" smtClean="0"/>
              <a:t>αποφάσεων</a:t>
            </a:r>
            <a:r>
              <a:rPr lang="el-GR" sz="2000" dirty="0" smtClean="0"/>
              <a:t>, </a:t>
            </a:r>
            <a:r>
              <a:rPr lang="el-GR" sz="2000" dirty="0" err="1" smtClean="0"/>
              <a:t>σύναψη</a:t>
            </a:r>
            <a:r>
              <a:rPr lang="el-GR" sz="2000" dirty="0" smtClean="0"/>
              <a:t> </a:t>
            </a:r>
            <a:r>
              <a:rPr lang="el-GR" sz="2000" dirty="0" err="1" smtClean="0"/>
              <a:t>συμβάσεων</a:t>
            </a:r>
            <a:r>
              <a:rPr lang="el-GR" sz="2000" dirty="0" smtClean="0"/>
              <a:t>, </a:t>
            </a:r>
            <a:r>
              <a:rPr lang="el-GR" sz="2000" dirty="0" err="1" smtClean="0"/>
              <a:t>δικαστική</a:t>
            </a:r>
            <a:r>
              <a:rPr lang="el-GR" sz="2000" dirty="0" smtClean="0"/>
              <a:t> </a:t>
            </a:r>
            <a:r>
              <a:rPr lang="el-GR" sz="2000" dirty="0" err="1" smtClean="0"/>
              <a:t>εκπροσώπηση</a:t>
            </a:r>
            <a:r>
              <a:rPr lang="el-GR" sz="2000" dirty="0" smtClean="0"/>
              <a:t>, </a:t>
            </a:r>
            <a:r>
              <a:rPr lang="el-GR" sz="2000" dirty="0" err="1" smtClean="0"/>
              <a:t>διοίκηση</a:t>
            </a:r>
            <a:r>
              <a:rPr lang="el-GR" sz="2000" dirty="0" smtClean="0"/>
              <a:t> κ </a:t>
            </a:r>
            <a:r>
              <a:rPr lang="el-GR" sz="2000" dirty="0" err="1" smtClean="0"/>
              <a:t>διάθεση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εταιρικής</a:t>
            </a:r>
            <a:r>
              <a:rPr lang="el-GR" sz="2000" dirty="0" smtClean="0"/>
              <a:t> </a:t>
            </a:r>
            <a:r>
              <a:rPr lang="el-GR" sz="2000" dirty="0" err="1" smtClean="0"/>
              <a:t>περιουσίας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err="1" smtClean="0"/>
              <a:t>Διαχείριση</a:t>
            </a:r>
            <a:r>
              <a:rPr lang="el-GR" sz="2000" dirty="0" smtClean="0"/>
              <a:t>: </a:t>
            </a:r>
            <a:r>
              <a:rPr lang="el-GR" sz="2000" dirty="0" err="1" smtClean="0"/>
              <a:t>Αφορά</a:t>
            </a:r>
            <a:r>
              <a:rPr lang="el-GR" sz="2000" dirty="0" smtClean="0"/>
              <a:t> στις </a:t>
            </a:r>
            <a:r>
              <a:rPr lang="el-GR" sz="2000" dirty="0" err="1" smtClean="0"/>
              <a:t>σχέσεις</a:t>
            </a:r>
            <a:r>
              <a:rPr lang="el-GR" sz="2000" dirty="0" smtClean="0"/>
              <a:t> που </a:t>
            </a:r>
            <a:r>
              <a:rPr lang="el-GR" sz="2000" dirty="0" err="1" smtClean="0"/>
              <a:t>αναπτύσσονται</a:t>
            </a:r>
            <a:r>
              <a:rPr lang="el-GR" sz="2000" dirty="0" smtClean="0"/>
              <a:t> στο </a:t>
            </a:r>
            <a:r>
              <a:rPr lang="el-GR" sz="2000" dirty="0" err="1" smtClean="0"/>
              <a:t>εσωτερικό</a:t>
            </a:r>
            <a:r>
              <a:rPr lang="el-GR" sz="2000" dirty="0" smtClean="0"/>
              <a:t> της </a:t>
            </a:r>
            <a:r>
              <a:rPr lang="el-GR" sz="2000" dirty="0" err="1" smtClean="0"/>
              <a:t>εταιρίας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err="1" smtClean="0"/>
              <a:t>Συλλογική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διαχείριση</a:t>
            </a:r>
            <a:r>
              <a:rPr lang="el-GR" sz="2000" dirty="0" smtClean="0"/>
              <a:t>, </a:t>
            </a:r>
            <a:r>
              <a:rPr lang="el-GR" sz="2000" dirty="0" err="1" smtClean="0"/>
              <a:t>Διαχείριση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κατά</a:t>
            </a:r>
            <a:r>
              <a:rPr lang="el-GR" sz="2000" dirty="0" smtClean="0"/>
              <a:t> </a:t>
            </a:r>
            <a:r>
              <a:rPr lang="el-GR" sz="2000" dirty="0" err="1" smtClean="0"/>
              <a:t>πλειοψηφία</a:t>
            </a:r>
            <a:r>
              <a:rPr lang="el-GR" sz="2000" dirty="0" smtClean="0"/>
              <a:t>, </a:t>
            </a:r>
            <a:r>
              <a:rPr lang="el-GR" sz="2000" dirty="0" err="1" smtClean="0"/>
              <a:t>Διαχείριση</a:t>
            </a:r>
            <a:r>
              <a:rPr lang="el-GR" sz="2000" dirty="0" smtClean="0"/>
              <a:t> </a:t>
            </a:r>
            <a:r>
              <a:rPr lang="el-GR" sz="2000" dirty="0" err="1" smtClean="0"/>
              <a:t>από</a:t>
            </a:r>
            <a:r>
              <a:rPr lang="el-GR" sz="2000" dirty="0" smtClean="0"/>
              <a:t> </a:t>
            </a:r>
            <a:r>
              <a:rPr lang="el-GR" sz="2000" dirty="0" err="1" smtClean="0"/>
              <a:t>ειδικά</a:t>
            </a:r>
            <a:r>
              <a:rPr lang="el-GR" sz="2000" dirty="0" smtClean="0"/>
              <a:t> </a:t>
            </a:r>
            <a:r>
              <a:rPr lang="el-GR" sz="2000" dirty="0" err="1" smtClean="0"/>
              <a:t>διοριζόμενους</a:t>
            </a:r>
            <a:r>
              <a:rPr lang="el-GR" sz="2000" dirty="0" smtClean="0"/>
              <a:t> γι </a:t>
            </a:r>
            <a:r>
              <a:rPr lang="el-GR" sz="2000" dirty="0" err="1" smtClean="0"/>
              <a:t>αυτό</a:t>
            </a:r>
            <a:r>
              <a:rPr lang="el-GR" sz="2000" dirty="0" smtClean="0"/>
              <a:t> το </a:t>
            </a:r>
            <a:r>
              <a:rPr lang="el-GR" sz="2000" dirty="0" err="1" smtClean="0"/>
              <a:t>σκοπό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εταίρους</a:t>
            </a:r>
            <a:r>
              <a:rPr lang="el-GR" sz="2000" dirty="0" smtClean="0"/>
              <a:t> (οι </a:t>
            </a:r>
            <a:r>
              <a:rPr lang="el-GR" sz="2000" dirty="0" err="1" smtClean="0"/>
              <a:t>υπόλοιποι</a:t>
            </a:r>
            <a:r>
              <a:rPr lang="el-GR" sz="2000" dirty="0" smtClean="0"/>
              <a:t> </a:t>
            </a:r>
            <a:r>
              <a:rPr lang="el-GR" sz="2000" dirty="0" err="1" smtClean="0"/>
              <a:t>αποκλείονται</a:t>
            </a:r>
            <a:r>
              <a:rPr lang="el-GR" sz="2000" dirty="0" smtClean="0"/>
              <a:t> </a:t>
            </a:r>
            <a:r>
              <a:rPr lang="el-GR" sz="2000" dirty="0" err="1" smtClean="0"/>
              <a:t>από</a:t>
            </a:r>
            <a:r>
              <a:rPr lang="el-GR" sz="2000" dirty="0" smtClean="0"/>
              <a:t> τη </a:t>
            </a:r>
            <a:r>
              <a:rPr lang="el-GR" sz="2000" dirty="0" err="1" smtClean="0"/>
              <a:t>διαχείριση</a:t>
            </a:r>
            <a:r>
              <a:rPr lang="el-GR" sz="2000" dirty="0" smtClean="0"/>
              <a:t> των </a:t>
            </a:r>
            <a:r>
              <a:rPr lang="el-GR" sz="2000" dirty="0" err="1" smtClean="0"/>
              <a:t>υποθέσεων</a:t>
            </a:r>
            <a:r>
              <a:rPr lang="el-GR" sz="2000" dirty="0" smtClean="0"/>
              <a:t>), </a:t>
            </a:r>
            <a:r>
              <a:rPr lang="el-GR" sz="2000" dirty="0" err="1" smtClean="0"/>
              <a:t>Ατομική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διαχείριση</a:t>
            </a:r>
            <a:r>
              <a:rPr lang="el-GR" sz="2000" dirty="0" smtClean="0"/>
              <a:t> (</a:t>
            </a:r>
            <a:r>
              <a:rPr lang="el-GR" sz="2000" dirty="0" err="1" smtClean="0"/>
              <a:t>ανάθεση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διαχείρισης</a:t>
            </a:r>
            <a:r>
              <a:rPr lang="el-GR" sz="2000" dirty="0" smtClean="0"/>
              <a:t> με την </a:t>
            </a:r>
            <a:r>
              <a:rPr lang="el-GR" sz="2000" dirty="0" err="1" smtClean="0"/>
              <a:t>έννοια</a:t>
            </a:r>
            <a:r>
              <a:rPr lang="el-GR" sz="2000" dirty="0" smtClean="0"/>
              <a:t> </a:t>
            </a:r>
            <a:r>
              <a:rPr lang="el-GR" sz="2000" dirty="0" err="1" smtClean="0"/>
              <a:t>ότι</a:t>
            </a:r>
            <a:r>
              <a:rPr lang="el-GR" sz="2000" dirty="0" smtClean="0"/>
              <a:t> </a:t>
            </a:r>
            <a:r>
              <a:rPr lang="el-GR" sz="2000" dirty="0" err="1" smtClean="0"/>
              <a:t>κάθε</a:t>
            </a:r>
            <a:r>
              <a:rPr lang="el-GR" sz="2000" dirty="0" smtClean="0"/>
              <a:t> </a:t>
            </a:r>
            <a:r>
              <a:rPr lang="el-GR" sz="2000" dirty="0" err="1" smtClean="0"/>
              <a:t>ένας</a:t>
            </a:r>
            <a:r>
              <a:rPr lang="el-GR" sz="2000" dirty="0" smtClean="0"/>
              <a:t> θα </a:t>
            </a:r>
            <a:r>
              <a:rPr lang="el-GR" sz="2000" dirty="0" err="1" smtClean="0"/>
              <a:t>μπορεί</a:t>
            </a:r>
            <a:r>
              <a:rPr lang="el-GR" sz="2000" dirty="0" smtClean="0"/>
              <a:t> να </a:t>
            </a:r>
            <a:r>
              <a:rPr lang="el-GR" sz="2000" dirty="0" err="1" smtClean="0"/>
              <a:t>ενεργεί</a:t>
            </a:r>
            <a:r>
              <a:rPr lang="el-GR" sz="2000" dirty="0" smtClean="0"/>
              <a:t> </a:t>
            </a:r>
            <a:r>
              <a:rPr lang="el-GR" sz="2000" dirty="0" err="1" smtClean="0"/>
              <a:t>μόνος</a:t>
            </a:r>
            <a:r>
              <a:rPr lang="el-GR" sz="2000" dirty="0" smtClean="0"/>
              <a:t>, οι </a:t>
            </a:r>
            <a:r>
              <a:rPr lang="el-GR" sz="2000" dirty="0" err="1" smtClean="0"/>
              <a:t>υπόλοιποι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διατηρούν</a:t>
            </a:r>
            <a:r>
              <a:rPr lang="el-GR" sz="2000" dirty="0" smtClean="0"/>
              <a:t> το </a:t>
            </a:r>
            <a:r>
              <a:rPr lang="el-GR" sz="2000" dirty="0" err="1" smtClean="0"/>
              <a:t>δικαίωμα</a:t>
            </a:r>
            <a:r>
              <a:rPr lang="el-GR" sz="2000" dirty="0" smtClean="0"/>
              <a:t> </a:t>
            </a:r>
            <a:r>
              <a:rPr lang="el-GR" sz="2000" dirty="0" err="1" smtClean="0"/>
              <a:t>εναντίωσης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err="1" smtClean="0"/>
              <a:t>Ευθύνη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εταίρων</a:t>
            </a:r>
            <a:r>
              <a:rPr lang="el-GR" sz="2000" dirty="0" smtClean="0"/>
              <a:t>: </a:t>
            </a:r>
            <a:r>
              <a:rPr lang="el-GR" sz="2000" dirty="0" err="1" smtClean="0"/>
              <a:t>ευθύνονται</a:t>
            </a:r>
            <a:r>
              <a:rPr lang="el-GR" sz="2000" dirty="0" smtClean="0"/>
              <a:t> για την </a:t>
            </a:r>
            <a:r>
              <a:rPr lang="el-GR" sz="2000" dirty="0" err="1" smtClean="0"/>
              <a:t>επιμέλεια</a:t>
            </a:r>
            <a:r>
              <a:rPr lang="el-GR" sz="2000" dirty="0" smtClean="0"/>
              <a:t> που </a:t>
            </a:r>
            <a:r>
              <a:rPr lang="el-GR" sz="2000" dirty="0" err="1" smtClean="0"/>
              <a:t>επιδεικνύουν</a:t>
            </a:r>
            <a:r>
              <a:rPr lang="el-GR" sz="2000" dirty="0" smtClean="0"/>
              <a:t> στις </a:t>
            </a:r>
            <a:r>
              <a:rPr lang="el-GR" sz="2000" dirty="0" err="1" smtClean="0"/>
              <a:t>δικές</a:t>
            </a:r>
            <a:r>
              <a:rPr lang="el-GR" sz="2000" dirty="0" smtClean="0"/>
              <a:t> τους </a:t>
            </a:r>
            <a:r>
              <a:rPr lang="el-GR" sz="2000" dirty="0" err="1" smtClean="0"/>
              <a:t>υποθέσεις</a:t>
            </a:r>
            <a:r>
              <a:rPr lang="el-GR" sz="2000" dirty="0" smtClean="0"/>
              <a:t>. Σε </a:t>
            </a:r>
            <a:r>
              <a:rPr lang="el-GR" sz="2000" dirty="0" err="1" smtClean="0"/>
              <a:t>εταιρία</a:t>
            </a:r>
            <a:r>
              <a:rPr lang="el-GR" sz="2000" dirty="0" smtClean="0"/>
              <a:t> </a:t>
            </a:r>
            <a:r>
              <a:rPr lang="el-GR" sz="2000" dirty="0" err="1" smtClean="0"/>
              <a:t>χωρίς</a:t>
            </a:r>
            <a:r>
              <a:rPr lang="el-GR" sz="2000" dirty="0" smtClean="0"/>
              <a:t> </a:t>
            </a:r>
            <a:r>
              <a:rPr lang="el-GR" sz="2000" dirty="0" err="1" smtClean="0"/>
              <a:t>νομική</a:t>
            </a:r>
            <a:r>
              <a:rPr lang="el-GR" sz="2000" dirty="0" smtClean="0"/>
              <a:t> </a:t>
            </a:r>
            <a:r>
              <a:rPr lang="el-GR" sz="2000" dirty="0" err="1" smtClean="0"/>
              <a:t>προσωπικότητα</a:t>
            </a:r>
            <a:r>
              <a:rPr lang="el-GR" sz="2000" dirty="0" smtClean="0"/>
              <a:t>, </a:t>
            </a:r>
            <a:r>
              <a:rPr lang="el-GR" sz="2000" dirty="0" err="1" smtClean="0"/>
              <a:t>ευθύνονται</a:t>
            </a:r>
            <a:r>
              <a:rPr lang="el-GR" sz="2000" dirty="0" smtClean="0"/>
              <a:t> για τα </a:t>
            </a:r>
            <a:r>
              <a:rPr lang="el-GR" sz="2000" dirty="0" err="1" smtClean="0"/>
              <a:t>εταιρικά</a:t>
            </a:r>
            <a:r>
              <a:rPr lang="el-GR" sz="2000" dirty="0" smtClean="0"/>
              <a:t> </a:t>
            </a:r>
            <a:r>
              <a:rPr lang="el-GR" sz="2000" dirty="0" err="1" smtClean="0"/>
              <a:t>χρέη</a:t>
            </a:r>
            <a:r>
              <a:rPr lang="el-GR" sz="2000" dirty="0" smtClean="0"/>
              <a:t> </a:t>
            </a:r>
            <a:r>
              <a:rPr lang="el-GR" sz="2000" dirty="0" err="1" smtClean="0"/>
              <a:t>όχι</a:t>
            </a:r>
            <a:r>
              <a:rPr lang="el-GR" sz="2000" dirty="0" smtClean="0"/>
              <a:t> </a:t>
            </a:r>
            <a:r>
              <a:rPr lang="el-GR" sz="2000" dirty="0" err="1" smtClean="0"/>
              <a:t>μόνο</a:t>
            </a:r>
            <a:r>
              <a:rPr lang="el-GR" sz="2000" dirty="0" smtClean="0"/>
              <a:t> με την </a:t>
            </a:r>
            <a:r>
              <a:rPr lang="el-GR" sz="2000" dirty="0" err="1" smtClean="0"/>
              <a:t>εταιρική</a:t>
            </a:r>
            <a:r>
              <a:rPr lang="el-GR" sz="2000" dirty="0" smtClean="0"/>
              <a:t> τους </a:t>
            </a:r>
            <a:r>
              <a:rPr lang="el-GR" sz="2000" dirty="0" err="1" smtClean="0"/>
              <a:t>μερίδα</a:t>
            </a:r>
            <a:r>
              <a:rPr lang="el-GR" sz="2000" dirty="0" smtClean="0"/>
              <a:t> </a:t>
            </a:r>
            <a:r>
              <a:rPr lang="el-GR" sz="2000" dirty="0" err="1" smtClean="0"/>
              <a:t>αλλά</a:t>
            </a:r>
            <a:r>
              <a:rPr lang="el-GR" sz="2000" dirty="0" smtClean="0"/>
              <a:t> κ με την </a:t>
            </a:r>
            <a:r>
              <a:rPr lang="el-GR" sz="2000" dirty="0" err="1" smtClean="0"/>
              <a:t>περιουσία</a:t>
            </a:r>
            <a:r>
              <a:rPr lang="el-GR" sz="2000" dirty="0" smtClean="0"/>
              <a:t> τους.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Λύση: Αν </a:t>
            </a:r>
            <a:r>
              <a:rPr lang="el-GR" dirty="0" err="1" smtClean="0"/>
              <a:t>πρόκειται</a:t>
            </a:r>
            <a:r>
              <a:rPr lang="el-GR" dirty="0" smtClean="0"/>
              <a:t> για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χωρίς</a:t>
            </a:r>
            <a:r>
              <a:rPr lang="el-GR" dirty="0" smtClean="0"/>
              <a:t>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περιουσία</a:t>
            </a:r>
            <a:r>
              <a:rPr lang="el-GR" dirty="0" smtClean="0"/>
              <a:t> </a:t>
            </a:r>
            <a:r>
              <a:rPr lang="el-GR" dirty="0" err="1" smtClean="0"/>
              <a:t>επιφέρει</a:t>
            </a:r>
            <a:r>
              <a:rPr lang="el-GR" dirty="0" smtClean="0"/>
              <a:t> την </a:t>
            </a:r>
            <a:r>
              <a:rPr lang="el-GR" dirty="0" err="1" smtClean="0"/>
              <a:t>άμεση</a:t>
            </a:r>
            <a:r>
              <a:rPr lang="el-GR" dirty="0" smtClean="0"/>
              <a:t> </a:t>
            </a:r>
            <a:r>
              <a:rPr lang="el-GR" dirty="0" err="1" smtClean="0"/>
              <a:t>περάτωση</a:t>
            </a:r>
            <a:r>
              <a:rPr lang="el-GR" dirty="0" smtClean="0"/>
              <a:t>. Λόγοι </a:t>
            </a:r>
            <a:r>
              <a:rPr lang="el-GR" dirty="0" err="1" smtClean="0"/>
              <a:t>λύσης</a:t>
            </a:r>
            <a:r>
              <a:rPr lang="el-GR" dirty="0" smtClean="0"/>
              <a:t>: </a:t>
            </a:r>
            <a:r>
              <a:rPr lang="el-GR" dirty="0" err="1" smtClean="0"/>
              <a:t>Πάροδος</a:t>
            </a:r>
            <a:r>
              <a:rPr lang="el-GR" dirty="0" smtClean="0"/>
              <a:t> </a:t>
            </a:r>
            <a:r>
              <a:rPr lang="el-GR" dirty="0" err="1" smtClean="0"/>
              <a:t>χρόνου</a:t>
            </a:r>
            <a:r>
              <a:rPr lang="el-GR" dirty="0" smtClean="0"/>
              <a:t> </a:t>
            </a:r>
            <a:r>
              <a:rPr lang="el-GR" dirty="0" err="1" smtClean="0"/>
              <a:t>διάρκειας</a:t>
            </a:r>
            <a:r>
              <a:rPr lang="el-GR" dirty="0" smtClean="0"/>
              <a:t>, </a:t>
            </a:r>
            <a:r>
              <a:rPr lang="el-GR" dirty="0" err="1" smtClean="0"/>
              <a:t>τακτική</a:t>
            </a:r>
            <a:r>
              <a:rPr lang="el-GR" dirty="0" smtClean="0"/>
              <a:t>/</a:t>
            </a:r>
            <a:r>
              <a:rPr lang="el-GR" dirty="0" err="1" smtClean="0"/>
              <a:t>έκτακτη</a:t>
            </a:r>
            <a:r>
              <a:rPr lang="el-GR" dirty="0" smtClean="0"/>
              <a:t> </a:t>
            </a:r>
            <a:r>
              <a:rPr lang="el-GR" dirty="0" err="1" smtClean="0"/>
              <a:t>καταγγελία</a:t>
            </a:r>
            <a:r>
              <a:rPr lang="el-GR" dirty="0" smtClean="0"/>
              <a:t> (</a:t>
            </a:r>
            <a:r>
              <a:rPr lang="el-GR" dirty="0" err="1" smtClean="0"/>
              <a:t>τακτική</a:t>
            </a:r>
            <a:r>
              <a:rPr lang="el-GR" dirty="0" smtClean="0"/>
              <a:t> –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αορίστου</a:t>
            </a:r>
            <a:r>
              <a:rPr lang="el-GR" dirty="0" smtClean="0"/>
              <a:t> </a:t>
            </a:r>
            <a:r>
              <a:rPr lang="el-GR" dirty="0" err="1" smtClean="0"/>
              <a:t>χρόνου</a:t>
            </a:r>
            <a:r>
              <a:rPr lang="el-GR" dirty="0" smtClean="0"/>
              <a:t>, </a:t>
            </a:r>
            <a:r>
              <a:rPr lang="el-GR" dirty="0" err="1" smtClean="0"/>
              <a:t>έκτακτη</a:t>
            </a:r>
            <a:r>
              <a:rPr lang="el-GR" dirty="0" smtClean="0"/>
              <a:t> –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ορισμένου</a:t>
            </a:r>
            <a:r>
              <a:rPr lang="el-GR" dirty="0" smtClean="0"/>
              <a:t> </a:t>
            </a:r>
            <a:r>
              <a:rPr lang="el-GR" dirty="0" err="1" smtClean="0"/>
              <a:t>χρόνου</a:t>
            </a:r>
            <a:r>
              <a:rPr lang="el-GR" dirty="0" smtClean="0"/>
              <a:t>), </a:t>
            </a:r>
            <a:r>
              <a:rPr lang="el-GR" dirty="0" err="1" smtClean="0"/>
              <a:t>εκπλήρωση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αδυναμία</a:t>
            </a:r>
            <a:r>
              <a:rPr lang="el-GR" dirty="0" smtClean="0"/>
              <a:t> </a:t>
            </a:r>
            <a:r>
              <a:rPr lang="el-GR" dirty="0" err="1" smtClean="0"/>
              <a:t>εκπλήρωσης</a:t>
            </a:r>
            <a:r>
              <a:rPr lang="el-GR" dirty="0" smtClean="0"/>
              <a:t> του </a:t>
            </a:r>
            <a:r>
              <a:rPr lang="el-GR" dirty="0" err="1" smtClean="0"/>
              <a:t>σκοπού</a:t>
            </a:r>
            <a:r>
              <a:rPr lang="el-GR" dirty="0" smtClean="0"/>
              <a:t>, </a:t>
            </a:r>
            <a:r>
              <a:rPr lang="el-GR" dirty="0" err="1" smtClean="0"/>
              <a:t>Θάνατος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(είναι </a:t>
            </a:r>
            <a:r>
              <a:rPr lang="el-GR" dirty="0" err="1" smtClean="0"/>
              <a:t>δυνατή</a:t>
            </a:r>
            <a:r>
              <a:rPr lang="el-GR" dirty="0" smtClean="0"/>
              <a:t> η </a:t>
            </a:r>
            <a:r>
              <a:rPr lang="el-GR" dirty="0" err="1" smtClean="0"/>
              <a:t>σύναψη</a:t>
            </a:r>
            <a:r>
              <a:rPr lang="el-GR" dirty="0" smtClean="0"/>
              <a:t> </a:t>
            </a:r>
            <a:r>
              <a:rPr lang="el-GR" dirty="0" err="1" smtClean="0"/>
              <a:t>συμφωνιών</a:t>
            </a:r>
            <a:r>
              <a:rPr lang="el-GR" dirty="0" smtClean="0"/>
              <a:t>, οι </a:t>
            </a:r>
            <a:r>
              <a:rPr lang="el-GR" dirty="0" err="1" smtClean="0"/>
              <a:t>οποίες</a:t>
            </a:r>
            <a:r>
              <a:rPr lang="el-GR" dirty="0" smtClean="0"/>
              <a:t> </a:t>
            </a:r>
            <a:r>
              <a:rPr lang="el-GR" dirty="0" err="1" smtClean="0"/>
              <a:t>επιτρέπουν</a:t>
            </a:r>
            <a:r>
              <a:rPr lang="el-GR" dirty="0" smtClean="0"/>
              <a:t> τη </a:t>
            </a:r>
            <a:r>
              <a:rPr lang="el-GR" dirty="0" err="1" smtClean="0"/>
              <a:t>συνέχιση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) </a:t>
            </a:r>
            <a:r>
              <a:rPr lang="el-GR" dirty="0" err="1" smtClean="0"/>
              <a:t>δικαστική</a:t>
            </a:r>
            <a:r>
              <a:rPr lang="el-GR" dirty="0" smtClean="0"/>
              <a:t> </a:t>
            </a:r>
            <a:r>
              <a:rPr lang="el-GR" dirty="0" err="1" smtClean="0"/>
              <a:t>συμπαράσταση</a:t>
            </a:r>
            <a:r>
              <a:rPr lang="el-GR" dirty="0" smtClean="0"/>
              <a:t>, </a:t>
            </a:r>
            <a:r>
              <a:rPr lang="el-GR" dirty="0" err="1" smtClean="0"/>
              <a:t>πτώχευση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Εκκαθάριση: η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εξακολουθεί</a:t>
            </a:r>
            <a:r>
              <a:rPr lang="el-GR" dirty="0" smtClean="0"/>
              <a:t> να </a:t>
            </a:r>
            <a:r>
              <a:rPr lang="el-GR" dirty="0" err="1" smtClean="0"/>
              <a:t>υπάρχει</a:t>
            </a:r>
            <a:r>
              <a:rPr lang="el-GR" dirty="0" smtClean="0"/>
              <a:t> αν το </a:t>
            </a:r>
            <a:r>
              <a:rPr lang="el-GR" dirty="0" err="1" smtClean="0"/>
              <a:t>απαιτούν</a:t>
            </a:r>
            <a:r>
              <a:rPr lang="el-GR" dirty="0" smtClean="0"/>
              <a:t> οι </a:t>
            </a:r>
            <a:r>
              <a:rPr lang="el-GR" dirty="0" err="1" smtClean="0"/>
              <a:t>ανάγκες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ο </a:t>
            </a:r>
            <a:r>
              <a:rPr lang="el-GR" dirty="0" err="1" smtClean="0"/>
              <a:t>σκοπός</a:t>
            </a:r>
            <a:r>
              <a:rPr lang="el-GR" dirty="0" smtClean="0"/>
              <a:t> </a:t>
            </a:r>
            <a:r>
              <a:rPr lang="el-GR" dirty="0" err="1" smtClean="0"/>
              <a:t>εκκαθάρισης</a:t>
            </a:r>
            <a:r>
              <a:rPr lang="el-GR" dirty="0" smtClean="0"/>
              <a:t>. </a:t>
            </a:r>
            <a:r>
              <a:rPr lang="el-GR" dirty="0" err="1" smtClean="0"/>
              <a:t>Εξοφλούνται</a:t>
            </a:r>
            <a:r>
              <a:rPr lang="el-GR" dirty="0" smtClean="0"/>
              <a:t> </a:t>
            </a:r>
            <a:r>
              <a:rPr lang="el-GR" dirty="0" err="1" smtClean="0"/>
              <a:t>χρέη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 </a:t>
            </a:r>
            <a:r>
              <a:rPr lang="el-GR" dirty="0" err="1" smtClean="0"/>
              <a:t>έναντι</a:t>
            </a:r>
            <a:r>
              <a:rPr lang="el-GR" dirty="0" smtClean="0"/>
              <a:t> </a:t>
            </a:r>
            <a:r>
              <a:rPr lang="el-GR" dirty="0" err="1" smtClean="0"/>
              <a:t>τρίτων</a:t>
            </a:r>
            <a:r>
              <a:rPr lang="el-GR" dirty="0" smtClean="0"/>
              <a:t>, </a:t>
            </a:r>
            <a:r>
              <a:rPr lang="el-GR" dirty="0" err="1" smtClean="0"/>
              <a:t>ρυθμίζονται</a:t>
            </a:r>
            <a:r>
              <a:rPr lang="el-GR" dirty="0" smtClean="0"/>
              <a:t> τα </a:t>
            </a:r>
            <a:r>
              <a:rPr lang="el-GR" dirty="0" err="1" smtClean="0"/>
              <a:t>χρέη</a:t>
            </a:r>
            <a:r>
              <a:rPr lang="el-GR" dirty="0" smtClean="0"/>
              <a:t> </a:t>
            </a:r>
            <a:r>
              <a:rPr lang="el-GR" dirty="0" err="1" smtClean="0"/>
              <a:t>μεταξύ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 </a:t>
            </a:r>
            <a:r>
              <a:rPr lang="el-GR" dirty="0" err="1" smtClean="0"/>
              <a:t>επιστρέφονται</a:t>
            </a:r>
            <a:r>
              <a:rPr lang="el-GR" dirty="0" smtClean="0"/>
              <a:t> οι </a:t>
            </a:r>
            <a:r>
              <a:rPr lang="el-GR" dirty="0" err="1" smtClean="0"/>
              <a:t>εισφορές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Ομόρρυθμη </a:t>
            </a:r>
            <a:r>
              <a:rPr lang="el-GR" b="1" dirty="0" err="1" smtClean="0"/>
              <a:t>Εταιρία</a:t>
            </a:r>
            <a:endParaRPr lang="en-US" b="1" dirty="0" smtClean="0"/>
          </a:p>
          <a:p>
            <a:pPr marL="0" indent="0">
              <a:buNone/>
            </a:pPr>
            <a:r>
              <a:rPr lang="el-GR" dirty="0" err="1" smtClean="0"/>
              <a:t>Ανήκει</a:t>
            </a:r>
            <a:r>
              <a:rPr lang="el-GR" dirty="0" smtClean="0"/>
              <a:t> στις </a:t>
            </a:r>
            <a:r>
              <a:rPr lang="el-GR" dirty="0" err="1" smtClean="0"/>
              <a:t>εμπορικές</a:t>
            </a:r>
            <a:r>
              <a:rPr lang="el-GR" dirty="0" smtClean="0"/>
              <a:t> </a:t>
            </a:r>
            <a:r>
              <a:rPr lang="el-GR" dirty="0" err="1" smtClean="0"/>
              <a:t>εταιρίες</a:t>
            </a:r>
            <a:r>
              <a:rPr lang="el-GR" dirty="0" smtClean="0"/>
              <a:t>, </a:t>
            </a:r>
            <a:r>
              <a:rPr lang="el-GR" dirty="0" err="1" smtClean="0"/>
              <a:t>διαθέτει</a:t>
            </a:r>
            <a:r>
              <a:rPr lang="el-GR" dirty="0" smtClean="0"/>
              <a:t>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 δηλ. είναι </a:t>
            </a:r>
            <a:r>
              <a:rPr lang="el-GR" dirty="0" err="1" smtClean="0"/>
              <a:t>υποκείμενο</a:t>
            </a:r>
            <a:r>
              <a:rPr lang="el-GR" dirty="0" smtClean="0"/>
              <a:t> </a:t>
            </a:r>
            <a:r>
              <a:rPr lang="el-GR" dirty="0" err="1" smtClean="0"/>
              <a:t>δικαιωμάτων</a:t>
            </a:r>
            <a:r>
              <a:rPr lang="el-GR" dirty="0" smtClean="0"/>
              <a:t> και </a:t>
            </a:r>
            <a:r>
              <a:rPr lang="el-GR" dirty="0" err="1" smtClean="0"/>
              <a:t>υποχρεώσεων</a:t>
            </a:r>
            <a:r>
              <a:rPr lang="el-GR" dirty="0" smtClean="0"/>
              <a:t>.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προσωπική</a:t>
            </a:r>
            <a:r>
              <a:rPr lang="el-GR" dirty="0" smtClean="0"/>
              <a:t> με </a:t>
            </a:r>
            <a:r>
              <a:rPr lang="el-GR" dirty="0" err="1" smtClean="0"/>
              <a:t>έντονο</a:t>
            </a:r>
            <a:r>
              <a:rPr lang="el-GR" dirty="0" smtClean="0"/>
              <a:t> </a:t>
            </a:r>
            <a:r>
              <a:rPr lang="el-GR" dirty="0" err="1" smtClean="0"/>
              <a:t>προσωπικό</a:t>
            </a:r>
            <a:r>
              <a:rPr lang="el-GR" dirty="0" smtClean="0"/>
              <a:t> </a:t>
            </a:r>
            <a:r>
              <a:rPr lang="el-GR" dirty="0" err="1" smtClean="0"/>
              <a:t>δεσμό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εμπορική</a:t>
            </a:r>
            <a:r>
              <a:rPr lang="el-GR" dirty="0" smtClean="0"/>
              <a:t> – </a:t>
            </a:r>
            <a:r>
              <a:rPr lang="el-GR" dirty="0" err="1" smtClean="0"/>
              <a:t>αποκτά</a:t>
            </a:r>
            <a:r>
              <a:rPr lang="el-GR" dirty="0" smtClean="0"/>
              <a:t> </a:t>
            </a:r>
            <a:r>
              <a:rPr lang="el-GR" dirty="0" err="1" smtClean="0"/>
              <a:t>εμπορική</a:t>
            </a:r>
            <a:r>
              <a:rPr lang="el-GR" dirty="0" smtClean="0"/>
              <a:t> </a:t>
            </a:r>
            <a:r>
              <a:rPr lang="el-GR" dirty="0" err="1" smtClean="0"/>
              <a:t>ιδιότητα</a:t>
            </a:r>
            <a:r>
              <a:rPr lang="el-GR" dirty="0" smtClean="0"/>
              <a:t> με την </a:t>
            </a:r>
            <a:r>
              <a:rPr lang="el-GR" dirty="0" err="1" smtClean="0"/>
              <a:t>άσκηση</a:t>
            </a:r>
            <a:r>
              <a:rPr lang="el-GR" dirty="0" smtClean="0"/>
              <a:t> εμπορικών </a:t>
            </a:r>
            <a:r>
              <a:rPr lang="el-GR" dirty="0" err="1" smtClean="0"/>
              <a:t>ράξεων</a:t>
            </a:r>
            <a:r>
              <a:rPr lang="el-GR" dirty="0" smtClean="0"/>
              <a:t> κατά </a:t>
            </a:r>
            <a:r>
              <a:rPr lang="el-GR" dirty="0" err="1" smtClean="0"/>
              <a:t>επάγγελμα</a:t>
            </a:r>
            <a:r>
              <a:rPr lang="el-GR" dirty="0" smtClean="0"/>
              <a:t>, </a:t>
            </a:r>
            <a:r>
              <a:rPr lang="el-GR" dirty="0" err="1" smtClean="0"/>
              <a:t>προσδίδεται</a:t>
            </a:r>
            <a:r>
              <a:rPr lang="el-GR" dirty="0" smtClean="0"/>
              <a:t> στους </a:t>
            </a:r>
            <a:r>
              <a:rPr lang="el-GR" dirty="0" err="1" smtClean="0"/>
              <a:t>ομόρρυθμους</a:t>
            </a:r>
            <a:r>
              <a:rPr lang="el-GR" dirty="0" smtClean="0"/>
              <a:t> η </a:t>
            </a:r>
            <a:r>
              <a:rPr lang="el-GR" dirty="0" err="1" smtClean="0"/>
              <a:t>ιδιότητα</a:t>
            </a:r>
            <a:r>
              <a:rPr lang="el-GR" dirty="0" smtClean="0"/>
              <a:t> του </a:t>
            </a:r>
            <a:r>
              <a:rPr lang="el-GR" dirty="0" err="1" smtClean="0"/>
              <a:t>εμπόρου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δική</a:t>
            </a:r>
            <a:r>
              <a:rPr lang="el-GR" dirty="0" smtClean="0"/>
              <a:t> της </a:t>
            </a:r>
            <a:r>
              <a:rPr lang="el-GR" dirty="0" err="1" smtClean="0"/>
              <a:t>περιουσία</a:t>
            </a:r>
            <a:r>
              <a:rPr lang="el-GR" dirty="0" smtClean="0"/>
              <a:t> </a:t>
            </a:r>
            <a:r>
              <a:rPr lang="el-GR" dirty="0" err="1" smtClean="0"/>
              <a:t>δικαιοπρακτεί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αδικοπρακτεί</a:t>
            </a:r>
            <a:r>
              <a:rPr lang="el-GR" dirty="0" smtClean="0"/>
              <a:t> δια των </a:t>
            </a:r>
            <a:r>
              <a:rPr lang="el-GR" dirty="0" err="1" smtClean="0"/>
              <a:t>αρμόδιων</a:t>
            </a:r>
            <a:r>
              <a:rPr lang="el-GR" dirty="0" smtClean="0"/>
              <a:t> για την </a:t>
            </a:r>
            <a:r>
              <a:rPr lang="el-GR" dirty="0" err="1" smtClean="0"/>
              <a:t>εκπροσώπηση</a:t>
            </a:r>
            <a:r>
              <a:rPr lang="el-GR" dirty="0" smtClean="0"/>
              <a:t> της.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Ευθύνη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: </a:t>
            </a:r>
            <a:r>
              <a:rPr lang="el-GR" dirty="0" err="1" smtClean="0"/>
              <a:t>απεριόριστη</a:t>
            </a:r>
            <a:r>
              <a:rPr lang="el-GR" dirty="0" smtClean="0"/>
              <a:t>, εις </a:t>
            </a:r>
            <a:r>
              <a:rPr lang="el-GR" dirty="0" err="1" smtClean="0"/>
              <a:t>ολόκληρον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Ειδική </a:t>
            </a:r>
            <a:r>
              <a:rPr lang="el-GR" dirty="0" err="1" smtClean="0"/>
              <a:t>βραχυπρόθεσμη</a:t>
            </a:r>
            <a:r>
              <a:rPr lang="el-GR" dirty="0" smtClean="0"/>
              <a:t> 5ετή </a:t>
            </a:r>
            <a:r>
              <a:rPr lang="el-GR" dirty="0" err="1" smtClean="0"/>
              <a:t>παραγραφή</a:t>
            </a:r>
            <a:r>
              <a:rPr lang="el-GR" dirty="0" smtClean="0"/>
              <a:t> για τις </a:t>
            </a:r>
            <a:r>
              <a:rPr lang="el-GR" dirty="0" err="1" smtClean="0"/>
              <a:t>απαιτήσεις</a:t>
            </a:r>
            <a:r>
              <a:rPr lang="el-GR" dirty="0" smtClean="0"/>
              <a:t> </a:t>
            </a:r>
            <a:r>
              <a:rPr lang="el-GR" dirty="0" err="1" smtClean="0"/>
              <a:t>δανειστών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 σε </a:t>
            </a:r>
            <a:r>
              <a:rPr lang="el-GR" dirty="0" err="1" smtClean="0"/>
              <a:t>περίπτωση</a:t>
            </a:r>
            <a:r>
              <a:rPr lang="el-GR" dirty="0" smtClean="0"/>
              <a:t> </a:t>
            </a:r>
            <a:r>
              <a:rPr lang="el-GR" dirty="0" err="1" smtClean="0"/>
              <a:t>λύσης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αποχώρησης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απαιτήσεων</a:t>
            </a:r>
            <a:r>
              <a:rPr lang="el-GR" dirty="0" smtClean="0"/>
              <a:t> </a:t>
            </a:r>
            <a:r>
              <a:rPr lang="el-GR" dirty="0" err="1" smtClean="0"/>
              <a:t>δανειστών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, </a:t>
            </a:r>
            <a:r>
              <a:rPr lang="el-GR" dirty="0" err="1" smtClean="0"/>
              <a:t>λύση</a:t>
            </a:r>
            <a:r>
              <a:rPr lang="el-GR" dirty="0" smtClean="0"/>
              <a:t> </a:t>
            </a:r>
            <a:r>
              <a:rPr lang="el-GR" dirty="0" err="1" smtClean="0"/>
              <a:t>εταιρίας</a:t>
            </a:r>
            <a:r>
              <a:rPr lang="el-GR" dirty="0" smtClean="0"/>
              <a:t> κ </a:t>
            </a:r>
            <a:r>
              <a:rPr lang="el-GR" dirty="0" err="1" smtClean="0"/>
              <a:t>αφετηρία</a:t>
            </a:r>
            <a:r>
              <a:rPr lang="el-GR" dirty="0" smtClean="0"/>
              <a:t> </a:t>
            </a:r>
            <a:r>
              <a:rPr lang="el-GR" dirty="0" err="1" smtClean="0"/>
              <a:t>παραγραφής</a:t>
            </a:r>
            <a:r>
              <a:rPr lang="el-GR" dirty="0" smtClean="0"/>
              <a:t> η </a:t>
            </a:r>
            <a:r>
              <a:rPr lang="el-GR" dirty="0" err="1" smtClean="0"/>
              <a:t>δημοσίευση</a:t>
            </a:r>
            <a:r>
              <a:rPr lang="el-GR" dirty="0" smtClean="0"/>
              <a:t> της </a:t>
            </a:r>
            <a:r>
              <a:rPr lang="el-GR" dirty="0" err="1" smtClean="0"/>
              <a:t>λύσης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η </a:t>
            </a:r>
            <a:r>
              <a:rPr lang="el-GR" dirty="0" err="1" smtClean="0"/>
              <a:t>αποχώρηση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Εταιρική </a:t>
            </a:r>
            <a:r>
              <a:rPr lang="el-GR" dirty="0" err="1" smtClean="0"/>
              <a:t>Σύμβαση</a:t>
            </a:r>
            <a:r>
              <a:rPr lang="el-GR" dirty="0" smtClean="0"/>
              <a:t>: </a:t>
            </a:r>
            <a:r>
              <a:rPr lang="el-GR" dirty="0" err="1" smtClean="0"/>
              <a:t>προσώπων</a:t>
            </a:r>
            <a:r>
              <a:rPr lang="el-GR" dirty="0" smtClean="0"/>
              <a:t> που </a:t>
            </a:r>
            <a:r>
              <a:rPr lang="el-GR" dirty="0" err="1" smtClean="0"/>
              <a:t>αναλαμβάνουν</a:t>
            </a:r>
            <a:r>
              <a:rPr lang="el-GR" dirty="0" smtClean="0"/>
              <a:t> να με </a:t>
            </a:r>
            <a:r>
              <a:rPr lang="el-GR" dirty="0" err="1" smtClean="0"/>
              <a:t>κοινές</a:t>
            </a:r>
            <a:r>
              <a:rPr lang="el-GR" dirty="0" smtClean="0"/>
              <a:t> </a:t>
            </a:r>
            <a:r>
              <a:rPr lang="el-GR" dirty="0" err="1" smtClean="0"/>
              <a:t>εισφορές</a:t>
            </a:r>
            <a:r>
              <a:rPr lang="el-GR" dirty="0" smtClean="0"/>
              <a:t> </a:t>
            </a:r>
            <a:r>
              <a:rPr lang="el-GR" dirty="0" err="1" smtClean="0"/>
              <a:t>κοινό</a:t>
            </a:r>
            <a:r>
              <a:rPr lang="el-GR" dirty="0" smtClean="0"/>
              <a:t> </a:t>
            </a:r>
            <a:r>
              <a:rPr lang="el-GR" dirty="0" err="1" smtClean="0"/>
              <a:t>εμπορικό</a:t>
            </a:r>
            <a:r>
              <a:rPr lang="el-GR" dirty="0" smtClean="0"/>
              <a:t> </a:t>
            </a:r>
            <a:r>
              <a:rPr lang="el-GR" dirty="0" err="1" smtClean="0"/>
              <a:t>σκοπό</a:t>
            </a:r>
            <a:r>
              <a:rPr lang="el-GR" dirty="0" smtClean="0"/>
              <a:t>,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συνίσταται</a:t>
            </a:r>
            <a:r>
              <a:rPr lang="el-GR" dirty="0" smtClean="0"/>
              <a:t> στη </a:t>
            </a:r>
            <a:r>
              <a:rPr lang="el-GR" dirty="0" err="1" smtClean="0"/>
              <a:t>διενέργεια</a:t>
            </a:r>
            <a:r>
              <a:rPr lang="el-GR" dirty="0" smtClean="0"/>
              <a:t> εμπορικών </a:t>
            </a:r>
            <a:r>
              <a:rPr lang="el-GR" dirty="0" err="1" smtClean="0"/>
              <a:t>πράξεων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err="1" smtClean="0"/>
              <a:t>Συνήθως</a:t>
            </a:r>
            <a:r>
              <a:rPr lang="el-GR" dirty="0" smtClean="0"/>
              <a:t> η </a:t>
            </a:r>
            <a:r>
              <a:rPr lang="el-GR" dirty="0" err="1" smtClean="0"/>
              <a:t>σύσταση</a:t>
            </a:r>
            <a:r>
              <a:rPr lang="el-GR" dirty="0" smtClean="0"/>
              <a:t> </a:t>
            </a:r>
            <a:r>
              <a:rPr lang="el-GR" dirty="0" err="1" smtClean="0"/>
              <a:t>γίνεται</a:t>
            </a:r>
            <a:r>
              <a:rPr lang="el-GR" dirty="0" smtClean="0"/>
              <a:t> με </a:t>
            </a:r>
            <a:r>
              <a:rPr lang="el-GR" dirty="0" err="1" smtClean="0"/>
              <a:t>ιδιωτικό</a:t>
            </a:r>
            <a:r>
              <a:rPr lang="el-GR" dirty="0" smtClean="0"/>
              <a:t> </a:t>
            </a:r>
            <a:r>
              <a:rPr lang="el-GR" dirty="0" err="1" smtClean="0"/>
              <a:t>έγγραφο</a:t>
            </a:r>
            <a:r>
              <a:rPr lang="el-GR" dirty="0" smtClean="0"/>
              <a:t>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κ </a:t>
            </a:r>
            <a:r>
              <a:rPr lang="el-GR" dirty="0" err="1" smtClean="0"/>
              <a:t>περιέχει</a:t>
            </a:r>
            <a:r>
              <a:rPr lang="el-GR" dirty="0" smtClean="0"/>
              <a:t> τους </a:t>
            </a:r>
            <a:r>
              <a:rPr lang="el-GR" dirty="0" err="1" smtClean="0"/>
              <a:t>βασικούς</a:t>
            </a:r>
            <a:r>
              <a:rPr lang="el-GR" dirty="0" smtClean="0"/>
              <a:t> </a:t>
            </a:r>
            <a:r>
              <a:rPr lang="el-GR" dirty="0" err="1" smtClean="0"/>
              <a:t>όρους</a:t>
            </a:r>
            <a:r>
              <a:rPr lang="el-GR" dirty="0" smtClean="0"/>
              <a:t> </a:t>
            </a:r>
            <a:r>
              <a:rPr lang="el-GR" dirty="0" err="1" smtClean="0"/>
              <a:t>λειτουργίας</a:t>
            </a:r>
            <a:r>
              <a:rPr lang="el-GR" dirty="0" smtClean="0"/>
              <a:t>. Το </a:t>
            </a:r>
            <a:r>
              <a:rPr lang="el-GR" dirty="0" err="1" smtClean="0"/>
              <a:t>περιεχόμενο</a:t>
            </a:r>
            <a:r>
              <a:rPr lang="el-GR" dirty="0" smtClean="0"/>
              <a:t> του </a:t>
            </a:r>
            <a:r>
              <a:rPr lang="el-GR" dirty="0" err="1" smtClean="0"/>
              <a:t>έχει</a:t>
            </a:r>
            <a:r>
              <a:rPr lang="el-GR" dirty="0" smtClean="0"/>
              <a:t> τα </a:t>
            </a:r>
            <a:r>
              <a:rPr lang="el-GR" dirty="0" err="1" smtClean="0"/>
              <a:t>πλήρη</a:t>
            </a:r>
            <a:r>
              <a:rPr lang="el-GR" dirty="0" smtClean="0"/>
              <a:t> </a:t>
            </a:r>
            <a:r>
              <a:rPr lang="el-GR" dirty="0" err="1" smtClean="0"/>
              <a:t>ονοματεπώνυμα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, </a:t>
            </a:r>
            <a:r>
              <a:rPr lang="el-GR" dirty="0" err="1" smtClean="0"/>
              <a:t>ιδιότητα</a:t>
            </a:r>
            <a:r>
              <a:rPr lang="el-GR" dirty="0" smtClean="0"/>
              <a:t> και </a:t>
            </a:r>
            <a:r>
              <a:rPr lang="el-GR" dirty="0" err="1" smtClean="0"/>
              <a:t>κατοικία</a:t>
            </a:r>
            <a:r>
              <a:rPr lang="el-GR" dirty="0" smtClean="0"/>
              <a:t> τους </a:t>
            </a:r>
            <a:r>
              <a:rPr lang="el-GR" dirty="0" err="1" smtClean="0"/>
              <a:t>επωνυμία</a:t>
            </a:r>
            <a:r>
              <a:rPr lang="el-GR" dirty="0" smtClean="0"/>
              <a:t> </a:t>
            </a:r>
            <a:r>
              <a:rPr lang="el-GR" dirty="0" err="1" smtClean="0"/>
              <a:t>εταιρίας</a:t>
            </a:r>
            <a:r>
              <a:rPr lang="el-GR" dirty="0" smtClean="0"/>
              <a:t>, </a:t>
            </a:r>
            <a:r>
              <a:rPr lang="el-GR" dirty="0" err="1" smtClean="0"/>
              <a:t>τυχόν</a:t>
            </a:r>
            <a:r>
              <a:rPr lang="el-GR" dirty="0" smtClean="0"/>
              <a:t> </a:t>
            </a:r>
            <a:r>
              <a:rPr lang="el-GR" dirty="0" err="1" smtClean="0"/>
              <a:t>διαχειριστές</a:t>
            </a:r>
            <a:r>
              <a:rPr lang="el-GR" dirty="0" smtClean="0"/>
              <a:t>, το </a:t>
            </a:r>
            <a:r>
              <a:rPr lang="el-GR" dirty="0" err="1" smtClean="0"/>
              <a:t>κεφάλαιο</a:t>
            </a:r>
            <a:r>
              <a:rPr lang="el-GR" dirty="0" smtClean="0"/>
              <a:t>, το </a:t>
            </a:r>
            <a:r>
              <a:rPr lang="el-GR" dirty="0" err="1" smtClean="0"/>
              <a:t>ποσοστό</a:t>
            </a:r>
            <a:r>
              <a:rPr lang="el-GR" dirty="0" smtClean="0"/>
              <a:t> </a:t>
            </a:r>
            <a:r>
              <a:rPr lang="el-GR" dirty="0" err="1" smtClean="0"/>
              <a:t>συμμετοχής</a:t>
            </a:r>
            <a:r>
              <a:rPr lang="el-GR" dirty="0" smtClean="0"/>
              <a:t> των </a:t>
            </a:r>
            <a:r>
              <a:rPr lang="el-GR" dirty="0" err="1" smtClean="0"/>
              <a:t>εταίρων</a:t>
            </a:r>
            <a:r>
              <a:rPr lang="el-GR" dirty="0" smtClean="0"/>
              <a:t> και τη </a:t>
            </a:r>
            <a:r>
              <a:rPr lang="el-GR" dirty="0" err="1" smtClean="0"/>
              <a:t>διάρκεια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Τα </a:t>
            </a:r>
            <a:r>
              <a:rPr lang="el-GR" sz="1800" dirty="0" err="1" smtClean="0"/>
              <a:t>ουσιώδη</a:t>
            </a:r>
            <a:r>
              <a:rPr lang="el-GR" sz="1800" dirty="0" smtClean="0"/>
              <a:t> </a:t>
            </a:r>
            <a:r>
              <a:rPr lang="el-GR" sz="1800" dirty="0" err="1" smtClean="0"/>
              <a:t>στοιχεία</a:t>
            </a:r>
            <a:r>
              <a:rPr lang="el-GR" sz="1800" dirty="0" smtClean="0"/>
              <a:t> του είναι: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1. Τα </a:t>
            </a:r>
            <a:r>
              <a:rPr lang="el-GR" sz="1800" dirty="0" err="1" smtClean="0"/>
              <a:t>πλήρη</a:t>
            </a:r>
            <a:r>
              <a:rPr lang="el-GR" sz="1800" dirty="0" smtClean="0"/>
              <a:t> </a:t>
            </a:r>
            <a:r>
              <a:rPr lang="el-GR" sz="1800" dirty="0" err="1" smtClean="0"/>
              <a:t>ονόματα</a:t>
            </a:r>
            <a:r>
              <a:rPr lang="el-GR" sz="1800" dirty="0" smtClean="0"/>
              <a:t> των </a:t>
            </a:r>
            <a:r>
              <a:rPr lang="el-GR" sz="1800" dirty="0" err="1" smtClean="0"/>
              <a:t>εταίρων</a:t>
            </a:r>
            <a:r>
              <a:rPr lang="el-GR" sz="1800" dirty="0" smtClean="0"/>
              <a:t>, 2. </a:t>
            </a:r>
            <a:r>
              <a:rPr lang="el-GR" sz="1800" dirty="0" err="1" smtClean="0"/>
              <a:t>Συμφωνία</a:t>
            </a:r>
            <a:r>
              <a:rPr lang="el-GR" sz="1800" dirty="0" smtClean="0"/>
              <a:t> </a:t>
            </a:r>
            <a:r>
              <a:rPr lang="el-GR" sz="1800" dirty="0" err="1" smtClean="0"/>
              <a:t>υποχρέωσης</a:t>
            </a:r>
            <a:r>
              <a:rPr lang="el-GR" sz="1800" dirty="0" smtClean="0"/>
              <a:t> </a:t>
            </a:r>
            <a:r>
              <a:rPr lang="el-GR" sz="1800" dirty="0" err="1" smtClean="0"/>
              <a:t>επιδίωξης</a:t>
            </a:r>
            <a:r>
              <a:rPr lang="el-GR" sz="1800" dirty="0" smtClean="0"/>
              <a:t> </a:t>
            </a:r>
            <a:r>
              <a:rPr lang="el-GR" sz="1800" dirty="0" err="1" smtClean="0"/>
              <a:t>κοινού</a:t>
            </a:r>
            <a:r>
              <a:rPr lang="el-GR" sz="1800" dirty="0" smtClean="0"/>
              <a:t> </a:t>
            </a:r>
            <a:r>
              <a:rPr lang="el-GR" sz="1800" dirty="0" err="1" smtClean="0"/>
              <a:t>σκοπού</a:t>
            </a:r>
            <a:r>
              <a:rPr lang="el-GR" sz="1800" dirty="0" smtClean="0"/>
              <a:t> – </a:t>
            </a:r>
            <a:r>
              <a:rPr lang="el-GR" sz="1800" dirty="0" err="1" smtClean="0"/>
              <a:t>πρέπει</a:t>
            </a:r>
            <a:r>
              <a:rPr lang="el-GR" sz="1800" dirty="0" smtClean="0"/>
              <a:t> να </a:t>
            </a:r>
            <a:r>
              <a:rPr lang="el-GR" sz="1800" dirty="0" err="1" smtClean="0"/>
              <a:t>προκύπτει</a:t>
            </a:r>
            <a:r>
              <a:rPr lang="el-GR" sz="1800" dirty="0" smtClean="0"/>
              <a:t> ως </a:t>
            </a:r>
            <a:r>
              <a:rPr lang="el-GR" sz="1800" dirty="0" err="1" smtClean="0"/>
              <a:t>υποχρέωση</a:t>
            </a:r>
            <a:r>
              <a:rPr lang="el-GR" sz="1800" dirty="0" smtClean="0"/>
              <a:t> και ΟΧΙ </a:t>
            </a:r>
            <a:r>
              <a:rPr lang="el-GR" sz="1800" dirty="0" err="1" smtClean="0"/>
              <a:t>απλά</a:t>
            </a:r>
            <a:r>
              <a:rPr lang="el-GR" sz="1800" dirty="0" smtClean="0"/>
              <a:t> ως </a:t>
            </a:r>
            <a:r>
              <a:rPr lang="el-GR" sz="1800" dirty="0" err="1" smtClean="0"/>
              <a:t>δικαίωμα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3. </a:t>
            </a:r>
            <a:r>
              <a:rPr lang="el-GR" sz="1800" dirty="0" err="1" smtClean="0"/>
              <a:t>Επωνυμία</a:t>
            </a:r>
            <a:r>
              <a:rPr lang="el-GR" sz="1800" dirty="0" smtClean="0"/>
              <a:t>: το </a:t>
            </a:r>
            <a:r>
              <a:rPr lang="el-GR" sz="1800" dirty="0" err="1" smtClean="0"/>
              <a:t>όνομα</a:t>
            </a:r>
            <a:r>
              <a:rPr lang="el-GR" sz="1800" dirty="0" smtClean="0"/>
              <a:t> που το </a:t>
            </a:r>
            <a:r>
              <a:rPr lang="el-GR" sz="1800" dirty="0" err="1" smtClean="0"/>
              <a:t>νομικό</a:t>
            </a:r>
            <a:r>
              <a:rPr lang="el-GR" sz="1800" dirty="0" smtClean="0"/>
              <a:t> </a:t>
            </a:r>
            <a:r>
              <a:rPr lang="el-GR" sz="1800" dirty="0" err="1" smtClean="0"/>
              <a:t>πρόσωπο</a:t>
            </a:r>
            <a:r>
              <a:rPr lang="el-GR" sz="1800" dirty="0" smtClean="0"/>
              <a:t> </a:t>
            </a:r>
            <a:r>
              <a:rPr lang="el-GR" sz="1800" dirty="0" err="1" smtClean="0"/>
              <a:t>εμφανίζεται</a:t>
            </a:r>
            <a:r>
              <a:rPr lang="el-GR" sz="1800" dirty="0" smtClean="0"/>
              <a:t> στις </a:t>
            </a:r>
            <a:r>
              <a:rPr lang="el-GR" sz="1800" dirty="0" err="1" smtClean="0"/>
              <a:t>συναλλαγές</a:t>
            </a:r>
            <a:r>
              <a:rPr lang="el-GR" sz="1800" dirty="0" smtClean="0"/>
              <a:t>, δε </a:t>
            </a:r>
            <a:r>
              <a:rPr lang="el-GR" sz="1800" dirty="0" err="1" smtClean="0"/>
              <a:t>χρειάζεται</a:t>
            </a:r>
            <a:r>
              <a:rPr lang="el-GR" sz="1800" dirty="0" smtClean="0"/>
              <a:t> να </a:t>
            </a:r>
            <a:r>
              <a:rPr lang="el-GR" sz="1800" dirty="0" err="1" smtClean="0"/>
              <a:t>αναφέρει</a:t>
            </a:r>
            <a:r>
              <a:rPr lang="el-GR" sz="1800" dirty="0" smtClean="0"/>
              <a:t> </a:t>
            </a:r>
            <a:r>
              <a:rPr lang="el-GR" sz="1800" dirty="0" err="1" smtClean="0"/>
              <a:t>όλα</a:t>
            </a:r>
            <a:r>
              <a:rPr lang="el-GR" sz="1800" dirty="0" smtClean="0"/>
              <a:t> τα </a:t>
            </a:r>
            <a:r>
              <a:rPr lang="el-GR" sz="1800" dirty="0" err="1" smtClean="0"/>
              <a:t>ονόματα</a:t>
            </a:r>
            <a:r>
              <a:rPr lang="el-GR" sz="1800" dirty="0" smtClean="0"/>
              <a:t> μα </a:t>
            </a:r>
            <a:r>
              <a:rPr lang="el-GR" sz="1800" dirty="0" err="1" smtClean="0"/>
              <a:t>προσθήκη</a:t>
            </a:r>
            <a:r>
              <a:rPr lang="el-GR" sz="1800" dirty="0" smtClean="0"/>
              <a:t> </a:t>
            </a:r>
            <a:r>
              <a:rPr lang="el-GR" sz="1800" dirty="0" err="1" smtClean="0"/>
              <a:t>χαρακτηρισμού</a:t>
            </a:r>
            <a:r>
              <a:rPr lang="el-GR" sz="1800" dirty="0" smtClean="0"/>
              <a:t>. </a:t>
            </a:r>
            <a:r>
              <a:rPr lang="el-GR" sz="1800" dirty="0" err="1" smtClean="0"/>
              <a:t>Πρέπει</a:t>
            </a:r>
            <a:r>
              <a:rPr lang="el-GR" sz="1800" dirty="0" smtClean="0"/>
              <a:t> να </a:t>
            </a:r>
            <a:r>
              <a:rPr lang="el-GR" sz="1800" dirty="0" err="1" smtClean="0"/>
              <a:t>σχηματίζεται</a:t>
            </a:r>
            <a:r>
              <a:rPr lang="el-GR" sz="1800" dirty="0" smtClean="0"/>
              <a:t> </a:t>
            </a:r>
            <a:r>
              <a:rPr lang="el-GR" sz="1800" dirty="0" err="1" smtClean="0"/>
              <a:t>βάσει</a:t>
            </a:r>
            <a:r>
              <a:rPr lang="el-GR" sz="1800" dirty="0" smtClean="0"/>
              <a:t> της </a:t>
            </a:r>
            <a:r>
              <a:rPr lang="el-GR" sz="1800" dirty="0" err="1" smtClean="0"/>
              <a:t>αρχής</a:t>
            </a:r>
            <a:r>
              <a:rPr lang="el-GR" sz="1800" dirty="0" smtClean="0"/>
              <a:t> </a:t>
            </a:r>
            <a:r>
              <a:rPr lang="el-GR" sz="1800" dirty="0" err="1" smtClean="0"/>
              <a:t>αλήθειας</a:t>
            </a:r>
            <a:r>
              <a:rPr lang="el-GR" sz="1800" dirty="0" smtClean="0"/>
              <a:t> (</a:t>
            </a:r>
            <a:r>
              <a:rPr lang="el-GR" sz="1800" dirty="0" err="1" smtClean="0"/>
              <a:t>μόνο</a:t>
            </a:r>
            <a:r>
              <a:rPr lang="el-GR" sz="1800" dirty="0" smtClean="0"/>
              <a:t> </a:t>
            </a:r>
            <a:r>
              <a:rPr lang="el-GR" sz="1800" dirty="0" err="1" smtClean="0"/>
              <a:t>ονόματα</a:t>
            </a:r>
            <a:r>
              <a:rPr lang="el-GR" sz="1800" dirty="0" smtClean="0"/>
              <a:t> </a:t>
            </a:r>
            <a:r>
              <a:rPr lang="el-GR" sz="1800" dirty="0" err="1" smtClean="0"/>
              <a:t>εταίρων</a:t>
            </a:r>
            <a:r>
              <a:rPr lang="el-GR" sz="1800" dirty="0" smtClean="0"/>
              <a:t>), της </a:t>
            </a:r>
            <a:r>
              <a:rPr lang="el-GR" sz="1800" dirty="0" err="1" smtClean="0"/>
              <a:t>αρχής</a:t>
            </a:r>
            <a:r>
              <a:rPr lang="el-GR" sz="1800" dirty="0" smtClean="0"/>
              <a:t> της </a:t>
            </a:r>
            <a:r>
              <a:rPr lang="el-GR" sz="1800" dirty="0" err="1" smtClean="0"/>
              <a:t>διάρκειας</a:t>
            </a:r>
            <a:r>
              <a:rPr lang="el-GR" sz="1800" dirty="0" smtClean="0"/>
              <a:t> (να </a:t>
            </a:r>
            <a:r>
              <a:rPr lang="el-GR" sz="1800" dirty="0" err="1" smtClean="0"/>
              <a:t>συνεχίσει</a:t>
            </a:r>
            <a:r>
              <a:rPr lang="el-GR" sz="1800" dirty="0" smtClean="0"/>
              <a:t> να </a:t>
            </a:r>
            <a:r>
              <a:rPr lang="el-GR" sz="1800" dirty="0" err="1" smtClean="0"/>
              <a:t>λειτουργεί</a:t>
            </a:r>
            <a:r>
              <a:rPr lang="el-GR" sz="1800" dirty="0" smtClean="0"/>
              <a:t> με την </a:t>
            </a:r>
            <a:r>
              <a:rPr lang="el-GR" sz="1800" dirty="0" err="1" smtClean="0"/>
              <a:t>ίδια</a:t>
            </a:r>
            <a:r>
              <a:rPr lang="el-GR" sz="1800" dirty="0" smtClean="0"/>
              <a:t> </a:t>
            </a:r>
            <a:r>
              <a:rPr lang="el-GR" sz="1800" dirty="0" err="1" smtClean="0"/>
              <a:t>επωνυμία</a:t>
            </a:r>
            <a:r>
              <a:rPr lang="el-GR" sz="1800" dirty="0" smtClean="0"/>
              <a:t>), την </a:t>
            </a:r>
            <a:r>
              <a:rPr lang="el-GR" sz="1800" dirty="0" err="1" smtClean="0"/>
              <a:t>αρχή</a:t>
            </a:r>
            <a:r>
              <a:rPr lang="el-GR" sz="1800" dirty="0" smtClean="0"/>
              <a:t> της </a:t>
            </a:r>
            <a:r>
              <a:rPr lang="el-GR" sz="1800" dirty="0" err="1" smtClean="0"/>
              <a:t>ενότητας</a:t>
            </a:r>
            <a:r>
              <a:rPr lang="el-GR" sz="1800" dirty="0" smtClean="0"/>
              <a:t> (</a:t>
            </a:r>
            <a:r>
              <a:rPr lang="el-GR" sz="1800" dirty="0" err="1" smtClean="0"/>
              <a:t>ανάγκη</a:t>
            </a:r>
            <a:r>
              <a:rPr lang="el-GR" sz="1800" dirty="0" smtClean="0"/>
              <a:t> </a:t>
            </a:r>
            <a:r>
              <a:rPr lang="el-GR" sz="1800" dirty="0" err="1" smtClean="0"/>
              <a:t>εμφάνισης</a:t>
            </a:r>
            <a:r>
              <a:rPr lang="el-GR" sz="1800" dirty="0" smtClean="0"/>
              <a:t> με μια </a:t>
            </a:r>
            <a:r>
              <a:rPr lang="el-GR" sz="1800" dirty="0" err="1" smtClean="0"/>
              <a:t>επωνυμία</a:t>
            </a:r>
            <a:r>
              <a:rPr lang="el-GR" sz="1800" dirty="0" smtClean="0"/>
              <a:t> για να μη </a:t>
            </a:r>
            <a:r>
              <a:rPr lang="el-GR" sz="1800" dirty="0" err="1" smtClean="0"/>
              <a:t>υπάρχει</a:t>
            </a:r>
            <a:r>
              <a:rPr lang="el-GR" sz="1800" dirty="0" smtClean="0"/>
              <a:t> </a:t>
            </a:r>
            <a:r>
              <a:rPr lang="el-GR" sz="1800" dirty="0" err="1" smtClean="0"/>
              <a:t>αμφιβολία</a:t>
            </a:r>
            <a:r>
              <a:rPr lang="el-GR" sz="1800" dirty="0" smtClean="0"/>
              <a:t> για την </a:t>
            </a:r>
            <a:r>
              <a:rPr lang="el-GR" sz="1800" dirty="0" err="1" smtClean="0"/>
              <a:t>ταυτότητα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>
              <a:buNone/>
            </a:pPr>
            <a:r>
              <a:rPr lang="el-GR" sz="1800" dirty="0" smtClean="0"/>
              <a:t>4. </a:t>
            </a:r>
            <a:r>
              <a:rPr lang="el-GR" sz="1800" dirty="0" err="1" smtClean="0"/>
              <a:t>Υποχρέωση</a:t>
            </a:r>
            <a:r>
              <a:rPr lang="el-GR" sz="1800" dirty="0" smtClean="0"/>
              <a:t> </a:t>
            </a:r>
            <a:r>
              <a:rPr lang="el-GR" sz="1800" dirty="0" err="1" smtClean="0"/>
              <a:t>καταβολής</a:t>
            </a:r>
            <a:r>
              <a:rPr lang="el-GR" sz="1800" dirty="0" smtClean="0"/>
              <a:t> </a:t>
            </a:r>
            <a:r>
              <a:rPr lang="el-GR" sz="1800" dirty="0" err="1" smtClean="0"/>
              <a:t>εισφορών</a:t>
            </a:r>
            <a:r>
              <a:rPr lang="el-GR" sz="1800" dirty="0" smtClean="0"/>
              <a:t>: </a:t>
            </a:r>
            <a:r>
              <a:rPr lang="el-GR" sz="1800" dirty="0" err="1" smtClean="0"/>
              <a:t>παροχή</a:t>
            </a:r>
            <a:r>
              <a:rPr lang="el-GR" sz="1800" dirty="0" smtClean="0"/>
              <a:t> </a:t>
            </a:r>
            <a:r>
              <a:rPr lang="el-GR" sz="1800" dirty="0" err="1" smtClean="0"/>
              <a:t>χρημάτων</a:t>
            </a:r>
            <a:r>
              <a:rPr lang="el-GR" sz="1800" dirty="0" smtClean="0"/>
              <a:t> </a:t>
            </a:r>
            <a:r>
              <a:rPr lang="el-GR" sz="1800" dirty="0" err="1" smtClean="0"/>
              <a:t>πραγμάτων</a:t>
            </a:r>
            <a:r>
              <a:rPr lang="el-GR" sz="1800" dirty="0" smtClean="0"/>
              <a:t>, </a:t>
            </a:r>
            <a:r>
              <a:rPr lang="el-GR" sz="1800" dirty="0" err="1" smtClean="0"/>
              <a:t>άυλων</a:t>
            </a:r>
            <a:r>
              <a:rPr lang="el-GR" sz="1800" dirty="0" smtClean="0"/>
              <a:t> </a:t>
            </a:r>
            <a:r>
              <a:rPr lang="el-GR" sz="1800" dirty="0" err="1" smtClean="0"/>
              <a:t>αγαθών</a:t>
            </a:r>
            <a:r>
              <a:rPr lang="el-GR" sz="1800" dirty="0" smtClean="0"/>
              <a:t>, </a:t>
            </a:r>
            <a:r>
              <a:rPr lang="el-GR" sz="1800" dirty="0" err="1" smtClean="0"/>
              <a:t>εργασία</a:t>
            </a:r>
            <a:r>
              <a:rPr lang="el-GR" sz="1800" dirty="0" smtClean="0"/>
              <a:t> </a:t>
            </a:r>
            <a:r>
              <a:rPr lang="el-GR" sz="1800" dirty="0" err="1" smtClean="0"/>
              <a:t>χωρίς</a:t>
            </a:r>
            <a:r>
              <a:rPr lang="el-GR" sz="1800" dirty="0" smtClean="0"/>
              <a:t> </a:t>
            </a:r>
            <a:r>
              <a:rPr lang="el-GR" sz="1800" dirty="0" err="1" smtClean="0"/>
              <a:t>αμοιβή</a:t>
            </a:r>
            <a:r>
              <a:rPr lang="el-GR" sz="1800" dirty="0" smtClean="0"/>
              <a:t>, </a:t>
            </a:r>
            <a:r>
              <a:rPr lang="el-GR" sz="1800" dirty="0" err="1" smtClean="0"/>
              <a:t>ακόμα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απλή</a:t>
            </a:r>
            <a:r>
              <a:rPr lang="el-GR" sz="1800" dirty="0" smtClean="0"/>
              <a:t> </a:t>
            </a:r>
            <a:r>
              <a:rPr lang="el-GR" sz="1800" dirty="0" err="1" smtClean="0"/>
              <a:t>συμμετοχή</a:t>
            </a:r>
            <a:r>
              <a:rPr lang="el-GR" sz="1800" dirty="0" smtClean="0"/>
              <a:t> με την </a:t>
            </a:r>
            <a:r>
              <a:rPr lang="el-GR" sz="1800" dirty="0" err="1" smtClean="0"/>
              <a:t>έννοια</a:t>
            </a:r>
            <a:r>
              <a:rPr lang="el-GR" sz="1800" dirty="0" smtClean="0"/>
              <a:t> της </a:t>
            </a:r>
            <a:r>
              <a:rPr lang="el-GR" sz="1800" dirty="0" err="1" smtClean="0"/>
              <a:t>φερεγγυότητας</a:t>
            </a:r>
            <a:r>
              <a:rPr lang="el-GR" sz="1800" dirty="0" smtClean="0"/>
              <a:t>. Οι </a:t>
            </a:r>
            <a:r>
              <a:rPr lang="el-GR" sz="1800" dirty="0" err="1" smtClean="0"/>
              <a:t>εισφορές</a:t>
            </a:r>
            <a:r>
              <a:rPr lang="el-GR" sz="1800" dirty="0" smtClean="0"/>
              <a:t> να είναι </a:t>
            </a:r>
            <a:r>
              <a:rPr lang="el-GR" sz="1800" dirty="0" err="1" smtClean="0"/>
              <a:t>κοινές</a:t>
            </a:r>
            <a:r>
              <a:rPr lang="el-GR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Εταιρική </a:t>
            </a:r>
            <a:r>
              <a:rPr lang="el-GR" dirty="0" err="1" smtClean="0"/>
              <a:t>Ιδιότητα</a:t>
            </a:r>
            <a:r>
              <a:rPr lang="el-GR" dirty="0" smtClean="0"/>
              <a:t>: </a:t>
            </a:r>
            <a:r>
              <a:rPr lang="el-GR" dirty="0" err="1" smtClean="0"/>
              <a:t>αποκτάται</a:t>
            </a:r>
            <a:r>
              <a:rPr lang="el-GR" dirty="0" smtClean="0"/>
              <a:t> με </a:t>
            </a:r>
            <a:r>
              <a:rPr lang="el-GR" dirty="0" err="1" smtClean="0"/>
              <a:t>συμμετοχή</a:t>
            </a:r>
            <a:r>
              <a:rPr lang="el-GR" dirty="0" smtClean="0"/>
              <a:t> στη </a:t>
            </a:r>
            <a:r>
              <a:rPr lang="el-GR" dirty="0" err="1" smtClean="0"/>
              <a:t>σύναψη</a:t>
            </a:r>
            <a:r>
              <a:rPr lang="el-GR" dirty="0" smtClean="0"/>
              <a:t> </a:t>
            </a:r>
            <a:r>
              <a:rPr lang="el-GR" dirty="0" err="1" smtClean="0"/>
              <a:t>σύμβασης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τη </a:t>
            </a:r>
            <a:r>
              <a:rPr lang="el-GR" dirty="0" err="1" smtClean="0"/>
              <a:t>σύσταση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αν το </a:t>
            </a:r>
            <a:r>
              <a:rPr lang="el-GR" dirty="0" err="1" smtClean="0"/>
              <a:t>επιτρέπει</a:t>
            </a:r>
            <a:r>
              <a:rPr lang="el-GR" dirty="0" smtClean="0"/>
              <a:t>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</a:t>
            </a:r>
            <a:r>
              <a:rPr lang="el-GR" dirty="0" err="1" smtClean="0"/>
              <a:t>μέσω</a:t>
            </a:r>
            <a:r>
              <a:rPr lang="el-GR" dirty="0" smtClean="0"/>
              <a:t> </a:t>
            </a:r>
            <a:r>
              <a:rPr lang="el-GR" dirty="0" err="1" smtClean="0"/>
              <a:t>ομόφωνης</a:t>
            </a:r>
            <a:r>
              <a:rPr lang="el-GR" dirty="0" smtClean="0"/>
              <a:t> </a:t>
            </a:r>
            <a:r>
              <a:rPr lang="el-GR" dirty="0" err="1" smtClean="0"/>
              <a:t>απόφασης</a:t>
            </a:r>
            <a:r>
              <a:rPr lang="el-GR" dirty="0" smtClean="0"/>
              <a:t>. Είναι </a:t>
            </a:r>
            <a:r>
              <a:rPr lang="el-GR" dirty="0" err="1" smtClean="0"/>
              <a:t>αμεταβίβαστη</a:t>
            </a:r>
            <a:r>
              <a:rPr lang="el-GR" dirty="0" smtClean="0"/>
              <a:t> </a:t>
            </a:r>
            <a:r>
              <a:rPr lang="el-GR" dirty="0" err="1" smtClean="0"/>
              <a:t>εκτός</a:t>
            </a:r>
            <a:r>
              <a:rPr lang="el-GR" dirty="0" smtClean="0"/>
              <a:t> αν </a:t>
            </a:r>
            <a:r>
              <a:rPr lang="el-GR" dirty="0" err="1" smtClean="0"/>
              <a:t>υπάρχει</a:t>
            </a:r>
            <a:r>
              <a:rPr lang="el-GR" dirty="0" smtClean="0"/>
              <a:t> </a:t>
            </a:r>
            <a:r>
              <a:rPr lang="el-GR" dirty="0" err="1" smtClean="0"/>
              <a:t>σχετική</a:t>
            </a:r>
            <a:r>
              <a:rPr lang="el-GR" dirty="0" smtClean="0"/>
              <a:t> </a:t>
            </a:r>
            <a:r>
              <a:rPr lang="el-GR" dirty="0" err="1" smtClean="0"/>
              <a:t>ρήτρα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μεταβίβαση</a:t>
            </a:r>
            <a:r>
              <a:rPr lang="el-GR" dirty="0" smtClean="0"/>
              <a:t> της </a:t>
            </a:r>
            <a:r>
              <a:rPr lang="el-GR" dirty="0" err="1" smtClean="0"/>
              <a:t>αποτελεί</a:t>
            </a:r>
            <a:r>
              <a:rPr lang="el-GR" dirty="0" smtClean="0"/>
              <a:t> </a:t>
            </a:r>
            <a:r>
              <a:rPr lang="el-GR" dirty="0" err="1" smtClean="0"/>
              <a:t>εκποιητική</a:t>
            </a:r>
            <a:r>
              <a:rPr lang="el-GR" dirty="0" smtClean="0"/>
              <a:t> </a:t>
            </a:r>
            <a:r>
              <a:rPr lang="el-GR" dirty="0" err="1" smtClean="0"/>
              <a:t>δικαιοπραξία</a:t>
            </a:r>
            <a:r>
              <a:rPr lang="el-GR" dirty="0" smtClean="0"/>
              <a:t> </a:t>
            </a:r>
            <a:r>
              <a:rPr lang="el-GR" dirty="0" err="1" smtClean="0"/>
              <a:t>μεταξύ</a:t>
            </a:r>
            <a:r>
              <a:rPr lang="el-GR" dirty="0" smtClean="0"/>
              <a:t> </a:t>
            </a:r>
            <a:r>
              <a:rPr lang="el-GR" dirty="0" err="1" smtClean="0"/>
              <a:t>μεταβιβάζοντος</a:t>
            </a:r>
            <a:r>
              <a:rPr lang="el-GR" dirty="0" smtClean="0"/>
              <a:t> και </a:t>
            </a:r>
            <a:r>
              <a:rPr lang="el-GR" dirty="0" err="1" smtClean="0"/>
              <a:t>αποκτώντος</a:t>
            </a:r>
            <a:r>
              <a:rPr lang="el-GR" dirty="0" smtClean="0"/>
              <a:t>. Η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συμμετοχή</a:t>
            </a:r>
            <a:r>
              <a:rPr lang="el-GR" dirty="0" smtClean="0"/>
              <a:t> είναι </a:t>
            </a:r>
            <a:r>
              <a:rPr lang="el-GR" dirty="0" err="1" smtClean="0"/>
              <a:t>ακατάσχετη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 smtClean="0"/>
              <a:t>απώλεια</a:t>
            </a:r>
            <a:r>
              <a:rPr lang="el-GR" dirty="0" smtClean="0"/>
              <a:t> της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ιδιότητας</a:t>
            </a:r>
            <a:r>
              <a:rPr lang="el-GR" dirty="0" smtClean="0"/>
              <a:t> </a:t>
            </a:r>
            <a:r>
              <a:rPr lang="el-GR" dirty="0" err="1" smtClean="0"/>
              <a:t>γίνεται</a:t>
            </a:r>
            <a:r>
              <a:rPr lang="el-GR" dirty="0" smtClean="0"/>
              <a:t> α) με </a:t>
            </a:r>
            <a:r>
              <a:rPr lang="el-GR" dirty="0" err="1" smtClean="0"/>
              <a:t>λύση</a:t>
            </a:r>
            <a:r>
              <a:rPr lang="el-GR" dirty="0" smtClean="0"/>
              <a:t> και </a:t>
            </a:r>
            <a:r>
              <a:rPr lang="el-GR" dirty="0" err="1" smtClean="0"/>
              <a:t>εκκαθάριση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(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όμως</a:t>
            </a:r>
            <a:r>
              <a:rPr lang="el-GR" dirty="0" smtClean="0"/>
              <a:t> και η </a:t>
            </a:r>
            <a:r>
              <a:rPr lang="el-GR" dirty="0" err="1" smtClean="0"/>
              <a:t>παύση</a:t>
            </a:r>
            <a:r>
              <a:rPr lang="el-GR" dirty="0" smtClean="0"/>
              <a:t> της </a:t>
            </a:r>
            <a:r>
              <a:rPr lang="el-GR" dirty="0" err="1" smtClean="0"/>
              <a:t>νομικής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προσωπικότητας</a:t>
            </a:r>
            <a:r>
              <a:rPr lang="el-GR" dirty="0" smtClean="0"/>
              <a:t>), β) </a:t>
            </a:r>
            <a:r>
              <a:rPr lang="el-GR" dirty="0" err="1" smtClean="0"/>
              <a:t>αποχώρηση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(</a:t>
            </a:r>
            <a:r>
              <a:rPr lang="el-GR" dirty="0" err="1" smtClean="0"/>
              <a:t>μόνο</a:t>
            </a:r>
            <a:r>
              <a:rPr lang="el-GR" dirty="0" smtClean="0"/>
              <a:t> αν </a:t>
            </a:r>
            <a:r>
              <a:rPr lang="el-GR" dirty="0" err="1" smtClean="0"/>
              <a:t>προβλέπεται</a:t>
            </a:r>
            <a:r>
              <a:rPr lang="el-GR" dirty="0" smtClean="0"/>
              <a:t> απ’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αν </a:t>
            </a:r>
            <a:r>
              <a:rPr lang="el-GR" dirty="0" err="1" smtClean="0"/>
              <a:t>συμφωνούν</a:t>
            </a:r>
            <a:r>
              <a:rPr lang="el-GR" dirty="0" smtClean="0"/>
              <a:t> </a:t>
            </a:r>
            <a:r>
              <a:rPr lang="el-GR" dirty="0" err="1" smtClean="0"/>
              <a:t>όλοι</a:t>
            </a:r>
            <a:r>
              <a:rPr lang="el-GR" dirty="0" smtClean="0"/>
              <a:t> οι </a:t>
            </a:r>
            <a:r>
              <a:rPr lang="el-GR" dirty="0" err="1" smtClean="0"/>
              <a:t>εταίροι</a:t>
            </a:r>
            <a:r>
              <a:rPr lang="el-GR" dirty="0" smtClean="0"/>
              <a:t>) γ) </a:t>
            </a:r>
            <a:r>
              <a:rPr lang="el-GR" dirty="0" err="1" smtClean="0"/>
              <a:t>αποκλεισμός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(</a:t>
            </a:r>
            <a:r>
              <a:rPr lang="el-GR" dirty="0" err="1" smtClean="0"/>
              <a:t>προϋπόθεση</a:t>
            </a:r>
            <a:r>
              <a:rPr lang="el-GR" dirty="0" smtClean="0"/>
              <a:t> να </a:t>
            </a:r>
            <a:r>
              <a:rPr lang="el-GR" dirty="0" err="1" smtClean="0"/>
              <a:t>υπάρχει</a:t>
            </a:r>
            <a:r>
              <a:rPr lang="el-GR" dirty="0" smtClean="0"/>
              <a:t> </a:t>
            </a:r>
            <a:r>
              <a:rPr lang="el-GR" dirty="0" err="1" smtClean="0"/>
              <a:t>σπουδαίος</a:t>
            </a:r>
            <a:r>
              <a:rPr lang="el-GR" dirty="0" smtClean="0"/>
              <a:t> </a:t>
            </a:r>
            <a:r>
              <a:rPr lang="el-GR" dirty="0" err="1" smtClean="0"/>
              <a:t>λόγος</a:t>
            </a:r>
            <a:r>
              <a:rPr lang="el-GR" dirty="0" smtClean="0"/>
              <a:t>, </a:t>
            </a:r>
            <a:r>
              <a:rPr lang="el-GR" dirty="0" err="1" smtClean="0"/>
              <a:t>ομόφωνη</a:t>
            </a:r>
            <a:r>
              <a:rPr lang="el-GR" dirty="0" smtClean="0"/>
              <a:t> </a:t>
            </a:r>
            <a:r>
              <a:rPr lang="el-GR" dirty="0" err="1" smtClean="0"/>
              <a:t>αίτηση</a:t>
            </a:r>
            <a:r>
              <a:rPr lang="el-GR" dirty="0" smtClean="0"/>
              <a:t> προς το </a:t>
            </a:r>
            <a:r>
              <a:rPr lang="el-GR" dirty="0" err="1" smtClean="0"/>
              <a:t>δικαστήριο</a:t>
            </a:r>
            <a:r>
              <a:rPr lang="el-GR" dirty="0" smtClean="0"/>
              <a:t>, </a:t>
            </a:r>
            <a:r>
              <a:rPr lang="el-GR" dirty="0" err="1" smtClean="0"/>
              <a:t>έκδοση</a:t>
            </a:r>
            <a:r>
              <a:rPr lang="el-GR" dirty="0" smtClean="0"/>
              <a:t> </a:t>
            </a:r>
            <a:r>
              <a:rPr lang="el-GR" dirty="0" err="1" smtClean="0"/>
              <a:t>τελεσίδικης</a:t>
            </a:r>
            <a:r>
              <a:rPr lang="el-GR" dirty="0" smtClean="0"/>
              <a:t> </a:t>
            </a:r>
            <a:r>
              <a:rPr lang="el-GR" dirty="0" err="1" smtClean="0"/>
              <a:t>δικαστικής</a:t>
            </a:r>
            <a:r>
              <a:rPr lang="el-GR" dirty="0" smtClean="0"/>
              <a:t> </a:t>
            </a:r>
            <a:r>
              <a:rPr lang="el-GR" dirty="0" err="1" smtClean="0"/>
              <a:t>απόφασης</a:t>
            </a:r>
            <a:r>
              <a:rPr lang="el-GR" dirty="0" smtClean="0"/>
              <a:t>) δ) </a:t>
            </a:r>
            <a:r>
              <a:rPr lang="el-GR" dirty="0" err="1" smtClean="0"/>
              <a:t>χρέη</a:t>
            </a:r>
            <a:r>
              <a:rPr lang="el-GR" dirty="0" smtClean="0"/>
              <a:t> </a:t>
            </a:r>
            <a:r>
              <a:rPr lang="el-GR" dirty="0" err="1" smtClean="0"/>
              <a:t>νεοεισερχόμενου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, στ) </a:t>
            </a:r>
            <a:r>
              <a:rPr lang="el-GR" dirty="0" err="1" smtClean="0"/>
              <a:t>θάνατος</a:t>
            </a:r>
            <a:r>
              <a:rPr lang="el-GR" dirty="0" smtClean="0"/>
              <a:t>, </a:t>
            </a:r>
            <a:r>
              <a:rPr lang="el-GR" dirty="0" err="1" smtClean="0"/>
              <a:t>πτώχευση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Δικαιώματα:</a:t>
            </a:r>
            <a:endParaRPr lang="en-US" b="1" dirty="0" smtClean="0"/>
          </a:p>
          <a:p>
            <a:pPr marL="0" indent="0">
              <a:buNone/>
            </a:pPr>
            <a:r>
              <a:rPr lang="el-GR" b="1" dirty="0" err="1" smtClean="0"/>
              <a:t>Προσωπικά</a:t>
            </a:r>
            <a:r>
              <a:rPr lang="el-GR" b="1" dirty="0" smtClean="0"/>
              <a:t>:</a:t>
            </a:r>
            <a:endParaRPr lang="en-US" b="1" dirty="0" smtClean="0"/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Συμμετοχή</a:t>
            </a:r>
            <a:r>
              <a:rPr lang="el-GR" dirty="0" smtClean="0"/>
              <a:t> στη </a:t>
            </a:r>
            <a:r>
              <a:rPr lang="el-GR" dirty="0" err="1" smtClean="0"/>
              <a:t>λήψη</a:t>
            </a:r>
            <a:r>
              <a:rPr lang="el-GR" dirty="0" smtClean="0"/>
              <a:t> </a:t>
            </a:r>
            <a:r>
              <a:rPr lang="el-GR" dirty="0" err="1" smtClean="0"/>
              <a:t>αποφάσεων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dirty="0" err="1" smtClean="0"/>
              <a:t>Ψήφου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3. </a:t>
            </a:r>
            <a:r>
              <a:rPr lang="el-GR" dirty="0" err="1" smtClean="0"/>
              <a:t>Ελέγχου</a:t>
            </a:r>
            <a:r>
              <a:rPr lang="el-GR" dirty="0" smtClean="0"/>
              <a:t> και </a:t>
            </a:r>
            <a:r>
              <a:rPr lang="el-GR" dirty="0" err="1" smtClean="0"/>
              <a:t>πληροφόρησης</a:t>
            </a:r>
            <a:r>
              <a:rPr lang="el-GR" dirty="0" smtClean="0"/>
              <a:t> – για τη </a:t>
            </a:r>
            <a:r>
              <a:rPr lang="el-GR" dirty="0" err="1" smtClean="0"/>
              <a:t>πορεία</a:t>
            </a:r>
            <a:r>
              <a:rPr lang="el-GR" dirty="0" smtClean="0"/>
              <a:t> των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υποθέσεων</a:t>
            </a:r>
            <a:r>
              <a:rPr lang="el-GR" dirty="0" smtClean="0"/>
              <a:t>, των </a:t>
            </a:r>
            <a:r>
              <a:rPr lang="el-GR" dirty="0" err="1" smtClean="0"/>
              <a:t>βιβλίων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dirty="0" err="1" smtClean="0"/>
              <a:t>Πληροφοριών</a:t>
            </a:r>
            <a:r>
              <a:rPr lang="el-GR" dirty="0" smtClean="0"/>
              <a:t> </a:t>
            </a:r>
            <a:r>
              <a:rPr lang="el-GR" dirty="0" err="1" smtClean="0"/>
              <a:t>λογοδοσίας</a:t>
            </a:r>
            <a:r>
              <a:rPr lang="el-GR" dirty="0" smtClean="0"/>
              <a:t>: </a:t>
            </a:r>
            <a:r>
              <a:rPr lang="el-GR" dirty="0" err="1" smtClean="0"/>
              <a:t>αφορά</a:t>
            </a:r>
            <a:r>
              <a:rPr lang="el-GR" dirty="0" smtClean="0"/>
              <a:t> τη </a:t>
            </a:r>
            <a:r>
              <a:rPr lang="el-GR" dirty="0" err="1" smtClean="0"/>
              <a:t>διαχείριση</a:t>
            </a:r>
            <a:r>
              <a:rPr lang="el-GR" dirty="0" smtClean="0"/>
              <a:t> των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υποθέσεων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τους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εταίρους</a:t>
            </a:r>
            <a:r>
              <a:rPr lang="el-GR" dirty="0" smtClean="0"/>
              <a:t>, οι </a:t>
            </a:r>
            <a:r>
              <a:rPr lang="el-GR" dirty="0" err="1" smtClean="0"/>
              <a:t>οποίοι</a:t>
            </a:r>
            <a:r>
              <a:rPr lang="el-GR" dirty="0" smtClean="0"/>
              <a:t> </a:t>
            </a:r>
            <a:r>
              <a:rPr lang="el-GR" dirty="0" err="1" smtClean="0"/>
              <a:t>έχουν</a:t>
            </a:r>
            <a:r>
              <a:rPr lang="el-GR" dirty="0" smtClean="0"/>
              <a:t> </a:t>
            </a:r>
            <a:r>
              <a:rPr lang="el-GR" dirty="0" err="1" smtClean="0"/>
              <a:t>αναλάβει</a:t>
            </a:r>
            <a:r>
              <a:rPr lang="el-GR" dirty="0" smtClean="0"/>
              <a:t> τα </a:t>
            </a:r>
            <a:r>
              <a:rPr lang="el-GR" dirty="0" err="1" smtClean="0"/>
              <a:t>σχετικά</a:t>
            </a:r>
            <a:r>
              <a:rPr lang="el-GR" dirty="0" smtClean="0"/>
              <a:t> </a:t>
            </a:r>
            <a:r>
              <a:rPr lang="el-GR" dirty="0" err="1" smtClean="0"/>
              <a:t>καθήκοντα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Περιουσιακά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Συμμετοχή</a:t>
            </a:r>
            <a:r>
              <a:rPr lang="el-GR" dirty="0" smtClean="0"/>
              <a:t> στα </a:t>
            </a:r>
            <a:r>
              <a:rPr lang="el-GR" dirty="0" err="1" smtClean="0"/>
              <a:t>κέρδη</a:t>
            </a:r>
            <a:r>
              <a:rPr lang="el-GR" dirty="0" smtClean="0"/>
              <a:t> – η </a:t>
            </a:r>
            <a:r>
              <a:rPr lang="el-GR" dirty="0" err="1" smtClean="0"/>
              <a:t>συμφωνία</a:t>
            </a:r>
            <a:r>
              <a:rPr lang="el-GR" dirty="0" smtClean="0"/>
              <a:t> που </a:t>
            </a:r>
            <a:r>
              <a:rPr lang="el-GR" dirty="0" err="1" smtClean="0"/>
              <a:t>κάποιος</a:t>
            </a:r>
            <a:r>
              <a:rPr lang="el-GR" dirty="0" smtClean="0"/>
              <a:t> </a:t>
            </a:r>
            <a:r>
              <a:rPr lang="el-GR" dirty="0" err="1" smtClean="0"/>
              <a:t>αποκλείεται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τα </a:t>
            </a:r>
            <a:r>
              <a:rPr lang="el-GR" dirty="0" err="1" smtClean="0"/>
              <a:t>κέρδη</a:t>
            </a:r>
            <a:r>
              <a:rPr lang="el-GR" dirty="0" smtClean="0"/>
              <a:t> </a:t>
            </a:r>
            <a:r>
              <a:rPr lang="el-GR" dirty="0" err="1" smtClean="0"/>
              <a:t>χωρίς</a:t>
            </a:r>
            <a:r>
              <a:rPr lang="el-GR" dirty="0" smtClean="0"/>
              <a:t> </a:t>
            </a:r>
            <a:r>
              <a:rPr lang="el-GR" dirty="0" err="1" smtClean="0"/>
              <a:t>όμως</a:t>
            </a:r>
            <a:r>
              <a:rPr lang="el-GR" dirty="0" smtClean="0"/>
              <a:t> να του </a:t>
            </a:r>
            <a:r>
              <a:rPr lang="el-GR" dirty="0" err="1" smtClean="0"/>
              <a:t>δίνεται</a:t>
            </a:r>
            <a:r>
              <a:rPr lang="el-GR" dirty="0" smtClean="0"/>
              <a:t> </a:t>
            </a:r>
            <a:r>
              <a:rPr lang="el-GR" dirty="0" err="1" smtClean="0"/>
              <a:t>κάποιο</a:t>
            </a:r>
            <a:r>
              <a:rPr lang="el-GR" dirty="0" smtClean="0"/>
              <a:t> </a:t>
            </a:r>
            <a:r>
              <a:rPr lang="el-GR" dirty="0" err="1" smtClean="0"/>
              <a:t>άλλο</a:t>
            </a:r>
            <a:r>
              <a:rPr lang="el-GR" dirty="0" smtClean="0"/>
              <a:t> </a:t>
            </a:r>
            <a:r>
              <a:rPr lang="el-GR" dirty="0" err="1" smtClean="0"/>
              <a:t>είδος</a:t>
            </a:r>
            <a:r>
              <a:rPr lang="el-GR" dirty="0" smtClean="0"/>
              <a:t> </a:t>
            </a:r>
            <a:r>
              <a:rPr lang="el-GR" dirty="0" err="1" smtClean="0"/>
              <a:t>ωφέλειας</a:t>
            </a:r>
            <a:r>
              <a:rPr lang="el-GR" dirty="0" smtClean="0"/>
              <a:t> είναι </a:t>
            </a:r>
            <a:r>
              <a:rPr lang="el-GR" dirty="0" err="1" smtClean="0"/>
              <a:t>άκυρη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dirty="0" err="1" smtClean="0"/>
              <a:t>Απολήψεως</a:t>
            </a:r>
            <a:r>
              <a:rPr lang="el-GR" dirty="0" smtClean="0"/>
              <a:t> : δεν </a:t>
            </a:r>
            <a:r>
              <a:rPr lang="el-GR" dirty="0" err="1" smtClean="0"/>
              <a:t>παρέχεται</a:t>
            </a:r>
            <a:r>
              <a:rPr lang="el-GR" dirty="0" smtClean="0"/>
              <a:t> </a:t>
            </a:r>
            <a:r>
              <a:rPr lang="el-GR" dirty="0" err="1" smtClean="0"/>
              <a:t>ρητά</a:t>
            </a:r>
            <a:r>
              <a:rPr lang="el-GR" dirty="0" smtClean="0"/>
              <a:t> από το </a:t>
            </a:r>
            <a:r>
              <a:rPr lang="el-GR" dirty="0" err="1" smtClean="0"/>
              <a:t>νόμο</a:t>
            </a:r>
            <a:r>
              <a:rPr lang="el-GR" dirty="0" smtClean="0"/>
              <a:t> </a:t>
            </a:r>
            <a:r>
              <a:rPr lang="el-GR" dirty="0" err="1" smtClean="0"/>
              <a:t>αλλά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</a:t>
            </a:r>
            <a:r>
              <a:rPr lang="el-GR" dirty="0" err="1" smtClean="0"/>
              <a:t>ώστε</a:t>
            </a:r>
            <a:r>
              <a:rPr lang="el-GR" dirty="0" smtClean="0"/>
              <a:t> να </a:t>
            </a:r>
            <a:r>
              <a:rPr lang="el-GR" dirty="0" err="1" smtClean="0"/>
              <a:t>αντιμετωπιστούν</a:t>
            </a:r>
            <a:r>
              <a:rPr lang="el-GR" dirty="0" smtClean="0"/>
              <a:t> οι </a:t>
            </a:r>
            <a:r>
              <a:rPr lang="el-GR" dirty="0" err="1" smtClean="0"/>
              <a:t>βιοτικές</a:t>
            </a:r>
            <a:r>
              <a:rPr lang="el-GR" dirty="0" smtClean="0"/>
              <a:t> </a:t>
            </a:r>
            <a:r>
              <a:rPr lang="el-GR" dirty="0" err="1" smtClean="0"/>
              <a:t>ανάγκες</a:t>
            </a:r>
            <a:r>
              <a:rPr lang="el-GR" dirty="0" smtClean="0"/>
              <a:t> των </a:t>
            </a:r>
            <a:r>
              <a:rPr lang="el-GR" dirty="0" err="1" smtClean="0"/>
              <a:t>εταίρων</a:t>
            </a:r>
            <a:r>
              <a:rPr lang="el-GR" dirty="0" smtClean="0"/>
              <a:t>, </a:t>
            </a:r>
            <a:r>
              <a:rPr lang="el-GR" dirty="0" err="1" smtClean="0"/>
              <a:t>έχει</a:t>
            </a:r>
            <a:r>
              <a:rPr lang="el-GR" dirty="0" smtClean="0"/>
              <a:t> την </a:t>
            </a:r>
            <a:r>
              <a:rPr lang="el-GR" dirty="0" err="1" smtClean="0"/>
              <a:t>έννοια</a:t>
            </a:r>
            <a:r>
              <a:rPr lang="el-GR" dirty="0" smtClean="0"/>
              <a:t> </a:t>
            </a:r>
            <a:r>
              <a:rPr lang="el-GR" dirty="0" err="1" smtClean="0"/>
              <a:t>προκαταβολής</a:t>
            </a:r>
            <a:r>
              <a:rPr lang="el-GR" dirty="0" smtClean="0"/>
              <a:t> </a:t>
            </a:r>
            <a:r>
              <a:rPr lang="el-GR" dirty="0" err="1" smtClean="0"/>
              <a:t>μέρους</a:t>
            </a:r>
            <a:r>
              <a:rPr lang="el-GR" dirty="0" smtClean="0"/>
              <a:t> των </a:t>
            </a:r>
            <a:r>
              <a:rPr lang="el-GR" dirty="0" err="1" smtClean="0"/>
              <a:t>κερδών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3. </a:t>
            </a:r>
            <a:r>
              <a:rPr lang="el-GR" dirty="0" err="1" smtClean="0"/>
              <a:t>Συμμετοχή</a:t>
            </a:r>
            <a:r>
              <a:rPr lang="el-GR" dirty="0" smtClean="0"/>
              <a:t> στο </a:t>
            </a:r>
            <a:r>
              <a:rPr lang="el-GR" dirty="0" err="1" smtClean="0"/>
              <a:t>προϊόν</a:t>
            </a:r>
            <a:r>
              <a:rPr lang="el-GR" dirty="0" smtClean="0"/>
              <a:t> </a:t>
            </a:r>
            <a:r>
              <a:rPr lang="el-GR" dirty="0" err="1" smtClean="0"/>
              <a:t>εκκαθάρισης</a:t>
            </a:r>
            <a:r>
              <a:rPr lang="el-GR" dirty="0" smtClean="0"/>
              <a:t>: το </a:t>
            </a:r>
            <a:r>
              <a:rPr lang="el-GR" dirty="0" err="1" smtClean="0"/>
              <a:t>υπόλοιπο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τη </a:t>
            </a:r>
            <a:r>
              <a:rPr lang="el-GR" dirty="0" err="1" smtClean="0"/>
              <a:t>λύση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</a:t>
            </a:r>
            <a:r>
              <a:rPr lang="el-GR" dirty="0" err="1" smtClean="0"/>
              <a:t>διανέμεται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λόγο</a:t>
            </a:r>
            <a:r>
              <a:rPr lang="el-GR" dirty="0" smtClean="0"/>
              <a:t> </a:t>
            </a:r>
            <a:r>
              <a:rPr lang="el-GR" dirty="0" err="1" smtClean="0"/>
              <a:t>μερίδας</a:t>
            </a:r>
            <a:r>
              <a:rPr lang="el-GR" dirty="0" smtClean="0"/>
              <a:t>. </a:t>
            </a:r>
            <a:r>
              <a:rPr lang="el-GR" dirty="0" err="1" smtClean="0"/>
              <a:t>Προϊόν</a:t>
            </a:r>
            <a:r>
              <a:rPr lang="el-GR" dirty="0" smtClean="0"/>
              <a:t> </a:t>
            </a:r>
            <a:r>
              <a:rPr lang="el-GR" dirty="0" err="1" smtClean="0"/>
              <a:t>εκκαθάρισης</a:t>
            </a:r>
            <a:r>
              <a:rPr lang="el-GR" dirty="0" smtClean="0"/>
              <a:t> είναι η </a:t>
            </a:r>
            <a:r>
              <a:rPr lang="el-GR" dirty="0" err="1" smtClean="0"/>
              <a:t>περιουσία</a:t>
            </a:r>
            <a:r>
              <a:rPr lang="el-GR" dirty="0" smtClean="0"/>
              <a:t> που </a:t>
            </a:r>
            <a:r>
              <a:rPr lang="el-GR" dirty="0" err="1" smtClean="0"/>
              <a:t>απομένει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Υποχρεώσεις: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Εισφοράς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dirty="0" err="1" smtClean="0"/>
              <a:t>Πίστεως</a:t>
            </a:r>
            <a:r>
              <a:rPr lang="el-GR" dirty="0" smtClean="0"/>
              <a:t>: </a:t>
            </a:r>
            <a:r>
              <a:rPr lang="el-GR" dirty="0" err="1" smtClean="0"/>
              <a:t>υποχρεωμένος</a:t>
            </a:r>
            <a:r>
              <a:rPr lang="el-GR" dirty="0" smtClean="0"/>
              <a:t> να </a:t>
            </a:r>
            <a:r>
              <a:rPr lang="el-GR" dirty="0" err="1" smtClean="0"/>
              <a:t>απέχει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οποιαδήποτε</a:t>
            </a:r>
            <a:r>
              <a:rPr lang="el-GR" dirty="0" smtClean="0"/>
              <a:t> </a:t>
            </a:r>
            <a:r>
              <a:rPr lang="el-GR" dirty="0" err="1" smtClean="0"/>
              <a:t>πράξη</a:t>
            </a:r>
            <a:r>
              <a:rPr lang="el-GR" dirty="0" smtClean="0"/>
              <a:t>, η </a:t>
            </a:r>
            <a:r>
              <a:rPr lang="el-GR" dirty="0" err="1" smtClean="0"/>
              <a:t>οποία</a:t>
            </a:r>
            <a:r>
              <a:rPr lang="el-GR" dirty="0" smtClean="0"/>
              <a:t> </a:t>
            </a:r>
            <a:r>
              <a:rPr lang="el-GR" dirty="0" err="1" smtClean="0"/>
              <a:t>αντιτίθεται</a:t>
            </a:r>
            <a:r>
              <a:rPr lang="el-GR" dirty="0" smtClean="0"/>
              <a:t> στον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εταιρικό</a:t>
            </a:r>
            <a:r>
              <a:rPr lang="el-GR" dirty="0" smtClean="0"/>
              <a:t> </a:t>
            </a:r>
            <a:r>
              <a:rPr lang="el-GR" dirty="0" err="1" smtClean="0"/>
              <a:t>σκοπό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3. </a:t>
            </a:r>
            <a:r>
              <a:rPr lang="el-GR" dirty="0" err="1" smtClean="0"/>
              <a:t>Διοικητικής</a:t>
            </a:r>
            <a:r>
              <a:rPr lang="el-GR" dirty="0" smtClean="0"/>
              <a:t> </a:t>
            </a:r>
            <a:r>
              <a:rPr lang="el-GR" dirty="0" err="1" smtClean="0"/>
              <a:t>φύσεως</a:t>
            </a:r>
            <a:r>
              <a:rPr lang="el-GR" dirty="0" smtClean="0"/>
              <a:t>: να </a:t>
            </a:r>
            <a:r>
              <a:rPr lang="el-GR" dirty="0" err="1" smtClean="0"/>
              <a:t>συμμετέχουν</a:t>
            </a:r>
            <a:r>
              <a:rPr lang="el-GR" dirty="0" smtClean="0"/>
              <a:t> στη </a:t>
            </a:r>
            <a:r>
              <a:rPr lang="el-GR" dirty="0" err="1" smtClean="0"/>
              <a:t>διοίκηση</a:t>
            </a:r>
            <a:r>
              <a:rPr lang="el-GR" dirty="0" smtClean="0"/>
              <a:t> – </a:t>
            </a:r>
            <a:r>
              <a:rPr lang="el-GR" dirty="0" err="1" smtClean="0"/>
              <a:t>συνυφασμένη</a:t>
            </a:r>
            <a:r>
              <a:rPr lang="el-GR" dirty="0" smtClean="0"/>
              <a:t> με τα </a:t>
            </a:r>
            <a:r>
              <a:rPr lang="el-GR" dirty="0" err="1" smtClean="0"/>
              <a:t>δικαιώματα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ψήφου</a:t>
            </a:r>
            <a:r>
              <a:rPr lang="el-GR" dirty="0" smtClean="0"/>
              <a:t> </a:t>
            </a:r>
            <a:r>
              <a:rPr lang="el-GR" dirty="0" err="1" smtClean="0"/>
              <a:t>ελέγχου</a:t>
            </a:r>
            <a:r>
              <a:rPr lang="el-GR" dirty="0" smtClean="0"/>
              <a:t> και </a:t>
            </a:r>
            <a:r>
              <a:rPr lang="el-GR" dirty="0" err="1" smtClean="0"/>
              <a:t>πληροφόρησης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Εμπορικό και Οικονομικό Δίκαιο</a:t>
            </a:r>
            <a:endParaRPr lang="en-US" sz="28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13: </a:t>
            </a:r>
            <a:r>
              <a:rPr lang="el-GR" sz="2800" b="1" dirty="0" smtClean="0">
                <a:cs typeface="Segoe UI" pitchFamily="18" charset="0"/>
              </a:rPr>
              <a:t>Εταιρείες</a:t>
            </a:r>
            <a:endParaRPr lang="en-US" sz="2800" b="1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Τριάρχη Ειρήνη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9308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Μετατροπή: 2 </a:t>
            </a:r>
            <a:r>
              <a:rPr lang="el-GR" sz="2000" dirty="0" err="1" smtClean="0"/>
              <a:t>είδη</a:t>
            </a:r>
            <a:r>
              <a:rPr lang="el-GR" sz="2000" dirty="0" smtClean="0"/>
              <a:t>: </a:t>
            </a:r>
            <a:r>
              <a:rPr lang="el-GR" sz="2000" dirty="0" err="1" smtClean="0"/>
              <a:t>Καταχρηστικός</a:t>
            </a:r>
            <a:r>
              <a:rPr lang="el-GR" sz="2000" dirty="0" smtClean="0"/>
              <a:t> </a:t>
            </a:r>
            <a:r>
              <a:rPr lang="el-GR" sz="2000" dirty="0" err="1" smtClean="0"/>
              <a:t>Μετασχηματισμός</a:t>
            </a:r>
            <a:r>
              <a:rPr lang="el-GR" sz="2000" dirty="0" smtClean="0"/>
              <a:t>: </a:t>
            </a:r>
            <a:r>
              <a:rPr lang="el-GR" sz="2000" dirty="0" err="1" smtClean="0"/>
              <a:t>λύεται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εκκαθαρίζεται</a:t>
            </a:r>
            <a:r>
              <a:rPr lang="el-GR" sz="2000" dirty="0" smtClean="0"/>
              <a:t> και στη θέση της </a:t>
            </a:r>
            <a:r>
              <a:rPr lang="el-GR" sz="2000" dirty="0" err="1" smtClean="0"/>
              <a:t>ιδρύεται</a:t>
            </a:r>
            <a:r>
              <a:rPr lang="el-GR" sz="2000" dirty="0" smtClean="0"/>
              <a:t> </a:t>
            </a:r>
            <a:r>
              <a:rPr lang="el-GR" sz="2000" dirty="0" err="1" smtClean="0"/>
              <a:t>άλλη</a:t>
            </a:r>
            <a:r>
              <a:rPr lang="el-GR" sz="2000" dirty="0" smtClean="0"/>
              <a:t> </a:t>
            </a:r>
            <a:r>
              <a:rPr lang="el-GR" sz="2000" dirty="0" err="1" smtClean="0"/>
              <a:t>νέου</a:t>
            </a:r>
            <a:r>
              <a:rPr lang="el-GR" sz="2000" dirty="0" smtClean="0"/>
              <a:t> </a:t>
            </a:r>
            <a:r>
              <a:rPr lang="el-GR" sz="2000" dirty="0" err="1" smtClean="0"/>
              <a:t>τύπου</a:t>
            </a:r>
            <a:r>
              <a:rPr lang="el-GR" sz="2000" dirty="0" smtClean="0"/>
              <a:t>, </a:t>
            </a:r>
            <a:r>
              <a:rPr lang="el-GR" sz="2000" dirty="0" err="1" smtClean="0"/>
              <a:t>Κατά</a:t>
            </a:r>
            <a:r>
              <a:rPr lang="el-GR" sz="2000" dirty="0" smtClean="0"/>
              <a:t> </a:t>
            </a:r>
            <a:r>
              <a:rPr lang="el-GR" sz="2000" dirty="0" err="1" smtClean="0"/>
              <a:t>κυριολεξία</a:t>
            </a:r>
            <a:r>
              <a:rPr lang="el-GR" sz="2000" dirty="0" smtClean="0"/>
              <a:t> </a:t>
            </a:r>
            <a:r>
              <a:rPr lang="el-GR" sz="2000" dirty="0" err="1" smtClean="0"/>
              <a:t>Μετασχηματισμός</a:t>
            </a:r>
            <a:r>
              <a:rPr lang="el-GR" sz="2000" dirty="0" smtClean="0"/>
              <a:t>: </a:t>
            </a:r>
            <a:r>
              <a:rPr lang="el-GR" sz="2000" dirty="0" err="1" smtClean="0"/>
              <a:t>μεταβάλλεται</a:t>
            </a:r>
            <a:r>
              <a:rPr lang="el-GR" sz="2000" dirty="0" smtClean="0"/>
              <a:t> ο </a:t>
            </a:r>
            <a:r>
              <a:rPr lang="el-GR" sz="2000" dirty="0" err="1" smtClean="0"/>
              <a:t>νομικός</a:t>
            </a:r>
            <a:r>
              <a:rPr lang="el-GR" sz="2000" dirty="0" smtClean="0"/>
              <a:t> </a:t>
            </a:r>
            <a:r>
              <a:rPr lang="el-GR" sz="2000" dirty="0" err="1" smtClean="0"/>
              <a:t>τύπος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κατόπιν</a:t>
            </a:r>
            <a:r>
              <a:rPr lang="el-GR" sz="2000" dirty="0" smtClean="0"/>
              <a:t> </a:t>
            </a:r>
            <a:r>
              <a:rPr lang="el-GR" sz="2000" dirty="0" err="1" smtClean="0"/>
              <a:t>τροποποίηση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καταστατικού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err="1" smtClean="0"/>
              <a:t>Προϋποθέσεις</a:t>
            </a:r>
            <a:r>
              <a:rPr lang="el-GR" sz="2000" dirty="0" smtClean="0"/>
              <a:t> </a:t>
            </a:r>
            <a:r>
              <a:rPr lang="el-GR" sz="2000" dirty="0" err="1" smtClean="0"/>
              <a:t>μετατροπής</a:t>
            </a:r>
            <a:r>
              <a:rPr lang="el-GR" sz="2000" dirty="0" smtClean="0"/>
              <a:t> σε Ε.Π.Ε. (Α.Ε.):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1. </a:t>
            </a:r>
            <a:r>
              <a:rPr lang="el-GR" sz="2000" dirty="0" err="1" smtClean="0"/>
              <a:t>Ομόφωνη</a:t>
            </a:r>
            <a:r>
              <a:rPr lang="el-GR" sz="2000" dirty="0" smtClean="0"/>
              <a:t> </a:t>
            </a:r>
            <a:r>
              <a:rPr lang="el-GR" sz="2000" dirty="0" err="1" smtClean="0"/>
              <a:t>απόφαση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2. Η </a:t>
            </a:r>
            <a:r>
              <a:rPr lang="el-GR" sz="2000" dirty="0" err="1" smtClean="0"/>
              <a:t>απόφαση</a:t>
            </a:r>
            <a:r>
              <a:rPr lang="el-GR" sz="2000" dirty="0" smtClean="0"/>
              <a:t> να </a:t>
            </a:r>
            <a:r>
              <a:rPr lang="el-GR" sz="2000" dirty="0" err="1" smtClean="0"/>
              <a:t>περιβληθεί</a:t>
            </a:r>
            <a:r>
              <a:rPr lang="el-GR" sz="2000" dirty="0" smtClean="0"/>
              <a:t> στον </a:t>
            </a:r>
            <a:r>
              <a:rPr lang="el-GR" sz="2000" dirty="0" err="1" smtClean="0"/>
              <a:t>τύπο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συμβολαιογραφικού</a:t>
            </a:r>
            <a:r>
              <a:rPr lang="el-GR" sz="2000" dirty="0" smtClean="0"/>
              <a:t> </a:t>
            </a:r>
            <a:r>
              <a:rPr lang="el-GR" sz="2000" dirty="0" err="1" smtClean="0"/>
              <a:t>εγγράφου</a:t>
            </a:r>
            <a:r>
              <a:rPr lang="el-GR" sz="2000" dirty="0" smtClean="0"/>
              <a:t> και να </a:t>
            </a:r>
            <a:r>
              <a:rPr lang="el-GR" sz="2000" dirty="0" err="1" smtClean="0"/>
              <a:t>περιέχει</a:t>
            </a:r>
            <a:r>
              <a:rPr lang="el-GR" sz="2000" dirty="0" smtClean="0"/>
              <a:t> το </a:t>
            </a:r>
            <a:r>
              <a:rPr lang="el-GR" sz="2000" dirty="0" err="1" smtClean="0"/>
              <a:t>ελάχιστο</a:t>
            </a:r>
            <a:r>
              <a:rPr lang="el-GR" sz="2000" dirty="0" smtClean="0"/>
              <a:t> </a:t>
            </a:r>
            <a:r>
              <a:rPr lang="el-GR" sz="2000" dirty="0" err="1" smtClean="0"/>
              <a:t>περιεχόμενο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καταστατικού</a:t>
            </a:r>
            <a:r>
              <a:rPr lang="el-GR" sz="2000" dirty="0" smtClean="0"/>
              <a:t> Ε.Π.Ε (Α.Ε.)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3. </a:t>
            </a:r>
            <a:r>
              <a:rPr lang="el-GR" sz="2000" dirty="0" err="1" smtClean="0"/>
              <a:t>Αποτίμηση</a:t>
            </a:r>
            <a:r>
              <a:rPr lang="el-GR" sz="2000" dirty="0" smtClean="0"/>
              <a:t> </a:t>
            </a:r>
            <a:r>
              <a:rPr lang="el-GR" sz="2000" dirty="0" err="1" smtClean="0"/>
              <a:t>περιουσίας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4. </a:t>
            </a:r>
            <a:r>
              <a:rPr lang="el-GR" sz="2000" dirty="0" err="1" smtClean="0"/>
              <a:t>Τήρηση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διατυπώσεων</a:t>
            </a:r>
            <a:r>
              <a:rPr lang="el-GR" sz="2000" dirty="0" smtClean="0"/>
              <a:t> </a:t>
            </a:r>
            <a:r>
              <a:rPr lang="el-GR" sz="2000" dirty="0" err="1" smtClean="0"/>
              <a:t>δημοσιότητας</a:t>
            </a:r>
            <a:r>
              <a:rPr lang="el-GR" sz="2000" dirty="0" smtClean="0"/>
              <a:t> ( και 5. </a:t>
            </a:r>
            <a:r>
              <a:rPr lang="el-GR" sz="2000" dirty="0" err="1" smtClean="0"/>
              <a:t>έγκριση</a:t>
            </a:r>
            <a:r>
              <a:rPr lang="el-GR" sz="2000" dirty="0" smtClean="0"/>
              <a:t> </a:t>
            </a:r>
            <a:r>
              <a:rPr lang="el-GR" sz="2000" dirty="0" err="1" smtClean="0"/>
              <a:t>απόφασης</a:t>
            </a:r>
            <a:r>
              <a:rPr lang="el-GR" sz="2000" dirty="0" smtClean="0"/>
              <a:t> </a:t>
            </a:r>
            <a:r>
              <a:rPr lang="el-GR" sz="2000" dirty="0" err="1" smtClean="0"/>
              <a:t>από</a:t>
            </a:r>
            <a:r>
              <a:rPr lang="el-GR" sz="2000" dirty="0" smtClean="0"/>
              <a:t> τη </a:t>
            </a:r>
            <a:r>
              <a:rPr lang="el-GR" sz="2000" dirty="0" err="1" smtClean="0"/>
              <a:t>διοίκηση</a:t>
            </a:r>
            <a:r>
              <a:rPr lang="el-GR" sz="2000" dirty="0" smtClean="0"/>
              <a:t> για Α.Ε.)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Προϋποθέσεις </a:t>
            </a:r>
            <a:r>
              <a:rPr lang="el-GR" dirty="0" err="1" smtClean="0"/>
              <a:t>συγχώνευσης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Α) </a:t>
            </a:r>
            <a:r>
              <a:rPr lang="el-GR" dirty="0" err="1" smtClean="0"/>
              <a:t>ομόφωνη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 </a:t>
            </a:r>
            <a:r>
              <a:rPr lang="el-GR" dirty="0" err="1" smtClean="0"/>
              <a:t>συγχωνευμένων</a:t>
            </a:r>
            <a:r>
              <a:rPr lang="el-GR" dirty="0" smtClean="0"/>
              <a:t> </a:t>
            </a:r>
            <a:r>
              <a:rPr lang="el-GR" dirty="0" err="1" smtClean="0"/>
              <a:t>εταιριών</a:t>
            </a:r>
            <a:r>
              <a:rPr lang="el-GR" dirty="0" smtClean="0"/>
              <a:t> Β) </a:t>
            </a:r>
            <a:r>
              <a:rPr lang="el-GR" dirty="0" err="1" smtClean="0"/>
              <a:t>σύμβαση</a:t>
            </a:r>
            <a:r>
              <a:rPr lang="el-GR" dirty="0" smtClean="0"/>
              <a:t> </a:t>
            </a:r>
            <a:r>
              <a:rPr lang="el-GR" dirty="0" err="1" smtClean="0"/>
              <a:t>συγχώνευσης</a:t>
            </a:r>
            <a:r>
              <a:rPr lang="el-GR" dirty="0" smtClean="0"/>
              <a:t> και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Γ) </a:t>
            </a:r>
            <a:r>
              <a:rPr lang="el-GR" dirty="0" err="1" smtClean="0"/>
              <a:t>υποβολή</a:t>
            </a:r>
            <a:r>
              <a:rPr lang="el-GR" dirty="0" smtClean="0"/>
              <a:t> </a:t>
            </a:r>
            <a:r>
              <a:rPr lang="el-GR" dirty="0" err="1" smtClean="0"/>
              <a:t>αυτής</a:t>
            </a:r>
            <a:r>
              <a:rPr lang="el-GR" dirty="0" smtClean="0"/>
              <a:t> στη </a:t>
            </a:r>
            <a:r>
              <a:rPr lang="el-GR" dirty="0" err="1" smtClean="0"/>
              <a:t>δημοσιότητα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Λύση </a:t>
            </a:r>
            <a:r>
              <a:rPr lang="el-GR" dirty="0" err="1" smtClean="0"/>
              <a:t>Εταιρίας</a:t>
            </a:r>
            <a:r>
              <a:rPr lang="el-GR" dirty="0" smtClean="0"/>
              <a:t>: </a:t>
            </a:r>
            <a:r>
              <a:rPr lang="el-GR" dirty="0" err="1" smtClean="0"/>
              <a:t>Επέρχεται</a:t>
            </a:r>
            <a:r>
              <a:rPr lang="el-GR" dirty="0" smtClean="0"/>
              <a:t> με την </a:t>
            </a:r>
            <a:r>
              <a:rPr lang="el-GR" dirty="0" err="1" smtClean="0"/>
              <a:t>πάροδο</a:t>
            </a:r>
            <a:r>
              <a:rPr lang="el-GR" dirty="0" smtClean="0"/>
              <a:t> του </a:t>
            </a:r>
            <a:r>
              <a:rPr lang="el-GR" dirty="0" err="1" smtClean="0"/>
              <a:t>χρόνου</a:t>
            </a:r>
            <a:r>
              <a:rPr lang="el-GR" dirty="0" smtClean="0"/>
              <a:t> για τον </a:t>
            </a:r>
            <a:r>
              <a:rPr lang="el-GR" dirty="0" err="1" smtClean="0"/>
              <a:t>οποίο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συσταθεί</a:t>
            </a:r>
            <a:r>
              <a:rPr lang="el-GR" dirty="0" smtClean="0"/>
              <a:t>. </a:t>
            </a:r>
            <a:r>
              <a:rPr lang="el-GR" dirty="0" err="1" smtClean="0"/>
              <a:t>Επιφέρεται</a:t>
            </a:r>
            <a:r>
              <a:rPr lang="el-GR" dirty="0" smtClean="0"/>
              <a:t> και με </a:t>
            </a:r>
            <a:r>
              <a:rPr lang="el-GR" dirty="0" err="1" smtClean="0"/>
              <a:t>εκπλήρωση</a:t>
            </a:r>
            <a:r>
              <a:rPr lang="el-GR" dirty="0" smtClean="0"/>
              <a:t> του </a:t>
            </a:r>
            <a:r>
              <a:rPr lang="el-GR" dirty="0" err="1" smtClean="0"/>
              <a:t>στόχου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ανέφικτο</a:t>
            </a:r>
            <a:r>
              <a:rPr lang="el-GR" dirty="0" smtClean="0"/>
              <a:t> </a:t>
            </a:r>
            <a:r>
              <a:rPr lang="el-GR" dirty="0" err="1" smtClean="0"/>
              <a:t>πραγματοποίησης</a:t>
            </a:r>
            <a:r>
              <a:rPr lang="el-GR" dirty="0" smtClean="0"/>
              <a:t>, </a:t>
            </a:r>
            <a:r>
              <a:rPr lang="el-GR" dirty="0" err="1" smtClean="0"/>
              <a:t>ομόφωνη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 των </a:t>
            </a:r>
            <a:r>
              <a:rPr lang="el-GR" dirty="0" err="1" smtClean="0"/>
              <a:t>εταίρων</a:t>
            </a:r>
            <a:r>
              <a:rPr lang="el-GR" dirty="0" smtClean="0"/>
              <a:t>, </a:t>
            </a:r>
            <a:r>
              <a:rPr lang="el-GR" dirty="0" err="1" smtClean="0"/>
              <a:t>θάνατος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κήρυξη</a:t>
            </a:r>
            <a:r>
              <a:rPr lang="el-GR" dirty="0" smtClean="0"/>
              <a:t> σε </a:t>
            </a:r>
            <a:r>
              <a:rPr lang="el-GR" dirty="0" err="1" smtClean="0"/>
              <a:t>πτώχευση</a:t>
            </a:r>
            <a:r>
              <a:rPr lang="el-GR" dirty="0" smtClean="0"/>
              <a:t> </a:t>
            </a:r>
            <a:r>
              <a:rPr lang="el-GR" dirty="0" err="1" smtClean="0"/>
              <a:t>αυτής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. </a:t>
            </a:r>
            <a:r>
              <a:rPr lang="el-GR" dirty="0" err="1" smtClean="0"/>
              <a:t>Συχνός</a:t>
            </a:r>
            <a:r>
              <a:rPr lang="el-GR" dirty="0" smtClean="0"/>
              <a:t> </a:t>
            </a:r>
            <a:r>
              <a:rPr lang="el-GR" dirty="0" err="1" smtClean="0"/>
              <a:t>λόγος</a:t>
            </a:r>
            <a:r>
              <a:rPr lang="el-GR" dirty="0" smtClean="0"/>
              <a:t> είναι και η </a:t>
            </a:r>
            <a:r>
              <a:rPr lang="el-GR" dirty="0" err="1" smtClean="0"/>
              <a:t>καταγγελία</a:t>
            </a:r>
            <a:r>
              <a:rPr lang="el-GR" dirty="0" smtClean="0"/>
              <a:t> της. Η </a:t>
            </a:r>
            <a:r>
              <a:rPr lang="el-GR" dirty="0" err="1" smtClean="0"/>
              <a:t>λύση</a:t>
            </a:r>
            <a:r>
              <a:rPr lang="el-GR" dirty="0" smtClean="0"/>
              <a:t> δεν </a:t>
            </a:r>
            <a:r>
              <a:rPr lang="el-GR" dirty="0" err="1" smtClean="0"/>
              <a:t>συνεπάγεται</a:t>
            </a:r>
            <a:r>
              <a:rPr lang="el-GR" dirty="0" smtClean="0"/>
              <a:t> και </a:t>
            </a:r>
            <a:r>
              <a:rPr lang="el-GR" dirty="0" err="1" smtClean="0"/>
              <a:t>εξαφάνιση</a:t>
            </a:r>
            <a:r>
              <a:rPr lang="el-GR" dirty="0" smtClean="0"/>
              <a:t> </a:t>
            </a:r>
            <a:r>
              <a:rPr lang="el-GR" dirty="0" err="1" smtClean="0"/>
              <a:t>καθώς</a:t>
            </a:r>
            <a:r>
              <a:rPr lang="el-GR" dirty="0" smtClean="0"/>
              <a:t> το </a:t>
            </a:r>
            <a:r>
              <a:rPr lang="el-GR" dirty="0" err="1" smtClean="0"/>
              <a:t>στάδιο</a:t>
            </a:r>
            <a:r>
              <a:rPr lang="el-GR" dirty="0" smtClean="0"/>
              <a:t> </a:t>
            </a:r>
            <a:r>
              <a:rPr lang="el-GR" dirty="0" err="1" smtClean="0"/>
              <a:t>εκκαθάρισης</a:t>
            </a:r>
            <a:r>
              <a:rPr lang="el-GR" dirty="0" smtClean="0"/>
              <a:t> </a:t>
            </a:r>
            <a:r>
              <a:rPr lang="el-GR" dirty="0" err="1" smtClean="0"/>
              <a:t>θεωρείται</a:t>
            </a:r>
            <a:r>
              <a:rPr lang="el-GR" dirty="0" smtClean="0"/>
              <a:t> </a:t>
            </a:r>
            <a:r>
              <a:rPr lang="el-GR" dirty="0" err="1" smtClean="0"/>
              <a:t>υποχρεωτικό</a:t>
            </a:r>
            <a:r>
              <a:rPr lang="el-GR" dirty="0" smtClean="0"/>
              <a:t>. Είναι </a:t>
            </a:r>
            <a:r>
              <a:rPr lang="el-GR" dirty="0" err="1" smtClean="0"/>
              <a:t>δυνατή</a:t>
            </a:r>
            <a:r>
              <a:rPr lang="el-GR" dirty="0" smtClean="0"/>
              <a:t> και η </a:t>
            </a:r>
            <a:r>
              <a:rPr lang="el-GR" dirty="0" err="1" smtClean="0"/>
              <a:t>αναβίωση</a:t>
            </a:r>
            <a:r>
              <a:rPr lang="el-GR" dirty="0" smtClean="0"/>
              <a:t> της </a:t>
            </a:r>
            <a:r>
              <a:rPr lang="el-GR" dirty="0" err="1" smtClean="0"/>
              <a:t>υπό</a:t>
            </a:r>
            <a:r>
              <a:rPr lang="el-GR" dirty="0" smtClean="0"/>
              <a:t> </a:t>
            </a:r>
            <a:r>
              <a:rPr lang="el-GR" dirty="0" err="1" smtClean="0"/>
              <a:t>ορισμένες</a:t>
            </a:r>
            <a:r>
              <a:rPr lang="el-GR" dirty="0" smtClean="0"/>
              <a:t> </a:t>
            </a:r>
            <a:r>
              <a:rPr lang="el-GR" dirty="0" err="1" smtClean="0"/>
              <a:t>προϋποθέσεις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Εκκαθάριση: Η </a:t>
            </a:r>
            <a:r>
              <a:rPr lang="el-GR" dirty="0" err="1" smtClean="0"/>
              <a:t>εταιρία</a:t>
            </a:r>
            <a:r>
              <a:rPr lang="el-GR" dirty="0" smtClean="0"/>
              <a:t> </a:t>
            </a:r>
            <a:r>
              <a:rPr lang="el-GR" dirty="0" err="1" smtClean="0"/>
              <a:t>συνεχίζει</a:t>
            </a:r>
            <a:r>
              <a:rPr lang="el-GR" dirty="0" smtClean="0"/>
              <a:t> να </a:t>
            </a:r>
            <a:r>
              <a:rPr lang="el-GR" dirty="0" err="1" smtClean="0"/>
              <a:t>υφίσταται</a:t>
            </a:r>
            <a:r>
              <a:rPr lang="el-GR" dirty="0" smtClean="0"/>
              <a:t> </a:t>
            </a:r>
            <a:r>
              <a:rPr lang="el-GR" dirty="0" err="1" smtClean="0"/>
              <a:t>μέχρι</a:t>
            </a:r>
            <a:r>
              <a:rPr lang="el-GR" dirty="0" smtClean="0"/>
              <a:t> την </a:t>
            </a:r>
            <a:r>
              <a:rPr lang="el-GR" dirty="0" err="1" smtClean="0"/>
              <a:t>ολοκλήρωση</a:t>
            </a:r>
            <a:r>
              <a:rPr lang="el-GR" dirty="0" smtClean="0"/>
              <a:t> της </a:t>
            </a:r>
            <a:r>
              <a:rPr lang="el-GR" dirty="0" err="1" smtClean="0"/>
              <a:t>εκκαθάρισης</a:t>
            </a:r>
            <a:r>
              <a:rPr lang="el-GR" dirty="0" smtClean="0"/>
              <a:t>. </a:t>
            </a:r>
            <a:r>
              <a:rPr lang="el-GR" dirty="0" err="1" smtClean="0"/>
              <a:t>Σκοπός</a:t>
            </a:r>
            <a:r>
              <a:rPr lang="el-GR" dirty="0" smtClean="0"/>
              <a:t> της η </a:t>
            </a:r>
            <a:r>
              <a:rPr lang="el-GR" dirty="0" err="1" smtClean="0"/>
              <a:t>ικανοποίηση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δανειστών</a:t>
            </a:r>
            <a:r>
              <a:rPr lang="el-GR" dirty="0" smtClean="0"/>
              <a:t>, η </a:t>
            </a:r>
            <a:r>
              <a:rPr lang="el-GR" dirty="0" err="1" smtClean="0"/>
              <a:t>εξόφληση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χρεών</a:t>
            </a:r>
            <a:r>
              <a:rPr lang="el-GR" dirty="0" smtClean="0"/>
              <a:t> και η </a:t>
            </a:r>
            <a:r>
              <a:rPr lang="el-GR" dirty="0" err="1" smtClean="0"/>
              <a:t>απόδοση</a:t>
            </a:r>
            <a:r>
              <a:rPr lang="el-GR" dirty="0" smtClean="0"/>
              <a:t> </a:t>
            </a:r>
            <a:r>
              <a:rPr lang="el-GR" dirty="0" err="1" smtClean="0"/>
              <a:t>εισφορών</a:t>
            </a:r>
            <a:r>
              <a:rPr lang="el-GR" dirty="0" smtClean="0"/>
              <a:t>. Τη </a:t>
            </a:r>
            <a:r>
              <a:rPr lang="el-GR" dirty="0" err="1" smtClean="0"/>
              <a:t>διαχείριση</a:t>
            </a:r>
            <a:r>
              <a:rPr lang="el-GR" dirty="0" smtClean="0"/>
              <a:t> της </a:t>
            </a:r>
            <a:r>
              <a:rPr lang="el-GR" dirty="0" err="1" smtClean="0"/>
              <a:t>αναλαμβάνουν</a:t>
            </a:r>
            <a:r>
              <a:rPr lang="el-GR" dirty="0" smtClean="0"/>
              <a:t> οι </a:t>
            </a:r>
            <a:r>
              <a:rPr lang="el-GR" dirty="0" err="1" smtClean="0"/>
              <a:t>εκκαθαριστές</a:t>
            </a:r>
            <a:r>
              <a:rPr lang="el-GR" dirty="0" smtClean="0"/>
              <a:t> που είναι </a:t>
            </a:r>
            <a:r>
              <a:rPr lang="el-GR" dirty="0" err="1" smtClean="0"/>
              <a:t>είτε</a:t>
            </a:r>
            <a:r>
              <a:rPr lang="el-GR" dirty="0" smtClean="0"/>
              <a:t> </a:t>
            </a:r>
            <a:r>
              <a:rPr lang="el-GR" dirty="0" err="1" smtClean="0"/>
              <a:t>όλοι</a:t>
            </a:r>
            <a:r>
              <a:rPr lang="el-GR" dirty="0" smtClean="0"/>
              <a:t> οι </a:t>
            </a:r>
            <a:r>
              <a:rPr lang="el-GR" dirty="0" err="1" smtClean="0"/>
              <a:t>εταίροι</a:t>
            </a:r>
            <a:r>
              <a:rPr lang="el-GR" dirty="0" smtClean="0"/>
              <a:t> </a:t>
            </a:r>
            <a:r>
              <a:rPr lang="el-GR" dirty="0" err="1" smtClean="0"/>
              <a:t>είτε</a:t>
            </a:r>
            <a:r>
              <a:rPr lang="el-GR" dirty="0" smtClean="0"/>
              <a:t> το </a:t>
            </a:r>
            <a:r>
              <a:rPr lang="el-GR" dirty="0" err="1" smtClean="0"/>
              <a:t>πρόσωπο</a:t>
            </a:r>
            <a:r>
              <a:rPr lang="el-GR" dirty="0" smtClean="0"/>
              <a:t> που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διοριστεί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Ετερόρρυθμη: </a:t>
            </a:r>
            <a:r>
              <a:rPr lang="el-GR" dirty="0" err="1" smtClean="0"/>
              <a:t>Προσωπική</a:t>
            </a:r>
            <a:r>
              <a:rPr lang="el-GR" dirty="0" smtClean="0"/>
              <a:t> </a:t>
            </a:r>
            <a:r>
              <a:rPr lang="el-GR" dirty="0" err="1" smtClean="0"/>
              <a:t>μικτή</a:t>
            </a:r>
            <a:r>
              <a:rPr lang="el-GR" dirty="0" smtClean="0"/>
              <a:t> </a:t>
            </a:r>
            <a:r>
              <a:rPr lang="el-GR" dirty="0" err="1" smtClean="0"/>
              <a:t>εταιρία</a:t>
            </a:r>
            <a:r>
              <a:rPr lang="el-GR" dirty="0" smtClean="0"/>
              <a:t> με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 </a:t>
            </a:r>
            <a:r>
              <a:rPr lang="el-GR" dirty="0" err="1" smtClean="0"/>
              <a:t>όσον</a:t>
            </a:r>
            <a:r>
              <a:rPr lang="el-GR" dirty="0" smtClean="0"/>
              <a:t> </a:t>
            </a:r>
            <a:r>
              <a:rPr lang="el-GR" dirty="0" err="1" smtClean="0"/>
              <a:t>αφορά</a:t>
            </a:r>
            <a:r>
              <a:rPr lang="el-GR" dirty="0" smtClean="0"/>
              <a:t> τους </a:t>
            </a:r>
            <a:r>
              <a:rPr lang="el-GR" dirty="0" err="1" smtClean="0"/>
              <a:t>ομόρρυθμους</a:t>
            </a:r>
            <a:r>
              <a:rPr lang="el-GR" dirty="0" smtClean="0"/>
              <a:t> και </a:t>
            </a:r>
            <a:r>
              <a:rPr lang="el-GR" dirty="0" err="1" smtClean="0"/>
              <a:t>χαρακτηριστικά</a:t>
            </a:r>
            <a:r>
              <a:rPr lang="el-GR" dirty="0" smtClean="0"/>
              <a:t> </a:t>
            </a:r>
            <a:r>
              <a:rPr lang="el-GR" dirty="0" err="1" smtClean="0"/>
              <a:t>κεφαλαιουχικών</a:t>
            </a:r>
            <a:r>
              <a:rPr lang="el-GR" dirty="0" smtClean="0"/>
              <a:t> </a:t>
            </a:r>
            <a:r>
              <a:rPr lang="el-GR" dirty="0" err="1" smtClean="0"/>
              <a:t>όσον</a:t>
            </a:r>
            <a:r>
              <a:rPr lang="el-GR" dirty="0" smtClean="0"/>
              <a:t> </a:t>
            </a:r>
            <a:r>
              <a:rPr lang="el-GR" dirty="0" err="1" smtClean="0"/>
              <a:t>αφορά</a:t>
            </a:r>
            <a:r>
              <a:rPr lang="el-GR" dirty="0" smtClean="0"/>
              <a:t> τους </a:t>
            </a:r>
            <a:r>
              <a:rPr lang="el-GR" dirty="0" err="1" smtClean="0"/>
              <a:t>ετερόρρυθμους</a:t>
            </a:r>
            <a:r>
              <a:rPr lang="el-GR" dirty="0" smtClean="0"/>
              <a:t>. Στην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επωνυμία</a:t>
            </a:r>
            <a:r>
              <a:rPr lang="el-GR" dirty="0" smtClean="0"/>
              <a:t> δεν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υπάρχουν</a:t>
            </a:r>
            <a:r>
              <a:rPr lang="el-GR" dirty="0" smtClean="0"/>
              <a:t> </a:t>
            </a:r>
            <a:r>
              <a:rPr lang="el-GR" dirty="0" err="1" smtClean="0"/>
              <a:t>ετερόρρυθμοι</a:t>
            </a:r>
            <a:r>
              <a:rPr lang="el-GR" dirty="0" smtClean="0"/>
              <a:t> </a:t>
            </a:r>
            <a:r>
              <a:rPr lang="el-GR" dirty="0" err="1" smtClean="0"/>
              <a:t>γιατί</a:t>
            </a:r>
            <a:r>
              <a:rPr lang="el-GR" dirty="0" smtClean="0"/>
              <a:t> </a:t>
            </a:r>
            <a:r>
              <a:rPr lang="el-GR" dirty="0" err="1" smtClean="0"/>
              <a:t>ενέχει</a:t>
            </a:r>
            <a:r>
              <a:rPr lang="el-GR" dirty="0" smtClean="0"/>
              <a:t> </a:t>
            </a:r>
            <a:r>
              <a:rPr lang="el-GR" dirty="0" err="1" smtClean="0"/>
              <a:t>κίνδυνος</a:t>
            </a:r>
            <a:r>
              <a:rPr lang="el-GR" dirty="0" smtClean="0"/>
              <a:t> να </a:t>
            </a:r>
            <a:r>
              <a:rPr lang="el-GR" dirty="0" err="1" smtClean="0"/>
              <a:t>παραπλανηθούν</a:t>
            </a:r>
            <a:r>
              <a:rPr lang="el-GR" dirty="0" smtClean="0"/>
              <a:t> οι </a:t>
            </a:r>
            <a:r>
              <a:rPr lang="el-GR" dirty="0" err="1" smtClean="0"/>
              <a:t>τρίτοι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Νομική</a:t>
            </a:r>
            <a:r>
              <a:rPr lang="el-GR" dirty="0" smtClean="0"/>
              <a:t> θέση </a:t>
            </a:r>
            <a:r>
              <a:rPr lang="el-GR" dirty="0" err="1" smtClean="0"/>
              <a:t>ετερόρρυθμου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Προς τα </a:t>
            </a:r>
            <a:r>
              <a:rPr lang="el-GR" dirty="0" err="1" smtClean="0"/>
              <a:t>έσω</a:t>
            </a:r>
            <a:r>
              <a:rPr lang="el-GR" dirty="0" smtClean="0"/>
              <a:t>: ο </a:t>
            </a:r>
            <a:r>
              <a:rPr lang="el-GR" dirty="0" err="1" smtClean="0"/>
              <a:t>νόμος</a:t>
            </a:r>
            <a:r>
              <a:rPr lang="el-GR" dirty="0" smtClean="0"/>
              <a:t> </a:t>
            </a:r>
            <a:r>
              <a:rPr lang="el-GR" dirty="0" err="1" smtClean="0"/>
              <a:t>χαρακτηρίζει</a:t>
            </a:r>
            <a:r>
              <a:rPr lang="el-GR" dirty="0" smtClean="0"/>
              <a:t> τον </a:t>
            </a:r>
            <a:r>
              <a:rPr lang="el-GR" dirty="0" err="1" smtClean="0"/>
              <a:t>ετερόρρυθμο</a:t>
            </a:r>
            <a:r>
              <a:rPr lang="el-GR" dirty="0" smtClean="0"/>
              <a:t> </a:t>
            </a:r>
            <a:r>
              <a:rPr lang="el-GR" dirty="0" err="1" smtClean="0"/>
              <a:t>εταίρο</a:t>
            </a:r>
            <a:r>
              <a:rPr lang="el-GR" dirty="0" smtClean="0"/>
              <a:t> ως </a:t>
            </a:r>
            <a:r>
              <a:rPr lang="el-GR" dirty="0" err="1" smtClean="0"/>
              <a:t>απλό</a:t>
            </a:r>
            <a:r>
              <a:rPr lang="el-GR" dirty="0" smtClean="0"/>
              <a:t> </a:t>
            </a:r>
            <a:r>
              <a:rPr lang="el-GR" dirty="0" err="1" smtClean="0"/>
              <a:t>χρηματοδότη</a:t>
            </a:r>
            <a:r>
              <a:rPr lang="el-GR" dirty="0" smtClean="0"/>
              <a:t>, που </a:t>
            </a:r>
            <a:r>
              <a:rPr lang="el-GR" dirty="0" err="1" smtClean="0"/>
              <a:t>βαρύνεται</a:t>
            </a:r>
            <a:r>
              <a:rPr lang="el-GR" dirty="0" smtClean="0"/>
              <a:t> με τις </a:t>
            </a:r>
            <a:r>
              <a:rPr lang="el-GR" dirty="0" err="1" smtClean="0"/>
              <a:t>ίδιες</a:t>
            </a:r>
            <a:r>
              <a:rPr lang="el-GR" dirty="0" smtClean="0"/>
              <a:t> </a:t>
            </a:r>
            <a:r>
              <a:rPr lang="el-GR" dirty="0" err="1" smtClean="0"/>
              <a:t>υποχρεώσεις</a:t>
            </a:r>
            <a:r>
              <a:rPr lang="el-GR" dirty="0" smtClean="0"/>
              <a:t> και </a:t>
            </a:r>
            <a:r>
              <a:rPr lang="el-GR" dirty="0" err="1" smtClean="0"/>
              <a:t>δικαιώματα</a:t>
            </a:r>
            <a:r>
              <a:rPr lang="el-GR" dirty="0" smtClean="0"/>
              <a:t> του </a:t>
            </a:r>
            <a:r>
              <a:rPr lang="el-GR" dirty="0" err="1" smtClean="0"/>
              <a:t>ομόρρυθμου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Προς τα </a:t>
            </a:r>
            <a:r>
              <a:rPr lang="el-GR" dirty="0" err="1" smtClean="0"/>
              <a:t>έξω</a:t>
            </a:r>
            <a:r>
              <a:rPr lang="el-GR" dirty="0" smtClean="0"/>
              <a:t>: δεν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προβεί</a:t>
            </a:r>
            <a:r>
              <a:rPr lang="el-GR" dirty="0" smtClean="0"/>
              <a:t> σε </a:t>
            </a:r>
            <a:r>
              <a:rPr lang="el-GR" dirty="0" err="1" smtClean="0"/>
              <a:t>πράξεις</a:t>
            </a:r>
            <a:r>
              <a:rPr lang="el-GR" dirty="0" smtClean="0"/>
              <a:t> </a:t>
            </a:r>
            <a:r>
              <a:rPr lang="el-GR" dirty="0" err="1" smtClean="0"/>
              <a:t>διαχειρίσεως</a:t>
            </a:r>
            <a:r>
              <a:rPr lang="el-GR" dirty="0" smtClean="0"/>
              <a:t>. </a:t>
            </a:r>
            <a:r>
              <a:rPr lang="el-GR" dirty="0" err="1" smtClean="0"/>
              <a:t>Σκοπός</a:t>
            </a:r>
            <a:r>
              <a:rPr lang="el-GR" dirty="0" smtClean="0"/>
              <a:t> η </a:t>
            </a:r>
            <a:r>
              <a:rPr lang="el-GR" dirty="0" err="1" smtClean="0"/>
              <a:t>αποφυγή</a:t>
            </a:r>
            <a:r>
              <a:rPr lang="el-GR" dirty="0" smtClean="0"/>
              <a:t> </a:t>
            </a:r>
            <a:r>
              <a:rPr lang="el-GR" dirty="0" err="1" smtClean="0"/>
              <a:t>δημιουργίας</a:t>
            </a:r>
            <a:r>
              <a:rPr lang="el-GR" dirty="0" smtClean="0"/>
              <a:t> στους </a:t>
            </a:r>
            <a:r>
              <a:rPr lang="el-GR" dirty="0" err="1" smtClean="0"/>
              <a:t>τρίτους</a:t>
            </a:r>
            <a:r>
              <a:rPr lang="el-GR" dirty="0" smtClean="0"/>
              <a:t> της </a:t>
            </a:r>
            <a:r>
              <a:rPr lang="el-GR" dirty="0" err="1" smtClean="0"/>
              <a:t>ψευδούς</a:t>
            </a:r>
            <a:r>
              <a:rPr lang="el-GR" dirty="0" smtClean="0"/>
              <a:t> </a:t>
            </a:r>
            <a:r>
              <a:rPr lang="el-GR" dirty="0" err="1" smtClean="0"/>
              <a:t>εντυπώσεως</a:t>
            </a:r>
            <a:r>
              <a:rPr lang="el-GR" dirty="0" smtClean="0"/>
              <a:t> </a:t>
            </a:r>
            <a:r>
              <a:rPr lang="el-GR" dirty="0" err="1" smtClean="0"/>
              <a:t>ότι</a:t>
            </a:r>
            <a:r>
              <a:rPr lang="el-GR" dirty="0" smtClean="0"/>
              <a:t> είναι </a:t>
            </a:r>
            <a:r>
              <a:rPr lang="el-GR" dirty="0" err="1" smtClean="0"/>
              <a:t>ομόρρυθμος</a:t>
            </a:r>
            <a:r>
              <a:rPr lang="el-GR" dirty="0" smtClean="0"/>
              <a:t>. </a:t>
            </a:r>
            <a:r>
              <a:rPr lang="el-GR" dirty="0" err="1" smtClean="0"/>
              <a:t>Αποκλείεται</a:t>
            </a:r>
            <a:r>
              <a:rPr lang="el-GR" dirty="0" smtClean="0"/>
              <a:t> </a:t>
            </a:r>
            <a:r>
              <a:rPr lang="el-GR" dirty="0" err="1" smtClean="0"/>
              <a:t>μόνο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εκπροσώπηση</a:t>
            </a:r>
            <a:r>
              <a:rPr lang="el-GR" dirty="0" smtClean="0"/>
              <a:t> και </a:t>
            </a:r>
            <a:r>
              <a:rPr lang="el-GR" dirty="0" err="1" smtClean="0"/>
              <a:t>όχι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εσωτερική</a:t>
            </a:r>
            <a:r>
              <a:rPr lang="el-GR" dirty="0" smtClean="0"/>
              <a:t> </a:t>
            </a:r>
            <a:r>
              <a:rPr lang="el-GR" dirty="0" err="1" smtClean="0"/>
              <a:t>διαχείριση</a:t>
            </a:r>
            <a:r>
              <a:rPr lang="el-GR" dirty="0" smtClean="0"/>
              <a:t> που είναι </a:t>
            </a:r>
            <a:r>
              <a:rPr lang="el-GR" dirty="0" err="1" smtClean="0"/>
              <a:t>όχι</a:t>
            </a:r>
            <a:r>
              <a:rPr lang="el-GR" dirty="0" smtClean="0"/>
              <a:t> </a:t>
            </a:r>
            <a:r>
              <a:rPr lang="el-GR" dirty="0" err="1" smtClean="0"/>
              <a:t>μόνο</a:t>
            </a:r>
            <a:r>
              <a:rPr lang="el-GR" dirty="0" smtClean="0"/>
              <a:t> </a:t>
            </a:r>
            <a:r>
              <a:rPr lang="el-GR" dirty="0" err="1" smtClean="0"/>
              <a:t>ατομικό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αλλά</a:t>
            </a:r>
            <a:r>
              <a:rPr lang="el-GR" dirty="0" smtClean="0"/>
              <a:t> και </a:t>
            </a:r>
            <a:r>
              <a:rPr lang="el-GR" dirty="0" err="1" smtClean="0"/>
              <a:t>υποχρέωσή</a:t>
            </a:r>
            <a:r>
              <a:rPr lang="el-GR" dirty="0" smtClean="0"/>
              <a:t> του.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Ευθύνη</a:t>
            </a:r>
            <a:r>
              <a:rPr lang="el-GR" dirty="0" smtClean="0"/>
              <a:t> </a:t>
            </a:r>
            <a:r>
              <a:rPr lang="el-GR" dirty="0" err="1" smtClean="0"/>
              <a:t>ετερόρρυθμου</a:t>
            </a:r>
            <a:r>
              <a:rPr lang="el-GR" dirty="0" smtClean="0"/>
              <a:t> που δεν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καταβάλει</a:t>
            </a:r>
            <a:r>
              <a:rPr lang="el-GR" dirty="0" smtClean="0"/>
              <a:t>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εισφορά</a:t>
            </a:r>
            <a:r>
              <a:rPr lang="el-GR" dirty="0" smtClean="0"/>
              <a:t>: είναι </a:t>
            </a:r>
            <a:r>
              <a:rPr lang="el-GR" dirty="0" err="1" smtClean="0"/>
              <a:t>άμεση</a:t>
            </a:r>
            <a:r>
              <a:rPr lang="el-GR" dirty="0" smtClean="0"/>
              <a:t> </a:t>
            </a:r>
            <a:r>
              <a:rPr lang="el-GR" dirty="0" err="1" smtClean="0"/>
              <a:t>πρωτογενείς</a:t>
            </a:r>
            <a:r>
              <a:rPr lang="el-GR" dirty="0" smtClean="0"/>
              <a:t> και εις </a:t>
            </a:r>
            <a:r>
              <a:rPr lang="el-GR" dirty="0" err="1" smtClean="0"/>
              <a:t>ολόκληρον</a:t>
            </a:r>
            <a:r>
              <a:rPr lang="el-GR" dirty="0" smtClean="0"/>
              <a:t> με </a:t>
            </a:r>
            <a:r>
              <a:rPr lang="el-GR" dirty="0" err="1" smtClean="0"/>
              <a:t>όλη</a:t>
            </a:r>
            <a:r>
              <a:rPr lang="el-GR" dirty="0" smtClean="0"/>
              <a:t> την </a:t>
            </a:r>
            <a:r>
              <a:rPr lang="el-GR" dirty="0" err="1" smtClean="0"/>
              <a:t>περιουσία</a:t>
            </a:r>
            <a:r>
              <a:rPr lang="el-GR" dirty="0" smtClean="0"/>
              <a:t> του, </a:t>
            </a:r>
            <a:r>
              <a:rPr lang="el-GR" dirty="0" err="1" smtClean="0"/>
              <a:t>όχι</a:t>
            </a:r>
            <a:r>
              <a:rPr lang="el-GR" dirty="0" smtClean="0"/>
              <a:t> </a:t>
            </a:r>
            <a:r>
              <a:rPr lang="el-GR" dirty="0" err="1" smtClean="0"/>
              <a:t>απεριόριστα</a:t>
            </a:r>
            <a:r>
              <a:rPr lang="el-GR" dirty="0" smtClean="0"/>
              <a:t> </a:t>
            </a:r>
            <a:r>
              <a:rPr lang="el-GR" dirty="0" err="1" smtClean="0"/>
              <a:t>αλλά</a:t>
            </a:r>
            <a:r>
              <a:rPr lang="el-GR" dirty="0" smtClean="0"/>
              <a:t> </a:t>
            </a:r>
            <a:r>
              <a:rPr lang="el-GR" dirty="0" err="1" smtClean="0"/>
              <a:t>μέχρι</a:t>
            </a:r>
            <a:r>
              <a:rPr lang="el-GR" dirty="0" smtClean="0"/>
              <a:t> την </a:t>
            </a:r>
            <a:r>
              <a:rPr lang="el-GR" dirty="0" err="1" smtClean="0"/>
              <a:t>αξία</a:t>
            </a:r>
            <a:r>
              <a:rPr lang="el-GR" dirty="0" smtClean="0"/>
              <a:t> της </a:t>
            </a:r>
            <a:r>
              <a:rPr lang="el-GR" dirty="0" err="1" smtClean="0"/>
              <a:t>οφειλόμενης</a:t>
            </a:r>
            <a:r>
              <a:rPr lang="el-GR" dirty="0" smtClean="0"/>
              <a:t> </a:t>
            </a:r>
            <a:r>
              <a:rPr lang="el-GR" dirty="0" err="1" smtClean="0"/>
              <a:t>εισφοράς</a:t>
            </a:r>
            <a:r>
              <a:rPr lang="el-GR" dirty="0" smtClean="0"/>
              <a:t> του.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Ε.Π.Ε</a:t>
            </a:r>
            <a:r>
              <a:rPr lang="el-GR" dirty="0" smtClean="0"/>
              <a:t>.: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Με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, </a:t>
            </a:r>
            <a:r>
              <a:rPr lang="el-GR" dirty="0" err="1" smtClean="0"/>
              <a:t>κεφάλαιο</a:t>
            </a:r>
            <a:r>
              <a:rPr lang="el-GR" dirty="0" smtClean="0"/>
              <a:t> </a:t>
            </a:r>
            <a:r>
              <a:rPr lang="el-GR" dirty="0" err="1" smtClean="0"/>
              <a:t>διαιρεμένο</a:t>
            </a:r>
            <a:r>
              <a:rPr lang="el-GR" dirty="0" smtClean="0"/>
              <a:t> σε </a:t>
            </a:r>
            <a:r>
              <a:rPr lang="el-GR" dirty="0" err="1" smtClean="0"/>
              <a:t>μερίδια</a:t>
            </a:r>
            <a:r>
              <a:rPr lang="el-GR" dirty="0" smtClean="0"/>
              <a:t> μη </a:t>
            </a:r>
            <a:r>
              <a:rPr lang="el-GR" dirty="0" err="1" smtClean="0"/>
              <a:t>δυνάμενα</a:t>
            </a:r>
            <a:r>
              <a:rPr lang="el-GR" dirty="0" smtClean="0"/>
              <a:t> να </a:t>
            </a:r>
            <a:r>
              <a:rPr lang="el-GR" dirty="0" err="1" smtClean="0"/>
              <a:t>ενσωματωθούν</a:t>
            </a:r>
            <a:r>
              <a:rPr lang="el-GR" dirty="0" smtClean="0"/>
              <a:t> σε μετοχές.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Κύριο</a:t>
            </a:r>
            <a:r>
              <a:rPr lang="el-GR" dirty="0" smtClean="0"/>
              <a:t> </a:t>
            </a:r>
            <a:r>
              <a:rPr lang="el-GR" dirty="0" err="1" smtClean="0"/>
              <a:t>χαρακτηριστικό</a:t>
            </a:r>
            <a:r>
              <a:rPr lang="el-GR" dirty="0" smtClean="0"/>
              <a:t> ο </a:t>
            </a:r>
            <a:r>
              <a:rPr lang="el-GR" dirty="0" err="1" smtClean="0"/>
              <a:t>συνδυασμός</a:t>
            </a:r>
            <a:r>
              <a:rPr lang="el-GR" dirty="0" smtClean="0"/>
              <a:t> </a:t>
            </a:r>
            <a:r>
              <a:rPr lang="el-GR" dirty="0" err="1" smtClean="0"/>
              <a:t>προσωπικών</a:t>
            </a:r>
            <a:r>
              <a:rPr lang="el-GR" dirty="0" smtClean="0"/>
              <a:t> και </a:t>
            </a:r>
            <a:r>
              <a:rPr lang="el-GR" dirty="0" err="1" smtClean="0"/>
              <a:t>κεφαλαιουχικών</a:t>
            </a:r>
            <a:r>
              <a:rPr lang="el-GR" dirty="0" smtClean="0"/>
              <a:t> </a:t>
            </a:r>
            <a:r>
              <a:rPr lang="el-GR" dirty="0" err="1" smtClean="0"/>
              <a:t>στοιχείων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Προσωπικά</a:t>
            </a:r>
            <a:r>
              <a:rPr lang="el-GR" dirty="0" smtClean="0"/>
              <a:t>: </a:t>
            </a:r>
            <a:r>
              <a:rPr lang="el-GR" dirty="0" err="1" smtClean="0"/>
              <a:t>αριθμός</a:t>
            </a:r>
            <a:r>
              <a:rPr lang="el-GR" dirty="0" smtClean="0"/>
              <a:t> </a:t>
            </a:r>
            <a:r>
              <a:rPr lang="el-GR" dirty="0" err="1" smtClean="0"/>
              <a:t>εταίρων</a:t>
            </a:r>
            <a:r>
              <a:rPr lang="el-GR" dirty="0" smtClean="0"/>
              <a:t>, </a:t>
            </a:r>
            <a:r>
              <a:rPr lang="el-GR" dirty="0" err="1" smtClean="0"/>
              <a:t>δυνατότητα</a:t>
            </a:r>
            <a:r>
              <a:rPr lang="el-GR" dirty="0" smtClean="0"/>
              <a:t> </a:t>
            </a:r>
            <a:r>
              <a:rPr lang="el-GR" dirty="0" err="1" smtClean="0"/>
              <a:t>αποκλεισμού</a:t>
            </a:r>
            <a:r>
              <a:rPr lang="el-GR" dirty="0" smtClean="0"/>
              <a:t>,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εξόδου</a:t>
            </a:r>
            <a:r>
              <a:rPr lang="el-GR" dirty="0" smtClean="0"/>
              <a:t>, </a:t>
            </a:r>
            <a:r>
              <a:rPr lang="el-GR" dirty="0" err="1" smtClean="0"/>
              <a:t>δυνατότητα</a:t>
            </a:r>
            <a:r>
              <a:rPr lang="el-GR" dirty="0" smtClean="0"/>
              <a:t> </a:t>
            </a:r>
            <a:r>
              <a:rPr lang="el-GR" dirty="0" err="1" smtClean="0"/>
              <a:t>μεταβίβασης</a:t>
            </a:r>
            <a:r>
              <a:rPr lang="el-GR" dirty="0" smtClean="0"/>
              <a:t> των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μεριδίων</a:t>
            </a:r>
            <a:r>
              <a:rPr lang="el-GR" dirty="0" smtClean="0"/>
              <a:t>,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διαχείρισης</a:t>
            </a:r>
            <a:r>
              <a:rPr lang="el-GR" dirty="0" smtClean="0"/>
              <a:t> κ </a:t>
            </a:r>
            <a:r>
              <a:rPr lang="el-GR" dirty="0" err="1" smtClean="0"/>
              <a:t>εκπροσώπησης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Κεφαλαιουχικά</a:t>
            </a:r>
            <a:r>
              <a:rPr lang="el-GR" dirty="0" smtClean="0"/>
              <a:t>: </a:t>
            </a:r>
            <a:r>
              <a:rPr lang="el-GR" dirty="0" err="1" smtClean="0"/>
              <a:t>έλλειψη</a:t>
            </a:r>
            <a:r>
              <a:rPr lang="el-GR" dirty="0" smtClean="0"/>
              <a:t> </a:t>
            </a:r>
            <a:r>
              <a:rPr lang="el-GR" dirty="0" err="1" smtClean="0"/>
              <a:t>ευθύνης</a:t>
            </a:r>
            <a:r>
              <a:rPr lang="el-GR" dirty="0" smtClean="0"/>
              <a:t> των </a:t>
            </a:r>
            <a:r>
              <a:rPr lang="el-GR" dirty="0" err="1" smtClean="0"/>
              <a:t>εταίρων</a:t>
            </a:r>
            <a:r>
              <a:rPr lang="el-GR" dirty="0" smtClean="0"/>
              <a:t> για τις </a:t>
            </a:r>
            <a:r>
              <a:rPr lang="el-GR" dirty="0" err="1" smtClean="0"/>
              <a:t>εταιρικές</a:t>
            </a:r>
            <a:r>
              <a:rPr lang="el-GR" dirty="0" smtClean="0"/>
              <a:t> </a:t>
            </a:r>
            <a:r>
              <a:rPr lang="el-GR" dirty="0" err="1" smtClean="0"/>
              <a:t>υποχρεώσεις</a:t>
            </a:r>
            <a:r>
              <a:rPr lang="el-GR" dirty="0" smtClean="0"/>
              <a:t>, </a:t>
            </a:r>
            <a:r>
              <a:rPr lang="el-GR" dirty="0" err="1" smtClean="0"/>
              <a:t>δυνατότητα</a:t>
            </a:r>
            <a:r>
              <a:rPr lang="el-GR" dirty="0" smtClean="0"/>
              <a:t> </a:t>
            </a:r>
            <a:r>
              <a:rPr lang="el-GR" dirty="0" err="1" smtClean="0"/>
              <a:t>μεταβίβασης</a:t>
            </a:r>
            <a:r>
              <a:rPr lang="el-GR" dirty="0" smtClean="0"/>
              <a:t> των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μεριδίων</a:t>
            </a:r>
            <a:r>
              <a:rPr lang="el-GR" dirty="0" smtClean="0"/>
              <a:t>, μη </a:t>
            </a:r>
            <a:r>
              <a:rPr lang="el-GR" dirty="0" err="1" smtClean="0"/>
              <a:t>λύση</a:t>
            </a:r>
            <a:r>
              <a:rPr lang="el-GR" dirty="0" smtClean="0"/>
              <a:t> της </a:t>
            </a:r>
            <a:r>
              <a:rPr lang="el-GR" dirty="0" err="1" smtClean="0"/>
              <a:t>εκτός</a:t>
            </a:r>
            <a:r>
              <a:rPr lang="el-GR" dirty="0" smtClean="0"/>
              <a:t> αν </a:t>
            </a:r>
            <a:r>
              <a:rPr lang="el-GR" dirty="0" err="1" smtClean="0"/>
              <a:t>ορίζεται</a:t>
            </a:r>
            <a:r>
              <a:rPr lang="el-GR" dirty="0" smtClean="0"/>
              <a:t> στο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Βασική </a:t>
            </a:r>
            <a:r>
              <a:rPr lang="el-GR" sz="2000" dirty="0" err="1" smtClean="0"/>
              <a:t>διαφορά</a:t>
            </a:r>
            <a:r>
              <a:rPr lang="el-GR" sz="2000" dirty="0" smtClean="0"/>
              <a:t> με </a:t>
            </a:r>
            <a:r>
              <a:rPr lang="el-GR" sz="2000" dirty="0" err="1" smtClean="0"/>
              <a:t>αε</a:t>
            </a:r>
            <a:r>
              <a:rPr lang="el-GR" sz="2000" dirty="0" smtClean="0"/>
              <a:t>: </a:t>
            </a:r>
            <a:r>
              <a:rPr lang="el-GR" sz="2000" dirty="0" err="1" smtClean="0"/>
              <a:t>απαγόρευση</a:t>
            </a:r>
            <a:r>
              <a:rPr lang="el-GR" sz="2000" dirty="0" smtClean="0"/>
              <a:t> </a:t>
            </a:r>
            <a:r>
              <a:rPr lang="el-GR" sz="2000" dirty="0" err="1" smtClean="0"/>
              <a:t>ενσωμάτωσης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εταιρικών</a:t>
            </a:r>
            <a:r>
              <a:rPr lang="el-GR" sz="2000" dirty="0" smtClean="0"/>
              <a:t> </a:t>
            </a:r>
            <a:r>
              <a:rPr lang="el-GR" sz="2000" dirty="0" err="1" smtClean="0"/>
              <a:t>μεριδίων</a:t>
            </a:r>
            <a:r>
              <a:rPr lang="el-GR" sz="2000" dirty="0" smtClean="0"/>
              <a:t> σε </a:t>
            </a:r>
            <a:r>
              <a:rPr lang="el-GR" sz="2000" dirty="0" err="1" smtClean="0"/>
              <a:t>μετοχές</a:t>
            </a:r>
            <a:r>
              <a:rPr lang="el-GR" sz="2000" dirty="0" smtClean="0"/>
              <a:t>, στην ΕΠΕ δεν </a:t>
            </a:r>
            <a:r>
              <a:rPr lang="el-GR" sz="2000" dirty="0" err="1" smtClean="0"/>
              <a:t>υπάρχει</a:t>
            </a:r>
            <a:r>
              <a:rPr lang="el-GR" sz="2000" dirty="0" smtClean="0"/>
              <a:t> </a:t>
            </a:r>
            <a:r>
              <a:rPr lang="el-GR" sz="2000" dirty="0" err="1" smtClean="0"/>
              <a:t>κρατική</a:t>
            </a:r>
            <a:r>
              <a:rPr lang="el-GR" sz="2000" dirty="0" smtClean="0"/>
              <a:t> </a:t>
            </a:r>
            <a:r>
              <a:rPr lang="el-GR" sz="2000" dirty="0" err="1" smtClean="0"/>
              <a:t>εποπτεία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err="1" smtClean="0"/>
              <a:t>Σύσταση</a:t>
            </a:r>
            <a:r>
              <a:rPr lang="el-GR" sz="2000" dirty="0" smtClean="0"/>
              <a:t>: το </a:t>
            </a:r>
            <a:r>
              <a:rPr lang="el-GR" sz="2000" dirty="0" err="1" smtClean="0"/>
              <a:t>καταστατικό</a:t>
            </a:r>
            <a:r>
              <a:rPr lang="el-GR" sz="2000" dirty="0" smtClean="0"/>
              <a:t> </a:t>
            </a:r>
            <a:r>
              <a:rPr lang="el-GR" sz="2000" dirty="0" err="1" smtClean="0"/>
              <a:t>καταρτίζεται</a:t>
            </a:r>
            <a:r>
              <a:rPr lang="el-GR" sz="2000" dirty="0" smtClean="0"/>
              <a:t> </a:t>
            </a:r>
            <a:r>
              <a:rPr lang="el-GR" sz="2000" dirty="0" err="1" smtClean="0"/>
              <a:t>μόνο</a:t>
            </a:r>
            <a:r>
              <a:rPr lang="el-GR" sz="2000" dirty="0" smtClean="0"/>
              <a:t> με </a:t>
            </a:r>
            <a:r>
              <a:rPr lang="el-GR" sz="2000" dirty="0" err="1" smtClean="0"/>
              <a:t>συμβολαιογραφικό</a:t>
            </a:r>
            <a:r>
              <a:rPr lang="el-GR" sz="2000" dirty="0" smtClean="0"/>
              <a:t> </a:t>
            </a:r>
            <a:r>
              <a:rPr lang="el-GR" sz="2000" dirty="0" err="1" smtClean="0"/>
              <a:t>έγγραφο</a:t>
            </a:r>
            <a:r>
              <a:rPr lang="el-GR" sz="2000" dirty="0" smtClean="0"/>
              <a:t> με </a:t>
            </a:r>
            <a:r>
              <a:rPr lang="el-GR" sz="2000" dirty="0" err="1" smtClean="0"/>
              <a:t>τουλάχιστον</a:t>
            </a:r>
            <a:r>
              <a:rPr lang="el-GR" sz="2000" dirty="0" smtClean="0"/>
              <a:t> 2 </a:t>
            </a:r>
            <a:r>
              <a:rPr lang="el-GR" sz="2000" dirty="0" err="1" smtClean="0"/>
              <a:t>πρόσωπα</a:t>
            </a:r>
            <a:r>
              <a:rPr lang="el-GR" sz="2000" dirty="0" smtClean="0"/>
              <a:t> που </a:t>
            </a:r>
            <a:r>
              <a:rPr lang="el-GR" sz="2000" dirty="0" err="1" smtClean="0"/>
              <a:t>πρέπει</a:t>
            </a:r>
            <a:r>
              <a:rPr lang="el-GR" sz="2000" dirty="0" smtClean="0"/>
              <a:t> να </a:t>
            </a:r>
            <a:r>
              <a:rPr lang="el-GR" sz="2000" dirty="0" err="1" smtClean="0"/>
              <a:t>έχουν</a:t>
            </a:r>
            <a:r>
              <a:rPr lang="el-GR" sz="2000" dirty="0" smtClean="0"/>
              <a:t> την </a:t>
            </a:r>
            <a:r>
              <a:rPr lang="el-GR" sz="2000" dirty="0" err="1" smtClean="0"/>
              <a:t>ικανότητα</a:t>
            </a:r>
            <a:r>
              <a:rPr lang="el-GR" sz="2000" dirty="0" smtClean="0"/>
              <a:t> για </a:t>
            </a:r>
            <a:r>
              <a:rPr lang="el-GR" sz="2000" dirty="0" err="1" smtClean="0"/>
              <a:t>εμπορικές</a:t>
            </a:r>
            <a:r>
              <a:rPr lang="el-GR" sz="2000" dirty="0" smtClean="0"/>
              <a:t> </a:t>
            </a:r>
            <a:r>
              <a:rPr lang="el-GR" sz="2000" dirty="0" err="1" smtClean="0"/>
              <a:t>πράξεις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err="1" smtClean="0"/>
              <a:t>Προϋποθέσεις</a:t>
            </a:r>
            <a:r>
              <a:rPr lang="el-GR" sz="2000" dirty="0" smtClean="0"/>
              <a:t>: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1. </a:t>
            </a:r>
            <a:r>
              <a:rPr lang="el-GR" sz="2000" dirty="0" err="1" smtClean="0"/>
              <a:t>Σύναψη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εταιρικής</a:t>
            </a:r>
            <a:r>
              <a:rPr lang="el-GR" sz="2000" dirty="0" smtClean="0"/>
              <a:t> </a:t>
            </a:r>
            <a:r>
              <a:rPr lang="el-GR" sz="2000" dirty="0" err="1" smtClean="0"/>
              <a:t>σύμβασης</a:t>
            </a:r>
            <a:r>
              <a:rPr lang="el-GR" sz="2000" dirty="0" smtClean="0"/>
              <a:t>,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2. </a:t>
            </a:r>
            <a:r>
              <a:rPr lang="el-GR" sz="2000" dirty="0" err="1" smtClean="0"/>
              <a:t>Καταβολή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κάλυψη</a:t>
            </a:r>
            <a:r>
              <a:rPr lang="el-GR" sz="2000" dirty="0" smtClean="0"/>
              <a:t> </a:t>
            </a:r>
            <a:r>
              <a:rPr lang="el-GR" sz="2000" dirty="0" err="1" smtClean="0"/>
              <a:t>εταιρικού</a:t>
            </a:r>
            <a:r>
              <a:rPr lang="el-GR" sz="2000" dirty="0" smtClean="0"/>
              <a:t> </a:t>
            </a:r>
            <a:r>
              <a:rPr lang="el-GR" sz="2000" dirty="0" err="1" smtClean="0"/>
              <a:t>κεφαλαίου</a:t>
            </a:r>
            <a:r>
              <a:rPr lang="el-GR" sz="2000" dirty="0" smtClean="0"/>
              <a:t>, 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sz="2000" dirty="0" smtClean="0"/>
              <a:t>3. </a:t>
            </a:r>
            <a:r>
              <a:rPr lang="el-GR" sz="2000" dirty="0" err="1" smtClean="0"/>
              <a:t>Τήρηση</a:t>
            </a:r>
            <a:r>
              <a:rPr lang="el-GR" sz="2000" dirty="0" smtClean="0"/>
              <a:t> </a:t>
            </a:r>
            <a:r>
              <a:rPr lang="el-GR" sz="2000" dirty="0" err="1" smtClean="0"/>
              <a:t>διατυπώσεων</a:t>
            </a:r>
            <a:r>
              <a:rPr lang="el-GR" sz="2000" dirty="0" smtClean="0"/>
              <a:t> </a:t>
            </a:r>
            <a:r>
              <a:rPr lang="el-GR" sz="2000" dirty="0" err="1" smtClean="0"/>
              <a:t>δημοσιότητας</a:t>
            </a: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Περιεχο</a:t>
            </a:r>
            <a:r>
              <a:rPr lang="en-US" dirty="0" smtClean="0"/>
              <a:t>́</a:t>
            </a:r>
            <a:r>
              <a:rPr lang="el-GR" dirty="0" err="1" smtClean="0"/>
              <a:t>μενο</a:t>
            </a:r>
            <a:r>
              <a:rPr lang="en-US" dirty="0" smtClean="0"/>
              <a:t>: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l-GR" dirty="0" smtClean="0"/>
              <a:t>ο</a:t>
            </a:r>
            <a:r>
              <a:rPr lang="en-US" dirty="0" smtClean="0"/>
              <a:t>́</a:t>
            </a:r>
            <a:r>
              <a:rPr lang="el-GR" dirty="0" err="1" smtClean="0"/>
              <a:t>νομα</a:t>
            </a:r>
            <a:r>
              <a:rPr lang="en-US" dirty="0" smtClean="0"/>
              <a:t>, </a:t>
            </a:r>
            <a:r>
              <a:rPr lang="el-GR" dirty="0" err="1" smtClean="0"/>
              <a:t>επω</a:t>
            </a:r>
            <a:r>
              <a:rPr lang="en-US" dirty="0" smtClean="0"/>
              <a:t>́</a:t>
            </a:r>
            <a:r>
              <a:rPr lang="el-GR" dirty="0" err="1" smtClean="0"/>
              <a:t>νυμο</a:t>
            </a:r>
            <a:r>
              <a:rPr lang="en-US" dirty="0" smtClean="0"/>
              <a:t>, </a:t>
            </a:r>
            <a:r>
              <a:rPr lang="el-GR" dirty="0" err="1" smtClean="0"/>
              <a:t>επα</a:t>
            </a:r>
            <a:r>
              <a:rPr lang="en-US" dirty="0" smtClean="0"/>
              <a:t>́</a:t>
            </a:r>
            <a:r>
              <a:rPr lang="el-GR" dirty="0" err="1" smtClean="0"/>
              <a:t>γγελμα</a:t>
            </a:r>
            <a:r>
              <a:rPr lang="en-US" dirty="0" smtClean="0"/>
              <a:t>, </a:t>
            </a:r>
            <a:r>
              <a:rPr lang="el-GR" dirty="0" err="1" smtClean="0"/>
              <a:t>κατοικι</a:t>
            </a:r>
            <a:r>
              <a:rPr lang="en-US" dirty="0" smtClean="0"/>
              <a:t>́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err="1" smtClean="0"/>
              <a:t>ιθαγε</a:t>
            </a:r>
            <a:r>
              <a:rPr lang="en-US" dirty="0" smtClean="0"/>
              <a:t>́</a:t>
            </a:r>
            <a:r>
              <a:rPr lang="el-GR" dirty="0" err="1" smtClean="0"/>
              <a:t>νεια</a:t>
            </a:r>
            <a:r>
              <a:rPr lang="en-US" dirty="0" smtClean="0"/>
              <a:t>,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n-US" dirty="0" smtClean="0"/>
              <a:t>) </a:t>
            </a:r>
            <a:r>
              <a:rPr lang="el-GR" dirty="0" err="1" smtClean="0"/>
              <a:t>εταιρικη</a:t>
            </a:r>
            <a:r>
              <a:rPr lang="en-US" dirty="0" smtClean="0"/>
              <a:t>́ </a:t>
            </a:r>
            <a:r>
              <a:rPr lang="el-GR" dirty="0" err="1" smtClean="0"/>
              <a:t>επωνυμι</a:t>
            </a:r>
            <a:r>
              <a:rPr lang="en-US" dirty="0" smtClean="0"/>
              <a:t>́</a:t>
            </a:r>
            <a:r>
              <a:rPr lang="el-GR" dirty="0" smtClean="0"/>
              <a:t>α </a:t>
            </a:r>
            <a:r>
              <a:rPr lang="el-GR" dirty="0" err="1" smtClean="0"/>
              <a:t>καθορι</a:t>
            </a:r>
            <a:r>
              <a:rPr lang="en-US" dirty="0" smtClean="0"/>
              <a:t>́</a:t>
            </a:r>
            <a:r>
              <a:rPr lang="el-GR" dirty="0" err="1" smtClean="0"/>
              <a:t>ζεται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n-US" dirty="0" smtClean="0"/>
              <a:t>́ </a:t>
            </a:r>
            <a:r>
              <a:rPr lang="el-GR" dirty="0" smtClean="0"/>
              <a:t>το </a:t>
            </a:r>
            <a:r>
              <a:rPr lang="el-GR" dirty="0" err="1" smtClean="0"/>
              <a:t>νο</a:t>
            </a:r>
            <a:r>
              <a:rPr lang="en-US" dirty="0" smtClean="0"/>
              <a:t>́</a:t>
            </a:r>
            <a:r>
              <a:rPr lang="el-GR" dirty="0" err="1" smtClean="0"/>
              <a:t>μο</a:t>
            </a:r>
            <a:r>
              <a:rPr lang="el-GR" dirty="0" smtClean="0"/>
              <a:t> και </a:t>
            </a:r>
            <a:r>
              <a:rPr lang="el-GR" dirty="0" err="1" smtClean="0"/>
              <a:t>σχηματι</a:t>
            </a:r>
            <a:r>
              <a:rPr lang="en-US" dirty="0" smtClean="0"/>
              <a:t>́</a:t>
            </a:r>
            <a:r>
              <a:rPr lang="el-GR" dirty="0" err="1" smtClean="0"/>
              <a:t>ζεται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n-US" dirty="0" smtClean="0"/>
              <a:t>́ </a:t>
            </a:r>
            <a:r>
              <a:rPr lang="el-GR" dirty="0" err="1" smtClean="0"/>
              <a:t>ονο</a:t>
            </a:r>
            <a:r>
              <a:rPr lang="en-US" dirty="0" smtClean="0"/>
              <a:t>́</a:t>
            </a:r>
            <a:r>
              <a:rPr lang="el-GR" dirty="0" err="1" smtClean="0"/>
              <a:t>ματα</a:t>
            </a:r>
            <a:r>
              <a:rPr lang="el-GR" dirty="0" smtClean="0"/>
              <a:t> </a:t>
            </a:r>
            <a:r>
              <a:rPr lang="el-GR" dirty="0" err="1" smtClean="0"/>
              <a:t>εται</a:t>
            </a:r>
            <a:r>
              <a:rPr lang="en-US" dirty="0" smtClean="0"/>
              <a:t>́</a:t>
            </a:r>
            <a:r>
              <a:rPr lang="el-GR" dirty="0" err="1" smtClean="0"/>
              <a:t>ρων</a:t>
            </a:r>
            <a:r>
              <a:rPr lang="el-GR" dirty="0" smtClean="0"/>
              <a:t> η</a:t>
            </a:r>
            <a:r>
              <a:rPr lang="en-US" dirty="0" smtClean="0"/>
              <a:t>́ </a:t>
            </a:r>
            <a:r>
              <a:rPr lang="el-GR" dirty="0" smtClean="0"/>
              <a:t>το </a:t>
            </a:r>
            <a:r>
              <a:rPr lang="el-GR" dirty="0" err="1" smtClean="0"/>
              <a:t>αντικει</a:t>
            </a:r>
            <a:r>
              <a:rPr lang="en-US" dirty="0" smtClean="0"/>
              <a:t>́</a:t>
            </a:r>
            <a:r>
              <a:rPr lang="el-GR" dirty="0" err="1" smtClean="0"/>
              <a:t>μενο</a:t>
            </a:r>
            <a:r>
              <a:rPr lang="el-GR" dirty="0" smtClean="0"/>
              <a:t> της </a:t>
            </a:r>
            <a:r>
              <a:rPr lang="el-GR" dirty="0" err="1" smtClean="0"/>
              <a:t>εταιρικη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επιχει</a:t>
            </a:r>
            <a:r>
              <a:rPr lang="en-US" dirty="0" smtClean="0"/>
              <a:t>́</a:t>
            </a:r>
            <a:r>
              <a:rPr lang="el-GR" dirty="0" err="1" smtClean="0"/>
              <a:t>ρησης</a:t>
            </a:r>
            <a:r>
              <a:rPr lang="en-US" dirty="0" smtClean="0"/>
              <a:t>,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l-GR" dirty="0" smtClean="0"/>
              <a:t>ε</a:t>
            </a:r>
            <a:r>
              <a:rPr lang="en-US" dirty="0" smtClean="0"/>
              <a:t>́</a:t>
            </a:r>
            <a:r>
              <a:rPr lang="el-GR" dirty="0" smtClean="0"/>
              <a:t>δρα κ </a:t>
            </a:r>
            <a:r>
              <a:rPr lang="el-GR" dirty="0" err="1" smtClean="0"/>
              <a:t>σκοπο</a:t>
            </a:r>
            <a:r>
              <a:rPr lang="en-US" dirty="0" smtClean="0"/>
              <a:t>́,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δ</a:t>
            </a:r>
            <a:r>
              <a:rPr lang="en-US" dirty="0" smtClean="0"/>
              <a:t>) </a:t>
            </a:r>
            <a:r>
              <a:rPr lang="el-GR" dirty="0" err="1" smtClean="0"/>
              <a:t>ιδιο</a:t>
            </a:r>
            <a:r>
              <a:rPr lang="en-US" dirty="0" smtClean="0"/>
              <a:t>́</a:t>
            </a:r>
            <a:r>
              <a:rPr lang="el-GR" dirty="0" err="1" smtClean="0"/>
              <a:t>τητα</a:t>
            </a:r>
            <a:r>
              <a:rPr lang="en-US" dirty="0" smtClean="0"/>
              <a:t>,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ε) </a:t>
            </a:r>
            <a:r>
              <a:rPr lang="el-GR" dirty="0" err="1" smtClean="0"/>
              <a:t>κεφάλαιο</a:t>
            </a:r>
            <a:r>
              <a:rPr lang="el-GR" dirty="0" smtClean="0"/>
              <a:t>, </a:t>
            </a:r>
            <a:r>
              <a:rPr lang="el-GR" dirty="0" err="1" smtClean="0"/>
              <a:t>μερίδα</a:t>
            </a:r>
            <a:r>
              <a:rPr lang="el-GR" dirty="0" smtClean="0"/>
              <a:t> </a:t>
            </a:r>
            <a:r>
              <a:rPr lang="el-GR" dirty="0" err="1" smtClean="0"/>
              <a:t>συμμετοχής</a:t>
            </a:r>
            <a:r>
              <a:rPr lang="el-GR" dirty="0" smtClean="0"/>
              <a:t>, </a:t>
            </a:r>
            <a:r>
              <a:rPr lang="el-GR" dirty="0" err="1" smtClean="0"/>
              <a:t>βεβαίωση</a:t>
            </a:r>
            <a:r>
              <a:rPr lang="el-GR" dirty="0" smtClean="0"/>
              <a:t> </a:t>
            </a:r>
            <a:r>
              <a:rPr lang="el-GR" dirty="0" err="1" smtClean="0"/>
              <a:t>ιδρυτών</a:t>
            </a:r>
            <a:r>
              <a:rPr lang="el-GR" dirty="0" smtClean="0"/>
              <a:t> για </a:t>
            </a:r>
            <a:r>
              <a:rPr lang="el-GR" dirty="0" err="1" smtClean="0"/>
              <a:t>καταβολή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στ) </a:t>
            </a:r>
            <a:r>
              <a:rPr lang="el-GR" dirty="0" err="1" smtClean="0"/>
              <a:t>αντικείμενο</a:t>
            </a:r>
            <a:r>
              <a:rPr lang="el-GR" dirty="0" smtClean="0"/>
              <a:t> </a:t>
            </a:r>
            <a:r>
              <a:rPr lang="el-GR" dirty="0" err="1" smtClean="0"/>
              <a:t>εισφορών</a:t>
            </a:r>
            <a:r>
              <a:rPr lang="el-GR" dirty="0" smtClean="0"/>
              <a:t> σε </a:t>
            </a:r>
            <a:r>
              <a:rPr lang="el-GR" dirty="0" err="1" smtClean="0"/>
              <a:t>είδος</a:t>
            </a:r>
            <a:r>
              <a:rPr lang="el-GR" dirty="0" smtClean="0"/>
              <a:t>, </a:t>
            </a:r>
            <a:r>
              <a:rPr lang="el-GR" dirty="0" err="1" smtClean="0"/>
              <a:t>όνομα</a:t>
            </a:r>
            <a:r>
              <a:rPr lang="el-GR" dirty="0" smtClean="0"/>
              <a:t> </a:t>
            </a:r>
            <a:r>
              <a:rPr lang="el-GR" dirty="0" err="1" smtClean="0"/>
              <a:t>εισφέροντος</a:t>
            </a:r>
            <a:r>
              <a:rPr lang="el-GR" dirty="0" smtClean="0"/>
              <a:t>, </a:t>
            </a:r>
            <a:r>
              <a:rPr lang="el-GR" dirty="0" err="1" smtClean="0"/>
              <a:t>σύνολο</a:t>
            </a:r>
            <a:r>
              <a:rPr lang="el-GR" dirty="0" smtClean="0"/>
              <a:t> </a:t>
            </a:r>
            <a:r>
              <a:rPr lang="el-GR" dirty="0" err="1" smtClean="0"/>
              <a:t>αξίας</a:t>
            </a:r>
            <a:r>
              <a:rPr lang="el-GR" dirty="0" smtClean="0"/>
              <a:t> </a:t>
            </a:r>
            <a:r>
              <a:rPr lang="el-GR" dirty="0" err="1" smtClean="0"/>
              <a:t>εισφορών</a:t>
            </a:r>
            <a:r>
              <a:rPr lang="el-GR" dirty="0" smtClean="0"/>
              <a:t>,  ζ) </a:t>
            </a:r>
            <a:r>
              <a:rPr lang="el-GR" dirty="0" err="1" smtClean="0"/>
              <a:t>διάρκεια</a:t>
            </a:r>
            <a:r>
              <a:rPr lang="el-GR" dirty="0" smtClean="0"/>
              <a:t> </a:t>
            </a:r>
            <a:r>
              <a:rPr lang="el-GR" dirty="0" err="1" smtClean="0"/>
              <a:t>εταιρίας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Τμηματική</a:t>
            </a:r>
            <a:r>
              <a:rPr lang="el-GR" dirty="0" smtClean="0"/>
              <a:t> </a:t>
            </a:r>
            <a:r>
              <a:rPr lang="el-GR" dirty="0" err="1" smtClean="0"/>
              <a:t>καταβολή</a:t>
            </a:r>
            <a:r>
              <a:rPr lang="el-GR" dirty="0" smtClean="0"/>
              <a:t> του </a:t>
            </a:r>
            <a:r>
              <a:rPr lang="el-GR" dirty="0" err="1" smtClean="0"/>
              <a:t>κεφαλαίου</a:t>
            </a:r>
            <a:r>
              <a:rPr lang="el-GR" dirty="0" smtClean="0"/>
              <a:t> δεν </a:t>
            </a:r>
            <a:r>
              <a:rPr lang="el-GR" dirty="0" err="1" smtClean="0"/>
              <a:t>επιτρέπεται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Διατυπώσεις </a:t>
            </a:r>
            <a:r>
              <a:rPr lang="el-GR" dirty="0" err="1" smtClean="0"/>
              <a:t>δημοσιότητας</a:t>
            </a:r>
            <a:r>
              <a:rPr lang="el-GR" dirty="0" smtClean="0"/>
              <a:t>: </a:t>
            </a:r>
            <a:r>
              <a:rPr lang="el-GR" dirty="0" err="1" smtClean="0"/>
              <a:t>κατάθεση</a:t>
            </a:r>
            <a:r>
              <a:rPr lang="el-GR" dirty="0" smtClean="0"/>
              <a:t> </a:t>
            </a:r>
            <a:r>
              <a:rPr lang="el-GR" dirty="0" err="1" smtClean="0"/>
              <a:t>αντιγράφου</a:t>
            </a:r>
            <a:r>
              <a:rPr lang="el-GR" dirty="0" smtClean="0"/>
              <a:t> </a:t>
            </a:r>
            <a:r>
              <a:rPr lang="el-GR" dirty="0" err="1" smtClean="0"/>
              <a:t>καταστατικού</a:t>
            </a:r>
            <a:r>
              <a:rPr lang="el-GR" dirty="0" smtClean="0"/>
              <a:t> στο </a:t>
            </a:r>
            <a:r>
              <a:rPr lang="el-GR" dirty="0" err="1" smtClean="0"/>
              <a:t>Πρωτοδικείο</a:t>
            </a:r>
            <a:r>
              <a:rPr lang="el-GR" dirty="0" smtClean="0"/>
              <a:t>, </a:t>
            </a:r>
            <a:r>
              <a:rPr lang="el-GR" dirty="0" err="1" smtClean="0"/>
              <a:t>καταχώρηση</a:t>
            </a:r>
            <a:r>
              <a:rPr lang="el-GR" dirty="0" smtClean="0"/>
              <a:t> στο </a:t>
            </a:r>
            <a:r>
              <a:rPr lang="el-GR" dirty="0" err="1" smtClean="0"/>
              <a:t>Μητρώο</a:t>
            </a:r>
            <a:r>
              <a:rPr lang="el-GR" dirty="0" smtClean="0"/>
              <a:t> ΕΠΕ </a:t>
            </a:r>
            <a:r>
              <a:rPr lang="el-GR" dirty="0" err="1" smtClean="0"/>
              <a:t>δημοσίευση</a:t>
            </a:r>
            <a:r>
              <a:rPr lang="el-GR" dirty="0" smtClean="0"/>
              <a:t> στο </a:t>
            </a:r>
            <a:r>
              <a:rPr lang="el-GR" dirty="0" err="1" smtClean="0"/>
              <a:t>Τεύχος</a:t>
            </a:r>
            <a:r>
              <a:rPr lang="el-GR" dirty="0" smtClean="0"/>
              <a:t> ΑΕ κ ΕΠΕ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Εταιρικό</a:t>
            </a:r>
            <a:r>
              <a:rPr lang="el-GR" dirty="0" smtClean="0"/>
              <a:t> </a:t>
            </a:r>
            <a:r>
              <a:rPr lang="el-GR" dirty="0" err="1" smtClean="0"/>
              <a:t>κεφάλαιο</a:t>
            </a:r>
            <a:r>
              <a:rPr lang="el-GR" dirty="0" smtClean="0"/>
              <a:t>: </a:t>
            </a:r>
            <a:r>
              <a:rPr lang="el-GR" dirty="0" err="1" smtClean="0"/>
              <a:t>αφηρημένη</a:t>
            </a:r>
            <a:r>
              <a:rPr lang="el-GR" dirty="0" smtClean="0"/>
              <a:t> </a:t>
            </a:r>
            <a:r>
              <a:rPr lang="el-GR" dirty="0" err="1" smtClean="0"/>
              <a:t>μαθηματική</a:t>
            </a:r>
            <a:r>
              <a:rPr lang="el-GR" dirty="0" smtClean="0"/>
              <a:t> </a:t>
            </a:r>
            <a:r>
              <a:rPr lang="el-GR" dirty="0" err="1" smtClean="0"/>
              <a:t>ποσότητα</a:t>
            </a:r>
            <a:r>
              <a:rPr lang="el-GR" dirty="0" smtClean="0"/>
              <a:t> </a:t>
            </a:r>
            <a:r>
              <a:rPr lang="el-GR" dirty="0" err="1" smtClean="0"/>
              <a:t>αναγράφεται</a:t>
            </a:r>
            <a:r>
              <a:rPr lang="el-GR" dirty="0" smtClean="0"/>
              <a:t> στο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</a:t>
            </a:r>
            <a:r>
              <a:rPr lang="el-GR" dirty="0" err="1" smtClean="0"/>
              <a:t>περιγράφει</a:t>
            </a:r>
            <a:r>
              <a:rPr lang="el-GR" dirty="0" smtClean="0"/>
              <a:t> </a:t>
            </a:r>
            <a:r>
              <a:rPr lang="el-GR" dirty="0" err="1" smtClean="0"/>
              <a:t>σύνολο</a:t>
            </a:r>
            <a:r>
              <a:rPr lang="el-GR" dirty="0" smtClean="0"/>
              <a:t> </a:t>
            </a:r>
            <a:r>
              <a:rPr lang="el-GR" dirty="0" err="1" smtClean="0"/>
              <a:t>περιουσιακών</a:t>
            </a:r>
            <a:r>
              <a:rPr lang="el-GR" dirty="0" smtClean="0"/>
              <a:t> </a:t>
            </a:r>
            <a:r>
              <a:rPr lang="el-GR" dirty="0" err="1" smtClean="0"/>
              <a:t>στοιχείων</a:t>
            </a:r>
            <a:r>
              <a:rPr lang="el-GR" dirty="0" smtClean="0"/>
              <a:t> που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τεθούν</a:t>
            </a:r>
            <a:r>
              <a:rPr lang="el-GR" dirty="0" smtClean="0"/>
              <a:t> και να </a:t>
            </a:r>
            <a:r>
              <a:rPr lang="el-GR" dirty="0" err="1" smtClean="0"/>
              <a:t>παραμείνουν</a:t>
            </a:r>
            <a:r>
              <a:rPr lang="el-GR" dirty="0" smtClean="0"/>
              <a:t> στη </a:t>
            </a:r>
            <a:r>
              <a:rPr lang="el-GR" dirty="0" err="1" smtClean="0"/>
              <a:t>διάθεση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Διαφέρει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περιουσία</a:t>
            </a:r>
            <a:r>
              <a:rPr lang="el-GR" dirty="0" smtClean="0"/>
              <a:t> η </a:t>
            </a:r>
            <a:r>
              <a:rPr lang="el-GR" dirty="0" err="1" smtClean="0"/>
              <a:t>οποία</a:t>
            </a:r>
            <a:r>
              <a:rPr lang="el-GR" dirty="0" smtClean="0"/>
              <a:t> </a:t>
            </a:r>
            <a:r>
              <a:rPr lang="el-GR" dirty="0" err="1" smtClean="0"/>
              <a:t>μεταβάλλεται</a:t>
            </a:r>
            <a:r>
              <a:rPr lang="el-GR" dirty="0" smtClean="0"/>
              <a:t>. </a:t>
            </a:r>
            <a:r>
              <a:rPr lang="el-GR" dirty="0" err="1" smtClean="0"/>
              <a:t>Ταυτίζονται</a:t>
            </a:r>
            <a:r>
              <a:rPr lang="el-GR" dirty="0" smtClean="0"/>
              <a:t> στη </a:t>
            </a:r>
            <a:r>
              <a:rPr lang="el-GR" dirty="0" err="1" smtClean="0"/>
              <a:t>σύσταση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και την </a:t>
            </a:r>
            <a:r>
              <a:rPr lang="el-GR" dirty="0" err="1" smtClean="0"/>
              <a:t>καταβολή</a:t>
            </a:r>
            <a:r>
              <a:rPr lang="el-GR" dirty="0" smtClean="0"/>
              <a:t> των </a:t>
            </a:r>
            <a:r>
              <a:rPr lang="el-GR" dirty="0" err="1" smtClean="0"/>
              <a:t>εισφορών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Διαιρείται σε </a:t>
            </a:r>
            <a:r>
              <a:rPr lang="el-GR" dirty="0" err="1" smtClean="0"/>
              <a:t>ίσα</a:t>
            </a:r>
            <a:r>
              <a:rPr lang="el-GR" dirty="0" smtClean="0"/>
              <a:t> </a:t>
            </a:r>
            <a:r>
              <a:rPr lang="el-GR" dirty="0" err="1" smtClean="0"/>
              <a:t>εταιρικά</a:t>
            </a:r>
            <a:r>
              <a:rPr lang="el-GR" dirty="0" smtClean="0"/>
              <a:t> </a:t>
            </a:r>
            <a:r>
              <a:rPr lang="el-GR" dirty="0" err="1" smtClean="0"/>
              <a:t>μερίδια</a:t>
            </a:r>
            <a:r>
              <a:rPr lang="el-GR" dirty="0" smtClean="0"/>
              <a:t> που </a:t>
            </a:r>
            <a:r>
              <a:rPr lang="el-GR" dirty="0" err="1" smtClean="0"/>
              <a:t>αποτελούν</a:t>
            </a:r>
            <a:r>
              <a:rPr lang="el-GR" dirty="0" smtClean="0"/>
              <a:t> και τη </a:t>
            </a:r>
            <a:r>
              <a:rPr lang="el-GR" dirty="0" err="1" smtClean="0"/>
              <a:t>μερίδα</a:t>
            </a:r>
            <a:r>
              <a:rPr lang="el-GR" dirty="0" smtClean="0"/>
              <a:t> </a:t>
            </a:r>
            <a:r>
              <a:rPr lang="el-GR" dirty="0" err="1" smtClean="0"/>
              <a:t>συμμετοχής</a:t>
            </a:r>
            <a:r>
              <a:rPr lang="el-GR" dirty="0" smtClean="0"/>
              <a:t> στην </a:t>
            </a:r>
            <a:r>
              <a:rPr lang="el-GR" dirty="0" err="1" smtClean="0"/>
              <a:t>εταιρεία</a:t>
            </a:r>
            <a:r>
              <a:rPr lang="el-GR" dirty="0" smtClean="0"/>
              <a:t>. </a:t>
            </a:r>
            <a:r>
              <a:rPr lang="el-GR" dirty="0" err="1" smtClean="0"/>
              <a:t>Εταιρικό</a:t>
            </a:r>
            <a:r>
              <a:rPr lang="el-GR" dirty="0" smtClean="0"/>
              <a:t> </a:t>
            </a:r>
            <a:r>
              <a:rPr lang="el-GR" dirty="0" err="1" smtClean="0"/>
              <a:t>μερίδιο</a:t>
            </a:r>
            <a:r>
              <a:rPr lang="el-GR" dirty="0" smtClean="0"/>
              <a:t>: </a:t>
            </a:r>
            <a:r>
              <a:rPr lang="el-GR" dirty="0" err="1" smtClean="0"/>
              <a:t>ελάχιστο</a:t>
            </a:r>
            <a:r>
              <a:rPr lang="el-GR" dirty="0" smtClean="0"/>
              <a:t> </a:t>
            </a:r>
            <a:r>
              <a:rPr lang="el-GR" dirty="0" err="1" smtClean="0"/>
              <a:t>ποσοστό</a:t>
            </a:r>
            <a:r>
              <a:rPr lang="el-GR" dirty="0" smtClean="0"/>
              <a:t> </a:t>
            </a:r>
            <a:r>
              <a:rPr lang="el-GR" dirty="0" err="1" smtClean="0"/>
              <a:t>συμμετοχής</a:t>
            </a:r>
            <a:r>
              <a:rPr lang="el-GR" dirty="0" smtClean="0"/>
              <a:t> </a:t>
            </a:r>
            <a:r>
              <a:rPr lang="el-GR" dirty="0" err="1" smtClean="0"/>
              <a:t>διέπεται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τις </a:t>
            </a:r>
            <a:r>
              <a:rPr lang="el-GR" dirty="0" err="1" smtClean="0"/>
              <a:t>αρχές</a:t>
            </a:r>
            <a:r>
              <a:rPr lang="el-GR" dirty="0" smtClean="0"/>
              <a:t> της </a:t>
            </a:r>
            <a:r>
              <a:rPr lang="el-GR" dirty="0" err="1" smtClean="0"/>
              <a:t>ισότητας</a:t>
            </a:r>
            <a:r>
              <a:rPr lang="el-GR" dirty="0" smtClean="0"/>
              <a:t> </a:t>
            </a:r>
            <a:r>
              <a:rPr lang="el-GR" dirty="0" err="1" smtClean="0"/>
              <a:t>αδιαίρετου</a:t>
            </a:r>
            <a:r>
              <a:rPr lang="el-GR" dirty="0" smtClean="0"/>
              <a:t> κ </a:t>
            </a:r>
            <a:r>
              <a:rPr lang="el-GR" dirty="0" err="1" smtClean="0"/>
              <a:t>μεταβιβαστού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Αποθεματικό</a:t>
            </a:r>
            <a:r>
              <a:rPr lang="el-GR" dirty="0" smtClean="0"/>
              <a:t>: </a:t>
            </a:r>
            <a:r>
              <a:rPr lang="el-GR" dirty="0" err="1" smtClean="0"/>
              <a:t>λογιστικό</a:t>
            </a:r>
            <a:r>
              <a:rPr lang="el-GR" dirty="0" smtClean="0"/>
              <a:t> </a:t>
            </a:r>
            <a:r>
              <a:rPr lang="el-GR" dirty="0" err="1" smtClean="0"/>
              <a:t>μέγεθος</a:t>
            </a:r>
            <a:r>
              <a:rPr lang="el-GR" dirty="0" smtClean="0"/>
              <a:t> που </a:t>
            </a:r>
            <a:r>
              <a:rPr lang="el-GR" dirty="0" err="1" smtClean="0"/>
              <a:t>εμφανίζεται</a:t>
            </a:r>
            <a:r>
              <a:rPr lang="el-GR" dirty="0" smtClean="0"/>
              <a:t> στο </a:t>
            </a:r>
            <a:r>
              <a:rPr lang="el-GR" dirty="0" err="1" smtClean="0"/>
              <a:t>παθητικό</a:t>
            </a:r>
            <a:r>
              <a:rPr lang="el-GR" dirty="0" smtClean="0"/>
              <a:t> της </a:t>
            </a:r>
            <a:r>
              <a:rPr lang="el-GR" dirty="0" err="1" smtClean="0"/>
              <a:t>εταιρείας</a:t>
            </a:r>
            <a:r>
              <a:rPr lang="el-GR" dirty="0" smtClean="0"/>
              <a:t> κ </a:t>
            </a:r>
            <a:r>
              <a:rPr lang="el-GR" dirty="0" err="1" smtClean="0"/>
              <a:t>προσαυξάνει</a:t>
            </a:r>
            <a:r>
              <a:rPr lang="el-GR" dirty="0" smtClean="0"/>
              <a:t> τα </a:t>
            </a:r>
            <a:r>
              <a:rPr lang="el-GR" dirty="0" err="1" smtClean="0"/>
              <a:t>ίδια</a:t>
            </a:r>
            <a:r>
              <a:rPr lang="el-GR" dirty="0" smtClean="0"/>
              <a:t> </a:t>
            </a:r>
            <a:r>
              <a:rPr lang="el-GR" dirty="0" err="1" smtClean="0"/>
              <a:t>κεφάλαια</a:t>
            </a:r>
            <a:r>
              <a:rPr lang="el-GR" dirty="0" smtClean="0"/>
              <a:t> της.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χρόνο</a:t>
            </a:r>
            <a:r>
              <a:rPr lang="el-GR" dirty="0" smtClean="0"/>
              <a:t>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αφαιρεί</a:t>
            </a:r>
            <a:r>
              <a:rPr lang="el-GR" dirty="0" smtClean="0"/>
              <a:t> το 1/20 </a:t>
            </a:r>
            <a:r>
              <a:rPr lang="el-GR" dirty="0" err="1" smtClean="0"/>
              <a:t>από</a:t>
            </a:r>
            <a:r>
              <a:rPr lang="el-GR" dirty="0" smtClean="0"/>
              <a:t> τα </a:t>
            </a:r>
            <a:r>
              <a:rPr lang="el-GR" dirty="0" err="1" smtClean="0"/>
              <a:t>καθαρά</a:t>
            </a:r>
            <a:r>
              <a:rPr lang="el-GR" dirty="0" smtClean="0"/>
              <a:t> </a:t>
            </a:r>
            <a:r>
              <a:rPr lang="el-GR" dirty="0" err="1" smtClean="0"/>
              <a:t>κέρδη</a:t>
            </a:r>
            <a:r>
              <a:rPr lang="el-GR" dirty="0" smtClean="0"/>
              <a:t> για το </a:t>
            </a:r>
            <a:r>
              <a:rPr lang="el-GR" dirty="0" err="1" smtClean="0"/>
              <a:t>σχηματισμό</a:t>
            </a:r>
            <a:r>
              <a:rPr lang="el-GR" dirty="0" smtClean="0"/>
              <a:t> του </a:t>
            </a:r>
            <a:r>
              <a:rPr lang="el-GR" dirty="0" err="1" smtClean="0"/>
              <a:t>τακτικού</a:t>
            </a:r>
            <a:r>
              <a:rPr lang="el-GR" dirty="0" smtClean="0"/>
              <a:t> </a:t>
            </a:r>
            <a:r>
              <a:rPr lang="el-GR" dirty="0" err="1" smtClean="0"/>
              <a:t>αποθεματικού</a:t>
            </a:r>
            <a:r>
              <a:rPr lang="el-GR" dirty="0" smtClean="0"/>
              <a:t>. </a:t>
            </a:r>
            <a:r>
              <a:rPr lang="el-GR" dirty="0" err="1" smtClean="0"/>
              <a:t>Σκοπός</a:t>
            </a:r>
            <a:r>
              <a:rPr lang="el-GR" dirty="0" smtClean="0"/>
              <a:t> </a:t>
            </a:r>
            <a:r>
              <a:rPr lang="el-GR" dirty="0" err="1" smtClean="0"/>
              <a:t>δημιουργίας</a:t>
            </a:r>
            <a:r>
              <a:rPr lang="el-GR" dirty="0" smtClean="0"/>
              <a:t> η </a:t>
            </a:r>
            <a:r>
              <a:rPr lang="el-GR" dirty="0" err="1" smtClean="0"/>
              <a:t>κάλυψη</a:t>
            </a:r>
            <a:r>
              <a:rPr lang="el-GR" dirty="0" smtClean="0"/>
              <a:t> </a:t>
            </a:r>
            <a:r>
              <a:rPr lang="el-GR" dirty="0" err="1" smtClean="0"/>
              <a:t>τυχόν</a:t>
            </a:r>
            <a:r>
              <a:rPr lang="el-GR" dirty="0" smtClean="0"/>
              <a:t> </a:t>
            </a:r>
            <a:r>
              <a:rPr lang="el-GR" dirty="0" err="1" smtClean="0"/>
              <a:t>ζημιών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το </a:t>
            </a:r>
            <a:r>
              <a:rPr lang="el-GR" dirty="0" err="1" smtClean="0"/>
              <a:t>τέλος</a:t>
            </a:r>
            <a:r>
              <a:rPr lang="el-GR" dirty="0" smtClean="0"/>
              <a:t>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χρήσης</a:t>
            </a:r>
            <a:r>
              <a:rPr lang="el-GR" dirty="0" smtClean="0"/>
              <a:t>. Η </a:t>
            </a:r>
            <a:r>
              <a:rPr lang="el-GR" dirty="0" err="1" smtClean="0"/>
              <a:t>παράλειψη</a:t>
            </a:r>
            <a:r>
              <a:rPr lang="el-GR" dirty="0" smtClean="0"/>
              <a:t> </a:t>
            </a:r>
            <a:r>
              <a:rPr lang="el-GR" dirty="0" err="1" smtClean="0"/>
              <a:t>σχηματισμού</a:t>
            </a:r>
            <a:r>
              <a:rPr lang="el-GR" dirty="0" smtClean="0"/>
              <a:t> </a:t>
            </a:r>
            <a:r>
              <a:rPr lang="el-GR" dirty="0" err="1" smtClean="0"/>
              <a:t>τακτικού</a:t>
            </a:r>
            <a:r>
              <a:rPr lang="el-GR" dirty="0" smtClean="0"/>
              <a:t> </a:t>
            </a:r>
            <a:r>
              <a:rPr lang="el-GR" dirty="0" err="1" smtClean="0"/>
              <a:t>αποθεματικού</a:t>
            </a:r>
            <a:r>
              <a:rPr lang="el-GR" dirty="0" smtClean="0"/>
              <a:t> </a:t>
            </a:r>
            <a:r>
              <a:rPr lang="el-GR" dirty="0" err="1" smtClean="0"/>
              <a:t>καθιστά</a:t>
            </a:r>
            <a:r>
              <a:rPr lang="el-GR" dirty="0" smtClean="0"/>
              <a:t> τον </a:t>
            </a:r>
            <a:r>
              <a:rPr lang="el-GR" dirty="0" err="1" smtClean="0"/>
              <a:t>ισολογισμό</a:t>
            </a:r>
            <a:r>
              <a:rPr lang="el-GR" dirty="0" smtClean="0"/>
              <a:t> </a:t>
            </a:r>
            <a:r>
              <a:rPr lang="el-GR" dirty="0" err="1" smtClean="0"/>
              <a:t>παράνομο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Εταιρική </a:t>
            </a:r>
            <a:r>
              <a:rPr lang="el-GR" dirty="0" err="1" smtClean="0"/>
              <a:t>Ιδιότητα</a:t>
            </a:r>
            <a:r>
              <a:rPr lang="el-GR" dirty="0" smtClean="0"/>
              <a:t>: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πρωτότυπο</a:t>
            </a:r>
            <a:r>
              <a:rPr lang="el-GR" dirty="0" smtClean="0"/>
              <a:t> </a:t>
            </a:r>
            <a:r>
              <a:rPr lang="el-GR" dirty="0" err="1" smtClean="0"/>
              <a:t>τρόπο</a:t>
            </a:r>
            <a:r>
              <a:rPr lang="el-GR" dirty="0" smtClean="0"/>
              <a:t>: με την </a:t>
            </a:r>
            <a:r>
              <a:rPr lang="el-GR" dirty="0" err="1" smtClean="0"/>
              <a:t>ανάληψη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μεριδίων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τη </a:t>
            </a:r>
            <a:r>
              <a:rPr lang="el-GR" dirty="0" err="1" smtClean="0"/>
              <a:t>σύσταση</a:t>
            </a:r>
            <a:r>
              <a:rPr lang="el-GR" dirty="0" smtClean="0"/>
              <a:t> της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την </a:t>
            </a:r>
            <a:r>
              <a:rPr lang="el-GR" dirty="0" err="1" smtClean="0"/>
              <a:t>αύξηση</a:t>
            </a:r>
            <a:r>
              <a:rPr lang="el-GR" dirty="0" smtClean="0"/>
              <a:t> του </a:t>
            </a:r>
            <a:r>
              <a:rPr lang="el-GR" dirty="0" err="1" smtClean="0"/>
              <a:t>κεφαλαίου</a:t>
            </a:r>
            <a:r>
              <a:rPr lang="el-GR" dirty="0" smtClean="0"/>
              <a:t>. </a:t>
            </a:r>
            <a:r>
              <a:rPr lang="el-GR" dirty="0" err="1" smtClean="0"/>
              <a:t>Κατά</a:t>
            </a:r>
            <a:r>
              <a:rPr lang="el-GR" dirty="0" smtClean="0"/>
              <a:t> </a:t>
            </a:r>
            <a:r>
              <a:rPr lang="el-GR" dirty="0" err="1" smtClean="0"/>
              <a:t>παράγωγο</a:t>
            </a:r>
            <a:r>
              <a:rPr lang="el-GR" dirty="0" smtClean="0"/>
              <a:t> </a:t>
            </a:r>
            <a:r>
              <a:rPr lang="el-GR" dirty="0" err="1" smtClean="0"/>
              <a:t>τρόπο</a:t>
            </a:r>
            <a:r>
              <a:rPr lang="el-GR" dirty="0" smtClean="0"/>
              <a:t>: με </a:t>
            </a:r>
            <a:r>
              <a:rPr lang="el-GR" dirty="0" err="1" smtClean="0"/>
              <a:t>απόκτηση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μεριδίων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μεταβίβαση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Υποχρεώσεις </a:t>
            </a:r>
            <a:r>
              <a:rPr lang="el-GR" dirty="0" err="1" smtClean="0"/>
              <a:t>εταίρων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Προσωπικής</a:t>
            </a:r>
            <a:r>
              <a:rPr lang="el-GR" dirty="0" smtClean="0"/>
              <a:t> </a:t>
            </a:r>
            <a:r>
              <a:rPr lang="el-GR" dirty="0" err="1" smtClean="0"/>
              <a:t>φύσεως</a:t>
            </a:r>
            <a:r>
              <a:rPr lang="el-GR" dirty="0" smtClean="0"/>
              <a:t>: </a:t>
            </a:r>
            <a:r>
              <a:rPr lang="el-GR" dirty="0" err="1" smtClean="0"/>
              <a:t>Πίστεως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Περιουσιακής</a:t>
            </a:r>
            <a:r>
              <a:rPr lang="el-GR" dirty="0" smtClean="0"/>
              <a:t>: </a:t>
            </a:r>
            <a:r>
              <a:rPr lang="el-GR" dirty="0" err="1" smtClean="0"/>
              <a:t>Εισφοράς</a:t>
            </a:r>
            <a:r>
              <a:rPr lang="el-GR" dirty="0" smtClean="0"/>
              <a:t>, </a:t>
            </a:r>
            <a:r>
              <a:rPr lang="el-GR" dirty="0" err="1" smtClean="0"/>
              <a:t>Συμπληρωματικών</a:t>
            </a:r>
            <a:r>
              <a:rPr lang="el-GR" dirty="0" smtClean="0"/>
              <a:t> </a:t>
            </a:r>
            <a:r>
              <a:rPr lang="el-GR" dirty="0" err="1" smtClean="0"/>
              <a:t>εισφορών</a:t>
            </a:r>
            <a:r>
              <a:rPr lang="el-GR" dirty="0" smtClean="0"/>
              <a:t>, </a:t>
            </a:r>
            <a:r>
              <a:rPr lang="el-GR" dirty="0" err="1" smtClean="0"/>
              <a:t>Παρεπόμενων</a:t>
            </a:r>
            <a:r>
              <a:rPr lang="el-GR" dirty="0" smtClean="0"/>
              <a:t> </a:t>
            </a:r>
            <a:r>
              <a:rPr lang="el-GR" dirty="0" err="1" smtClean="0"/>
              <a:t>παροχών</a:t>
            </a:r>
            <a:r>
              <a:rPr lang="el-GR" dirty="0" smtClean="0"/>
              <a:t> Δικαιώματα: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Περιουσιακής</a:t>
            </a:r>
            <a:r>
              <a:rPr lang="el-GR" dirty="0" smtClean="0"/>
              <a:t>: Στη </a:t>
            </a:r>
            <a:r>
              <a:rPr lang="el-GR" dirty="0" err="1" smtClean="0"/>
              <a:t>διανομή</a:t>
            </a:r>
            <a:r>
              <a:rPr lang="el-GR" dirty="0" smtClean="0"/>
              <a:t> </a:t>
            </a:r>
            <a:r>
              <a:rPr lang="el-GR" dirty="0" err="1" smtClean="0"/>
              <a:t>κερδών</a:t>
            </a:r>
            <a:r>
              <a:rPr lang="el-GR" dirty="0" smtClean="0"/>
              <a:t>, </a:t>
            </a:r>
            <a:r>
              <a:rPr lang="el-GR" dirty="0" err="1" smtClean="0"/>
              <a:t>προτιμήσεως</a:t>
            </a:r>
            <a:r>
              <a:rPr lang="el-GR" dirty="0" smtClean="0"/>
              <a:t> (</a:t>
            </a:r>
            <a:r>
              <a:rPr lang="el-GR" dirty="0" err="1" smtClean="0"/>
              <a:t>έχει</a:t>
            </a:r>
            <a:r>
              <a:rPr lang="el-GR" dirty="0" smtClean="0"/>
              <a:t> το </a:t>
            </a:r>
            <a:r>
              <a:rPr lang="el-GR" dirty="0" err="1" smtClean="0"/>
              <a:t>δικαίωμα</a:t>
            </a:r>
            <a:r>
              <a:rPr lang="el-GR" dirty="0" smtClean="0"/>
              <a:t> να </a:t>
            </a:r>
            <a:r>
              <a:rPr lang="el-GR" dirty="0" err="1" smtClean="0"/>
              <a:t>προτιμηθεί</a:t>
            </a:r>
            <a:r>
              <a:rPr lang="el-GR" dirty="0" smtClean="0"/>
              <a:t> στην </a:t>
            </a:r>
            <a:r>
              <a:rPr lang="el-GR" dirty="0" err="1" smtClean="0"/>
              <a:t>ανάληψη</a:t>
            </a:r>
            <a:r>
              <a:rPr lang="el-GR" dirty="0" smtClean="0"/>
              <a:t> </a:t>
            </a:r>
            <a:r>
              <a:rPr lang="el-GR" dirty="0" err="1" smtClean="0"/>
              <a:t>νέων</a:t>
            </a:r>
            <a:r>
              <a:rPr lang="el-GR" dirty="0" smtClean="0"/>
              <a:t> </a:t>
            </a:r>
            <a:r>
              <a:rPr lang="el-GR" dirty="0" err="1" smtClean="0"/>
              <a:t>μεριδίων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αύξηση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.),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l-GR" dirty="0" err="1" smtClean="0"/>
              <a:t>προι</a:t>
            </a:r>
            <a:r>
              <a:rPr lang="en-US" dirty="0" smtClean="0"/>
              <a:t>̈</a:t>
            </a:r>
            <a:r>
              <a:rPr lang="el-GR" dirty="0" smtClean="0"/>
              <a:t>ο</a:t>
            </a:r>
            <a:r>
              <a:rPr lang="en-US" dirty="0" smtClean="0"/>
              <a:t>́</a:t>
            </a:r>
            <a:r>
              <a:rPr lang="el-GR" dirty="0" smtClean="0"/>
              <a:t>ν </a:t>
            </a:r>
            <a:r>
              <a:rPr lang="el-GR" dirty="0" err="1" smtClean="0"/>
              <a:t>εκκαθα</a:t>
            </a:r>
            <a:r>
              <a:rPr lang="en-US" dirty="0" smtClean="0"/>
              <a:t>́</a:t>
            </a:r>
            <a:r>
              <a:rPr lang="el-GR" dirty="0" err="1" smtClean="0"/>
              <a:t>ρισης</a:t>
            </a:r>
            <a:r>
              <a:rPr lang="el-GR" dirty="0" smtClean="0"/>
              <a:t> </a:t>
            </a:r>
            <a:r>
              <a:rPr lang="el-GR" dirty="0" err="1" smtClean="0"/>
              <a:t>Διοικητικη</a:t>
            </a:r>
            <a:r>
              <a:rPr lang="en-US" dirty="0" smtClean="0"/>
              <a:t>́</a:t>
            </a:r>
            <a:r>
              <a:rPr lang="el-GR" dirty="0" smtClean="0"/>
              <a:t>ς</a:t>
            </a:r>
            <a:r>
              <a:rPr lang="en-US" dirty="0" smtClean="0"/>
              <a:t>: </a:t>
            </a:r>
            <a:r>
              <a:rPr lang="el-GR" dirty="0" err="1" smtClean="0"/>
              <a:t>Διαχει</a:t>
            </a:r>
            <a:r>
              <a:rPr lang="en-US" dirty="0" smtClean="0"/>
              <a:t>́</a:t>
            </a:r>
            <a:r>
              <a:rPr lang="el-GR" dirty="0" err="1" smtClean="0"/>
              <a:t>ρισης</a:t>
            </a:r>
            <a:r>
              <a:rPr lang="el-GR" dirty="0" smtClean="0"/>
              <a:t> κ </a:t>
            </a:r>
            <a:r>
              <a:rPr lang="el-GR" dirty="0" err="1" smtClean="0"/>
              <a:t>εκπροσω</a:t>
            </a:r>
            <a:r>
              <a:rPr lang="en-US" dirty="0" smtClean="0"/>
              <a:t>́</a:t>
            </a:r>
            <a:r>
              <a:rPr lang="el-GR" dirty="0" err="1" smtClean="0"/>
              <a:t>πησης</a:t>
            </a:r>
            <a:r>
              <a:rPr lang="en-US" dirty="0" smtClean="0"/>
              <a:t>, </a:t>
            </a:r>
            <a:r>
              <a:rPr lang="el-GR" dirty="0" err="1" smtClean="0"/>
              <a:t>συμμετοχη</a:t>
            </a:r>
            <a:r>
              <a:rPr lang="en-US" dirty="0" smtClean="0"/>
              <a:t>́</a:t>
            </a:r>
            <a:r>
              <a:rPr lang="el-GR" dirty="0" smtClean="0"/>
              <a:t>ς στη </a:t>
            </a:r>
            <a:r>
              <a:rPr lang="el-GR" dirty="0" err="1" smtClean="0"/>
              <a:t>συνε</a:t>
            </a:r>
            <a:r>
              <a:rPr lang="en-US" dirty="0" smtClean="0"/>
              <a:t>́</a:t>
            </a:r>
            <a:r>
              <a:rPr lang="el-GR" dirty="0" err="1" smtClean="0"/>
              <a:t>λευση</a:t>
            </a:r>
            <a:r>
              <a:rPr lang="en-US" dirty="0" smtClean="0"/>
              <a:t>, </a:t>
            </a:r>
            <a:r>
              <a:rPr lang="el-GR" dirty="0" smtClean="0"/>
              <a:t>ψη</a:t>
            </a:r>
            <a:r>
              <a:rPr lang="en-US" dirty="0" smtClean="0"/>
              <a:t>́</a:t>
            </a:r>
            <a:r>
              <a:rPr lang="el-GR" dirty="0" err="1" smtClean="0"/>
              <a:t>φου</a:t>
            </a:r>
            <a:r>
              <a:rPr lang="en-US" dirty="0" smtClean="0"/>
              <a:t>, </a:t>
            </a:r>
            <a:r>
              <a:rPr lang="el-GR" dirty="0" err="1" smtClean="0"/>
              <a:t>ελε</a:t>
            </a:r>
            <a:r>
              <a:rPr lang="en-US" dirty="0" smtClean="0"/>
              <a:t>́</a:t>
            </a:r>
            <a:r>
              <a:rPr lang="el-GR" dirty="0" err="1" smtClean="0"/>
              <a:t>γχου</a:t>
            </a:r>
            <a:r>
              <a:rPr lang="el-GR" dirty="0" smtClean="0"/>
              <a:t> κ </a:t>
            </a:r>
            <a:r>
              <a:rPr lang="el-GR" dirty="0" err="1" smtClean="0"/>
              <a:t>παροχη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πληροφοριω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err="1" smtClean="0"/>
              <a:t>Λοιπα</a:t>
            </a:r>
            <a:r>
              <a:rPr lang="en-US" dirty="0" smtClean="0"/>
              <a:t>́ </a:t>
            </a:r>
            <a:r>
              <a:rPr lang="el-GR" dirty="0" err="1" smtClean="0"/>
              <a:t>δικαιω</a:t>
            </a:r>
            <a:r>
              <a:rPr lang="en-US" dirty="0" smtClean="0"/>
              <a:t>́</a:t>
            </a:r>
            <a:r>
              <a:rPr lang="el-GR" dirty="0" err="1" smtClean="0"/>
              <a:t>ματα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συ</a:t>
            </a:r>
            <a:r>
              <a:rPr lang="en-US" dirty="0" smtClean="0"/>
              <a:t>́</a:t>
            </a:r>
            <a:r>
              <a:rPr lang="el-GR" dirty="0" err="1" smtClean="0"/>
              <a:t>γκλησης</a:t>
            </a:r>
            <a:r>
              <a:rPr lang="el-GR" dirty="0" smtClean="0"/>
              <a:t> </a:t>
            </a:r>
            <a:r>
              <a:rPr lang="el-GR" dirty="0" err="1" smtClean="0"/>
              <a:t>τακτικη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συνε</a:t>
            </a:r>
            <a:r>
              <a:rPr lang="en-US" dirty="0" smtClean="0"/>
              <a:t>́</a:t>
            </a:r>
            <a:r>
              <a:rPr lang="el-GR" dirty="0" err="1" smtClean="0"/>
              <a:t>λευσης</a:t>
            </a:r>
            <a:r>
              <a:rPr lang="el-GR" dirty="0" smtClean="0"/>
              <a:t> σε </a:t>
            </a:r>
            <a:r>
              <a:rPr lang="el-GR" dirty="0" err="1" smtClean="0"/>
              <a:t>περι</a:t>
            </a:r>
            <a:r>
              <a:rPr lang="en-US" dirty="0" smtClean="0"/>
              <a:t>́</a:t>
            </a:r>
            <a:r>
              <a:rPr lang="el-GR" dirty="0" err="1" smtClean="0"/>
              <a:t>πτωση</a:t>
            </a:r>
            <a:r>
              <a:rPr lang="el-GR" dirty="0" smtClean="0"/>
              <a:t> </a:t>
            </a:r>
            <a:r>
              <a:rPr lang="el-GR" dirty="0" err="1" smtClean="0"/>
              <a:t>αδρα</a:t>
            </a:r>
            <a:r>
              <a:rPr lang="en-US" dirty="0" smtClean="0"/>
              <a:t>́</a:t>
            </a:r>
            <a:r>
              <a:rPr lang="el-GR" dirty="0" err="1" smtClean="0"/>
              <a:t>νειας</a:t>
            </a:r>
            <a:r>
              <a:rPr lang="el-GR" dirty="0" smtClean="0"/>
              <a:t> </a:t>
            </a:r>
            <a:r>
              <a:rPr lang="el-GR" dirty="0" err="1" smtClean="0"/>
              <a:t>διαχειριστω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́</a:t>
            </a:r>
            <a:r>
              <a:rPr lang="el-GR" dirty="0" err="1" smtClean="0"/>
              <a:t>γερσης</a:t>
            </a:r>
            <a:r>
              <a:rPr lang="el-GR" dirty="0" smtClean="0"/>
              <a:t> </a:t>
            </a:r>
            <a:r>
              <a:rPr lang="el-GR" dirty="0" err="1" smtClean="0"/>
              <a:t>εταιρικη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αγωγη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κατα</a:t>
            </a:r>
            <a:r>
              <a:rPr lang="en-US" dirty="0" smtClean="0"/>
              <a:t>́ </a:t>
            </a:r>
            <a:r>
              <a:rPr lang="el-GR" dirty="0" err="1" smtClean="0"/>
              <a:t>διαχειριστω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err="1" smtClean="0"/>
              <a:t>προσβολη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αποφα</a:t>
            </a:r>
            <a:r>
              <a:rPr lang="en-US" dirty="0" smtClean="0"/>
              <a:t>́</a:t>
            </a:r>
            <a:r>
              <a:rPr lang="el-GR" dirty="0" err="1" smtClean="0"/>
              <a:t>σεων</a:t>
            </a:r>
            <a:r>
              <a:rPr lang="el-GR" dirty="0" smtClean="0"/>
              <a:t> της </a:t>
            </a:r>
            <a:r>
              <a:rPr lang="el-GR" dirty="0" err="1" smtClean="0"/>
              <a:t>συνε</a:t>
            </a:r>
            <a:r>
              <a:rPr lang="en-US" dirty="0" smtClean="0"/>
              <a:t>́</a:t>
            </a:r>
            <a:r>
              <a:rPr lang="el-GR" dirty="0" err="1" smtClean="0"/>
              <a:t>λευσης</a:t>
            </a:r>
            <a:r>
              <a:rPr lang="en-US" dirty="0" smtClean="0"/>
              <a:t>), </a:t>
            </a:r>
            <a:r>
              <a:rPr lang="el-GR" dirty="0" err="1" smtClean="0"/>
              <a:t>Δικαιω</a:t>
            </a:r>
            <a:r>
              <a:rPr lang="en-US" dirty="0" smtClean="0"/>
              <a:t>́</a:t>
            </a:r>
            <a:r>
              <a:rPr lang="el-GR" dirty="0" err="1" smtClean="0"/>
              <a:t>ματα</a:t>
            </a:r>
            <a:r>
              <a:rPr lang="el-GR" dirty="0" smtClean="0"/>
              <a:t> </a:t>
            </a:r>
            <a:r>
              <a:rPr lang="el-GR" dirty="0" err="1" smtClean="0"/>
              <a:t>μειοψηφι</a:t>
            </a:r>
            <a:r>
              <a:rPr lang="en-US" dirty="0" smtClean="0"/>
              <a:t>́</a:t>
            </a:r>
            <a:r>
              <a:rPr lang="el-GR" dirty="0" smtClean="0"/>
              <a:t>ας </a:t>
            </a:r>
            <a:r>
              <a:rPr lang="en-US" dirty="0" smtClean="0"/>
              <a:t>(</a:t>
            </a:r>
            <a:r>
              <a:rPr lang="el-GR" dirty="0" smtClean="0"/>
              <a:t>να </a:t>
            </a:r>
            <a:r>
              <a:rPr lang="el-GR" dirty="0" err="1" smtClean="0"/>
              <a:t>ζητηθει</a:t>
            </a:r>
            <a:r>
              <a:rPr lang="en-US" dirty="0" smtClean="0"/>
              <a:t>́ </a:t>
            </a:r>
            <a:r>
              <a:rPr lang="el-GR" dirty="0" err="1" smtClean="0"/>
              <a:t>ανα</a:t>
            </a:r>
            <a:r>
              <a:rPr lang="en-US" dirty="0" smtClean="0"/>
              <a:t>́</a:t>
            </a:r>
            <a:r>
              <a:rPr lang="el-GR" dirty="0" err="1" smtClean="0"/>
              <a:t>κληση</a:t>
            </a:r>
            <a:r>
              <a:rPr lang="el-GR" dirty="0" smtClean="0"/>
              <a:t> </a:t>
            </a:r>
            <a:r>
              <a:rPr lang="el-GR" dirty="0" err="1" smtClean="0"/>
              <a:t>εκκαθαριστω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err="1" smtClean="0"/>
              <a:t>δικαστικη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λυ</a:t>
            </a:r>
            <a:r>
              <a:rPr lang="en-US" dirty="0" smtClean="0"/>
              <a:t>́</a:t>
            </a:r>
            <a:r>
              <a:rPr lang="el-GR" dirty="0" smtClean="0"/>
              <a:t>σης της </a:t>
            </a:r>
            <a:r>
              <a:rPr lang="el-GR" dirty="0" err="1" smtClean="0"/>
              <a:t>εταιρει</a:t>
            </a:r>
            <a:r>
              <a:rPr lang="en-US" dirty="0" smtClean="0"/>
              <a:t>́</a:t>
            </a:r>
            <a:r>
              <a:rPr lang="el-GR" dirty="0" smtClean="0"/>
              <a:t>ας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Ευθύνη</a:t>
            </a:r>
            <a:r>
              <a:rPr lang="el-GR" dirty="0" smtClean="0"/>
              <a:t>: </a:t>
            </a:r>
            <a:r>
              <a:rPr lang="el-GR" dirty="0" err="1" smtClean="0"/>
              <a:t>Απέναντι</a:t>
            </a:r>
            <a:r>
              <a:rPr lang="el-GR" dirty="0" smtClean="0"/>
              <a:t> στην </a:t>
            </a:r>
            <a:r>
              <a:rPr lang="el-GR" dirty="0" err="1" smtClean="0"/>
              <a:t>εταιρία</a:t>
            </a:r>
            <a:r>
              <a:rPr lang="el-GR" dirty="0" smtClean="0"/>
              <a:t> για τη μη </a:t>
            </a:r>
            <a:r>
              <a:rPr lang="el-GR" dirty="0" err="1" smtClean="0"/>
              <a:t>εκπλήρωση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υποχρεώσεων</a:t>
            </a:r>
            <a:r>
              <a:rPr lang="el-GR" dirty="0" smtClean="0"/>
              <a:t>. </a:t>
            </a:r>
            <a:r>
              <a:rPr lang="el-GR" dirty="0" err="1" smtClean="0"/>
              <a:t>Απέναντι</a:t>
            </a:r>
            <a:r>
              <a:rPr lang="el-GR" dirty="0" smtClean="0"/>
              <a:t> στους </a:t>
            </a:r>
            <a:r>
              <a:rPr lang="el-GR" dirty="0" err="1" smtClean="0"/>
              <a:t>εταιρικούς</a:t>
            </a:r>
            <a:r>
              <a:rPr lang="el-GR" dirty="0" smtClean="0"/>
              <a:t> </a:t>
            </a:r>
            <a:r>
              <a:rPr lang="el-GR" dirty="0" err="1" smtClean="0"/>
              <a:t>δανειστές</a:t>
            </a:r>
            <a:r>
              <a:rPr lang="el-GR" dirty="0" smtClean="0"/>
              <a:t> οι </a:t>
            </a:r>
            <a:r>
              <a:rPr lang="el-GR" dirty="0" err="1" smtClean="0"/>
              <a:t>υπαίτιοι</a:t>
            </a:r>
            <a:r>
              <a:rPr lang="el-GR" dirty="0" smtClean="0"/>
              <a:t> </a:t>
            </a:r>
            <a:r>
              <a:rPr lang="el-GR" dirty="0" err="1" smtClean="0"/>
              <a:t>ευθύνονται</a:t>
            </a:r>
            <a:r>
              <a:rPr lang="el-GR" dirty="0" smtClean="0"/>
              <a:t> </a:t>
            </a:r>
            <a:r>
              <a:rPr lang="el-GR" dirty="0" err="1" smtClean="0"/>
              <a:t>απεριόριστα</a:t>
            </a:r>
            <a:r>
              <a:rPr lang="el-GR" dirty="0" smtClean="0"/>
              <a:t> και εις </a:t>
            </a:r>
            <a:r>
              <a:rPr lang="el-GR" dirty="0" err="1" smtClean="0"/>
              <a:t>ολόκληρων</a:t>
            </a:r>
            <a:r>
              <a:rPr lang="el-GR" dirty="0" smtClean="0"/>
              <a:t> </a:t>
            </a:r>
            <a:r>
              <a:rPr lang="el-GR" dirty="0" err="1" smtClean="0"/>
              <a:t>απέναντι</a:t>
            </a:r>
            <a:r>
              <a:rPr lang="el-GR" dirty="0" smtClean="0"/>
              <a:t> στους </a:t>
            </a:r>
            <a:r>
              <a:rPr lang="el-GR" dirty="0" err="1" smtClean="0"/>
              <a:t>τρίτους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Έξοδος </a:t>
            </a:r>
            <a:r>
              <a:rPr lang="el-GR" dirty="0" err="1" smtClean="0"/>
              <a:t>εταίρου</a:t>
            </a:r>
            <a:r>
              <a:rPr lang="el-GR" dirty="0" smtClean="0"/>
              <a:t>: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συντρέχουν</a:t>
            </a:r>
            <a:r>
              <a:rPr lang="el-GR" dirty="0" smtClean="0"/>
              <a:t> </a:t>
            </a:r>
            <a:r>
              <a:rPr lang="el-GR" dirty="0" err="1" smtClean="0"/>
              <a:t>ορισμένες</a:t>
            </a:r>
            <a:r>
              <a:rPr lang="el-GR" dirty="0" smtClean="0"/>
              <a:t> </a:t>
            </a:r>
            <a:r>
              <a:rPr lang="el-GR" dirty="0" err="1" smtClean="0"/>
              <a:t>προϋποθέσεις</a:t>
            </a:r>
            <a:r>
              <a:rPr lang="el-GR" dirty="0" smtClean="0"/>
              <a:t>: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σπουδαίου</a:t>
            </a:r>
            <a:r>
              <a:rPr lang="el-GR" dirty="0" smtClean="0"/>
              <a:t> </a:t>
            </a:r>
            <a:r>
              <a:rPr lang="el-GR" dirty="0" err="1" smtClean="0"/>
              <a:t>λόγου</a:t>
            </a:r>
            <a:r>
              <a:rPr lang="el-GR" dirty="0" smtClean="0"/>
              <a:t> </a:t>
            </a:r>
            <a:r>
              <a:rPr lang="el-GR" dirty="0" err="1" smtClean="0"/>
              <a:t>διαπλαστική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 του </a:t>
            </a:r>
            <a:r>
              <a:rPr lang="el-GR" dirty="0" err="1" smtClean="0"/>
              <a:t>μονομελούς</a:t>
            </a:r>
            <a:r>
              <a:rPr lang="el-GR" dirty="0" smtClean="0"/>
              <a:t> </a:t>
            </a:r>
            <a:r>
              <a:rPr lang="el-GR" dirty="0" err="1" smtClean="0"/>
              <a:t>Πρωτοδικείου</a:t>
            </a:r>
            <a:r>
              <a:rPr lang="el-GR" dirty="0" smtClean="0"/>
              <a:t>. Σε </a:t>
            </a:r>
            <a:r>
              <a:rPr lang="el-GR" dirty="0" err="1" smtClean="0"/>
              <a:t>περίπτωση</a:t>
            </a:r>
            <a:r>
              <a:rPr lang="el-GR" dirty="0" smtClean="0"/>
              <a:t> που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της </a:t>
            </a:r>
            <a:r>
              <a:rPr lang="el-GR" dirty="0" err="1" smtClean="0"/>
              <a:t>εταιρείας</a:t>
            </a:r>
            <a:r>
              <a:rPr lang="el-GR" dirty="0" smtClean="0"/>
              <a:t> δεν </a:t>
            </a:r>
            <a:r>
              <a:rPr lang="el-GR" dirty="0" err="1" smtClean="0"/>
              <a:t>εξαρτά</a:t>
            </a:r>
            <a:r>
              <a:rPr lang="el-GR" dirty="0" smtClean="0"/>
              <a:t> την </a:t>
            </a:r>
            <a:r>
              <a:rPr lang="el-GR" dirty="0" err="1" smtClean="0"/>
              <a:t>έξοδο</a:t>
            </a:r>
            <a:r>
              <a:rPr lang="el-GR" dirty="0" smtClean="0"/>
              <a:t> του </a:t>
            </a:r>
            <a:r>
              <a:rPr lang="el-GR" dirty="0" err="1" smtClean="0"/>
              <a:t>εταίρου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σπουδαίου</a:t>
            </a:r>
            <a:r>
              <a:rPr lang="el-GR" dirty="0" smtClean="0"/>
              <a:t> </a:t>
            </a:r>
            <a:r>
              <a:rPr lang="el-GR" dirty="0" err="1" smtClean="0"/>
              <a:t>λόγου</a:t>
            </a:r>
            <a:r>
              <a:rPr lang="el-GR" dirty="0" smtClean="0"/>
              <a:t> ο </a:t>
            </a:r>
            <a:r>
              <a:rPr lang="el-GR" dirty="0" err="1" smtClean="0"/>
              <a:t>εταίρος</a:t>
            </a:r>
            <a:r>
              <a:rPr lang="el-GR" dirty="0" smtClean="0"/>
              <a:t>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ασκήσει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με </a:t>
            </a:r>
            <a:r>
              <a:rPr lang="el-GR" dirty="0" err="1" smtClean="0"/>
              <a:t>απλή</a:t>
            </a:r>
            <a:r>
              <a:rPr lang="el-GR" dirty="0" smtClean="0"/>
              <a:t> </a:t>
            </a:r>
            <a:r>
              <a:rPr lang="el-GR" dirty="0" err="1" smtClean="0"/>
              <a:t>δήλωσή</a:t>
            </a:r>
            <a:r>
              <a:rPr lang="el-GR" dirty="0" smtClean="0"/>
              <a:t> του προς την </a:t>
            </a:r>
            <a:r>
              <a:rPr lang="el-GR" dirty="0" err="1" smtClean="0"/>
              <a:t>εταιρεία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smtClean="0"/>
              <a:t>Αποκλεισμός: </a:t>
            </a:r>
            <a:r>
              <a:rPr lang="el-GR" dirty="0" err="1" smtClean="0"/>
              <a:t>Προϋποθέσεις</a:t>
            </a:r>
            <a:r>
              <a:rPr lang="el-GR" dirty="0" smtClean="0"/>
              <a:t>: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σπουδαίου</a:t>
            </a:r>
            <a:r>
              <a:rPr lang="el-GR" dirty="0" smtClean="0"/>
              <a:t> </a:t>
            </a:r>
            <a:r>
              <a:rPr lang="el-GR" dirty="0" err="1" smtClean="0"/>
              <a:t>λόγου</a:t>
            </a:r>
            <a:r>
              <a:rPr lang="el-GR" dirty="0" smtClean="0"/>
              <a:t>, </a:t>
            </a:r>
            <a:r>
              <a:rPr lang="el-GR" dirty="0" err="1" smtClean="0"/>
              <a:t>λήψη</a:t>
            </a:r>
            <a:r>
              <a:rPr lang="el-GR" dirty="0" smtClean="0"/>
              <a:t> </a:t>
            </a:r>
            <a:r>
              <a:rPr lang="el-GR" dirty="0" err="1" smtClean="0"/>
              <a:t>απόφασης</a:t>
            </a:r>
            <a:r>
              <a:rPr lang="el-GR" dirty="0" smtClean="0"/>
              <a:t> στη </a:t>
            </a:r>
            <a:r>
              <a:rPr lang="el-GR" dirty="0" err="1" smtClean="0"/>
              <a:t>συνέλευση</a:t>
            </a:r>
            <a:r>
              <a:rPr lang="el-GR" dirty="0" smtClean="0"/>
              <a:t>, </a:t>
            </a:r>
            <a:r>
              <a:rPr lang="el-GR" dirty="0" err="1" smtClean="0"/>
              <a:t>διαπλαστική</a:t>
            </a:r>
            <a:r>
              <a:rPr lang="el-GR" dirty="0" smtClean="0"/>
              <a:t> </a:t>
            </a:r>
            <a:r>
              <a:rPr lang="el-GR" dirty="0" err="1" smtClean="0"/>
              <a:t>δικαστική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αίτηση</a:t>
            </a:r>
            <a:r>
              <a:rPr lang="el-GR" dirty="0" smtClean="0"/>
              <a:t>! </a:t>
            </a:r>
            <a:r>
              <a:rPr lang="el-GR" dirty="0" err="1" smtClean="0"/>
              <a:t>Αρμόδιο</a:t>
            </a:r>
            <a:r>
              <a:rPr lang="el-GR" dirty="0" smtClean="0"/>
              <a:t> το </a:t>
            </a:r>
            <a:r>
              <a:rPr lang="el-GR" dirty="0" err="1" smtClean="0"/>
              <a:t>Πολυμελές</a:t>
            </a:r>
            <a:r>
              <a:rPr lang="el-GR" dirty="0" smtClean="0"/>
              <a:t> </a:t>
            </a:r>
            <a:r>
              <a:rPr lang="el-GR" dirty="0" err="1" smtClean="0"/>
              <a:t>Πρωτοδικείο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Συνέλευση</a:t>
            </a:r>
            <a:r>
              <a:rPr lang="el-GR" dirty="0" smtClean="0"/>
              <a:t> των </a:t>
            </a:r>
            <a:r>
              <a:rPr lang="el-GR" dirty="0" err="1" smtClean="0"/>
              <a:t>εταίρων</a:t>
            </a:r>
            <a:r>
              <a:rPr lang="el-GR" dirty="0" smtClean="0"/>
              <a:t>: </a:t>
            </a:r>
            <a:r>
              <a:rPr lang="el-GR" dirty="0" err="1" smtClean="0"/>
              <a:t>Ανώτατο</a:t>
            </a:r>
            <a:r>
              <a:rPr lang="el-GR" dirty="0" smtClean="0"/>
              <a:t> </a:t>
            </a:r>
            <a:r>
              <a:rPr lang="el-GR" dirty="0" err="1" smtClean="0"/>
              <a:t>όργανο</a:t>
            </a:r>
            <a:r>
              <a:rPr lang="el-GR" dirty="0" smtClean="0"/>
              <a:t> </a:t>
            </a:r>
            <a:r>
              <a:rPr lang="el-GR" dirty="0" err="1" smtClean="0"/>
              <a:t>αποφασίζει</a:t>
            </a:r>
            <a:r>
              <a:rPr lang="el-GR" dirty="0" smtClean="0"/>
              <a:t> για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υπόθεση</a:t>
            </a:r>
            <a:r>
              <a:rPr lang="el-GR" dirty="0" smtClean="0"/>
              <a:t>, </a:t>
            </a:r>
            <a:r>
              <a:rPr lang="el-GR" dirty="0" err="1" smtClean="0"/>
              <a:t>διακρίνεται</a:t>
            </a:r>
            <a:r>
              <a:rPr lang="el-GR" dirty="0" smtClean="0"/>
              <a:t> σε </a:t>
            </a:r>
            <a:r>
              <a:rPr lang="el-GR" dirty="0" err="1" smtClean="0"/>
              <a:t>τακτική</a:t>
            </a:r>
            <a:r>
              <a:rPr lang="el-GR" dirty="0" smtClean="0"/>
              <a:t> </a:t>
            </a:r>
            <a:r>
              <a:rPr lang="el-GR" dirty="0" err="1" smtClean="0"/>
              <a:t>έκτακτη</a:t>
            </a:r>
            <a:r>
              <a:rPr lang="el-GR" dirty="0" smtClean="0"/>
              <a:t> και </a:t>
            </a:r>
            <a:r>
              <a:rPr lang="el-GR" dirty="0" err="1" smtClean="0"/>
              <a:t>εξαιρετική</a:t>
            </a:r>
            <a:r>
              <a:rPr lang="el-GR" dirty="0" smtClean="0"/>
              <a:t>. 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πλειοψηφία</a:t>
            </a:r>
            <a:r>
              <a:rPr lang="el-GR" dirty="0" smtClean="0"/>
              <a:t> για τη </a:t>
            </a:r>
            <a:r>
              <a:rPr lang="el-GR" dirty="0" err="1" smtClean="0"/>
              <a:t>συγκρότηση</a:t>
            </a:r>
            <a:r>
              <a:rPr lang="el-GR" dirty="0" smtClean="0"/>
              <a:t> </a:t>
            </a:r>
            <a:r>
              <a:rPr lang="el-GR" dirty="0" err="1" smtClean="0"/>
              <a:t>συνέλευσης</a:t>
            </a:r>
            <a:r>
              <a:rPr lang="el-GR" dirty="0" smtClean="0"/>
              <a:t> κ τη </a:t>
            </a:r>
            <a:r>
              <a:rPr lang="el-GR" dirty="0" err="1" smtClean="0"/>
              <a:t>λήψη</a:t>
            </a:r>
            <a:r>
              <a:rPr lang="el-GR" dirty="0" smtClean="0"/>
              <a:t> </a:t>
            </a:r>
            <a:r>
              <a:rPr lang="el-GR" dirty="0" err="1" smtClean="0"/>
              <a:t>αποφάσεων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Υποχρεώσεις κ </a:t>
            </a:r>
            <a:r>
              <a:rPr lang="el-GR" dirty="0" err="1" smtClean="0"/>
              <a:t>δικαιώματα</a:t>
            </a:r>
            <a:r>
              <a:rPr lang="el-GR" dirty="0" smtClean="0"/>
              <a:t> </a:t>
            </a:r>
            <a:r>
              <a:rPr lang="el-GR" dirty="0" err="1" smtClean="0"/>
              <a:t>διαχειριστών</a:t>
            </a:r>
            <a:r>
              <a:rPr lang="el-GR" dirty="0" smtClean="0"/>
              <a:t>: </a:t>
            </a:r>
            <a:r>
              <a:rPr lang="el-GR" dirty="0" err="1" smtClean="0"/>
              <a:t>πρέπει</a:t>
            </a:r>
            <a:r>
              <a:rPr lang="el-GR" dirty="0" smtClean="0"/>
              <a:t> να </a:t>
            </a:r>
            <a:r>
              <a:rPr lang="el-GR" dirty="0" err="1" smtClean="0"/>
              <a:t>καταβάλουν</a:t>
            </a:r>
            <a:r>
              <a:rPr lang="el-GR" dirty="0" smtClean="0"/>
              <a:t> την </a:t>
            </a:r>
            <a:r>
              <a:rPr lang="el-GR" dirty="0" err="1" smtClean="0"/>
              <a:t>απαιτούμενη</a:t>
            </a:r>
            <a:r>
              <a:rPr lang="el-GR" dirty="0" smtClean="0"/>
              <a:t> στις </a:t>
            </a:r>
            <a:r>
              <a:rPr lang="el-GR" dirty="0" err="1" smtClean="0"/>
              <a:t>συναλλαγές</a:t>
            </a:r>
            <a:r>
              <a:rPr lang="el-GR" dirty="0" smtClean="0"/>
              <a:t> </a:t>
            </a:r>
            <a:r>
              <a:rPr lang="el-GR" dirty="0" err="1" smtClean="0"/>
              <a:t>επιμέλεια</a:t>
            </a:r>
            <a:r>
              <a:rPr lang="el-GR" dirty="0" smtClean="0"/>
              <a:t>, να </a:t>
            </a:r>
            <a:r>
              <a:rPr lang="el-GR" dirty="0" err="1" smtClean="0"/>
              <a:t>τηρούν</a:t>
            </a:r>
            <a:r>
              <a:rPr lang="el-GR" dirty="0" smtClean="0"/>
              <a:t> τα </a:t>
            </a:r>
            <a:r>
              <a:rPr lang="el-GR" dirty="0" err="1" smtClean="0"/>
              <a:t>απόρρητα</a:t>
            </a:r>
            <a:r>
              <a:rPr lang="el-GR" dirty="0" smtClean="0"/>
              <a:t>, </a:t>
            </a:r>
            <a:r>
              <a:rPr lang="el-GR" dirty="0" err="1" smtClean="0"/>
              <a:t>απαγορεύεται</a:t>
            </a:r>
            <a:r>
              <a:rPr lang="el-GR" dirty="0" smtClean="0"/>
              <a:t> η </a:t>
            </a:r>
            <a:r>
              <a:rPr lang="el-GR" dirty="0" err="1" smtClean="0"/>
              <a:t>άσκηση</a:t>
            </a:r>
            <a:r>
              <a:rPr lang="el-GR" dirty="0" smtClean="0"/>
              <a:t> </a:t>
            </a:r>
            <a:r>
              <a:rPr lang="el-GR" dirty="0" err="1" smtClean="0"/>
              <a:t>πράξεων</a:t>
            </a:r>
            <a:r>
              <a:rPr lang="el-GR" dirty="0" smtClean="0"/>
              <a:t> </a:t>
            </a:r>
            <a:r>
              <a:rPr lang="el-GR" dirty="0" err="1" smtClean="0"/>
              <a:t>ανταγωνισμού</a:t>
            </a:r>
            <a:r>
              <a:rPr lang="el-GR" dirty="0" smtClean="0"/>
              <a:t> της </a:t>
            </a:r>
            <a:r>
              <a:rPr lang="el-GR" dirty="0" err="1" smtClean="0"/>
              <a:t>εταιρείας</a:t>
            </a:r>
            <a:r>
              <a:rPr lang="el-GR" dirty="0" smtClean="0"/>
              <a:t>. </a:t>
            </a:r>
            <a:r>
              <a:rPr lang="el-GR" dirty="0" err="1" smtClean="0"/>
              <a:t>Φέρουν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 </a:t>
            </a:r>
            <a:r>
              <a:rPr lang="el-GR" dirty="0" err="1" smtClean="0"/>
              <a:t>αμοιβής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Ευθύνη</a:t>
            </a:r>
            <a:r>
              <a:rPr lang="el-GR" dirty="0" smtClean="0"/>
              <a:t>: </a:t>
            </a:r>
            <a:r>
              <a:rPr lang="el-GR" dirty="0" err="1" smtClean="0"/>
              <a:t>ευθύνονται</a:t>
            </a:r>
            <a:r>
              <a:rPr lang="el-GR" dirty="0" smtClean="0"/>
              <a:t> σε </a:t>
            </a:r>
            <a:r>
              <a:rPr lang="el-GR" dirty="0" err="1" smtClean="0"/>
              <a:t>αποζημίωση</a:t>
            </a:r>
            <a:r>
              <a:rPr lang="el-GR" dirty="0" smtClean="0"/>
              <a:t> κ εις </a:t>
            </a:r>
            <a:r>
              <a:rPr lang="el-GR" dirty="0" err="1" smtClean="0"/>
              <a:t>ολόκληρον</a:t>
            </a:r>
            <a:r>
              <a:rPr lang="el-GR" dirty="0" smtClean="0"/>
              <a:t> </a:t>
            </a:r>
            <a:r>
              <a:rPr lang="el-GR" dirty="0" err="1" smtClean="0"/>
              <a:t>έναντι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,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κ </a:t>
            </a:r>
            <a:r>
              <a:rPr lang="el-GR" dirty="0" err="1" smtClean="0"/>
              <a:t>τρίτων</a:t>
            </a:r>
            <a:r>
              <a:rPr lang="el-GR" dirty="0" smtClean="0"/>
              <a:t> για τις </a:t>
            </a:r>
            <a:r>
              <a:rPr lang="el-GR" dirty="0" err="1" smtClean="0"/>
              <a:t>παραβάσεις</a:t>
            </a:r>
            <a:r>
              <a:rPr lang="el-GR" dirty="0" smtClean="0"/>
              <a:t> του </a:t>
            </a:r>
            <a:r>
              <a:rPr lang="el-GR" dirty="0" err="1" smtClean="0"/>
              <a:t>νόμου</a:t>
            </a:r>
            <a:r>
              <a:rPr lang="el-GR" dirty="0" smtClean="0"/>
              <a:t> κ του </a:t>
            </a:r>
            <a:r>
              <a:rPr lang="el-GR" dirty="0" err="1" smtClean="0"/>
              <a:t>καταστατικού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πταίσμα</a:t>
            </a:r>
            <a:r>
              <a:rPr lang="el-GR" dirty="0" smtClean="0"/>
              <a:t> που </a:t>
            </a:r>
            <a:r>
              <a:rPr lang="el-GR" dirty="0" err="1" smtClean="0"/>
              <a:t>διαπράττουν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τη </a:t>
            </a:r>
            <a:r>
              <a:rPr lang="el-GR" dirty="0" err="1" smtClean="0"/>
              <a:t>διαχείριση</a:t>
            </a:r>
            <a:r>
              <a:rPr lang="el-GR" dirty="0" smtClean="0"/>
              <a:t> των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υποθέσεων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Ανώνυμη </a:t>
            </a:r>
            <a:r>
              <a:rPr lang="el-GR" b="1" dirty="0" err="1" smtClean="0"/>
              <a:t>εταιρία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Εμπορική</a:t>
            </a:r>
            <a:r>
              <a:rPr lang="el-GR" dirty="0" smtClean="0"/>
              <a:t> </a:t>
            </a:r>
            <a:r>
              <a:rPr lang="el-GR" dirty="0" err="1" smtClean="0"/>
              <a:t>κεφαλαιουχική</a:t>
            </a:r>
            <a:r>
              <a:rPr lang="el-GR" dirty="0" smtClean="0"/>
              <a:t> </a:t>
            </a:r>
            <a:r>
              <a:rPr lang="el-GR" dirty="0" err="1" smtClean="0"/>
              <a:t>εταιρία</a:t>
            </a:r>
            <a:r>
              <a:rPr lang="el-GR" dirty="0" smtClean="0"/>
              <a:t> με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Για τα </a:t>
            </a:r>
            <a:r>
              <a:rPr lang="el-GR" dirty="0" err="1" smtClean="0"/>
              <a:t>χρέη</a:t>
            </a:r>
            <a:r>
              <a:rPr lang="el-GR" dirty="0" smtClean="0"/>
              <a:t> της </a:t>
            </a:r>
            <a:r>
              <a:rPr lang="el-GR" dirty="0" err="1" smtClean="0"/>
              <a:t>ευθύνεται</a:t>
            </a:r>
            <a:r>
              <a:rPr lang="el-GR" dirty="0" smtClean="0"/>
              <a:t> </a:t>
            </a:r>
            <a:r>
              <a:rPr lang="el-GR" dirty="0" err="1" smtClean="0"/>
              <a:t>μόνο</a:t>
            </a:r>
            <a:r>
              <a:rPr lang="el-GR" dirty="0" smtClean="0"/>
              <a:t> η </a:t>
            </a:r>
            <a:r>
              <a:rPr lang="el-GR" dirty="0" err="1" smtClean="0"/>
              <a:t>ίδια</a:t>
            </a:r>
            <a:r>
              <a:rPr lang="el-GR" dirty="0" smtClean="0"/>
              <a:t> με την </a:t>
            </a:r>
            <a:r>
              <a:rPr lang="el-GR" dirty="0" err="1" smtClean="0"/>
              <a:t>περιουσία</a:t>
            </a:r>
            <a:r>
              <a:rPr lang="el-GR" dirty="0" smtClean="0"/>
              <a:t> της το δε </a:t>
            </a:r>
            <a:r>
              <a:rPr lang="el-GR" dirty="0" err="1" smtClean="0"/>
              <a:t>κεφάλαιο</a:t>
            </a:r>
            <a:r>
              <a:rPr lang="el-GR" dirty="0" smtClean="0"/>
              <a:t> της είναι </a:t>
            </a:r>
            <a:r>
              <a:rPr lang="el-GR" dirty="0" err="1" smtClean="0"/>
              <a:t>διαιρεμένο</a:t>
            </a:r>
            <a:r>
              <a:rPr lang="el-GR" dirty="0" smtClean="0"/>
              <a:t> σε </a:t>
            </a:r>
            <a:r>
              <a:rPr lang="el-GR" dirty="0" err="1" smtClean="0"/>
              <a:t>ίσα</a:t>
            </a:r>
            <a:r>
              <a:rPr lang="el-GR" dirty="0" smtClean="0"/>
              <a:t> </a:t>
            </a:r>
            <a:r>
              <a:rPr lang="el-GR" dirty="0" err="1" smtClean="0"/>
              <a:t>μερίδια</a:t>
            </a:r>
            <a:r>
              <a:rPr lang="el-GR" dirty="0" smtClean="0"/>
              <a:t>, τις </a:t>
            </a:r>
            <a:r>
              <a:rPr lang="el-GR" dirty="0" err="1" smtClean="0"/>
              <a:t>μετοχές</a:t>
            </a:r>
            <a:r>
              <a:rPr lang="el-GR" dirty="0" smtClean="0"/>
              <a:t>. </a:t>
            </a:r>
            <a:r>
              <a:rPr lang="el-GR" dirty="0" err="1" smtClean="0"/>
              <a:t>Ιδρύεται</a:t>
            </a:r>
            <a:r>
              <a:rPr lang="el-GR" dirty="0" smtClean="0"/>
              <a:t> με </a:t>
            </a:r>
            <a:r>
              <a:rPr lang="el-GR" dirty="0" err="1" smtClean="0"/>
              <a:t>συμβολαιογραφικό</a:t>
            </a:r>
            <a:r>
              <a:rPr lang="el-GR" dirty="0" smtClean="0"/>
              <a:t> </a:t>
            </a:r>
            <a:r>
              <a:rPr lang="el-GR" dirty="0" err="1" smtClean="0"/>
              <a:t>έγγραφο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Χαρακτηριστικά: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Κεφαλαιουχική</a:t>
            </a:r>
            <a:r>
              <a:rPr lang="el-GR" dirty="0" smtClean="0"/>
              <a:t>, με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2. </a:t>
            </a:r>
            <a:r>
              <a:rPr lang="el-GR" dirty="0" err="1" smtClean="0"/>
              <a:t>Ιδρύεται</a:t>
            </a:r>
            <a:r>
              <a:rPr lang="el-GR" dirty="0" smtClean="0"/>
              <a:t> με </a:t>
            </a:r>
            <a:r>
              <a:rPr lang="el-GR" dirty="0" err="1" smtClean="0"/>
              <a:t>δικαιοπραξία</a:t>
            </a:r>
            <a:r>
              <a:rPr lang="el-GR" dirty="0" smtClean="0"/>
              <a:t> για </a:t>
            </a:r>
            <a:r>
              <a:rPr lang="el-GR" dirty="0" err="1" smtClean="0"/>
              <a:t>επίτευξη</a:t>
            </a:r>
            <a:r>
              <a:rPr lang="el-GR" dirty="0" smtClean="0"/>
              <a:t> </a:t>
            </a:r>
            <a:r>
              <a:rPr lang="el-GR" dirty="0" err="1" smtClean="0"/>
              <a:t>σκοπού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3. Ο </a:t>
            </a:r>
            <a:r>
              <a:rPr lang="el-GR" dirty="0" err="1" smtClean="0"/>
              <a:t>νόμος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δημιουργήσει</a:t>
            </a:r>
            <a:r>
              <a:rPr lang="el-GR" dirty="0" smtClean="0"/>
              <a:t> </a:t>
            </a:r>
            <a:r>
              <a:rPr lang="el-GR" dirty="0" err="1" smtClean="0"/>
              <a:t>σύστημα</a:t>
            </a:r>
            <a:r>
              <a:rPr lang="el-GR" dirty="0" smtClean="0"/>
              <a:t> που </a:t>
            </a:r>
            <a:r>
              <a:rPr lang="el-GR" dirty="0" err="1" smtClean="0"/>
              <a:t>αποβλέπει</a:t>
            </a:r>
            <a:r>
              <a:rPr lang="el-GR" dirty="0" smtClean="0"/>
              <a:t> στην </a:t>
            </a:r>
            <a:r>
              <a:rPr lang="el-GR" dirty="0" err="1" smtClean="0"/>
              <a:t>εξασφάλιση</a:t>
            </a:r>
            <a:r>
              <a:rPr lang="el-GR" dirty="0" smtClean="0"/>
              <a:t> της </a:t>
            </a:r>
            <a:r>
              <a:rPr lang="el-GR" dirty="0" err="1" smtClean="0"/>
              <a:t>καταβολής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dirty="0" err="1" smtClean="0"/>
              <a:t>διατήρησης</a:t>
            </a:r>
            <a:r>
              <a:rPr lang="el-GR" dirty="0" smtClean="0"/>
              <a:t> </a:t>
            </a:r>
            <a:r>
              <a:rPr lang="el-GR" dirty="0" err="1" smtClean="0"/>
              <a:t>τόσης</a:t>
            </a:r>
            <a:r>
              <a:rPr lang="el-GR" dirty="0" smtClean="0"/>
              <a:t>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περιουσίας</a:t>
            </a:r>
            <a:r>
              <a:rPr lang="el-GR" dirty="0" smtClean="0"/>
              <a:t> </a:t>
            </a:r>
            <a:r>
              <a:rPr lang="el-GR" dirty="0" err="1" smtClean="0"/>
              <a:t>όσης</a:t>
            </a:r>
            <a:r>
              <a:rPr lang="el-GR" dirty="0" smtClean="0"/>
              <a:t> </a:t>
            </a:r>
            <a:r>
              <a:rPr lang="el-GR" dirty="0" err="1" smtClean="0"/>
              <a:t>αντιστοιχεί</a:t>
            </a:r>
            <a:r>
              <a:rPr lang="el-GR" dirty="0" smtClean="0"/>
              <a:t> στο </a:t>
            </a:r>
            <a:r>
              <a:rPr lang="el-GR" dirty="0" err="1" smtClean="0"/>
              <a:t>μετοχικό</a:t>
            </a:r>
            <a:r>
              <a:rPr lang="el-GR" dirty="0" smtClean="0"/>
              <a:t> </a:t>
            </a:r>
            <a:r>
              <a:rPr lang="el-GR" dirty="0" err="1" smtClean="0"/>
              <a:t>κεφάλαιο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dirty="0" err="1" smtClean="0"/>
              <a:t>Εμπορική</a:t>
            </a:r>
            <a:r>
              <a:rPr lang="el-GR" dirty="0" smtClean="0"/>
              <a:t>, </a:t>
            </a:r>
            <a:r>
              <a:rPr lang="el-GR" dirty="0" err="1" smtClean="0"/>
              <a:t>κατά</a:t>
            </a:r>
            <a:r>
              <a:rPr lang="el-GR" dirty="0" smtClean="0"/>
              <a:t> το </a:t>
            </a:r>
            <a:r>
              <a:rPr lang="el-GR" dirty="0" err="1" smtClean="0"/>
              <a:t>τυπικό</a:t>
            </a:r>
            <a:r>
              <a:rPr lang="el-GR" dirty="0" smtClean="0"/>
              <a:t> </a:t>
            </a:r>
            <a:r>
              <a:rPr lang="el-GR" dirty="0" err="1" smtClean="0"/>
              <a:t>σύστημα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5. 3 </a:t>
            </a:r>
            <a:r>
              <a:rPr lang="el-GR" dirty="0" err="1" smtClean="0"/>
              <a:t>Αρχές</a:t>
            </a:r>
            <a:r>
              <a:rPr lang="el-GR" dirty="0" smtClean="0"/>
              <a:t> </a:t>
            </a:r>
            <a:r>
              <a:rPr lang="el-GR" dirty="0" err="1" smtClean="0"/>
              <a:t>αναγκαστικού</a:t>
            </a:r>
            <a:r>
              <a:rPr lang="el-GR" dirty="0" smtClean="0"/>
              <a:t> </a:t>
            </a:r>
            <a:r>
              <a:rPr lang="el-GR" dirty="0" err="1" smtClean="0"/>
              <a:t>δικαίου</a:t>
            </a:r>
            <a:r>
              <a:rPr lang="el-GR" dirty="0" smtClean="0"/>
              <a:t> για τη </a:t>
            </a:r>
            <a:r>
              <a:rPr lang="el-GR" dirty="0" err="1" smtClean="0"/>
              <a:t>νομική</a:t>
            </a:r>
            <a:r>
              <a:rPr lang="el-GR" dirty="0" smtClean="0"/>
              <a:t> θέση του </a:t>
            </a:r>
            <a:r>
              <a:rPr lang="el-GR" dirty="0" err="1" smtClean="0"/>
              <a:t>μετόχου</a:t>
            </a:r>
            <a:r>
              <a:rPr lang="el-GR" dirty="0" smtClean="0"/>
              <a:t>: α)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 err="1" smtClean="0"/>
              <a:t>εξουσία</a:t>
            </a:r>
            <a:r>
              <a:rPr lang="el-GR" dirty="0" smtClean="0"/>
              <a:t> </a:t>
            </a:r>
            <a:r>
              <a:rPr lang="el-GR" dirty="0" err="1" smtClean="0"/>
              <a:t>διαχείρισης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εκπροσώπησης</a:t>
            </a:r>
            <a:r>
              <a:rPr lang="el-GR" dirty="0" smtClean="0"/>
              <a:t> δεν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αναχθεί</a:t>
            </a:r>
            <a:r>
              <a:rPr lang="el-GR" dirty="0" smtClean="0"/>
              <a:t> σε </a:t>
            </a:r>
            <a:r>
              <a:rPr lang="el-GR" dirty="0" err="1" smtClean="0"/>
              <a:t>μετοχικό</a:t>
            </a:r>
            <a:r>
              <a:rPr lang="el-GR" dirty="0" smtClean="0"/>
              <a:t> </a:t>
            </a:r>
            <a:r>
              <a:rPr lang="el-GR" dirty="0" err="1" smtClean="0"/>
              <a:t>δικαίωμα</a:t>
            </a:r>
            <a:r>
              <a:rPr lang="el-GR" dirty="0" smtClean="0"/>
              <a:t>, β) </a:t>
            </a:r>
            <a:r>
              <a:rPr lang="el-GR" dirty="0" err="1" smtClean="0"/>
              <a:t>αρχή</a:t>
            </a:r>
            <a:r>
              <a:rPr lang="el-GR" dirty="0" smtClean="0"/>
              <a:t> </a:t>
            </a:r>
            <a:r>
              <a:rPr lang="el-GR" dirty="0" err="1" smtClean="0"/>
              <a:t>ελλείψεως</a:t>
            </a:r>
            <a:r>
              <a:rPr lang="el-GR" dirty="0" smtClean="0"/>
              <a:t> </a:t>
            </a:r>
            <a:r>
              <a:rPr lang="el-GR" dirty="0" err="1" smtClean="0"/>
              <a:t>υποχρεώσεων</a:t>
            </a:r>
            <a:r>
              <a:rPr lang="el-GR" dirty="0" smtClean="0"/>
              <a:t> που να </a:t>
            </a:r>
            <a:r>
              <a:rPr lang="el-GR" dirty="0" err="1" smtClean="0"/>
              <a:t>απορρέουν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μετοχική</a:t>
            </a:r>
            <a:r>
              <a:rPr lang="el-GR" dirty="0" smtClean="0"/>
              <a:t> </a:t>
            </a:r>
            <a:r>
              <a:rPr lang="el-GR" dirty="0" err="1" smtClean="0"/>
              <a:t>σχέση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Περιεχόμενο </a:t>
            </a:r>
            <a:r>
              <a:rPr lang="el-GR" dirty="0" err="1" smtClean="0"/>
              <a:t>καταστατικού</a:t>
            </a:r>
            <a:r>
              <a:rPr lang="el-GR" dirty="0" smtClean="0"/>
              <a:t>: </a:t>
            </a:r>
            <a:r>
              <a:rPr lang="el-GR" dirty="0" err="1" smtClean="0"/>
              <a:t>Σκοπός</a:t>
            </a:r>
            <a:r>
              <a:rPr lang="el-GR" dirty="0" smtClean="0"/>
              <a:t>, </a:t>
            </a:r>
            <a:r>
              <a:rPr lang="el-GR" dirty="0" err="1" smtClean="0"/>
              <a:t>Επωνυμία</a:t>
            </a:r>
            <a:r>
              <a:rPr lang="el-GR" dirty="0" smtClean="0"/>
              <a:t>, </a:t>
            </a:r>
            <a:r>
              <a:rPr lang="el-GR" dirty="0" err="1" smtClean="0"/>
              <a:t>Έδρα</a:t>
            </a:r>
            <a:r>
              <a:rPr lang="el-GR" dirty="0" smtClean="0"/>
              <a:t>, </a:t>
            </a:r>
            <a:r>
              <a:rPr lang="el-GR" dirty="0" err="1" smtClean="0"/>
              <a:t>Διάρκεια</a:t>
            </a:r>
            <a:r>
              <a:rPr lang="el-GR" dirty="0" smtClean="0"/>
              <a:t>,, </a:t>
            </a:r>
            <a:r>
              <a:rPr lang="el-GR" dirty="0" err="1" smtClean="0"/>
              <a:t>Ύψος</a:t>
            </a:r>
            <a:r>
              <a:rPr lang="el-GR" dirty="0" smtClean="0"/>
              <a:t> και </a:t>
            </a:r>
            <a:r>
              <a:rPr lang="el-GR" dirty="0" err="1" smtClean="0"/>
              <a:t>τρόπος</a:t>
            </a:r>
            <a:r>
              <a:rPr lang="el-GR" dirty="0" smtClean="0"/>
              <a:t> </a:t>
            </a:r>
            <a:r>
              <a:rPr lang="el-GR" dirty="0" err="1" smtClean="0"/>
              <a:t>καταβολής</a:t>
            </a:r>
            <a:r>
              <a:rPr lang="el-GR" dirty="0" smtClean="0"/>
              <a:t> </a:t>
            </a:r>
            <a:r>
              <a:rPr lang="el-GR" dirty="0" err="1" smtClean="0"/>
              <a:t>εταιρικού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,, </a:t>
            </a:r>
            <a:r>
              <a:rPr lang="el-GR" dirty="0" err="1" smtClean="0"/>
              <a:t>Ατομικά</a:t>
            </a:r>
            <a:r>
              <a:rPr lang="el-GR" dirty="0" smtClean="0"/>
              <a:t> </a:t>
            </a:r>
            <a:r>
              <a:rPr lang="el-GR" dirty="0" err="1" smtClean="0"/>
              <a:t>στοιχεία</a:t>
            </a:r>
            <a:r>
              <a:rPr lang="el-GR" dirty="0" smtClean="0"/>
              <a:t> των </a:t>
            </a:r>
            <a:r>
              <a:rPr lang="el-GR" dirty="0" err="1" smtClean="0"/>
              <a:t>προσώπων</a:t>
            </a:r>
            <a:r>
              <a:rPr lang="el-GR" dirty="0" smtClean="0"/>
              <a:t> που </a:t>
            </a:r>
            <a:r>
              <a:rPr lang="el-GR" dirty="0" err="1" smtClean="0"/>
              <a:t>υπέγραψαν</a:t>
            </a:r>
            <a:r>
              <a:rPr lang="el-GR" dirty="0" smtClean="0"/>
              <a:t>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,, </a:t>
            </a:r>
            <a:r>
              <a:rPr lang="el-GR" dirty="0" err="1" smtClean="0"/>
              <a:t>Είδος</a:t>
            </a:r>
            <a:r>
              <a:rPr lang="el-GR" dirty="0" smtClean="0"/>
              <a:t>, </a:t>
            </a:r>
            <a:r>
              <a:rPr lang="el-GR" dirty="0" err="1" smtClean="0"/>
              <a:t>αριθμός</a:t>
            </a:r>
            <a:r>
              <a:rPr lang="el-GR" dirty="0" smtClean="0"/>
              <a:t>, </a:t>
            </a:r>
            <a:r>
              <a:rPr lang="el-GR" dirty="0" err="1" smtClean="0"/>
              <a:t>ονομαστική</a:t>
            </a:r>
            <a:r>
              <a:rPr lang="el-GR" dirty="0" smtClean="0"/>
              <a:t> </a:t>
            </a:r>
            <a:r>
              <a:rPr lang="el-GR" dirty="0" err="1" smtClean="0"/>
              <a:t>αξία</a:t>
            </a:r>
            <a:r>
              <a:rPr lang="el-GR" dirty="0" smtClean="0"/>
              <a:t>, </a:t>
            </a:r>
            <a:r>
              <a:rPr lang="el-GR" dirty="0" err="1" smtClean="0"/>
              <a:t>έκδοση</a:t>
            </a:r>
            <a:r>
              <a:rPr lang="el-GR" dirty="0" smtClean="0"/>
              <a:t> </a:t>
            </a:r>
            <a:r>
              <a:rPr lang="el-GR" dirty="0" err="1" smtClean="0"/>
              <a:t>μετοχών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Μετοχικό</a:t>
            </a:r>
            <a:r>
              <a:rPr lang="el-GR" dirty="0" smtClean="0"/>
              <a:t> </a:t>
            </a:r>
            <a:r>
              <a:rPr lang="el-GR" dirty="0" err="1" smtClean="0"/>
              <a:t>κεφάλαιο</a:t>
            </a:r>
            <a:r>
              <a:rPr lang="el-GR" dirty="0" smtClean="0"/>
              <a:t>: </a:t>
            </a:r>
            <a:r>
              <a:rPr lang="el-GR" dirty="0" err="1" smtClean="0"/>
              <a:t>απαραίτητο</a:t>
            </a:r>
            <a:r>
              <a:rPr lang="el-GR" dirty="0" smtClean="0"/>
              <a:t> </a:t>
            </a:r>
            <a:r>
              <a:rPr lang="el-GR" dirty="0" err="1" smtClean="0"/>
              <a:t>στοιχείο</a:t>
            </a:r>
            <a:r>
              <a:rPr lang="el-GR" dirty="0" smtClean="0"/>
              <a:t>. Είναι το </a:t>
            </a:r>
            <a:r>
              <a:rPr lang="el-GR" dirty="0" err="1" smtClean="0"/>
              <a:t>άθροισμα</a:t>
            </a:r>
            <a:r>
              <a:rPr lang="el-GR" dirty="0" smtClean="0"/>
              <a:t> της </a:t>
            </a:r>
            <a:r>
              <a:rPr lang="el-GR" dirty="0" err="1" smtClean="0"/>
              <a:t>αξίας</a:t>
            </a:r>
            <a:r>
              <a:rPr lang="el-GR" dirty="0" smtClean="0"/>
              <a:t> των </a:t>
            </a:r>
            <a:r>
              <a:rPr lang="el-GR" dirty="0" err="1" smtClean="0"/>
              <a:t>εισφορών</a:t>
            </a:r>
            <a:r>
              <a:rPr lang="el-GR" dirty="0" smtClean="0"/>
              <a:t> των </a:t>
            </a:r>
            <a:r>
              <a:rPr lang="el-GR" dirty="0" err="1" smtClean="0"/>
              <a:t>μετόχων</a:t>
            </a:r>
            <a:r>
              <a:rPr lang="el-GR" dirty="0" smtClean="0"/>
              <a:t> (</a:t>
            </a:r>
            <a:r>
              <a:rPr lang="el-GR" dirty="0" err="1" smtClean="0"/>
              <a:t>σταθερό</a:t>
            </a:r>
            <a:r>
              <a:rPr lang="el-GR" dirty="0" smtClean="0"/>
              <a:t>). </a:t>
            </a:r>
            <a:r>
              <a:rPr lang="el-GR" dirty="0" err="1" smtClean="0"/>
              <a:t>Αντίθετα</a:t>
            </a:r>
            <a:r>
              <a:rPr lang="el-GR" dirty="0" smtClean="0"/>
              <a:t> η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περιουσία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τα </a:t>
            </a:r>
            <a:r>
              <a:rPr lang="el-GR" dirty="0" err="1" smtClean="0"/>
              <a:t>περιουσιακά</a:t>
            </a:r>
            <a:r>
              <a:rPr lang="el-GR" dirty="0" smtClean="0"/>
              <a:t> </a:t>
            </a:r>
            <a:r>
              <a:rPr lang="el-GR" dirty="0" err="1" smtClean="0"/>
              <a:t>στοιχεία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(</a:t>
            </a:r>
            <a:r>
              <a:rPr lang="el-GR" dirty="0" err="1" smtClean="0"/>
              <a:t>μεταβλητό</a:t>
            </a:r>
            <a:r>
              <a:rPr lang="el-GR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Διατήρηση</a:t>
            </a:r>
            <a:r>
              <a:rPr lang="el-GR" dirty="0" smtClean="0"/>
              <a:t>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περιουσίας</a:t>
            </a:r>
            <a:r>
              <a:rPr lang="el-GR" dirty="0" smtClean="0"/>
              <a:t>: </a:t>
            </a:r>
            <a:r>
              <a:rPr lang="el-GR" dirty="0" err="1" smtClean="0"/>
              <a:t>νοείται</a:t>
            </a:r>
            <a:r>
              <a:rPr lang="el-GR" dirty="0" smtClean="0"/>
              <a:t> το </a:t>
            </a:r>
            <a:r>
              <a:rPr lang="el-GR" dirty="0" err="1" smtClean="0"/>
              <a:t>ποσό</a:t>
            </a:r>
            <a:r>
              <a:rPr lang="el-GR" dirty="0" smtClean="0"/>
              <a:t> που </a:t>
            </a:r>
            <a:r>
              <a:rPr lang="el-GR" dirty="0" err="1" smtClean="0"/>
              <a:t>αντιστοιχεί</a:t>
            </a:r>
            <a:r>
              <a:rPr lang="el-GR" dirty="0" smtClean="0"/>
              <a:t> στο </a:t>
            </a:r>
            <a:r>
              <a:rPr lang="el-GR" dirty="0" err="1" smtClean="0"/>
              <a:t>εταιρικό</a:t>
            </a:r>
            <a:r>
              <a:rPr lang="el-GR" dirty="0" smtClean="0"/>
              <a:t> </a:t>
            </a:r>
            <a:r>
              <a:rPr lang="el-GR" dirty="0" err="1" smtClean="0"/>
              <a:t>κεφάλαιο</a:t>
            </a:r>
            <a:r>
              <a:rPr lang="el-GR" dirty="0" smtClean="0"/>
              <a:t> και το </a:t>
            </a:r>
            <a:r>
              <a:rPr lang="el-GR" dirty="0" err="1" smtClean="0"/>
              <a:t>οποίο</a:t>
            </a:r>
            <a:r>
              <a:rPr lang="el-GR" dirty="0" smtClean="0"/>
              <a:t> δεν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διατεθεί</a:t>
            </a:r>
            <a:r>
              <a:rPr lang="el-GR" dirty="0" smtClean="0"/>
              <a:t> στους </a:t>
            </a:r>
            <a:r>
              <a:rPr lang="el-GR" dirty="0" err="1" smtClean="0"/>
              <a:t>μετόχους</a:t>
            </a:r>
            <a:r>
              <a:rPr lang="el-GR" dirty="0" smtClean="0"/>
              <a:t> </a:t>
            </a:r>
            <a:r>
              <a:rPr lang="el-GR" dirty="0" err="1" smtClean="0"/>
              <a:t>γιατί</a:t>
            </a:r>
            <a:r>
              <a:rPr lang="el-GR" dirty="0" smtClean="0"/>
              <a:t> είναι </a:t>
            </a:r>
            <a:r>
              <a:rPr lang="el-GR" dirty="0" err="1" smtClean="0"/>
              <a:t>δεσμευμένο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Για να </a:t>
            </a:r>
            <a:r>
              <a:rPr lang="el-GR" dirty="0" err="1" smtClean="0"/>
              <a:t>επιτευχθει</a:t>
            </a:r>
            <a:r>
              <a:rPr lang="en-US" dirty="0" smtClean="0"/>
              <a:t>́ </a:t>
            </a:r>
            <a:r>
              <a:rPr lang="el-GR" dirty="0" err="1" smtClean="0"/>
              <a:t>αυτο</a:t>
            </a:r>
            <a:r>
              <a:rPr lang="en-US" dirty="0" smtClean="0"/>
              <a:t>́ </a:t>
            </a:r>
            <a:r>
              <a:rPr lang="el-GR" dirty="0" smtClean="0"/>
              <a:t>υπα</a:t>
            </a:r>
            <a:r>
              <a:rPr lang="en-US" dirty="0" smtClean="0"/>
              <a:t>́</a:t>
            </a:r>
            <a:r>
              <a:rPr lang="el-GR" dirty="0" err="1" smtClean="0"/>
              <a:t>ρχουν</a:t>
            </a:r>
            <a:r>
              <a:rPr lang="el-GR" dirty="0" smtClean="0"/>
              <a:t> κα</a:t>
            </a:r>
            <a:r>
              <a:rPr lang="en-US" dirty="0" smtClean="0"/>
              <a:t>́</a:t>
            </a:r>
            <a:r>
              <a:rPr lang="el-GR" dirty="0" smtClean="0"/>
              <a:t>ποιες </a:t>
            </a:r>
            <a:r>
              <a:rPr lang="el-GR" dirty="0" err="1" smtClean="0"/>
              <a:t>διατα</a:t>
            </a:r>
            <a:r>
              <a:rPr lang="en-US" dirty="0" smtClean="0"/>
              <a:t>́</a:t>
            </a:r>
            <a:r>
              <a:rPr lang="el-GR" dirty="0" err="1" smtClean="0"/>
              <a:t>ξεις</a:t>
            </a:r>
            <a:r>
              <a:rPr lang="en-US" dirty="0" smtClean="0"/>
              <a:t>: </a:t>
            </a: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l-GR" dirty="0" err="1" smtClean="0"/>
              <a:t>απαγο</a:t>
            </a:r>
            <a:r>
              <a:rPr lang="en-US" dirty="0" smtClean="0"/>
              <a:t>́</a:t>
            </a:r>
            <a:r>
              <a:rPr lang="el-GR" dirty="0" err="1" smtClean="0"/>
              <a:t>ρευση</a:t>
            </a:r>
            <a:r>
              <a:rPr lang="el-GR" dirty="0" smtClean="0"/>
              <a:t> ε</a:t>
            </a:r>
            <a:r>
              <a:rPr lang="en-US" dirty="0" smtClean="0"/>
              <a:t>́</a:t>
            </a:r>
            <a:r>
              <a:rPr lang="el-GR" dirty="0" err="1" smtClean="0"/>
              <a:t>κδοσης</a:t>
            </a:r>
            <a:r>
              <a:rPr lang="el-GR" dirty="0" smtClean="0"/>
              <a:t> </a:t>
            </a:r>
            <a:r>
              <a:rPr lang="el-GR" dirty="0" err="1" smtClean="0"/>
              <a:t>μετοχω</a:t>
            </a:r>
            <a:r>
              <a:rPr lang="en-US" dirty="0" smtClean="0"/>
              <a:t>́</a:t>
            </a:r>
            <a:r>
              <a:rPr lang="el-GR" dirty="0" smtClean="0"/>
              <a:t>ν κα</a:t>
            </a:r>
            <a:r>
              <a:rPr lang="en-US" dirty="0" smtClean="0"/>
              <a:t>́</a:t>
            </a:r>
            <a:r>
              <a:rPr lang="el-GR" dirty="0" smtClean="0"/>
              <a:t>τω </a:t>
            </a:r>
            <a:r>
              <a:rPr lang="el-GR" dirty="0" err="1" smtClean="0"/>
              <a:t>απο</a:t>
            </a:r>
            <a:r>
              <a:rPr lang="en-US" dirty="0" smtClean="0"/>
              <a:t>́ </a:t>
            </a:r>
            <a:r>
              <a:rPr lang="el-GR" dirty="0" smtClean="0"/>
              <a:t>το α</a:t>
            </a:r>
            <a:r>
              <a:rPr lang="en-US" dirty="0" smtClean="0"/>
              <a:t>́</a:t>
            </a:r>
            <a:r>
              <a:rPr lang="el-GR" dirty="0" err="1" smtClean="0"/>
              <a:t>ρτιο</a:t>
            </a:r>
            <a:r>
              <a:rPr lang="el-GR" dirty="0" smtClean="0"/>
              <a:t> </a:t>
            </a:r>
            <a:r>
              <a:rPr lang="en-US" dirty="0" smtClean="0"/>
              <a:t>– </a:t>
            </a:r>
            <a:r>
              <a:rPr lang="el-GR" dirty="0" smtClean="0"/>
              <a:t>την </a:t>
            </a:r>
            <a:r>
              <a:rPr lang="el-GR" dirty="0" err="1" smtClean="0"/>
              <a:t>κατω</a:t>
            </a:r>
            <a:r>
              <a:rPr lang="en-US" dirty="0" smtClean="0"/>
              <a:t>́</a:t>
            </a:r>
            <a:r>
              <a:rPr lang="el-GR" dirty="0" err="1" smtClean="0"/>
              <a:t>τερη</a:t>
            </a:r>
            <a:r>
              <a:rPr lang="el-GR" dirty="0" smtClean="0"/>
              <a:t> αξία των </a:t>
            </a:r>
            <a:r>
              <a:rPr lang="el-GR" dirty="0" err="1" smtClean="0"/>
              <a:t>μετοχω</a:t>
            </a:r>
            <a:r>
              <a:rPr lang="en-US" dirty="0" smtClean="0"/>
              <a:t>́</a:t>
            </a:r>
            <a:r>
              <a:rPr lang="el-GR" dirty="0" smtClean="0"/>
              <a:t>ν β</a:t>
            </a:r>
            <a:r>
              <a:rPr lang="en-US" dirty="0" smtClean="0"/>
              <a:t>) </a:t>
            </a:r>
            <a:r>
              <a:rPr lang="el-GR" dirty="0" err="1" smtClean="0"/>
              <a:t>απαγο</a:t>
            </a:r>
            <a:r>
              <a:rPr lang="en-US" dirty="0" smtClean="0"/>
              <a:t>́</a:t>
            </a:r>
            <a:r>
              <a:rPr lang="el-GR" dirty="0" err="1" smtClean="0"/>
              <a:t>ρευση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n-US" dirty="0" smtClean="0"/>
              <a:t>́</a:t>
            </a:r>
            <a:r>
              <a:rPr lang="el-GR" dirty="0" err="1" smtClean="0"/>
              <a:t>κτησης</a:t>
            </a:r>
            <a:r>
              <a:rPr lang="el-GR" dirty="0" smtClean="0"/>
              <a:t> ι</a:t>
            </a:r>
            <a:r>
              <a:rPr lang="en-US" dirty="0" smtClean="0"/>
              <a:t>́</a:t>
            </a:r>
            <a:r>
              <a:rPr lang="el-GR" dirty="0" err="1" smtClean="0"/>
              <a:t>διων</a:t>
            </a:r>
            <a:r>
              <a:rPr lang="el-GR" dirty="0" smtClean="0"/>
              <a:t> </a:t>
            </a:r>
            <a:r>
              <a:rPr lang="el-GR" dirty="0" err="1" smtClean="0"/>
              <a:t>μετοχω</a:t>
            </a:r>
            <a:r>
              <a:rPr lang="en-US" dirty="0" smtClean="0"/>
              <a:t>́</a:t>
            </a:r>
            <a:r>
              <a:rPr lang="el-GR" dirty="0" smtClean="0"/>
              <a:t>ν </a:t>
            </a:r>
            <a:r>
              <a:rPr lang="el-GR" dirty="0" err="1" smtClean="0"/>
              <a:t>απο</a:t>
            </a:r>
            <a:r>
              <a:rPr lang="en-US" dirty="0" smtClean="0"/>
              <a:t>́ </a:t>
            </a:r>
            <a:r>
              <a:rPr lang="el-GR" dirty="0" smtClean="0"/>
              <a:t>την </a:t>
            </a:r>
            <a:r>
              <a:rPr lang="el-GR" dirty="0" err="1" smtClean="0"/>
              <a:t>εταιρι</a:t>
            </a:r>
            <a:r>
              <a:rPr lang="en-US" dirty="0" smtClean="0"/>
              <a:t>́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l-GR" dirty="0" smtClean="0"/>
              <a:t>προ</a:t>
            </a:r>
            <a:r>
              <a:rPr lang="en-US" dirty="0" smtClean="0"/>
              <a:t>́</a:t>
            </a:r>
            <a:r>
              <a:rPr lang="el-GR" dirty="0" err="1" smtClean="0"/>
              <a:t>βλεψη</a:t>
            </a:r>
            <a:r>
              <a:rPr lang="el-GR" dirty="0" smtClean="0"/>
              <a:t> </a:t>
            </a:r>
            <a:r>
              <a:rPr lang="el-GR" dirty="0" err="1" smtClean="0"/>
              <a:t>κατω</a:t>
            </a:r>
            <a:r>
              <a:rPr lang="en-US" dirty="0" smtClean="0"/>
              <a:t>́</a:t>
            </a:r>
            <a:r>
              <a:rPr lang="el-GR" dirty="0" err="1" smtClean="0"/>
              <a:t>τατου</a:t>
            </a:r>
            <a:r>
              <a:rPr lang="el-GR" dirty="0" smtClean="0"/>
              <a:t> </a:t>
            </a:r>
            <a:r>
              <a:rPr lang="el-GR" dirty="0" err="1" smtClean="0"/>
              <a:t>ορι</a:t>
            </a:r>
            <a:r>
              <a:rPr lang="en-US" dirty="0" smtClean="0"/>
              <a:t>́</a:t>
            </a:r>
            <a:r>
              <a:rPr lang="el-GR" dirty="0" smtClean="0"/>
              <a:t>ου του </a:t>
            </a:r>
            <a:r>
              <a:rPr lang="el-GR" dirty="0" err="1" smtClean="0"/>
              <a:t>κεφαλαι</a:t>
            </a:r>
            <a:r>
              <a:rPr lang="en-US" dirty="0" smtClean="0"/>
              <a:t>́</a:t>
            </a:r>
            <a:r>
              <a:rPr lang="el-GR" dirty="0" smtClean="0"/>
              <a:t>ου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) </a:t>
            </a:r>
            <a:r>
              <a:rPr lang="el-GR" dirty="0" err="1" smtClean="0"/>
              <a:t>υποχρε</a:t>
            </a:r>
            <a:r>
              <a:rPr lang="en-US" dirty="0" smtClean="0"/>
              <a:t>́</a:t>
            </a:r>
            <a:r>
              <a:rPr lang="el-GR" dirty="0" err="1" smtClean="0"/>
              <a:t>ωση</a:t>
            </a:r>
            <a:r>
              <a:rPr lang="el-GR" dirty="0" smtClean="0"/>
              <a:t> </a:t>
            </a:r>
            <a:r>
              <a:rPr lang="el-GR" dirty="0" err="1" smtClean="0"/>
              <a:t>συνολικη</a:t>
            </a:r>
            <a:r>
              <a:rPr lang="en-US" dirty="0" smtClean="0"/>
              <a:t>́</a:t>
            </a:r>
            <a:r>
              <a:rPr lang="el-GR" dirty="0" smtClean="0"/>
              <a:t>ς κα</a:t>
            </a:r>
            <a:r>
              <a:rPr lang="en-US" dirty="0" smtClean="0"/>
              <a:t>́</a:t>
            </a:r>
            <a:r>
              <a:rPr lang="el-GR" dirty="0" err="1" smtClean="0"/>
              <a:t>λυψης</a:t>
            </a:r>
            <a:r>
              <a:rPr lang="el-GR" dirty="0" smtClean="0"/>
              <a:t> του </a:t>
            </a:r>
            <a:r>
              <a:rPr lang="el-GR" dirty="0" err="1" smtClean="0"/>
              <a:t>κεφαλαι</a:t>
            </a:r>
            <a:r>
              <a:rPr lang="en-US" dirty="0" smtClean="0"/>
              <a:t>́</a:t>
            </a:r>
            <a:r>
              <a:rPr lang="el-GR" dirty="0" smtClean="0"/>
              <a:t>ου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) </a:t>
            </a:r>
            <a:r>
              <a:rPr lang="el-GR" dirty="0" err="1" smtClean="0"/>
              <a:t>διανομη</a:t>
            </a:r>
            <a:r>
              <a:rPr lang="en-US" dirty="0" smtClean="0"/>
              <a:t>́ </a:t>
            </a:r>
            <a:r>
              <a:rPr lang="el-GR" dirty="0" err="1" smtClean="0"/>
              <a:t>κερδω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smtClean="0"/>
              <a:t>στ</a:t>
            </a:r>
            <a:r>
              <a:rPr lang="en-US" dirty="0" smtClean="0"/>
              <a:t>) </a:t>
            </a:r>
            <a:r>
              <a:rPr lang="el-GR" dirty="0" err="1" smtClean="0"/>
              <a:t>διανομη</a:t>
            </a:r>
            <a:r>
              <a:rPr lang="en-US" dirty="0" smtClean="0"/>
              <a:t>́ </a:t>
            </a:r>
            <a:r>
              <a:rPr lang="el-GR" dirty="0" err="1" smtClean="0"/>
              <a:t>προι</a:t>
            </a:r>
            <a:r>
              <a:rPr lang="en-US" dirty="0" smtClean="0"/>
              <a:t>̈</a:t>
            </a:r>
            <a:r>
              <a:rPr lang="el-GR" dirty="0" smtClean="0"/>
              <a:t>ο</a:t>
            </a:r>
            <a:r>
              <a:rPr lang="en-US" dirty="0" smtClean="0"/>
              <a:t>́</a:t>
            </a:r>
            <a:r>
              <a:rPr lang="el-GR" dirty="0" smtClean="0"/>
              <a:t>ντος </a:t>
            </a:r>
            <a:r>
              <a:rPr lang="el-GR" dirty="0" err="1" smtClean="0"/>
              <a:t>εκκαθα</a:t>
            </a:r>
            <a:r>
              <a:rPr lang="en-US" dirty="0" smtClean="0"/>
              <a:t>́</a:t>
            </a:r>
            <a:r>
              <a:rPr lang="el-GR" dirty="0" err="1" smtClean="0"/>
              <a:t>ρισης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Συγκέντρωση</a:t>
            </a:r>
            <a:r>
              <a:rPr lang="el-GR" dirty="0" smtClean="0"/>
              <a:t> </a:t>
            </a:r>
            <a:r>
              <a:rPr lang="el-GR" dirty="0" err="1" smtClean="0"/>
              <a:t>μετοχικού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: </a:t>
            </a:r>
            <a:r>
              <a:rPr lang="el-GR" dirty="0" err="1" smtClean="0"/>
              <a:t>Κάλυψη</a:t>
            </a:r>
            <a:r>
              <a:rPr lang="el-GR" dirty="0" smtClean="0"/>
              <a:t>: </a:t>
            </a:r>
            <a:r>
              <a:rPr lang="el-GR" dirty="0" err="1" smtClean="0"/>
              <a:t>υποχρέωση</a:t>
            </a:r>
            <a:r>
              <a:rPr lang="el-GR" dirty="0" smtClean="0"/>
              <a:t> </a:t>
            </a:r>
            <a:r>
              <a:rPr lang="el-GR" dirty="0" err="1" smtClean="0"/>
              <a:t>καταβολής</a:t>
            </a:r>
            <a:r>
              <a:rPr lang="el-GR" dirty="0" smtClean="0"/>
              <a:t> </a:t>
            </a:r>
            <a:r>
              <a:rPr lang="el-GR" dirty="0" err="1" smtClean="0"/>
              <a:t>εισφοράς</a:t>
            </a:r>
            <a:r>
              <a:rPr lang="el-GR" dirty="0" smtClean="0"/>
              <a:t>, </a:t>
            </a:r>
            <a:r>
              <a:rPr lang="el-GR" dirty="0" err="1" smtClean="0"/>
              <a:t>Καταβολή</a:t>
            </a:r>
            <a:r>
              <a:rPr lang="el-GR" dirty="0" smtClean="0"/>
              <a:t>: </a:t>
            </a:r>
            <a:r>
              <a:rPr lang="el-GR" dirty="0" err="1" smtClean="0"/>
              <a:t>εκπλήρωση</a:t>
            </a:r>
            <a:r>
              <a:rPr lang="el-GR" dirty="0" smtClean="0"/>
              <a:t> της </a:t>
            </a:r>
            <a:r>
              <a:rPr lang="el-GR" dirty="0" err="1" smtClean="0"/>
              <a:t>υποχρέωσης</a:t>
            </a:r>
            <a:r>
              <a:rPr lang="el-GR" dirty="0" smtClean="0"/>
              <a:t> </a:t>
            </a:r>
            <a:r>
              <a:rPr lang="el-GR" dirty="0" err="1" smtClean="0"/>
              <a:t>καταβολής</a:t>
            </a:r>
            <a:r>
              <a:rPr lang="el-GR" dirty="0" smtClean="0"/>
              <a:t> της </a:t>
            </a:r>
            <a:r>
              <a:rPr lang="el-GR" dirty="0" err="1" smtClean="0"/>
              <a:t>εισφοράς</a:t>
            </a:r>
            <a:r>
              <a:rPr lang="el-GR" dirty="0" smtClean="0"/>
              <a:t>. Α) </a:t>
            </a:r>
            <a:r>
              <a:rPr lang="el-GR" dirty="0" err="1" smtClean="0"/>
              <a:t>Άμεση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ολική</a:t>
            </a:r>
            <a:r>
              <a:rPr lang="el-GR" dirty="0" smtClean="0"/>
              <a:t>: </a:t>
            </a:r>
            <a:r>
              <a:rPr lang="el-GR" dirty="0" err="1" smtClean="0"/>
              <a:t>καταβολή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 στο 1ο </a:t>
            </a:r>
            <a:r>
              <a:rPr lang="el-GR" dirty="0" err="1" smtClean="0"/>
              <a:t>δίμηνο</a:t>
            </a:r>
            <a:r>
              <a:rPr lang="el-GR" dirty="0" smtClean="0"/>
              <a:t>, Β) </a:t>
            </a:r>
            <a:r>
              <a:rPr lang="el-GR" dirty="0" err="1" smtClean="0"/>
              <a:t>Μερική</a:t>
            </a:r>
            <a:r>
              <a:rPr lang="el-GR" dirty="0" smtClean="0"/>
              <a:t>: </a:t>
            </a:r>
            <a:r>
              <a:rPr lang="el-GR" dirty="0" err="1" smtClean="0"/>
              <a:t>διευκόλυνση</a:t>
            </a:r>
            <a:r>
              <a:rPr lang="el-GR" dirty="0" smtClean="0"/>
              <a:t> στη </a:t>
            </a:r>
            <a:r>
              <a:rPr lang="el-GR" dirty="0" err="1" smtClean="0"/>
              <a:t>συγκέντρωση</a:t>
            </a:r>
            <a:r>
              <a:rPr lang="el-GR" dirty="0" smtClean="0"/>
              <a:t> του </a:t>
            </a:r>
            <a:r>
              <a:rPr lang="el-GR" dirty="0" err="1" smtClean="0"/>
              <a:t>ποσού</a:t>
            </a:r>
            <a:r>
              <a:rPr lang="el-GR" dirty="0" smtClean="0"/>
              <a:t> και στη </a:t>
            </a:r>
            <a:r>
              <a:rPr lang="el-GR" dirty="0" err="1" smtClean="0"/>
              <a:t>δυνατότητα</a:t>
            </a:r>
            <a:r>
              <a:rPr lang="el-GR" dirty="0" smtClean="0"/>
              <a:t> </a:t>
            </a:r>
            <a:r>
              <a:rPr lang="el-GR" dirty="0" err="1" smtClean="0"/>
              <a:t>καταβολής</a:t>
            </a:r>
            <a:r>
              <a:rPr lang="el-GR" dirty="0" smtClean="0"/>
              <a:t> του </a:t>
            </a:r>
            <a:r>
              <a:rPr lang="el-GR" dirty="0" err="1" smtClean="0"/>
              <a:t>ποσού</a:t>
            </a:r>
            <a:r>
              <a:rPr lang="el-GR" dirty="0" smtClean="0"/>
              <a:t> </a:t>
            </a:r>
            <a:r>
              <a:rPr lang="el-GR" dirty="0" err="1" smtClean="0"/>
              <a:t>αυτού</a:t>
            </a:r>
            <a:r>
              <a:rPr lang="el-GR" dirty="0" smtClean="0"/>
              <a:t> σε </a:t>
            </a:r>
            <a:r>
              <a:rPr lang="el-GR" dirty="0" err="1" smtClean="0"/>
              <a:t>χρόνο</a:t>
            </a:r>
            <a:r>
              <a:rPr lang="el-GR" dirty="0" smtClean="0"/>
              <a:t> </a:t>
            </a:r>
            <a:r>
              <a:rPr lang="el-GR" dirty="0" err="1" smtClean="0"/>
              <a:t>μεταγενέστερο</a:t>
            </a:r>
            <a:r>
              <a:rPr lang="el-GR" dirty="0" smtClean="0"/>
              <a:t> της </a:t>
            </a:r>
            <a:r>
              <a:rPr lang="el-GR" dirty="0" err="1" smtClean="0"/>
              <a:t>σύστασης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αύξησης</a:t>
            </a:r>
            <a:r>
              <a:rPr lang="el-GR" dirty="0" smtClean="0"/>
              <a:t> του </a:t>
            </a:r>
            <a:r>
              <a:rPr lang="el-GR" dirty="0" err="1" smtClean="0"/>
              <a:t>κεφαλαίου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Όργανα</a:t>
            </a:r>
            <a:endParaRPr lang="en-US" b="1" dirty="0" smtClean="0"/>
          </a:p>
          <a:p>
            <a:pPr marL="0" indent="0">
              <a:buNone/>
            </a:pPr>
            <a:r>
              <a:rPr lang="el-GR" dirty="0" smtClean="0"/>
              <a:t>ΓΕΝΙΚΗ ΣΥΝΕΛΕΥΣΗ ΑΕ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Αρμοδιότητες</a:t>
            </a:r>
            <a:r>
              <a:rPr lang="el-GR" dirty="0" smtClean="0"/>
              <a:t> </a:t>
            </a:r>
            <a:r>
              <a:rPr lang="el-GR" dirty="0" err="1" smtClean="0"/>
              <a:t>Γενικής</a:t>
            </a:r>
            <a:r>
              <a:rPr lang="el-GR" dirty="0" smtClean="0"/>
              <a:t> </a:t>
            </a:r>
            <a:r>
              <a:rPr lang="el-GR" dirty="0" err="1" smtClean="0"/>
              <a:t>Συνέλευσης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1. </a:t>
            </a:r>
            <a:r>
              <a:rPr lang="el-GR" dirty="0" err="1" smtClean="0"/>
              <a:t>Τροποποίηση</a:t>
            </a:r>
            <a:r>
              <a:rPr lang="el-GR" dirty="0" smtClean="0"/>
              <a:t> </a:t>
            </a:r>
            <a:r>
              <a:rPr lang="el-GR" dirty="0" err="1" smtClean="0"/>
              <a:t>καταστατικού</a:t>
            </a:r>
            <a:r>
              <a:rPr lang="el-GR" dirty="0" smtClean="0"/>
              <a:t>, 2. </a:t>
            </a:r>
            <a:r>
              <a:rPr lang="el-GR" dirty="0" err="1" smtClean="0"/>
              <a:t>Συγκρότηση</a:t>
            </a:r>
            <a:r>
              <a:rPr lang="el-GR" dirty="0" smtClean="0"/>
              <a:t> </a:t>
            </a:r>
            <a:r>
              <a:rPr lang="el-GR" dirty="0" err="1" smtClean="0"/>
              <a:t>άλλων</a:t>
            </a:r>
            <a:r>
              <a:rPr lang="el-GR" dirty="0" smtClean="0"/>
              <a:t> </a:t>
            </a:r>
            <a:r>
              <a:rPr lang="el-GR" dirty="0" err="1" smtClean="0"/>
              <a:t>εταιρικών</a:t>
            </a:r>
            <a:r>
              <a:rPr lang="el-GR" dirty="0" smtClean="0"/>
              <a:t> </a:t>
            </a:r>
            <a:r>
              <a:rPr lang="el-GR" dirty="0" err="1" smtClean="0"/>
              <a:t>οργάνων</a:t>
            </a:r>
            <a:r>
              <a:rPr lang="el-GR" dirty="0" smtClean="0"/>
              <a:t>, 3. </a:t>
            </a:r>
            <a:r>
              <a:rPr lang="el-GR" dirty="0" err="1" smtClean="0"/>
              <a:t>Έγκριση</a:t>
            </a:r>
            <a:r>
              <a:rPr lang="el-GR" dirty="0" smtClean="0"/>
              <a:t> </a:t>
            </a:r>
            <a:r>
              <a:rPr lang="el-GR" dirty="0" err="1" smtClean="0"/>
              <a:t>ισολογισμού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4. </a:t>
            </a:r>
            <a:r>
              <a:rPr lang="el-GR" dirty="0" err="1" smtClean="0"/>
              <a:t>Διάθεση</a:t>
            </a:r>
            <a:r>
              <a:rPr lang="el-GR" dirty="0" smtClean="0"/>
              <a:t> </a:t>
            </a:r>
            <a:r>
              <a:rPr lang="el-GR" dirty="0" err="1" smtClean="0"/>
              <a:t>ετήσιων</a:t>
            </a:r>
            <a:r>
              <a:rPr lang="el-GR" dirty="0" smtClean="0"/>
              <a:t> </a:t>
            </a:r>
            <a:r>
              <a:rPr lang="el-GR" dirty="0" err="1" smtClean="0"/>
              <a:t>κερδών</a:t>
            </a:r>
            <a:r>
              <a:rPr lang="el-GR" dirty="0" smtClean="0"/>
              <a:t>, 5. </a:t>
            </a:r>
            <a:r>
              <a:rPr lang="el-GR" dirty="0" err="1" smtClean="0"/>
              <a:t>Συγχώνευση</a:t>
            </a:r>
            <a:r>
              <a:rPr lang="el-GR" dirty="0" smtClean="0"/>
              <a:t> </a:t>
            </a:r>
            <a:r>
              <a:rPr lang="el-GR" dirty="0" err="1" smtClean="0"/>
              <a:t>διάσπαση</a:t>
            </a:r>
            <a:r>
              <a:rPr lang="el-GR" dirty="0" smtClean="0"/>
              <a:t> </a:t>
            </a:r>
            <a:r>
              <a:rPr lang="el-GR" dirty="0" err="1" smtClean="0"/>
              <a:t>μετατροπή</a:t>
            </a:r>
            <a:r>
              <a:rPr lang="el-GR" dirty="0" smtClean="0"/>
              <a:t>, </a:t>
            </a:r>
            <a:r>
              <a:rPr lang="el-GR" dirty="0" err="1" smtClean="0"/>
              <a:t>παράταση</a:t>
            </a:r>
            <a:r>
              <a:rPr lang="el-GR" dirty="0" smtClean="0"/>
              <a:t>, </a:t>
            </a:r>
            <a:r>
              <a:rPr lang="el-GR" dirty="0" err="1" smtClean="0"/>
              <a:t>διάλυση</a:t>
            </a:r>
            <a:r>
              <a:rPr lang="el-GR" dirty="0" smtClean="0"/>
              <a:t> </a:t>
            </a:r>
            <a:r>
              <a:rPr lang="el-GR" dirty="0" err="1" smtClean="0"/>
              <a:t>εταιρίας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6. </a:t>
            </a:r>
            <a:r>
              <a:rPr lang="el-GR" dirty="0" err="1" smtClean="0"/>
              <a:t>Διορισμός</a:t>
            </a:r>
            <a:r>
              <a:rPr lang="el-GR" dirty="0" smtClean="0"/>
              <a:t> </a:t>
            </a:r>
            <a:r>
              <a:rPr lang="el-GR" dirty="0" err="1" smtClean="0"/>
              <a:t>εκκαθαριστών</a:t>
            </a:r>
            <a:r>
              <a:rPr lang="el-GR" dirty="0" smtClean="0"/>
              <a:t>, 7. </a:t>
            </a:r>
            <a:r>
              <a:rPr lang="el-GR" dirty="0" err="1" smtClean="0"/>
              <a:t>Έγερση</a:t>
            </a:r>
            <a:r>
              <a:rPr lang="el-GR" dirty="0" smtClean="0"/>
              <a:t>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αγωγής</a:t>
            </a:r>
            <a:r>
              <a:rPr lang="el-GR" dirty="0" smtClean="0"/>
              <a:t> </a:t>
            </a:r>
            <a:r>
              <a:rPr lang="el-GR" dirty="0" err="1" smtClean="0"/>
              <a:t>κατά</a:t>
            </a:r>
            <a:r>
              <a:rPr lang="el-GR" dirty="0" smtClean="0"/>
              <a:t> των </a:t>
            </a:r>
            <a:r>
              <a:rPr lang="el-GR" dirty="0" err="1" smtClean="0"/>
              <a:t>μελών</a:t>
            </a:r>
            <a:r>
              <a:rPr lang="el-GR" dirty="0" smtClean="0"/>
              <a:t> του Δ.Σ. και </a:t>
            </a:r>
            <a:r>
              <a:rPr lang="el-GR" dirty="0" err="1" smtClean="0"/>
              <a:t>απαλλαγή</a:t>
            </a:r>
            <a:r>
              <a:rPr lang="el-GR" dirty="0" smtClean="0"/>
              <a:t> των </a:t>
            </a:r>
            <a:r>
              <a:rPr lang="el-GR" dirty="0" err="1" smtClean="0"/>
              <a:t>μελών</a:t>
            </a:r>
            <a:r>
              <a:rPr lang="el-GR" dirty="0" smtClean="0"/>
              <a:t> του Δ.Σ. και των </a:t>
            </a:r>
            <a:r>
              <a:rPr lang="el-GR" dirty="0" err="1" smtClean="0"/>
              <a:t>ελεγκτών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οποιαδήποτε</a:t>
            </a:r>
            <a:r>
              <a:rPr lang="el-GR" dirty="0" smtClean="0"/>
              <a:t> </a:t>
            </a:r>
            <a:r>
              <a:rPr lang="el-GR" dirty="0" err="1" smtClean="0"/>
              <a:t>ευθύνη</a:t>
            </a:r>
            <a:r>
              <a:rPr lang="el-GR" dirty="0" smtClean="0"/>
              <a:t> </a:t>
            </a:r>
            <a:r>
              <a:rPr lang="el-GR" dirty="0" err="1" smtClean="0"/>
              <a:t>αποζημίωσης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8. </a:t>
            </a:r>
            <a:r>
              <a:rPr lang="el-GR" dirty="0" err="1" smtClean="0"/>
              <a:t>Χορήγηση</a:t>
            </a:r>
            <a:r>
              <a:rPr lang="el-GR" dirty="0" smtClean="0"/>
              <a:t> </a:t>
            </a:r>
            <a:r>
              <a:rPr lang="el-GR" dirty="0" err="1" smtClean="0"/>
              <a:t>αμοιβής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αποζημίωσης</a:t>
            </a:r>
            <a:r>
              <a:rPr lang="el-GR" dirty="0" smtClean="0"/>
              <a:t> σε </a:t>
            </a:r>
            <a:r>
              <a:rPr lang="el-GR" dirty="0" err="1" smtClean="0"/>
              <a:t>μέλη</a:t>
            </a:r>
            <a:r>
              <a:rPr lang="el-GR" dirty="0" smtClean="0"/>
              <a:t>, 9. </a:t>
            </a:r>
            <a:r>
              <a:rPr lang="el-GR" dirty="0" err="1" smtClean="0"/>
              <a:t>Προηγούμενη</a:t>
            </a:r>
            <a:r>
              <a:rPr lang="el-GR" dirty="0" smtClean="0"/>
              <a:t> </a:t>
            </a:r>
            <a:r>
              <a:rPr lang="el-GR" dirty="0" err="1" smtClean="0"/>
              <a:t>έγκριση</a:t>
            </a:r>
            <a:r>
              <a:rPr lang="el-GR" dirty="0" smtClean="0"/>
              <a:t> </a:t>
            </a:r>
            <a:r>
              <a:rPr lang="el-GR" dirty="0" err="1" smtClean="0"/>
              <a:t>διοικητικής</a:t>
            </a:r>
            <a:r>
              <a:rPr lang="el-GR" dirty="0" smtClean="0"/>
              <a:t> </a:t>
            </a:r>
            <a:r>
              <a:rPr lang="el-GR" dirty="0" err="1" smtClean="0"/>
              <a:t>συνέλευσης</a:t>
            </a:r>
            <a:r>
              <a:rPr lang="el-GR" dirty="0" smtClean="0"/>
              <a:t> για τη </a:t>
            </a:r>
            <a:r>
              <a:rPr lang="el-GR" dirty="0" err="1" smtClean="0"/>
              <a:t>σύνοψη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 Δ.Σ. </a:t>
            </a:r>
            <a:r>
              <a:rPr lang="el-GR" dirty="0" err="1" smtClean="0"/>
              <a:t>ορισμένωνπράξεων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Τακτική</a:t>
            </a:r>
            <a:r>
              <a:rPr lang="el-GR" dirty="0" smtClean="0"/>
              <a:t>: Η Γ.Σ. που </a:t>
            </a:r>
            <a:r>
              <a:rPr lang="el-GR" dirty="0" err="1" smtClean="0"/>
              <a:t>συνέρχεται</a:t>
            </a:r>
            <a:r>
              <a:rPr lang="el-GR" dirty="0" smtClean="0"/>
              <a:t> στην </a:t>
            </a:r>
            <a:r>
              <a:rPr lang="el-GR" dirty="0" err="1" smtClean="0"/>
              <a:t>έδρα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</a:t>
            </a:r>
            <a:r>
              <a:rPr lang="el-GR" dirty="0" err="1" smtClean="0"/>
              <a:t>τουλάχιστον</a:t>
            </a:r>
            <a:r>
              <a:rPr lang="el-GR" dirty="0" smtClean="0"/>
              <a:t> μια </a:t>
            </a:r>
            <a:r>
              <a:rPr lang="el-GR" dirty="0" err="1" smtClean="0"/>
              <a:t>φορά</a:t>
            </a:r>
            <a:r>
              <a:rPr lang="el-GR" dirty="0" smtClean="0"/>
              <a:t> για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χρήση</a:t>
            </a:r>
            <a:r>
              <a:rPr lang="el-GR" dirty="0" smtClean="0"/>
              <a:t> και </a:t>
            </a:r>
            <a:r>
              <a:rPr lang="el-GR" dirty="0" err="1" smtClean="0"/>
              <a:t>αποφασίζει</a:t>
            </a:r>
            <a:r>
              <a:rPr lang="el-GR" dirty="0" smtClean="0"/>
              <a:t> για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α) </a:t>
            </a:r>
            <a:r>
              <a:rPr lang="el-GR" dirty="0" err="1" smtClean="0"/>
              <a:t>έγκριση</a:t>
            </a:r>
            <a:r>
              <a:rPr lang="el-GR" dirty="0" smtClean="0"/>
              <a:t> </a:t>
            </a:r>
            <a:r>
              <a:rPr lang="el-GR" dirty="0" err="1" smtClean="0"/>
              <a:t>ισολογισμού</a:t>
            </a:r>
            <a:r>
              <a:rPr lang="el-GR" dirty="0" smtClean="0"/>
              <a:t> </a:t>
            </a:r>
            <a:r>
              <a:rPr lang="el-GR" dirty="0" err="1" smtClean="0"/>
              <a:t>διάθεση</a:t>
            </a:r>
            <a:r>
              <a:rPr lang="el-GR" dirty="0" smtClean="0"/>
              <a:t> </a:t>
            </a:r>
            <a:r>
              <a:rPr lang="el-GR" dirty="0" err="1" smtClean="0"/>
              <a:t>κερδών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β) </a:t>
            </a:r>
            <a:r>
              <a:rPr lang="el-GR" dirty="0" err="1" smtClean="0"/>
              <a:t>απαλλαγή</a:t>
            </a:r>
            <a:r>
              <a:rPr lang="el-GR" dirty="0" smtClean="0"/>
              <a:t> </a:t>
            </a:r>
            <a:r>
              <a:rPr lang="el-GR" dirty="0" err="1" smtClean="0"/>
              <a:t>μελλών</a:t>
            </a:r>
            <a:r>
              <a:rPr lang="el-GR" dirty="0" smtClean="0"/>
              <a:t> Δ.Σ. και </a:t>
            </a:r>
            <a:r>
              <a:rPr lang="el-GR" dirty="0" err="1" smtClean="0"/>
              <a:t>ελεγκτών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</a:t>
            </a:r>
            <a:r>
              <a:rPr lang="el-GR" dirty="0" err="1" smtClean="0"/>
              <a:t>ευθύνη</a:t>
            </a:r>
            <a:r>
              <a:rPr lang="el-GR" dirty="0" smtClean="0"/>
              <a:t> </a:t>
            </a:r>
            <a:r>
              <a:rPr lang="el-GR" dirty="0" err="1" smtClean="0"/>
              <a:t>αποζημίωσης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γ) </a:t>
            </a:r>
            <a:r>
              <a:rPr lang="el-GR" dirty="0" err="1" smtClean="0"/>
              <a:t>ορισμός</a:t>
            </a:r>
            <a:r>
              <a:rPr lang="el-GR" dirty="0" smtClean="0"/>
              <a:t> </a:t>
            </a:r>
            <a:r>
              <a:rPr lang="el-GR" dirty="0" err="1" smtClean="0"/>
              <a:t>ελεγκτών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δ) </a:t>
            </a:r>
            <a:r>
              <a:rPr lang="el-GR" dirty="0" err="1" smtClean="0"/>
              <a:t>εκλογή</a:t>
            </a:r>
            <a:r>
              <a:rPr lang="el-GR" dirty="0" smtClean="0"/>
              <a:t> </a:t>
            </a:r>
            <a:r>
              <a:rPr lang="el-GR" dirty="0" err="1" smtClean="0"/>
              <a:t>οριστικού</a:t>
            </a:r>
            <a:r>
              <a:rPr lang="el-GR" dirty="0" smtClean="0"/>
              <a:t> Δ.Σ.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ε) </a:t>
            </a:r>
            <a:r>
              <a:rPr lang="el-GR" dirty="0" err="1" smtClean="0"/>
              <a:t>έγκριση</a:t>
            </a:r>
            <a:r>
              <a:rPr lang="el-GR" dirty="0" smtClean="0"/>
              <a:t> </a:t>
            </a:r>
            <a:r>
              <a:rPr lang="el-GR" dirty="0" err="1" smtClean="0"/>
              <a:t>χορήγησης</a:t>
            </a:r>
            <a:r>
              <a:rPr lang="el-GR" dirty="0" smtClean="0"/>
              <a:t> </a:t>
            </a:r>
            <a:r>
              <a:rPr lang="el-GR" dirty="0" err="1" smtClean="0"/>
              <a:t>αμοιβής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αποζημίωσης</a:t>
            </a:r>
            <a:r>
              <a:rPr lang="el-GR" dirty="0" smtClean="0"/>
              <a:t> στα </a:t>
            </a:r>
            <a:r>
              <a:rPr lang="el-GR" dirty="0" err="1" smtClean="0"/>
              <a:t>μέλη</a:t>
            </a:r>
            <a:r>
              <a:rPr lang="el-GR" dirty="0" smtClean="0"/>
              <a:t> του Δ.Σ.</a:t>
            </a:r>
            <a:endParaRPr lang="en-US" dirty="0" smtClean="0"/>
          </a:p>
          <a:p>
            <a:pPr marL="0" indent="0">
              <a:buNone/>
            </a:pPr>
            <a:r>
              <a:rPr lang="el-GR" b="1" dirty="0" err="1" smtClean="0"/>
              <a:t>Έκτακτη</a:t>
            </a:r>
            <a:r>
              <a:rPr lang="el-GR" dirty="0" smtClean="0"/>
              <a:t>: τη </a:t>
            </a:r>
            <a:r>
              <a:rPr lang="el-GR" dirty="0" err="1" smtClean="0"/>
              <a:t>συγκαλεί</a:t>
            </a:r>
            <a:r>
              <a:rPr lang="el-GR" dirty="0" smtClean="0"/>
              <a:t> </a:t>
            </a:r>
            <a:r>
              <a:rPr lang="el-GR" dirty="0" err="1" smtClean="0"/>
              <a:t>τοΔΣ</a:t>
            </a:r>
            <a:r>
              <a:rPr lang="el-GR" dirty="0" smtClean="0"/>
              <a:t> </a:t>
            </a:r>
            <a:r>
              <a:rPr lang="el-GR" dirty="0" err="1" smtClean="0"/>
              <a:t>όταν</a:t>
            </a:r>
            <a:r>
              <a:rPr lang="el-GR" dirty="0" smtClean="0"/>
              <a:t> </a:t>
            </a:r>
            <a:r>
              <a:rPr lang="el-GR" dirty="0" err="1" smtClean="0"/>
              <a:t>συντρέχει</a:t>
            </a:r>
            <a:r>
              <a:rPr lang="el-GR" dirty="0" smtClean="0"/>
              <a:t> </a:t>
            </a:r>
            <a:r>
              <a:rPr lang="el-GR" dirty="0" err="1" smtClean="0"/>
              <a:t>κάποια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τις </a:t>
            </a:r>
            <a:r>
              <a:rPr lang="el-GR" dirty="0" err="1" smtClean="0"/>
              <a:t>περιπτώσεις</a:t>
            </a:r>
            <a:r>
              <a:rPr lang="el-GR" dirty="0" smtClean="0"/>
              <a:t>: α)</a:t>
            </a:r>
            <a:r>
              <a:rPr lang="el-GR" dirty="0" err="1" smtClean="0"/>
              <a:t>όταν</a:t>
            </a:r>
            <a:r>
              <a:rPr lang="el-GR" dirty="0" smtClean="0"/>
              <a:t> </a:t>
            </a:r>
            <a:r>
              <a:rPr lang="el-GR" dirty="0" err="1" smtClean="0"/>
              <a:t>κρίνει</a:t>
            </a:r>
            <a:r>
              <a:rPr lang="el-GR" dirty="0" smtClean="0"/>
              <a:t> το </a:t>
            </a:r>
            <a:r>
              <a:rPr lang="el-GR" dirty="0" err="1" smtClean="0"/>
              <a:t>δς</a:t>
            </a:r>
            <a:r>
              <a:rPr lang="el-GR" dirty="0" smtClean="0"/>
              <a:t> </a:t>
            </a:r>
            <a:r>
              <a:rPr lang="el-GR" dirty="0" err="1" smtClean="0"/>
              <a:t>ότι</a:t>
            </a:r>
            <a:r>
              <a:rPr lang="el-GR" dirty="0" smtClean="0"/>
              <a:t> 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απόφαση</a:t>
            </a:r>
            <a:r>
              <a:rPr lang="el-GR" dirty="0" smtClean="0"/>
              <a:t> σε </a:t>
            </a:r>
            <a:r>
              <a:rPr lang="el-GR" dirty="0" err="1" smtClean="0"/>
              <a:t>θέμα</a:t>
            </a:r>
            <a:r>
              <a:rPr lang="el-GR" dirty="0" smtClean="0"/>
              <a:t>, β) </a:t>
            </a:r>
            <a:r>
              <a:rPr lang="el-GR" dirty="0" err="1" smtClean="0"/>
              <a:t>όταν</a:t>
            </a:r>
            <a:r>
              <a:rPr lang="el-GR" dirty="0" smtClean="0"/>
              <a:t> το </a:t>
            </a:r>
            <a:r>
              <a:rPr lang="el-GR" dirty="0" err="1" smtClean="0"/>
              <a:t>ζητήσει</a:t>
            </a:r>
            <a:r>
              <a:rPr lang="el-GR" dirty="0" smtClean="0"/>
              <a:t> η </a:t>
            </a:r>
            <a:r>
              <a:rPr lang="el-GR" dirty="0" err="1" smtClean="0"/>
              <a:t>μειοψηφία</a:t>
            </a:r>
            <a:r>
              <a:rPr lang="el-GR" dirty="0" smtClean="0"/>
              <a:t> των </a:t>
            </a:r>
            <a:r>
              <a:rPr lang="el-GR" dirty="0" err="1" smtClean="0"/>
              <a:t>μετόχων</a:t>
            </a:r>
            <a:r>
              <a:rPr lang="el-GR" dirty="0" smtClean="0"/>
              <a:t> που </a:t>
            </a:r>
            <a:r>
              <a:rPr lang="el-GR" dirty="0" err="1" smtClean="0"/>
              <a:t>εκπροσωπεί</a:t>
            </a:r>
            <a:r>
              <a:rPr lang="el-GR" dirty="0" smtClean="0"/>
              <a:t> το 1/20 του </a:t>
            </a:r>
            <a:r>
              <a:rPr lang="el-GR" dirty="0" err="1" smtClean="0"/>
              <a:t>κεφαλαίου</a:t>
            </a:r>
            <a:r>
              <a:rPr lang="el-GR" dirty="0" smtClean="0"/>
              <a:t>, γ)</a:t>
            </a:r>
            <a:r>
              <a:rPr lang="el-GR" dirty="0" err="1" smtClean="0"/>
              <a:t>όταν</a:t>
            </a:r>
            <a:r>
              <a:rPr lang="el-GR" dirty="0" smtClean="0"/>
              <a:t> το </a:t>
            </a:r>
            <a:r>
              <a:rPr lang="el-GR" dirty="0" err="1" smtClean="0"/>
              <a:t>ζητήσουν</a:t>
            </a:r>
            <a:r>
              <a:rPr lang="el-GR" dirty="0" smtClean="0"/>
              <a:t> οι </a:t>
            </a:r>
            <a:r>
              <a:rPr lang="el-GR" dirty="0" err="1" smtClean="0"/>
              <a:t>ελεγκτές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cs typeface="Segoe UI" pitchFamily="18" charset="0"/>
              </a:rPr>
              <a:t>Εταιρείες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Συνήθης</a:t>
            </a:r>
            <a:r>
              <a:rPr lang="el-GR" dirty="0" smtClean="0"/>
              <a:t>: βρίσκεται σε </a:t>
            </a:r>
            <a:r>
              <a:rPr lang="el-GR" dirty="0" err="1" smtClean="0"/>
              <a:t>απαρτία</a:t>
            </a:r>
            <a:r>
              <a:rPr lang="el-GR" dirty="0" smtClean="0"/>
              <a:t> </a:t>
            </a:r>
            <a:r>
              <a:rPr lang="el-GR" dirty="0" err="1" smtClean="0"/>
              <a:t>όταν</a:t>
            </a:r>
            <a:r>
              <a:rPr lang="el-GR" dirty="0" smtClean="0"/>
              <a:t> </a:t>
            </a:r>
            <a:r>
              <a:rPr lang="el-GR" dirty="0" err="1" smtClean="0"/>
              <a:t>παρίστανται</a:t>
            </a:r>
            <a:r>
              <a:rPr lang="el-GR" dirty="0" smtClean="0"/>
              <a:t> το 1/5 </a:t>
            </a:r>
            <a:r>
              <a:rPr lang="el-GR" dirty="0" err="1" smtClean="0"/>
              <a:t>τουλάχιστον</a:t>
            </a:r>
            <a:r>
              <a:rPr lang="el-GR" dirty="0" smtClean="0"/>
              <a:t> των </a:t>
            </a:r>
            <a:r>
              <a:rPr lang="el-GR" dirty="0" err="1" smtClean="0"/>
              <a:t>μετόχων</a:t>
            </a:r>
            <a:r>
              <a:rPr lang="el-GR" dirty="0" smtClean="0"/>
              <a:t> του </a:t>
            </a:r>
            <a:r>
              <a:rPr lang="el-GR" dirty="0" err="1" smtClean="0"/>
              <a:t>κεφαλαίου</a:t>
            </a:r>
            <a:r>
              <a:rPr lang="el-GR" dirty="0" smtClean="0"/>
              <a:t>, οι </a:t>
            </a:r>
            <a:r>
              <a:rPr lang="el-GR" dirty="0" err="1" smtClean="0"/>
              <a:t>αποφάσεις</a:t>
            </a:r>
            <a:r>
              <a:rPr lang="el-GR" dirty="0" smtClean="0"/>
              <a:t> της </a:t>
            </a:r>
            <a:r>
              <a:rPr lang="el-GR" dirty="0" err="1" smtClean="0"/>
              <a:t>λαμβάνονται</a:t>
            </a:r>
            <a:r>
              <a:rPr lang="el-GR" dirty="0" smtClean="0"/>
              <a:t> με την </a:t>
            </a:r>
            <a:r>
              <a:rPr lang="el-GR" dirty="0" err="1" smtClean="0"/>
              <a:t>απόλυτη</a:t>
            </a:r>
            <a:r>
              <a:rPr lang="el-GR" dirty="0" smtClean="0"/>
              <a:t> </a:t>
            </a:r>
            <a:r>
              <a:rPr lang="el-GR" dirty="0" err="1" smtClean="0"/>
              <a:t>πλειοψηφία</a:t>
            </a:r>
            <a:r>
              <a:rPr lang="el-GR" dirty="0" smtClean="0"/>
              <a:t> των </a:t>
            </a:r>
            <a:r>
              <a:rPr lang="el-GR" dirty="0" err="1" smtClean="0"/>
              <a:t>ψήφων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b="1" dirty="0" err="1" smtClean="0"/>
              <a:t>Εξαιρετικη</a:t>
            </a:r>
            <a:r>
              <a:rPr lang="en-US" b="1" dirty="0" smtClean="0"/>
              <a:t>́-</a:t>
            </a:r>
            <a:r>
              <a:rPr lang="el-GR" b="1" dirty="0" err="1" smtClean="0"/>
              <a:t>καταστατικη</a:t>
            </a:r>
            <a:r>
              <a:rPr lang="en-US" dirty="0" smtClean="0"/>
              <a:t>́: </a:t>
            </a:r>
            <a:r>
              <a:rPr lang="el-GR" dirty="0" err="1" smtClean="0"/>
              <a:t>Αποφασι</a:t>
            </a:r>
            <a:r>
              <a:rPr lang="en-US" dirty="0" smtClean="0"/>
              <a:t>́</a:t>
            </a:r>
            <a:r>
              <a:rPr lang="el-GR" dirty="0" smtClean="0"/>
              <a:t>ζει για</a:t>
            </a:r>
            <a:r>
              <a:rPr lang="en-US" dirty="0" smtClean="0"/>
              <a:t>: </a:t>
            </a: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l-GR" dirty="0" err="1" smtClean="0"/>
              <a:t>μεταβολη</a:t>
            </a:r>
            <a:r>
              <a:rPr lang="en-US" dirty="0" smtClean="0"/>
              <a:t>́ </a:t>
            </a:r>
            <a:r>
              <a:rPr lang="el-GR" dirty="0" err="1" smtClean="0"/>
              <a:t>εθνικο</a:t>
            </a:r>
            <a:r>
              <a:rPr lang="en-US" dirty="0" smtClean="0"/>
              <a:t>́</a:t>
            </a:r>
            <a:r>
              <a:rPr lang="el-GR" dirty="0" err="1" smtClean="0"/>
              <a:t>τητας</a:t>
            </a:r>
            <a:r>
              <a:rPr lang="el-GR" dirty="0" smtClean="0"/>
              <a:t> της </a:t>
            </a:r>
            <a:r>
              <a:rPr lang="el-GR" dirty="0" err="1" smtClean="0"/>
              <a:t>εταιρι</a:t>
            </a:r>
            <a:r>
              <a:rPr lang="en-US" dirty="0" smtClean="0"/>
              <a:t>́</a:t>
            </a:r>
            <a:r>
              <a:rPr lang="el-GR" dirty="0" smtClean="0"/>
              <a:t>ας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) </a:t>
            </a:r>
            <a:r>
              <a:rPr lang="el-GR" dirty="0" err="1" smtClean="0"/>
              <a:t>μεταβολη</a:t>
            </a:r>
            <a:r>
              <a:rPr lang="en-US" dirty="0" smtClean="0"/>
              <a:t>́ </a:t>
            </a:r>
            <a:r>
              <a:rPr lang="el-GR" dirty="0" err="1" smtClean="0"/>
              <a:t>αντικειμε</a:t>
            </a:r>
            <a:r>
              <a:rPr lang="en-US" dirty="0" smtClean="0"/>
              <a:t>́</a:t>
            </a:r>
            <a:r>
              <a:rPr lang="el-GR" dirty="0" smtClean="0"/>
              <a:t>νου </a:t>
            </a:r>
            <a:r>
              <a:rPr lang="el-GR" dirty="0" err="1" smtClean="0"/>
              <a:t>επιχει</a:t>
            </a:r>
            <a:r>
              <a:rPr lang="en-US" dirty="0" smtClean="0"/>
              <a:t>́</a:t>
            </a:r>
            <a:r>
              <a:rPr lang="el-GR" dirty="0" err="1" smtClean="0"/>
              <a:t>ρησης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l-GR" dirty="0" err="1" smtClean="0"/>
              <a:t>αυ</a:t>
            </a:r>
            <a:r>
              <a:rPr lang="en-US" dirty="0" smtClean="0"/>
              <a:t>́</a:t>
            </a:r>
            <a:r>
              <a:rPr lang="el-GR" dirty="0" err="1" smtClean="0"/>
              <a:t>ξηση</a:t>
            </a:r>
            <a:r>
              <a:rPr lang="el-GR" dirty="0" smtClean="0"/>
              <a:t> </a:t>
            </a:r>
            <a:r>
              <a:rPr lang="el-GR" dirty="0" err="1" smtClean="0"/>
              <a:t>υποχρεω</a:t>
            </a:r>
            <a:r>
              <a:rPr lang="en-US" dirty="0" smtClean="0"/>
              <a:t>́</a:t>
            </a:r>
            <a:r>
              <a:rPr lang="el-GR" dirty="0" err="1" smtClean="0"/>
              <a:t>σεων</a:t>
            </a:r>
            <a:r>
              <a:rPr lang="el-GR" dirty="0" smtClean="0"/>
              <a:t> </a:t>
            </a:r>
            <a:r>
              <a:rPr lang="el-GR" dirty="0" err="1" smtClean="0"/>
              <a:t>μετο</a:t>
            </a:r>
            <a:r>
              <a:rPr lang="en-US" dirty="0" smtClean="0"/>
              <a:t>́</a:t>
            </a:r>
            <a:r>
              <a:rPr lang="el-GR" dirty="0" err="1" smtClean="0"/>
              <a:t>χων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) </a:t>
            </a:r>
            <a:r>
              <a:rPr lang="el-GR" dirty="0" err="1" smtClean="0"/>
              <a:t>αυ</a:t>
            </a:r>
            <a:r>
              <a:rPr lang="en-US" dirty="0" smtClean="0"/>
              <a:t>́</a:t>
            </a:r>
            <a:r>
              <a:rPr lang="el-GR" dirty="0" err="1" smtClean="0"/>
              <a:t>ξηση</a:t>
            </a:r>
            <a:r>
              <a:rPr lang="el-GR" dirty="0" smtClean="0"/>
              <a:t> </a:t>
            </a:r>
            <a:r>
              <a:rPr lang="el-GR" dirty="0" err="1" smtClean="0"/>
              <a:t>μει</a:t>
            </a:r>
            <a:r>
              <a:rPr lang="en-US" dirty="0" smtClean="0"/>
              <a:t>́</a:t>
            </a:r>
            <a:r>
              <a:rPr lang="el-GR" dirty="0" err="1" smtClean="0"/>
              <a:t>ωση</a:t>
            </a:r>
            <a:r>
              <a:rPr lang="el-GR" dirty="0" smtClean="0"/>
              <a:t> </a:t>
            </a:r>
            <a:r>
              <a:rPr lang="el-GR" dirty="0" err="1" smtClean="0"/>
              <a:t>μετοχικου</a:t>
            </a:r>
            <a:r>
              <a:rPr lang="en-US" dirty="0" smtClean="0"/>
              <a:t>́ </a:t>
            </a:r>
            <a:r>
              <a:rPr lang="el-GR" dirty="0" err="1" smtClean="0"/>
              <a:t>κεφαλαι</a:t>
            </a:r>
            <a:r>
              <a:rPr lang="en-US" dirty="0" smtClean="0"/>
              <a:t>́</a:t>
            </a:r>
            <a:r>
              <a:rPr lang="el-GR" dirty="0" smtClean="0"/>
              <a:t>ου</a:t>
            </a:r>
            <a:r>
              <a:rPr lang="en-US" dirty="0" smtClean="0"/>
              <a:t>, </a:t>
            </a:r>
            <a:r>
              <a:rPr lang="el-GR" dirty="0" smtClean="0"/>
              <a:t>ε</a:t>
            </a:r>
            <a:r>
              <a:rPr lang="en-US" dirty="0" smtClean="0"/>
              <a:t>)</a:t>
            </a:r>
            <a:r>
              <a:rPr lang="el-GR" dirty="0" smtClean="0"/>
              <a:t>ε</a:t>
            </a:r>
            <a:r>
              <a:rPr lang="en-US" dirty="0" smtClean="0"/>
              <a:t>́</a:t>
            </a:r>
            <a:r>
              <a:rPr lang="el-GR" dirty="0" err="1" smtClean="0"/>
              <a:t>κδοση</a:t>
            </a:r>
            <a:r>
              <a:rPr lang="el-GR" dirty="0" smtClean="0"/>
              <a:t> </a:t>
            </a:r>
            <a:r>
              <a:rPr lang="el-GR" dirty="0" err="1" smtClean="0"/>
              <a:t>δανει</a:t>
            </a:r>
            <a:r>
              <a:rPr lang="en-US" dirty="0" smtClean="0"/>
              <a:t>́</a:t>
            </a:r>
            <a:r>
              <a:rPr lang="el-GR" dirty="0" smtClean="0"/>
              <a:t>ου </a:t>
            </a:r>
            <a:r>
              <a:rPr lang="el-GR" dirty="0" err="1" smtClean="0"/>
              <a:t>δι</a:t>
            </a:r>
            <a:r>
              <a:rPr lang="en-US" dirty="0" smtClean="0"/>
              <a:t>’ </a:t>
            </a:r>
            <a:r>
              <a:rPr lang="el-GR" dirty="0" err="1" smtClean="0"/>
              <a:t>ομολο</a:t>
            </a:r>
            <a:r>
              <a:rPr lang="en-US" dirty="0" smtClean="0"/>
              <a:t>́</a:t>
            </a:r>
            <a:r>
              <a:rPr lang="el-GR" dirty="0" err="1" smtClean="0"/>
              <a:t>γων</a:t>
            </a:r>
            <a:r>
              <a:rPr lang="en-US" dirty="0" smtClean="0"/>
              <a:t>, </a:t>
            </a:r>
            <a:r>
              <a:rPr lang="el-GR" dirty="0" smtClean="0"/>
              <a:t>στ</a:t>
            </a:r>
            <a:r>
              <a:rPr lang="en-US" dirty="0" smtClean="0"/>
              <a:t>) </a:t>
            </a:r>
            <a:r>
              <a:rPr lang="el-GR" dirty="0" err="1" smtClean="0"/>
              <a:t>μεταβολη</a:t>
            </a:r>
            <a:r>
              <a:rPr lang="en-US" dirty="0" smtClean="0"/>
              <a:t>́ </a:t>
            </a:r>
            <a:r>
              <a:rPr lang="el-GR" dirty="0" err="1" smtClean="0"/>
              <a:t>τρο</a:t>
            </a:r>
            <a:r>
              <a:rPr lang="en-US" dirty="0" smtClean="0"/>
              <a:t>́</a:t>
            </a:r>
            <a:r>
              <a:rPr lang="el-GR" dirty="0" smtClean="0"/>
              <a:t>που δια</a:t>
            </a:r>
            <a:r>
              <a:rPr lang="en-US" dirty="0" smtClean="0"/>
              <a:t>́</a:t>
            </a:r>
            <a:r>
              <a:rPr lang="el-GR" dirty="0" err="1" smtClean="0"/>
              <a:t>θεσης</a:t>
            </a:r>
            <a:r>
              <a:rPr lang="el-GR" dirty="0" smtClean="0"/>
              <a:t> των </a:t>
            </a:r>
            <a:r>
              <a:rPr lang="el-GR" dirty="0" err="1" smtClean="0"/>
              <a:t>κερδω</a:t>
            </a:r>
            <a:r>
              <a:rPr lang="en-US" dirty="0" smtClean="0"/>
              <a:t>́</a:t>
            </a:r>
            <a:r>
              <a:rPr lang="el-GR" dirty="0" smtClean="0"/>
              <a:t>ν</a:t>
            </a:r>
            <a:r>
              <a:rPr lang="en-US" dirty="0" smtClean="0"/>
              <a:t>, </a:t>
            </a:r>
            <a:r>
              <a:rPr lang="el-GR" dirty="0" smtClean="0"/>
              <a:t>ζ</a:t>
            </a:r>
            <a:r>
              <a:rPr lang="en-US" dirty="0" smtClean="0"/>
              <a:t>) </a:t>
            </a:r>
            <a:r>
              <a:rPr lang="el-GR" dirty="0" err="1" smtClean="0"/>
              <a:t>συγχω</a:t>
            </a:r>
            <a:r>
              <a:rPr lang="en-US" dirty="0" smtClean="0"/>
              <a:t>́</a:t>
            </a:r>
            <a:r>
              <a:rPr lang="el-GR" dirty="0" err="1" smtClean="0"/>
              <a:t>νευση</a:t>
            </a:r>
            <a:r>
              <a:rPr lang="en-US" dirty="0" smtClean="0"/>
              <a:t>, </a:t>
            </a:r>
            <a:r>
              <a:rPr lang="el-GR" dirty="0" smtClean="0"/>
              <a:t>δια</a:t>
            </a:r>
            <a:r>
              <a:rPr lang="en-US" dirty="0" smtClean="0"/>
              <a:t>́</a:t>
            </a:r>
            <a:r>
              <a:rPr lang="el-GR" dirty="0" err="1" smtClean="0"/>
              <a:t>σπαση</a:t>
            </a:r>
            <a:r>
              <a:rPr lang="en-US" dirty="0" smtClean="0"/>
              <a:t>, </a:t>
            </a:r>
            <a:r>
              <a:rPr lang="el-GR" dirty="0" err="1" smtClean="0"/>
              <a:t>μετατροπη</a:t>
            </a:r>
            <a:r>
              <a:rPr lang="en-US" dirty="0" smtClean="0"/>
              <a:t>́, </a:t>
            </a:r>
            <a:r>
              <a:rPr lang="el-GR" dirty="0" err="1" smtClean="0"/>
              <a:t>αναβι</a:t>
            </a:r>
            <a:r>
              <a:rPr lang="en-US" dirty="0" smtClean="0"/>
              <a:t>́</a:t>
            </a:r>
            <a:r>
              <a:rPr lang="el-GR" dirty="0" err="1" smtClean="0"/>
              <a:t>ωση</a:t>
            </a:r>
            <a:r>
              <a:rPr lang="en-US" dirty="0" smtClean="0"/>
              <a:t>, </a:t>
            </a:r>
            <a:r>
              <a:rPr lang="el-GR" dirty="0" err="1" smtClean="0"/>
              <a:t>παρα</a:t>
            </a:r>
            <a:r>
              <a:rPr lang="en-US" dirty="0" smtClean="0"/>
              <a:t>́</a:t>
            </a:r>
            <a:r>
              <a:rPr lang="el-GR" dirty="0" err="1" smtClean="0"/>
              <a:t>ταση</a:t>
            </a:r>
            <a:r>
              <a:rPr lang="el-GR" dirty="0" smtClean="0"/>
              <a:t> της δια</a:t>
            </a:r>
            <a:r>
              <a:rPr lang="en-US" dirty="0" smtClean="0"/>
              <a:t>́</a:t>
            </a:r>
            <a:r>
              <a:rPr lang="el-GR" dirty="0" err="1" smtClean="0"/>
              <a:t>ρκειας</a:t>
            </a:r>
            <a:r>
              <a:rPr lang="el-GR" dirty="0" smtClean="0"/>
              <a:t> κ δια</a:t>
            </a:r>
            <a:r>
              <a:rPr lang="en-US" dirty="0" smtClean="0"/>
              <a:t>́</a:t>
            </a:r>
            <a:r>
              <a:rPr lang="el-GR" dirty="0" err="1" smtClean="0"/>
              <a:t>λυση</a:t>
            </a:r>
            <a:r>
              <a:rPr lang="el-GR" dirty="0" smtClean="0"/>
              <a:t> της </a:t>
            </a:r>
            <a:r>
              <a:rPr lang="el-GR" dirty="0" err="1" smtClean="0"/>
              <a:t>εταιρι</a:t>
            </a:r>
            <a:r>
              <a:rPr lang="en-US" dirty="0" smtClean="0"/>
              <a:t>́</a:t>
            </a:r>
            <a:r>
              <a:rPr lang="el-GR" dirty="0" smtClean="0"/>
              <a:t>ας</a:t>
            </a:r>
            <a:r>
              <a:rPr lang="en-US" dirty="0" smtClean="0"/>
              <a:t>, </a:t>
            </a:r>
            <a:r>
              <a:rPr lang="el-GR" dirty="0" smtClean="0"/>
              <a:t>η</a:t>
            </a:r>
            <a:r>
              <a:rPr lang="en-US" dirty="0" smtClean="0"/>
              <a:t>)</a:t>
            </a:r>
            <a:r>
              <a:rPr lang="el-GR" dirty="0" err="1" smtClean="0"/>
              <a:t>παροχη</a:t>
            </a:r>
            <a:r>
              <a:rPr lang="en-US" dirty="0" smtClean="0"/>
              <a:t>́ </a:t>
            </a:r>
            <a:r>
              <a:rPr lang="el-GR" dirty="0" smtClean="0"/>
              <a:t>η</a:t>
            </a:r>
            <a:r>
              <a:rPr lang="en-US" dirty="0" smtClean="0"/>
              <a:t>́ </a:t>
            </a:r>
            <a:r>
              <a:rPr lang="el-GR" dirty="0" err="1" smtClean="0"/>
              <a:t>ανανε</a:t>
            </a:r>
            <a:r>
              <a:rPr lang="en-US" dirty="0" smtClean="0"/>
              <a:t>́</a:t>
            </a:r>
            <a:r>
              <a:rPr lang="el-GR" dirty="0" err="1" smtClean="0"/>
              <a:t>ωση</a:t>
            </a:r>
            <a:r>
              <a:rPr lang="el-GR" dirty="0" smtClean="0"/>
              <a:t> </a:t>
            </a:r>
            <a:r>
              <a:rPr lang="el-GR" dirty="0" err="1" smtClean="0"/>
              <a:t>εξουσι</a:t>
            </a:r>
            <a:r>
              <a:rPr lang="en-US" dirty="0" smtClean="0"/>
              <a:t>́</a:t>
            </a:r>
            <a:r>
              <a:rPr lang="el-GR" dirty="0" smtClean="0"/>
              <a:t>ας του </a:t>
            </a:r>
            <a:r>
              <a:rPr lang="el-GR" dirty="0" err="1" smtClean="0"/>
              <a:t>δς</a:t>
            </a:r>
            <a:r>
              <a:rPr lang="el-GR" dirty="0" smtClean="0"/>
              <a:t> για την </a:t>
            </a:r>
            <a:r>
              <a:rPr lang="el-GR" dirty="0" err="1" smtClean="0"/>
              <a:t>αυ</a:t>
            </a:r>
            <a:r>
              <a:rPr lang="en-US" dirty="0" smtClean="0"/>
              <a:t>́</a:t>
            </a:r>
            <a:r>
              <a:rPr lang="el-GR" dirty="0" err="1" smtClean="0"/>
              <a:t>ξηση</a:t>
            </a:r>
            <a:r>
              <a:rPr lang="el-GR" dirty="0" smtClean="0"/>
              <a:t> </a:t>
            </a:r>
            <a:r>
              <a:rPr lang="el-GR" dirty="0" err="1" smtClean="0"/>
              <a:t>κεφαλαι</a:t>
            </a:r>
            <a:r>
              <a:rPr lang="en-US" dirty="0" smtClean="0"/>
              <a:t>́</a:t>
            </a:r>
            <a:r>
              <a:rPr lang="el-GR" dirty="0" smtClean="0"/>
              <a:t>ου η</a:t>
            </a:r>
            <a:r>
              <a:rPr lang="en-US" dirty="0" smtClean="0"/>
              <a:t>́ </a:t>
            </a:r>
            <a:r>
              <a:rPr lang="el-GR" dirty="0" smtClean="0"/>
              <a:t>ε</a:t>
            </a:r>
            <a:r>
              <a:rPr lang="en-US" dirty="0" smtClean="0"/>
              <a:t>́</a:t>
            </a:r>
            <a:r>
              <a:rPr lang="el-GR" dirty="0" err="1" smtClean="0"/>
              <a:t>κδοση</a:t>
            </a:r>
            <a:r>
              <a:rPr lang="el-GR" dirty="0" smtClean="0"/>
              <a:t> </a:t>
            </a:r>
            <a:r>
              <a:rPr lang="el-GR" dirty="0" err="1" smtClean="0"/>
              <a:t>ομολογιακου</a:t>
            </a:r>
            <a:r>
              <a:rPr lang="en-US" dirty="0" smtClean="0"/>
              <a:t>́ </a:t>
            </a:r>
            <a:r>
              <a:rPr lang="el-GR" dirty="0" err="1" smtClean="0"/>
              <a:t>δανει</a:t>
            </a:r>
            <a:r>
              <a:rPr lang="en-US" dirty="0" smtClean="0"/>
              <a:t>́</a:t>
            </a:r>
            <a:r>
              <a:rPr lang="el-GR" dirty="0" smtClean="0"/>
              <a:t>ου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/>
              <a:t>Λόγοι </a:t>
            </a:r>
            <a:r>
              <a:rPr lang="el-GR" dirty="0" err="1" smtClean="0"/>
              <a:t>σύγκλισης</a:t>
            </a:r>
            <a:r>
              <a:rPr lang="el-GR" dirty="0" smtClean="0"/>
              <a:t> Γ.Σ. </a:t>
            </a:r>
            <a:r>
              <a:rPr lang="el-GR" dirty="0" err="1" smtClean="0"/>
              <a:t>όταν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Α) το Δ.Σ. </a:t>
            </a:r>
            <a:r>
              <a:rPr lang="el-GR" dirty="0" err="1" smtClean="0"/>
              <a:t>κρίνει</a:t>
            </a:r>
            <a:r>
              <a:rPr lang="el-GR" dirty="0" smtClean="0"/>
              <a:t> </a:t>
            </a:r>
            <a:r>
              <a:rPr lang="el-GR" dirty="0" err="1" smtClean="0"/>
              <a:t>ότι</a:t>
            </a:r>
            <a:r>
              <a:rPr lang="el-GR" dirty="0" smtClean="0"/>
              <a:t> 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συνέλευση</a:t>
            </a:r>
            <a:r>
              <a:rPr lang="el-GR" dirty="0" smtClean="0"/>
              <a:t> για το </a:t>
            </a:r>
            <a:r>
              <a:rPr lang="el-GR" dirty="0" err="1" smtClean="0"/>
              <a:t>θέμα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Β) η </a:t>
            </a:r>
            <a:r>
              <a:rPr lang="el-GR" dirty="0" err="1" smtClean="0"/>
              <a:t>μειοψηφία</a:t>
            </a:r>
            <a:r>
              <a:rPr lang="el-GR" dirty="0" smtClean="0"/>
              <a:t> των </a:t>
            </a:r>
            <a:r>
              <a:rPr lang="el-GR" dirty="0" err="1" smtClean="0"/>
              <a:t>μετόχων</a:t>
            </a:r>
            <a:r>
              <a:rPr lang="el-GR" dirty="0" smtClean="0"/>
              <a:t> που </a:t>
            </a:r>
            <a:r>
              <a:rPr lang="el-GR" dirty="0" err="1" smtClean="0"/>
              <a:t>έχει</a:t>
            </a:r>
            <a:r>
              <a:rPr lang="el-GR" dirty="0" smtClean="0"/>
              <a:t> το 1/20 του </a:t>
            </a:r>
            <a:r>
              <a:rPr lang="el-GR" dirty="0" err="1" smtClean="0"/>
              <a:t>εταιρικού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Γ) το </a:t>
            </a:r>
            <a:r>
              <a:rPr lang="el-GR" dirty="0" err="1" smtClean="0"/>
              <a:t>ζητήσουν</a:t>
            </a:r>
            <a:r>
              <a:rPr lang="el-GR" dirty="0" smtClean="0"/>
              <a:t> οι </a:t>
            </a:r>
            <a:r>
              <a:rPr lang="el-GR" dirty="0" err="1" smtClean="0"/>
              <a:t>ελεγκτές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Δ) τα </a:t>
            </a:r>
            <a:r>
              <a:rPr lang="el-GR" dirty="0" err="1" smtClean="0"/>
              <a:t>κεφάλαια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 </a:t>
            </a:r>
            <a:r>
              <a:rPr lang="el-GR" dirty="0" err="1" smtClean="0"/>
              <a:t>γίνουν</a:t>
            </a:r>
            <a:r>
              <a:rPr lang="el-GR" dirty="0" smtClean="0"/>
              <a:t> </a:t>
            </a:r>
            <a:r>
              <a:rPr lang="el-GR" dirty="0" err="1" smtClean="0"/>
              <a:t>κατώτερα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το </a:t>
            </a:r>
            <a:r>
              <a:rPr lang="el-GR" dirty="0" err="1" smtClean="0"/>
              <a:t>μισό</a:t>
            </a:r>
            <a:r>
              <a:rPr lang="el-GR" dirty="0" smtClean="0"/>
              <a:t> του </a:t>
            </a:r>
            <a:r>
              <a:rPr lang="el-GR" dirty="0" err="1" smtClean="0"/>
              <a:t>μετοχικού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Συνήθης </a:t>
            </a:r>
            <a:r>
              <a:rPr lang="el-GR" dirty="0" err="1" smtClean="0"/>
              <a:t>Γενική</a:t>
            </a:r>
            <a:r>
              <a:rPr lang="el-GR" dirty="0" smtClean="0"/>
              <a:t> </a:t>
            </a:r>
            <a:r>
              <a:rPr lang="el-GR" dirty="0" err="1" smtClean="0"/>
              <a:t>Συνέλευση</a:t>
            </a:r>
            <a:r>
              <a:rPr lang="el-GR" dirty="0" smtClean="0"/>
              <a:t>: είναι σε </a:t>
            </a:r>
            <a:r>
              <a:rPr lang="el-GR" dirty="0" err="1" smtClean="0"/>
              <a:t>απαρτία</a:t>
            </a:r>
            <a:r>
              <a:rPr lang="el-GR" dirty="0" smtClean="0"/>
              <a:t> </a:t>
            </a:r>
            <a:r>
              <a:rPr lang="el-GR" dirty="0" err="1" smtClean="0"/>
              <a:t>όταν</a:t>
            </a:r>
            <a:r>
              <a:rPr lang="el-GR" dirty="0" smtClean="0"/>
              <a:t> </a:t>
            </a:r>
            <a:r>
              <a:rPr lang="el-GR" dirty="0" err="1" smtClean="0"/>
              <a:t>παρίστανται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αντιπροσωπεύονται</a:t>
            </a:r>
            <a:r>
              <a:rPr lang="el-GR" dirty="0" smtClean="0"/>
              <a:t> </a:t>
            </a:r>
            <a:r>
              <a:rPr lang="el-GR" dirty="0" err="1" smtClean="0"/>
              <a:t>μέτοχοι</a:t>
            </a:r>
            <a:r>
              <a:rPr lang="el-GR" dirty="0" smtClean="0"/>
              <a:t> που </a:t>
            </a:r>
            <a:r>
              <a:rPr lang="el-GR" dirty="0" err="1" smtClean="0"/>
              <a:t>εκπροσωπούν</a:t>
            </a:r>
            <a:r>
              <a:rPr lang="el-GR" dirty="0" smtClean="0"/>
              <a:t> το 1/5 </a:t>
            </a:r>
            <a:r>
              <a:rPr lang="el-GR" dirty="0" err="1" smtClean="0"/>
              <a:t>τουλάχιστον</a:t>
            </a:r>
            <a:r>
              <a:rPr lang="el-GR" dirty="0" smtClean="0"/>
              <a:t> του </a:t>
            </a:r>
            <a:r>
              <a:rPr lang="el-GR" dirty="0" err="1" smtClean="0"/>
              <a:t>καταβλημένου</a:t>
            </a:r>
            <a:r>
              <a:rPr lang="el-GR" dirty="0" smtClean="0"/>
              <a:t> </a:t>
            </a:r>
            <a:r>
              <a:rPr lang="el-GR" dirty="0" err="1" smtClean="0"/>
              <a:t>εταιρικού</a:t>
            </a:r>
            <a:r>
              <a:rPr lang="el-GR" dirty="0" smtClean="0"/>
              <a:t> </a:t>
            </a:r>
            <a:r>
              <a:rPr lang="el-GR" dirty="0" err="1" smtClean="0"/>
              <a:t>κεφαλαίου</a:t>
            </a:r>
            <a:r>
              <a:rPr lang="el-GR" dirty="0" smtClean="0"/>
              <a:t>. Οι </a:t>
            </a:r>
            <a:r>
              <a:rPr lang="el-GR" dirty="0" err="1" smtClean="0"/>
              <a:t>αποφάσεις</a:t>
            </a:r>
            <a:r>
              <a:rPr lang="el-GR" dirty="0" smtClean="0"/>
              <a:t> της </a:t>
            </a:r>
            <a:r>
              <a:rPr lang="el-GR" dirty="0" err="1" smtClean="0"/>
              <a:t>λαμβάνονται</a:t>
            </a:r>
            <a:r>
              <a:rPr lang="el-GR" dirty="0" smtClean="0"/>
              <a:t> με την </a:t>
            </a:r>
            <a:r>
              <a:rPr lang="el-GR" dirty="0" err="1" smtClean="0"/>
              <a:t>πλειοψηφία</a:t>
            </a:r>
            <a:r>
              <a:rPr lang="el-GR" dirty="0" smtClean="0"/>
              <a:t> των </a:t>
            </a:r>
            <a:r>
              <a:rPr lang="el-GR" dirty="0" err="1" smtClean="0"/>
              <a:t>ψήφων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ΔΙΟΙΚΗΤΙΚΟ ΣΥΜΒΟΥΛΙΟ ΑΕ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Όργανο που </a:t>
            </a:r>
            <a:r>
              <a:rPr lang="el-GR" dirty="0" err="1" smtClean="0"/>
              <a:t>διευθύνει</a:t>
            </a:r>
            <a:r>
              <a:rPr lang="el-GR" dirty="0" smtClean="0"/>
              <a:t> και </a:t>
            </a:r>
            <a:r>
              <a:rPr lang="el-GR" dirty="0" err="1" smtClean="0"/>
              <a:t>εκπροσωπεί</a:t>
            </a:r>
            <a:r>
              <a:rPr lang="el-GR" dirty="0" smtClean="0"/>
              <a:t> την ΑΕ, </a:t>
            </a:r>
            <a:r>
              <a:rPr lang="el-GR" dirty="0" err="1" smtClean="0"/>
              <a:t>δεσμεύει</a:t>
            </a:r>
            <a:r>
              <a:rPr lang="el-GR" dirty="0" smtClean="0"/>
              <a:t> με τις </a:t>
            </a:r>
            <a:r>
              <a:rPr lang="el-GR" dirty="0" err="1" smtClean="0"/>
              <a:t>αποφάσεις</a:t>
            </a:r>
            <a:r>
              <a:rPr lang="el-GR" dirty="0" smtClean="0"/>
              <a:t> του το </a:t>
            </a:r>
            <a:r>
              <a:rPr lang="el-GR" dirty="0" err="1" smtClean="0"/>
              <a:t>νομικό</a:t>
            </a:r>
            <a:r>
              <a:rPr lang="el-GR" dirty="0" smtClean="0"/>
              <a:t> </a:t>
            </a:r>
            <a:r>
              <a:rPr lang="el-GR" dirty="0" err="1" smtClean="0"/>
              <a:t>πρόσωπο</a:t>
            </a:r>
            <a:r>
              <a:rPr lang="el-GR" dirty="0" smtClean="0"/>
              <a:t> της </a:t>
            </a:r>
            <a:r>
              <a:rPr lang="el-GR" dirty="0" err="1" smtClean="0"/>
              <a:t>εταιρίας</a:t>
            </a:r>
            <a:r>
              <a:rPr lang="el-GR" dirty="0" smtClean="0"/>
              <a:t>, είναι </a:t>
            </a:r>
            <a:r>
              <a:rPr lang="el-GR" dirty="0" err="1" smtClean="0"/>
              <a:t>συλλογικό</a:t>
            </a:r>
            <a:r>
              <a:rPr lang="el-GR" dirty="0" smtClean="0"/>
              <a:t> </a:t>
            </a:r>
            <a:r>
              <a:rPr lang="el-GR" dirty="0" err="1" smtClean="0"/>
              <a:t>όργανο</a:t>
            </a:r>
            <a:r>
              <a:rPr lang="el-GR" dirty="0" smtClean="0"/>
              <a:t> με </a:t>
            </a:r>
            <a:r>
              <a:rPr lang="el-GR" dirty="0" err="1" smtClean="0"/>
              <a:t>απεριόριστη</a:t>
            </a:r>
            <a:r>
              <a:rPr lang="el-GR" dirty="0" smtClean="0"/>
              <a:t> </a:t>
            </a:r>
            <a:r>
              <a:rPr lang="el-GR" dirty="0" err="1" smtClean="0"/>
              <a:t>εξουσία</a:t>
            </a:r>
            <a:r>
              <a:rPr lang="el-GR" dirty="0" smtClean="0"/>
              <a:t> </a:t>
            </a:r>
            <a:r>
              <a:rPr lang="el-GR" dirty="0" err="1" smtClean="0"/>
              <a:t>εκπροσώπησης</a:t>
            </a:r>
            <a:r>
              <a:rPr lang="el-GR" dirty="0" smtClean="0"/>
              <a:t> και </a:t>
            </a:r>
            <a:r>
              <a:rPr lang="el-GR" dirty="0" err="1" smtClean="0"/>
              <a:t>διαχείρισης</a:t>
            </a:r>
            <a:r>
              <a:rPr lang="el-GR" dirty="0" smtClean="0"/>
              <a:t>, </a:t>
            </a:r>
            <a:r>
              <a:rPr lang="el-GR" dirty="0" err="1" smtClean="0"/>
              <a:t>απαρτίζεται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3 </a:t>
            </a:r>
            <a:r>
              <a:rPr lang="el-GR" dirty="0" err="1" smtClean="0"/>
              <a:t>τουλάχιστον</a:t>
            </a:r>
            <a:r>
              <a:rPr lang="el-GR" dirty="0" smtClean="0"/>
              <a:t> </a:t>
            </a:r>
            <a:r>
              <a:rPr lang="el-GR" dirty="0" err="1" smtClean="0"/>
              <a:t>μέλη</a:t>
            </a:r>
            <a:r>
              <a:rPr lang="el-GR" dirty="0" smtClean="0"/>
              <a:t>, δεν </a:t>
            </a:r>
            <a:r>
              <a:rPr lang="el-GR" dirty="0" err="1" smtClean="0"/>
              <a:t>απαιτείται</a:t>
            </a:r>
            <a:r>
              <a:rPr lang="el-GR" dirty="0" smtClean="0"/>
              <a:t> να είναι </a:t>
            </a:r>
            <a:r>
              <a:rPr lang="el-GR" dirty="0" err="1" smtClean="0"/>
              <a:t>μέτοχοι</a:t>
            </a:r>
            <a:r>
              <a:rPr lang="el-GR" dirty="0" smtClean="0"/>
              <a:t> και </a:t>
            </a:r>
            <a:r>
              <a:rPr lang="el-GR" dirty="0" err="1" smtClean="0"/>
              <a:t>έχουν</a:t>
            </a:r>
            <a:r>
              <a:rPr lang="el-GR" dirty="0" smtClean="0"/>
              <a:t> </a:t>
            </a:r>
            <a:r>
              <a:rPr lang="el-GR" dirty="0" err="1" smtClean="0"/>
              <a:t>μέγιστη</a:t>
            </a:r>
            <a:r>
              <a:rPr lang="el-GR" dirty="0" smtClean="0"/>
              <a:t> 6ετή </a:t>
            </a:r>
            <a:r>
              <a:rPr lang="el-GR" dirty="0" err="1" smtClean="0"/>
              <a:t>θητεία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ΓΣ </a:t>
            </a:r>
            <a:r>
              <a:rPr lang="el-GR" dirty="0" err="1" smtClean="0"/>
              <a:t>αποφασίζει</a:t>
            </a:r>
            <a:r>
              <a:rPr lang="el-GR" dirty="0" smtClean="0"/>
              <a:t> για τη </a:t>
            </a:r>
            <a:r>
              <a:rPr lang="el-GR" dirty="0" err="1" smtClean="0"/>
              <a:t>συγκρότησή</a:t>
            </a:r>
            <a:r>
              <a:rPr lang="el-GR" dirty="0" smtClean="0"/>
              <a:t> του με </a:t>
            </a:r>
            <a:r>
              <a:rPr lang="el-GR" dirty="0" err="1" smtClean="0"/>
              <a:t>συνήθη</a:t>
            </a:r>
            <a:r>
              <a:rPr lang="el-GR" dirty="0" smtClean="0"/>
              <a:t> </a:t>
            </a:r>
            <a:r>
              <a:rPr lang="el-GR" dirty="0" err="1" smtClean="0"/>
              <a:t>απαρτία</a:t>
            </a:r>
            <a:r>
              <a:rPr lang="el-GR" dirty="0" smtClean="0"/>
              <a:t> και </a:t>
            </a:r>
            <a:r>
              <a:rPr lang="el-GR" dirty="0" err="1" smtClean="0"/>
              <a:t>πλειοψηφία</a:t>
            </a:r>
            <a:r>
              <a:rPr lang="el-GR" dirty="0" smtClean="0"/>
              <a:t>.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πρόσωπο</a:t>
            </a:r>
            <a:r>
              <a:rPr lang="el-GR" dirty="0" smtClean="0"/>
              <a:t> </a:t>
            </a:r>
            <a:r>
              <a:rPr lang="el-GR" dirty="0" err="1" smtClean="0"/>
              <a:t>εφόσον</a:t>
            </a:r>
            <a:r>
              <a:rPr lang="el-GR" dirty="0" smtClean="0"/>
              <a:t> </a:t>
            </a:r>
            <a:r>
              <a:rPr lang="el-GR" dirty="0" err="1" smtClean="0"/>
              <a:t>μπορεί</a:t>
            </a:r>
            <a:r>
              <a:rPr lang="el-GR" dirty="0" smtClean="0"/>
              <a:t> </a:t>
            </a:r>
            <a:r>
              <a:rPr lang="el-GR" dirty="0" err="1" smtClean="0"/>
              <a:t>νομικά</a:t>
            </a:r>
            <a:r>
              <a:rPr lang="el-GR" dirty="0" smtClean="0"/>
              <a:t> να </a:t>
            </a:r>
            <a:r>
              <a:rPr lang="el-GR" dirty="0" err="1" smtClean="0"/>
              <a:t>κάνει</a:t>
            </a:r>
            <a:r>
              <a:rPr lang="el-GR" dirty="0" smtClean="0"/>
              <a:t> </a:t>
            </a:r>
            <a:r>
              <a:rPr lang="el-GR" dirty="0" err="1" smtClean="0"/>
              <a:t>δικαιοπραξίες</a:t>
            </a:r>
            <a:r>
              <a:rPr lang="el-GR" dirty="0" smtClean="0"/>
              <a:t>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εκλεγεί</a:t>
            </a:r>
            <a:r>
              <a:rPr lang="el-GR" dirty="0" smtClean="0"/>
              <a:t> </a:t>
            </a:r>
            <a:r>
              <a:rPr lang="el-GR" dirty="0" err="1" smtClean="0"/>
              <a:t>μέλος</a:t>
            </a:r>
            <a:r>
              <a:rPr lang="el-GR" dirty="0" smtClean="0"/>
              <a:t> του ΔΣ.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smtClean="0"/>
              <a:t>Εξαιρέσεις </a:t>
            </a:r>
            <a:r>
              <a:rPr lang="el-GR" dirty="0" err="1" smtClean="0"/>
              <a:t>από</a:t>
            </a:r>
            <a:r>
              <a:rPr lang="el-GR" dirty="0" smtClean="0"/>
              <a:t> την </a:t>
            </a:r>
            <a:r>
              <a:rPr lang="el-GR" dirty="0" err="1" smtClean="0"/>
              <a:t>αρχή</a:t>
            </a:r>
            <a:r>
              <a:rPr lang="el-GR" dirty="0" smtClean="0"/>
              <a:t> </a:t>
            </a:r>
            <a:r>
              <a:rPr lang="el-GR" dirty="0" err="1" smtClean="0"/>
              <a:t>ότι</a:t>
            </a:r>
            <a:r>
              <a:rPr lang="el-GR" dirty="0" smtClean="0"/>
              <a:t> τα </a:t>
            </a:r>
            <a:r>
              <a:rPr lang="el-GR" dirty="0" err="1" smtClean="0"/>
              <a:t>μέλη</a:t>
            </a:r>
            <a:r>
              <a:rPr lang="el-GR" dirty="0" smtClean="0"/>
              <a:t> του ΔΣ </a:t>
            </a:r>
            <a:r>
              <a:rPr lang="el-GR" dirty="0" err="1" smtClean="0"/>
              <a:t>εκλέγονται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</a:t>
            </a:r>
            <a:r>
              <a:rPr lang="el-GR" dirty="0" err="1" smtClean="0"/>
              <a:t>γενική</a:t>
            </a:r>
            <a:r>
              <a:rPr lang="el-GR" dirty="0" smtClean="0"/>
              <a:t> </a:t>
            </a:r>
            <a:r>
              <a:rPr lang="el-GR" dirty="0" err="1" smtClean="0"/>
              <a:t>συνέλευση</a:t>
            </a:r>
            <a:r>
              <a:rPr lang="el-GR" dirty="0" smtClean="0"/>
              <a:t>: 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 smtClean="0"/>
              <a:t>α) </a:t>
            </a:r>
            <a:r>
              <a:rPr lang="el-GR" dirty="0" err="1" smtClean="0"/>
              <a:t>δυνατότητα</a:t>
            </a:r>
            <a:r>
              <a:rPr lang="el-GR" dirty="0" smtClean="0"/>
              <a:t> </a:t>
            </a:r>
            <a:r>
              <a:rPr lang="el-GR" dirty="0" err="1" smtClean="0"/>
              <a:t>διορισμού</a:t>
            </a:r>
            <a:r>
              <a:rPr lang="el-GR" dirty="0" smtClean="0"/>
              <a:t> των </a:t>
            </a:r>
            <a:r>
              <a:rPr lang="el-GR" dirty="0" err="1" smtClean="0"/>
              <a:t>μελών</a:t>
            </a:r>
            <a:r>
              <a:rPr lang="el-GR" dirty="0" smtClean="0"/>
              <a:t> του ΔΣ </a:t>
            </a:r>
            <a:r>
              <a:rPr lang="el-GR" dirty="0" err="1" smtClean="0"/>
              <a:t>χωρίς</a:t>
            </a:r>
            <a:r>
              <a:rPr lang="el-GR" dirty="0" smtClean="0"/>
              <a:t> </a:t>
            </a:r>
            <a:r>
              <a:rPr lang="el-GR" dirty="0" err="1" smtClean="0"/>
              <a:t>εκλογή</a:t>
            </a:r>
            <a:r>
              <a:rPr lang="el-GR" dirty="0" smtClean="0"/>
              <a:t> </a:t>
            </a:r>
            <a:r>
              <a:rPr lang="el-GR" dirty="0" err="1" smtClean="0"/>
              <a:t>αυτών</a:t>
            </a:r>
            <a:r>
              <a:rPr lang="el-GR" dirty="0" smtClean="0"/>
              <a:t> </a:t>
            </a:r>
            <a:r>
              <a:rPr lang="el-GR" dirty="0" err="1" smtClean="0"/>
              <a:t>από</a:t>
            </a:r>
            <a:r>
              <a:rPr lang="el-GR" dirty="0" smtClean="0"/>
              <a:t> τη ΓΣ </a:t>
            </a:r>
            <a:r>
              <a:rPr lang="el-GR" dirty="0" err="1" smtClean="0"/>
              <a:t>εφόσον</a:t>
            </a:r>
            <a:r>
              <a:rPr lang="el-GR" dirty="0" smtClean="0"/>
              <a:t> το </a:t>
            </a:r>
            <a:r>
              <a:rPr lang="el-GR" dirty="0" err="1" smtClean="0"/>
              <a:t>προβλέπει</a:t>
            </a:r>
            <a:r>
              <a:rPr lang="el-GR" dirty="0" smtClean="0"/>
              <a:t>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, 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 smtClean="0"/>
              <a:t>β) πριν την </a:t>
            </a:r>
            <a:r>
              <a:rPr lang="el-GR" dirty="0" err="1" smtClean="0"/>
              <a:t>οριστική</a:t>
            </a:r>
            <a:r>
              <a:rPr lang="el-GR" dirty="0" smtClean="0"/>
              <a:t> </a:t>
            </a:r>
            <a:r>
              <a:rPr lang="el-GR" dirty="0" err="1" smtClean="0"/>
              <a:t>εκλογή</a:t>
            </a:r>
            <a:r>
              <a:rPr lang="el-GR" dirty="0" smtClean="0"/>
              <a:t> των μελλών του ΔΣ το </a:t>
            </a:r>
            <a:r>
              <a:rPr lang="el-GR" dirty="0" err="1" smtClean="0"/>
              <a:t>καταστατικό</a:t>
            </a:r>
            <a:r>
              <a:rPr lang="el-GR" dirty="0" smtClean="0"/>
              <a:t> </a:t>
            </a:r>
            <a:r>
              <a:rPr lang="el-GR" dirty="0" err="1" smtClean="0"/>
              <a:t>ορίζει</a:t>
            </a:r>
            <a:r>
              <a:rPr lang="el-GR" dirty="0" smtClean="0"/>
              <a:t> τα </a:t>
            </a:r>
            <a:r>
              <a:rPr lang="el-GR" dirty="0" err="1" smtClean="0"/>
              <a:t>πρώτα</a:t>
            </a:r>
            <a:r>
              <a:rPr lang="el-GR" dirty="0" smtClean="0"/>
              <a:t> </a:t>
            </a:r>
            <a:r>
              <a:rPr lang="el-GR" dirty="0" err="1" smtClean="0"/>
              <a:t>μέλη</a:t>
            </a:r>
            <a:r>
              <a:rPr lang="el-GR" dirty="0" smtClean="0"/>
              <a:t>, που θα είναι </a:t>
            </a:r>
            <a:r>
              <a:rPr lang="el-GR" dirty="0" err="1" smtClean="0"/>
              <a:t>επιφορτισμένα</a:t>
            </a:r>
            <a:r>
              <a:rPr lang="el-GR" dirty="0" smtClean="0"/>
              <a:t> </a:t>
            </a:r>
            <a:r>
              <a:rPr lang="el-GR" dirty="0" err="1" smtClean="0"/>
              <a:t>μέχρι</a:t>
            </a:r>
            <a:r>
              <a:rPr lang="el-GR" dirty="0" smtClean="0"/>
              <a:t> την </a:t>
            </a:r>
            <a:r>
              <a:rPr lang="el-GR" dirty="0" err="1" smtClean="0"/>
              <a:t>πρώτη</a:t>
            </a:r>
            <a:r>
              <a:rPr lang="el-GR" dirty="0" smtClean="0"/>
              <a:t> </a:t>
            </a:r>
            <a:r>
              <a:rPr lang="el-GR" dirty="0" err="1" smtClean="0"/>
              <a:t>τακτική</a:t>
            </a:r>
            <a:r>
              <a:rPr lang="el-GR" dirty="0" smtClean="0"/>
              <a:t> </a:t>
            </a:r>
            <a:r>
              <a:rPr lang="el-GR" dirty="0" err="1" smtClean="0"/>
              <a:t>συνέλευση</a:t>
            </a:r>
            <a:r>
              <a:rPr lang="el-GR" dirty="0" smtClean="0"/>
              <a:t>, 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 smtClean="0"/>
              <a:t>γ) Σε </a:t>
            </a:r>
            <a:r>
              <a:rPr lang="el-GR" dirty="0" err="1" smtClean="0"/>
              <a:t>περίπτωση</a:t>
            </a:r>
            <a:r>
              <a:rPr lang="el-GR" dirty="0" smtClean="0"/>
              <a:t> </a:t>
            </a:r>
            <a:r>
              <a:rPr lang="el-GR" dirty="0" err="1" smtClean="0"/>
              <a:t>θανάτου</a:t>
            </a:r>
            <a:r>
              <a:rPr lang="el-GR" dirty="0" smtClean="0"/>
              <a:t> </a:t>
            </a:r>
            <a:r>
              <a:rPr lang="el-GR" dirty="0" err="1" smtClean="0"/>
              <a:t>παραίτησης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έκπτωσης</a:t>
            </a:r>
            <a:r>
              <a:rPr lang="el-GR" dirty="0" smtClean="0"/>
              <a:t> </a:t>
            </a:r>
            <a:r>
              <a:rPr lang="el-GR" dirty="0" err="1" smtClean="0"/>
              <a:t>μέλους</a:t>
            </a:r>
            <a:r>
              <a:rPr lang="el-GR" dirty="0" smtClean="0"/>
              <a:t> </a:t>
            </a:r>
            <a:r>
              <a:rPr lang="el-GR" dirty="0" err="1" smtClean="0"/>
              <a:t>μπορεί</a:t>
            </a:r>
            <a:r>
              <a:rPr lang="el-GR" dirty="0" smtClean="0"/>
              <a:t> να </a:t>
            </a:r>
            <a:r>
              <a:rPr lang="el-GR" dirty="0" err="1" smtClean="0"/>
              <a:t>εκλέξει</a:t>
            </a:r>
            <a:r>
              <a:rPr lang="el-GR" dirty="0" smtClean="0"/>
              <a:t> </a:t>
            </a:r>
            <a:r>
              <a:rPr lang="el-GR" dirty="0" err="1" smtClean="0"/>
              <a:t>προσωρινό</a:t>
            </a:r>
            <a:r>
              <a:rPr lang="el-GR" dirty="0" smtClean="0"/>
              <a:t> </a:t>
            </a:r>
            <a:r>
              <a:rPr lang="el-GR" dirty="0" err="1" smtClean="0"/>
              <a:t>σύμβουλο</a:t>
            </a:r>
            <a:r>
              <a:rPr lang="el-GR" dirty="0" smtClean="0"/>
              <a:t> που </a:t>
            </a:r>
            <a:r>
              <a:rPr lang="el-GR" dirty="0" err="1" smtClean="0"/>
              <a:t>ασκεί</a:t>
            </a:r>
            <a:r>
              <a:rPr lang="el-GR" dirty="0" smtClean="0"/>
              <a:t> τα </a:t>
            </a:r>
            <a:r>
              <a:rPr lang="el-GR" dirty="0" err="1" smtClean="0"/>
              <a:t>καθήκοντά</a:t>
            </a:r>
            <a:r>
              <a:rPr lang="el-GR" dirty="0" smtClean="0"/>
              <a:t> του ως το </a:t>
            </a:r>
            <a:r>
              <a:rPr lang="el-GR" dirty="0" err="1" smtClean="0"/>
              <a:t>πέρας</a:t>
            </a:r>
            <a:r>
              <a:rPr lang="el-GR" dirty="0" smtClean="0"/>
              <a:t> της </a:t>
            </a:r>
            <a:r>
              <a:rPr lang="el-GR" dirty="0" err="1" smtClean="0"/>
              <a:t>θητείας</a:t>
            </a:r>
            <a:r>
              <a:rPr lang="el-GR" dirty="0" smtClean="0"/>
              <a:t> του </a:t>
            </a:r>
            <a:r>
              <a:rPr lang="el-GR" dirty="0" err="1" smtClean="0"/>
              <a:t>μέλους</a:t>
            </a:r>
            <a:r>
              <a:rPr lang="el-GR" dirty="0" smtClean="0"/>
              <a:t> που </a:t>
            </a:r>
            <a:r>
              <a:rPr lang="el-GR" dirty="0" err="1" smtClean="0"/>
              <a:t>αντικαθιστά</a:t>
            </a:r>
            <a:r>
              <a:rPr lang="el-GR" dirty="0" smtClean="0"/>
              <a:t>. 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 smtClean="0"/>
              <a:t>Δ 1) </a:t>
            </a:r>
            <a:r>
              <a:rPr lang="el-GR" dirty="0" err="1" smtClean="0"/>
              <a:t>έλλειψη</a:t>
            </a:r>
            <a:r>
              <a:rPr lang="el-GR" dirty="0" smtClean="0"/>
              <a:t> </a:t>
            </a:r>
            <a:r>
              <a:rPr lang="el-GR" dirty="0" err="1" smtClean="0"/>
              <a:t>διοικήσεως</a:t>
            </a:r>
            <a:r>
              <a:rPr lang="el-GR" dirty="0" smtClean="0"/>
              <a:t>: αν δεν </a:t>
            </a:r>
            <a:r>
              <a:rPr lang="el-GR" dirty="0" err="1" smtClean="0"/>
              <a:t>έχουν</a:t>
            </a:r>
            <a:r>
              <a:rPr lang="el-GR" dirty="0" smtClean="0"/>
              <a:t> </a:t>
            </a:r>
            <a:r>
              <a:rPr lang="el-GR" dirty="0" err="1" smtClean="0"/>
              <a:t>διοριστεί</a:t>
            </a:r>
            <a:r>
              <a:rPr lang="el-GR" dirty="0" smtClean="0"/>
              <a:t> τα </a:t>
            </a:r>
            <a:r>
              <a:rPr lang="el-GR" dirty="0" err="1" smtClean="0"/>
              <a:t>μέλη</a:t>
            </a:r>
            <a:r>
              <a:rPr lang="el-GR" dirty="0" smtClean="0"/>
              <a:t> του ΔΣ </a:t>
            </a:r>
            <a:r>
              <a:rPr lang="el-GR" dirty="0" err="1" smtClean="0"/>
              <a:t>ή</a:t>
            </a:r>
            <a:r>
              <a:rPr lang="el-GR" dirty="0" smtClean="0"/>
              <a:t> δεν </a:t>
            </a:r>
            <a:r>
              <a:rPr lang="el-GR" dirty="0" err="1" smtClean="0"/>
              <a:t>μπορούν</a:t>
            </a:r>
            <a:r>
              <a:rPr lang="el-GR" dirty="0" smtClean="0"/>
              <a:t> να </a:t>
            </a:r>
            <a:r>
              <a:rPr lang="el-GR" dirty="0" err="1" smtClean="0"/>
              <a:t>ασκήσουν</a:t>
            </a:r>
            <a:r>
              <a:rPr lang="el-GR" dirty="0" smtClean="0"/>
              <a:t> τα </a:t>
            </a:r>
            <a:r>
              <a:rPr lang="el-GR" dirty="0" err="1" smtClean="0"/>
              <a:t>καθήκοντά</a:t>
            </a:r>
            <a:r>
              <a:rPr lang="el-GR" dirty="0" smtClean="0"/>
              <a:t> τους, Δ 2) </a:t>
            </a:r>
            <a:r>
              <a:rPr lang="el-GR" dirty="0" err="1" smtClean="0"/>
              <a:t>σύγκρουση</a:t>
            </a:r>
            <a:r>
              <a:rPr lang="el-GR" dirty="0" smtClean="0"/>
              <a:t> </a:t>
            </a:r>
            <a:r>
              <a:rPr lang="el-GR" dirty="0" err="1" smtClean="0"/>
              <a:t>συμφερόντων</a:t>
            </a:r>
            <a:r>
              <a:rPr lang="el-GR" dirty="0" smtClean="0"/>
              <a:t>: </a:t>
            </a:r>
            <a:r>
              <a:rPr lang="el-GR" dirty="0" err="1" smtClean="0"/>
              <a:t>όταν</a:t>
            </a:r>
            <a:r>
              <a:rPr lang="el-GR" dirty="0" smtClean="0"/>
              <a:t> </a:t>
            </a:r>
            <a:r>
              <a:rPr lang="el-GR" dirty="0" err="1" smtClean="0"/>
              <a:t>μέλος</a:t>
            </a:r>
            <a:r>
              <a:rPr lang="el-GR" dirty="0" smtClean="0"/>
              <a:t> </a:t>
            </a:r>
            <a:r>
              <a:rPr lang="el-GR" dirty="0" err="1" smtClean="0"/>
              <a:t>έχει</a:t>
            </a:r>
            <a:r>
              <a:rPr lang="el-GR" dirty="0" smtClean="0"/>
              <a:t> </a:t>
            </a:r>
            <a:r>
              <a:rPr lang="el-GR" dirty="0" err="1" smtClean="0"/>
              <a:t>αντίθετο</a:t>
            </a:r>
            <a:r>
              <a:rPr lang="el-GR" dirty="0" smtClean="0"/>
              <a:t> </a:t>
            </a:r>
            <a:r>
              <a:rPr lang="el-GR" dirty="0" err="1" smtClean="0"/>
              <a:t>προσωπικό</a:t>
            </a:r>
            <a:r>
              <a:rPr lang="el-GR" dirty="0" smtClean="0"/>
              <a:t> </a:t>
            </a:r>
            <a:r>
              <a:rPr lang="el-GR" dirty="0" err="1" smtClean="0"/>
              <a:t>συμφέρον</a:t>
            </a:r>
            <a:r>
              <a:rPr lang="el-GR" dirty="0" smtClean="0"/>
              <a:t> </a:t>
            </a:r>
            <a:r>
              <a:rPr lang="el-GR" dirty="0" err="1" smtClean="0"/>
              <a:t>αναφορικά</a:t>
            </a:r>
            <a:r>
              <a:rPr lang="el-GR" dirty="0" smtClean="0"/>
              <a:t> με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υπόθεση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r>
              <a:rPr lang="el-GR" dirty="0" smtClean="0"/>
              <a:t>Και στις 2 </a:t>
            </a:r>
            <a:r>
              <a:rPr lang="el-GR" dirty="0" err="1" smtClean="0"/>
              <a:t>περιπτώσεις</a:t>
            </a:r>
            <a:r>
              <a:rPr lang="el-GR" dirty="0" smtClean="0"/>
              <a:t> </a:t>
            </a:r>
            <a:r>
              <a:rPr lang="el-GR" dirty="0" err="1" smtClean="0"/>
              <a:t>αρμόδιο</a:t>
            </a:r>
            <a:r>
              <a:rPr lang="el-GR" dirty="0" smtClean="0"/>
              <a:t> να </a:t>
            </a:r>
            <a:r>
              <a:rPr lang="el-GR" dirty="0" err="1" smtClean="0"/>
              <a:t>διορίσει</a:t>
            </a:r>
            <a:r>
              <a:rPr lang="el-GR" dirty="0" smtClean="0"/>
              <a:t> ΔΣ είναι το </a:t>
            </a:r>
            <a:r>
              <a:rPr lang="el-GR" dirty="0" err="1" smtClean="0"/>
              <a:t>Μονομελές</a:t>
            </a:r>
            <a:r>
              <a:rPr lang="el-GR" dirty="0" smtClean="0"/>
              <a:t> </a:t>
            </a:r>
            <a:r>
              <a:rPr lang="el-GR" dirty="0" err="1" smtClean="0"/>
              <a:t>Πρωτοδικείο</a:t>
            </a:r>
            <a:r>
              <a:rPr lang="el-GR" dirty="0" smtClean="0"/>
              <a:t>. Η </a:t>
            </a:r>
            <a:r>
              <a:rPr lang="el-GR" dirty="0" err="1" smtClean="0"/>
              <a:t>θητεία</a:t>
            </a:r>
            <a:r>
              <a:rPr lang="el-GR" dirty="0" smtClean="0"/>
              <a:t> του </a:t>
            </a:r>
            <a:r>
              <a:rPr lang="el-GR" dirty="0" err="1" smtClean="0"/>
              <a:t>πάθει</a:t>
            </a:r>
            <a:r>
              <a:rPr lang="el-GR" dirty="0" smtClean="0"/>
              <a:t> με την </a:t>
            </a:r>
            <a:r>
              <a:rPr lang="el-GR" dirty="0" err="1" smtClean="0"/>
              <a:t>εκλογή</a:t>
            </a:r>
            <a:r>
              <a:rPr lang="el-GR" dirty="0" smtClean="0"/>
              <a:t> </a:t>
            </a:r>
            <a:r>
              <a:rPr lang="el-GR" dirty="0" err="1" smtClean="0"/>
              <a:t>νέου</a:t>
            </a:r>
            <a:r>
              <a:rPr lang="el-GR" dirty="0" smtClean="0"/>
              <a:t> </a:t>
            </a:r>
            <a:r>
              <a:rPr lang="el-GR" dirty="0" err="1" smtClean="0"/>
              <a:t>τακτικού</a:t>
            </a:r>
            <a:r>
              <a:rPr lang="el-GR" dirty="0" smtClean="0"/>
              <a:t> ΔΣ.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dirty="0" smtClean="0"/>
              <a:t>Στην ενότητα αυτήν θα παρουσιάσουμε τις βασικές μορφές που μπορεί να έχει μια επιχείρηση και τα χαρακτηριστικά που έχει η κάθε μία από αυτές:</a:t>
            </a:r>
          </a:p>
          <a:p>
            <a:pPr marL="0" indent="0">
              <a:lnSpc>
                <a:spcPct val="90000"/>
              </a:lnSpc>
            </a:pPr>
            <a:r>
              <a:rPr lang="el-GR" dirty="0" smtClean="0"/>
              <a:t>Ομόρρυθμη εταιρεία</a:t>
            </a:r>
          </a:p>
          <a:p>
            <a:pPr marL="0" indent="0">
              <a:lnSpc>
                <a:spcPct val="90000"/>
              </a:lnSpc>
            </a:pPr>
            <a:r>
              <a:rPr lang="el-GR" dirty="0" smtClean="0"/>
              <a:t>Ετερόρρυθμη εταιρεία</a:t>
            </a:r>
          </a:p>
          <a:p>
            <a:pPr marL="0" indent="0">
              <a:lnSpc>
                <a:spcPct val="90000"/>
              </a:lnSpc>
            </a:pPr>
            <a:r>
              <a:rPr lang="el-GR" dirty="0" smtClean="0"/>
              <a:t>Εταιρεία Περιορισμένης Ευθύνης</a:t>
            </a:r>
          </a:p>
          <a:p>
            <a:pPr marL="0" indent="0">
              <a:lnSpc>
                <a:spcPct val="90000"/>
              </a:lnSpc>
            </a:pPr>
            <a:r>
              <a:rPr lang="el-GR" dirty="0" smtClean="0"/>
              <a:t>Ανώνυμη Εταιρεία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 smtClean="0"/>
              <a:t>Αστική </a:t>
            </a:r>
            <a:r>
              <a:rPr lang="el-GR" b="1" dirty="0" err="1" smtClean="0"/>
              <a:t>Εταιρία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Εταίροι</a:t>
            </a:r>
            <a:r>
              <a:rPr lang="el-GR" dirty="0" smtClean="0"/>
              <a:t> – </a:t>
            </a:r>
            <a:r>
              <a:rPr lang="el-GR" dirty="0" err="1" smtClean="0"/>
              <a:t>υποχρεωμένοι</a:t>
            </a:r>
            <a:r>
              <a:rPr lang="el-GR" dirty="0" smtClean="0"/>
              <a:t> να </a:t>
            </a:r>
            <a:r>
              <a:rPr lang="el-GR" dirty="0" err="1" smtClean="0"/>
              <a:t>επιδιώκουν</a:t>
            </a:r>
            <a:r>
              <a:rPr lang="el-GR" dirty="0" smtClean="0"/>
              <a:t> με </a:t>
            </a:r>
            <a:r>
              <a:rPr lang="el-GR" dirty="0" err="1" smtClean="0"/>
              <a:t>κοινές</a:t>
            </a:r>
            <a:r>
              <a:rPr lang="el-GR" dirty="0" smtClean="0"/>
              <a:t> </a:t>
            </a:r>
            <a:r>
              <a:rPr lang="el-GR" dirty="0" err="1" smtClean="0"/>
              <a:t>εισφορές</a:t>
            </a:r>
            <a:r>
              <a:rPr lang="el-GR" dirty="0" smtClean="0"/>
              <a:t> </a:t>
            </a:r>
            <a:r>
              <a:rPr lang="el-GR" dirty="0" err="1" smtClean="0"/>
              <a:t>κοινό</a:t>
            </a:r>
            <a:r>
              <a:rPr lang="el-GR" dirty="0" smtClean="0"/>
              <a:t> </a:t>
            </a:r>
            <a:r>
              <a:rPr lang="el-GR" dirty="0" err="1" smtClean="0"/>
              <a:t>σκοπό</a:t>
            </a:r>
            <a:r>
              <a:rPr lang="el-GR" dirty="0" smtClean="0"/>
              <a:t> </a:t>
            </a:r>
            <a:r>
              <a:rPr lang="el-GR" dirty="0" err="1" smtClean="0"/>
              <a:t>ιδίως</a:t>
            </a:r>
            <a:r>
              <a:rPr lang="el-GR" dirty="0" smtClean="0"/>
              <a:t> </a:t>
            </a:r>
            <a:r>
              <a:rPr lang="el-GR" dirty="0" err="1" smtClean="0"/>
              <a:t>οικονομικό</a:t>
            </a:r>
            <a:r>
              <a:rPr lang="el-GR" dirty="0" smtClean="0"/>
              <a:t> </a:t>
            </a:r>
            <a:r>
              <a:rPr lang="el-GR" dirty="0" err="1" smtClean="0"/>
              <a:t>διακρίνονται</a:t>
            </a:r>
            <a:r>
              <a:rPr lang="el-GR" dirty="0" smtClean="0"/>
              <a:t> σε </a:t>
            </a:r>
            <a:r>
              <a:rPr lang="el-GR" dirty="0" err="1" smtClean="0"/>
              <a:t>κερδοσκοπικές</a:t>
            </a:r>
            <a:r>
              <a:rPr lang="el-GR" dirty="0" smtClean="0"/>
              <a:t> και μη.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Σύσταση</a:t>
            </a:r>
            <a:r>
              <a:rPr lang="el-GR" dirty="0" smtClean="0"/>
              <a:t>: Εταιρική </a:t>
            </a:r>
            <a:r>
              <a:rPr lang="el-GR" dirty="0" err="1" smtClean="0"/>
              <a:t>σύμβαση</a:t>
            </a:r>
            <a:r>
              <a:rPr lang="el-GR" dirty="0" smtClean="0"/>
              <a:t>: </a:t>
            </a:r>
            <a:r>
              <a:rPr lang="el-GR" dirty="0" err="1" smtClean="0"/>
              <a:t>ιδρύει</a:t>
            </a:r>
            <a:r>
              <a:rPr lang="el-GR" dirty="0" smtClean="0"/>
              <a:t> την </a:t>
            </a:r>
            <a:r>
              <a:rPr lang="el-GR" dirty="0" err="1" smtClean="0"/>
              <a:t>εταιρία</a:t>
            </a:r>
            <a:r>
              <a:rPr lang="el-GR" dirty="0" smtClean="0"/>
              <a:t>, </a:t>
            </a:r>
            <a:r>
              <a:rPr lang="el-GR" dirty="0" err="1" smtClean="0"/>
              <a:t>καθορίζει</a:t>
            </a:r>
            <a:r>
              <a:rPr lang="el-GR" dirty="0" smtClean="0"/>
              <a:t> </a:t>
            </a:r>
            <a:r>
              <a:rPr lang="el-GR" dirty="0" err="1" smtClean="0"/>
              <a:t>λειτουργία</a:t>
            </a:r>
            <a:r>
              <a:rPr lang="el-GR" dirty="0" smtClean="0"/>
              <a:t> της. </a:t>
            </a:r>
            <a:r>
              <a:rPr lang="el-GR" dirty="0" err="1" smtClean="0"/>
              <a:t>Σύμπραξη</a:t>
            </a:r>
            <a:r>
              <a:rPr lang="el-GR" dirty="0" smtClean="0"/>
              <a:t> </a:t>
            </a:r>
            <a:r>
              <a:rPr lang="el-GR" dirty="0" err="1" smtClean="0"/>
              <a:t>τουλάχιστον</a:t>
            </a:r>
            <a:r>
              <a:rPr lang="el-GR" dirty="0" smtClean="0"/>
              <a:t> 2 </a:t>
            </a:r>
            <a:r>
              <a:rPr lang="el-GR" dirty="0" err="1" smtClean="0"/>
              <a:t>προσώπων</a:t>
            </a:r>
            <a:r>
              <a:rPr lang="el-GR" dirty="0" smtClean="0"/>
              <a:t>. </a:t>
            </a:r>
            <a:r>
              <a:rPr lang="el-GR" dirty="0" err="1" smtClean="0"/>
              <a:t>Αρχικά</a:t>
            </a:r>
            <a:r>
              <a:rPr lang="el-GR" dirty="0" smtClean="0"/>
              <a:t> </a:t>
            </a:r>
            <a:r>
              <a:rPr lang="el-GR" dirty="0" err="1" smtClean="0"/>
              <a:t>συνάπτεται</a:t>
            </a:r>
            <a:r>
              <a:rPr lang="el-GR" dirty="0" smtClean="0"/>
              <a:t> </a:t>
            </a:r>
            <a:r>
              <a:rPr lang="el-GR" dirty="0" err="1" smtClean="0"/>
              <a:t>άτυπα</a:t>
            </a:r>
            <a:r>
              <a:rPr lang="el-GR" dirty="0" smtClean="0"/>
              <a:t> δεν </a:t>
            </a:r>
            <a:r>
              <a:rPr lang="el-GR" dirty="0" err="1" smtClean="0"/>
              <a:t>προϋποθέτει</a:t>
            </a:r>
            <a:r>
              <a:rPr lang="el-GR" dirty="0" smtClean="0"/>
              <a:t> την </a:t>
            </a:r>
            <a:r>
              <a:rPr lang="el-GR" dirty="0" err="1" smtClean="0"/>
              <a:t>τήρηση</a:t>
            </a:r>
            <a:r>
              <a:rPr lang="el-GR" dirty="0" smtClean="0"/>
              <a:t> </a:t>
            </a:r>
            <a:r>
              <a:rPr lang="el-GR" dirty="0" err="1" smtClean="0"/>
              <a:t>διατυπώσεων</a:t>
            </a:r>
            <a:r>
              <a:rPr lang="el-GR" dirty="0" smtClean="0"/>
              <a:t> </a:t>
            </a:r>
            <a:r>
              <a:rPr lang="el-GR" dirty="0" err="1" smtClean="0"/>
              <a:t>δημοσιότητας</a:t>
            </a:r>
            <a:r>
              <a:rPr lang="el-GR" dirty="0" smtClean="0"/>
              <a:t>, </a:t>
            </a:r>
            <a:r>
              <a:rPr lang="el-GR" dirty="0" err="1" smtClean="0"/>
              <a:t>εκτός</a:t>
            </a:r>
            <a:r>
              <a:rPr lang="el-GR" dirty="0" smtClean="0"/>
              <a:t> αν </a:t>
            </a:r>
            <a:r>
              <a:rPr lang="el-GR" dirty="0" err="1" smtClean="0"/>
              <a:t>διαθέτει</a:t>
            </a:r>
            <a:r>
              <a:rPr lang="el-GR" dirty="0" smtClean="0"/>
              <a:t>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Περιεχόμενο </a:t>
            </a:r>
            <a:r>
              <a:rPr lang="el-GR" dirty="0" err="1" smtClean="0"/>
              <a:t>αυτής</a:t>
            </a:r>
            <a:r>
              <a:rPr lang="el-GR" dirty="0" smtClean="0"/>
              <a:t>: </a:t>
            </a:r>
            <a:r>
              <a:rPr lang="el-GR" dirty="0" err="1" smtClean="0"/>
              <a:t>Ύπαρξη</a:t>
            </a:r>
            <a:r>
              <a:rPr lang="el-GR" dirty="0" smtClean="0"/>
              <a:t> </a:t>
            </a:r>
            <a:r>
              <a:rPr lang="el-GR" dirty="0" err="1" smtClean="0"/>
              <a:t>κοινού</a:t>
            </a:r>
            <a:r>
              <a:rPr lang="el-GR" dirty="0" smtClean="0"/>
              <a:t> </a:t>
            </a:r>
            <a:r>
              <a:rPr lang="el-GR" dirty="0" err="1" smtClean="0"/>
              <a:t>σκοπού</a:t>
            </a:r>
            <a:r>
              <a:rPr lang="el-GR" dirty="0" smtClean="0"/>
              <a:t> (</a:t>
            </a:r>
            <a:r>
              <a:rPr lang="el-GR" dirty="0" err="1" smtClean="0"/>
              <a:t>οποιοσδήποτε</a:t>
            </a:r>
            <a:r>
              <a:rPr lang="el-GR" dirty="0" smtClean="0"/>
              <a:t> </a:t>
            </a:r>
            <a:r>
              <a:rPr lang="el-GR" dirty="0" err="1" smtClean="0"/>
              <a:t>σκοπός</a:t>
            </a:r>
            <a:r>
              <a:rPr lang="el-GR" dirty="0" smtClean="0"/>
              <a:t>, ΟΧΙ </a:t>
            </a:r>
            <a:r>
              <a:rPr lang="el-GR" dirty="0" err="1" smtClean="0"/>
              <a:t>εμπορικός</a:t>
            </a:r>
            <a:r>
              <a:rPr lang="el-GR" dirty="0" smtClean="0"/>
              <a:t>, αν είναι </a:t>
            </a:r>
            <a:r>
              <a:rPr lang="el-GR" dirty="0" err="1" smtClean="0"/>
              <a:t>οικονομικός</a:t>
            </a:r>
            <a:r>
              <a:rPr lang="el-GR" dirty="0" smtClean="0"/>
              <a:t> </a:t>
            </a:r>
            <a:r>
              <a:rPr lang="el-GR" dirty="0" err="1" smtClean="0"/>
              <a:t>αποκτάται</a:t>
            </a:r>
            <a:r>
              <a:rPr lang="el-GR" dirty="0" smtClean="0"/>
              <a:t> </a:t>
            </a:r>
            <a:r>
              <a:rPr lang="el-GR" dirty="0" err="1" smtClean="0"/>
              <a:t>νομική</a:t>
            </a:r>
            <a:r>
              <a:rPr lang="el-GR" dirty="0" smtClean="0"/>
              <a:t> </a:t>
            </a:r>
            <a:r>
              <a:rPr lang="el-GR" dirty="0" err="1" smtClean="0"/>
              <a:t>προσωπικότητα</a:t>
            </a:r>
            <a:r>
              <a:rPr lang="el-GR" dirty="0" smtClean="0"/>
              <a:t>, αν </a:t>
            </a:r>
            <a:r>
              <a:rPr lang="el-GR" dirty="0" err="1" smtClean="0"/>
              <a:t>ασκεί</a:t>
            </a:r>
            <a:r>
              <a:rPr lang="el-GR" dirty="0" smtClean="0"/>
              <a:t> </a:t>
            </a:r>
            <a:r>
              <a:rPr lang="el-GR" dirty="0" err="1" smtClean="0"/>
              <a:t>εμπορική</a:t>
            </a:r>
            <a:r>
              <a:rPr lang="el-GR" dirty="0" smtClean="0"/>
              <a:t> δραστηριότητα </a:t>
            </a:r>
            <a:r>
              <a:rPr lang="el-GR" dirty="0" err="1" smtClean="0"/>
              <a:t>Θεωρείται</a:t>
            </a:r>
            <a:r>
              <a:rPr lang="el-GR" dirty="0" smtClean="0"/>
              <a:t> </a:t>
            </a:r>
            <a:r>
              <a:rPr lang="el-GR" dirty="0" err="1" smtClean="0"/>
              <a:t>ομόρρυθμη</a:t>
            </a:r>
            <a:r>
              <a:rPr lang="el-GR" dirty="0" smtClean="0"/>
              <a:t>) </a:t>
            </a:r>
            <a:r>
              <a:rPr lang="el-GR" dirty="0" err="1" smtClean="0"/>
              <a:t>υποχρέωση</a:t>
            </a:r>
            <a:r>
              <a:rPr lang="el-GR" dirty="0" smtClean="0"/>
              <a:t> </a:t>
            </a:r>
            <a:r>
              <a:rPr lang="el-GR" dirty="0" err="1" smtClean="0"/>
              <a:t>επιδίωξης</a:t>
            </a:r>
            <a:r>
              <a:rPr lang="el-GR" dirty="0" smtClean="0"/>
              <a:t> </a:t>
            </a:r>
            <a:r>
              <a:rPr lang="el-GR" dirty="0" err="1" smtClean="0"/>
              <a:t>κοινού</a:t>
            </a:r>
            <a:r>
              <a:rPr lang="el-GR" dirty="0" smtClean="0"/>
              <a:t> </a:t>
            </a:r>
            <a:r>
              <a:rPr lang="el-GR" dirty="0" err="1" smtClean="0"/>
              <a:t>σκοπού</a:t>
            </a:r>
            <a:r>
              <a:rPr lang="el-GR" dirty="0" smtClean="0"/>
              <a:t>, </a:t>
            </a:r>
            <a:r>
              <a:rPr lang="el-GR" dirty="0" err="1" smtClean="0"/>
              <a:t>καταβολής</a:t>
            </a:r>
            <a:r>
              <a:rPr lang="el-GR" dirty="0" smtClean="0"/>
              <a:t> </a:t>
            </a:r>
            <a:r>
              <a:rPr lang="el-GR" dirty="0" err="1" smtClean="0"/>
              <a:t>εισφοράς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l-GR" dirty="0" err="1" smtClean="0"/>
              <a:t>Ελαττω</a:t>
            </a:r>
            <a:r>
              <a:rPr lang="en-US" dirty="0" smtClean="0"/>
              <a:t>́</a:t>
            </a:r>
            <a:r>
              <a:rPr lang="el-GR" dirty="0" err="1" smtClean="0"/>
              <a:t>ματα</a:t>
            </a:r>
            <a:r>
              <a:rPr lang="el-GR" dirty="0" smtClean="0"/>
              <a:t> συ</a:t>
            </a:r>
            <a:r>
              <a:rPr lang="en-US" dirty="0" smtClean="0"/>
              <a:t>́</a:t>
            </a:r>
            <a:r>
              <a:rPr lang="el-GR" dirty="0" err="1" smtClean="0"/>
              <a:t>μβασης</a:t>
            </a:r>
            <a:r>
              <a:rPr lang="en-US" dirty="0" smtClean="0"/>
              <a:t>: </a:t>
            </a:r>
            <a:r>
              <a:rPr lang="el-GR" dirty="0" smtClean="0"/>
              <a:t>Α</a:t>
            </a:r>
            <a:r>
              <a:rPr lang="en-US" dirty="0" smtClean="0"/>
              <a:t>́</a:t>
            </a:r>
            <a:r>
              <a:rPr lang="el-GR" dirty="0" err="1" smtClean="0"/>
              <a:t>κυρη</a:t>
            </a:r>
            <a:r>
              <a:rPr lang="en-US" dirty="0" smtClean="0"/>
              <a:t>: </a:t>
            </a:r>
            <a:r>
              <a:rPr lang="el-GR" dirty="0" err="1" smtClean="0"/>
              <a:t>λο</a:t>
            </a:r>
            <a:r>
              <a:rPr lang="en-US" dirty="0" smtClean="0"/>
              <a:t>́</a:t>
            </a:r>
            <a:r>
              <a:rPr lang="el-GR" dirty="0" err="1" smtClean="0"/>
              <a:t>γο</a:t>
            </a:r>
            <a:r>
              <a:rPr lang="el-GR" dirty="0" smtClean="0"/>
              <a:t> </a:t>
            </a:r>
            <a:r>
              <a:rPr lang="el-GR" dirty="0" err="1" smtClean="0"/>
              <a:t>δικαιοπρακτικη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ανικανο</a:t>
            </a:r>
            <a:r>
              <a:rPr lang="en-US" dirty="0" smtClean="0"/>
              <a:t>́</a:t>
            </a:r>
            <a:r>
              <a:rPr lang="el-GR" dirty="0" err="1" smtClean="0"/>
              <a:t>τητας</a:t>
            </a:r>
            <a:r>
              <a:rPr lang="en-US" dirty="0" smtClean="0"/>
              <a:t>, </a:t>
            </a:r>
            <a:r>
              <a:rPr lang="el-GR" dirty="0" err="1" smtClean="0"/>
              <a:t>ενο</a:t>
            </a:r>
            <a:r>
              <a:rPr lang="en-US" dirty="0" smtClean="0"/>
              <a:t>́</a:t>
            </a:r>
            <a:r>
              <a:rPr lang="el-GR" dirty="0" smtClean="0"/>
              <a:t>ς </a:t>
            </a:r>
            <a:r>
              <a:rPr lang="el-GR" dirty="0" err="1" smtClean="0"/>
              <a:t>συμβαλλο</a:t>
            </a:r>
            <a:r>
              <a:rPr lang="en-US" dirty="0" smtClean="0"/>
              <a:t>́</a:t>
            </a:r>
            <a:r>
              <a:rPr lang="el-GR" dirty="0" err="1" smtClean="0"/>
              <a:t>μενου</a:t>
            </a:r>
            <a:r>
              <a:rPr lang="en-US" dirty="0" smtClean="0"/>
              <a:t>, </a:t>
            </a:r>
            <a:r>
              <a:rPr lang="el-GR" dirty="0" err="1" smtClean="0"/>
              <a:t>λο</a:t>
            </a:r>
            <a:r>
              <a:rPr lang="en-US" dirty="0" smtClean="0"/>
              <a:t>́</a:t>
            </a:r>
            <a:r>
              <a:rPr lang="el-GR" dirty="0" err="1" smtClean="0"/>
              <a:t>γο</a:t>
            </a:r>
            <a:r>
              <a:rPr lang="el-GR" dirty="0" smtClean="0"/>
              <a:t> </a:t>
            </a:r>
            <a:r>
              <a:rPr lang="el-GR" dirty="0" err="1" smtClean="0"/>
              <a:t>αντι</a:t>
            </a:r>
            <a:r>
              <a:rPr lang="en-US" dirty="0" smtClean="0"/>
              <a:t>́</a:t>
            </a:r>
            <a:r>
              <a:rPr lang="el-GR" dirty="0" err="1" smtClean="0"/>
              <a:t>θεση</a:t>
            </a:r>
            <a:r>
              <a:rPr lang="en-US" dirty="0" smtClean="0"/>
              <a:t>́</a:t>
            </a:r>
            <a:r>
              <a:rPr lang="el-GR" dirty="0" smtClean="0"/>
              <a:t>ς του </a:t>
            </a:r>
            <a:r>
              <a:rPr lang="el-GR" dirty="0" err="1" smtClean="0"/>
              <a:t>σκοπου</a:t>
            </a:r>
            <a:r>
              <a:rPr lang="en-US" dirty="0" smtClean="0"/>
              <a:t>́ </a:t>
            </a:r>
            <a:r>
              <a:rPr lang="el-GR" dirty="0" smtClean="0"/>
              <a:t>στο </a:t>
            </a:r>
            <a:r>
              <a:rPr lang="el-GR" dirty="0" err="1" smtClean="0"/>
              <a:t>νο</a:t>
            </a:r>
            <a:r>
              <a:rPr lang="en-US" dirty="0" smtClean="0"/>
              <a:t>́</a:t>
            </a:r>
            <a:r>
              <a:rPr lang="el-GR" dirty="0" err="1" smtClean="0"/>
              <a:t>μο</a:t>
            </a:r>
            <a:r>
              <a:rPr lang="en-US" dirty="0" smtClean="0"/>
              <a:t>, </a:t>
            </a:r>
            <a:r>
              <a:rPr lang="el-GR" dirty="0" err="1" smtClean="0"/>
              <a:t>λο</a:t>
            </a:r>
            <a:r>
              <a:rPr lang="en-US" dirty="0" smtClean="0"/>
              <a:t>́</a:t>
            </a:r>
            <a:r>
              <a:rPr lang="el-GR" dirty="0" err="1" smtClean="0"/>
              <a:t>γω</a:t>
            </a:r>
            <a:r>
              <a:rPr lang="el-GR" dirty="0" smtClean="0"/>
              <a:t> </a:t>
            </a:r>
            <a:r>
              <a:rPr lang="el-GR" dirty="0" err="1" smtClean="0"/>
              <a:t>αθε</a:t>
            </a:r>
            <a:r>
              <a:rPr lang="en-US" dirty="0" smtClean="0"/>
              <a:t>́</a:t>
            </a:r>
            <a:r>
              <a:rPr lang="el-GR" dirty="0" err="1" smtClean="0"/>
              <a:t>μιτης</a:t>
            </a:r>
            <a:r>
              <a:rPr lang="el-GR" dirty="0" smtClean="0"/>
              <a:t> δε</a:t>
            </a:r>
            <a:r>
              <a:rPr lang="en-US" dirty="0" smtClean="0"/>
              <a:t>́</a:t>
            </a:r>
            <a:r>
              <a:rPr lang="el-GR" dirty="0" err="1" smtClean="0"/>
              <a:t>σμευσης</a:t>
            </a:r>
            <a:r>
              <a:rPr lang="el-GR" dirty="0" smtClean="0"/>
              <a:t> </a:t>
            </a:r>
            <a:r>
              <a:rPr lang="el-GR" dirty="0" err="1" smtClean="0"/>
              <a:t>εται</a:t>
            </a:r>
            <a:r>
              <a:rPr lang="en-US" dirty="0" smtClean="0"/>
              <a:t>́</a:t>
            </a:r>
            <a:r>
              <a:rPr lang="el-GR" dirty="0" smtClean="0"/>
              <a:t>ρου η</a:t>
            </a:r>
            <a:r>
              <a:rPr lang="en-US" dirty="0" smtClean="0"/>
              <a:t>́ </a:t>
            </a:r>
            <a:r>
              <a:rPr lang="el-GR" dirty="0" smtClean="0"/>
              <a:t>ε</a:t>
            </a:r>
            <a:r>
              <a:rPr lang="en-US" dirty="0" smtClean="0"/>
              <a:t>́</a:t>
            </a:r>
            <a:r>
              <a:rPr lang="el-GR" dirty="0" err="1" smtClean="0"/>
              <a:t>λλειψης</a:t>
            </a:r>
            <a:r>
              <a:rPr lang="el-GR" dirty="0" smtClean="0"/>
              <a:t> του </a:t>
            </a:r>
            <a:r>
              <a:rPr lang="el-GR" dirty="0" err="1" smtClean="0"/>
              <a:t>απαιτου</a:t>
            </a:r>
            <a:r>
              <a:rPr lang="en-US" dirty="0" smtClean="0"/>
              <a:t>́</a:t>
            </a:r>
            <a:r>
              <a:rPr lang="el-GR" dirty="0" err="1" smtClean="0"/>
              <a:t>μενου</a:t>
            </a:r>
            <a:r>
              <a:rPr lang="el-GR" dirty="0" smtClean="0"/>
              <a:t> </a:t>
            </a:r>
            <a:r>
              <a:rPr lang="el-GR" dirty="0" err="1" smtClean="0"/>
              <a:t>τυ</a:t>
            </a:r>
            <a:r>
              <a:rPr lang="en-US" dirty="0" smtClean="0"/>
              <a:t>́</a:t>
            </a:r>
            <a:r>
              <a:rPr lang="el-GR" dirty="0" smtClean="0"/>
              <a:t>που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Ακυρώσιμη: </a:t>
            </a:r>
            <a:r>
              <a:rPr lang="el-GR" dirty="0" err="1" smtClean="0"/>
              <a:t>κατά</a:t>
            </a:r>
            <a:r>
              <a:rPr lang="el-GR" dirty="0" smtClean="0"/>
              <a:t> την </a:t>
            </a:r>
            <a:r>
              <a:rPr lang="el-GR" dirty="0" err="1" smtClean="0"/>
              <a:t>κατάρτιση</a:t>
            </a:r>
            <a:r>
              <a:rPr lang="el-GR" dirty="0" smtClean="0"/>
              <a:t> </a:t>
            </a:r>
            <a:r>
              <a:rPr lang="el-GR" dirty="0" err="1" smtClean="0"/>
              <a:t>ένας</a:t>
            </a:r>
            <a:r>
              <a:rPr lang="el-GR" dirty="0" smtClean="0"/>
              <a:t> </a:t>
            </a:r>
            <a:r>
              <a:rPr lang="el-GR" dirty="0" err="1" smtClean="0"/>
              <a:t>ενεργεί</a:t>
            </a:r>
            <a:r>
              <a:rPr lang="el-GR" dirty="0" smtClean="0"/>
              <a:t> </a:t>
            </a:r>
            <a:r>
              <a:rPr lang="el-GR" dirty="0" err="1" smtClean="0"/>
              <a:t>κατόπιν</a:t>
            </a:r>
            <a:r>
              <a:rPr lang="el-GR" dirty="0" smtClean="0"/>
              <a:t> </a:t>
            </a:r>
            <a:r>
              <a:rPr lang="el-GR" dirty="0" err="1" smtClean="0"/>
              <a:t>ουσιώδους</a:t>
            </a:r>
            <a:r>
              <a:rPr lang="el-GR" dirty="0" smtClean="0"/>
              <a:t> </a:t>
            </a:r>
            <a:r>
              <a:rPr lang="el-GR" dirty="0" err="1" smtClean="0"/>
              <a:t>πλάνης</a:t>
            </a:r>
            <a:r>
              <a:rPr lang="el-GR" dirty="0" smtClean="0"/>
              <a:t> </a:t>
            </a:r>
            <a:r>
              <a:rPr lang="el-GR" dirty="0" err="1" smtClean="0"/>
              <a:t>απάτης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</a:t>
            </a:r>
            <a:r>
              <a:rPr lang="el-GR" dirty="0" err="1" smtClean="0"/>
              <a:t>απειλής</a:t>
            </a:r>
            <a:r>
              <a:rPr lang="el-GR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Εταιρική </a:t>
            </a:r>
            <a:r>
              <a:rPr lang="el-GR" dirty="0" err="1" smtClean="0"/>
              <a:t>ιδιότητα</a:t>
            </a:r>
            <a:r>
              <a:rPr lang="el-GR" dirty="0" smtClean="0"/>
              <a:t>: </a:t>
            </a:r>
            <a:r>
              <a:rPr lang="el-GR" dirty="0" err="1" smtClean="0"/>
              <a:t>έννομη</a:t>
            </a:r>
            <a:r>
              <a:rPr lang="el-GR" dirty="0" smtClean="0"/>
              <a:t> </a:t>
            </a:r>
            <a:r>
              <a:rPr lang="el-GR" dirty="0" err="1" smtClean="0"/>
              <a:t>σχέση</a:t>
            </a:r>
            <a:r>
              <a:rPr lang="el-GR" dirty="0" smtClean="0"/>
              <a:t> </a:t>
            </a:r>
            <a:r>
              <a:rPr lang="el-GR" dirty="0" err="1" smtClean="0"/>
              <a:t>συνδέει</a:t>
            </a:r>
            <a:r>
              <a:rPr lang="el-GR" dirty="0" smtClean="0"/>
              <a:t> τον </a:t>
            </a:r>
            <a:r>
              <a:rPr lang="el-GR" dirty="0" err="1" smtClean="0"/>
              <a:t>εταίρο</a:t>
            </a:r>
            <a:r>
              <a:rPr lang="el-GR" dirty="0" smtClean="0"/>
              <a:t> με την </a:t>
            </a:r>
            <a:r>
              <a:rPr lang="el-GR" dirty="0" err="1" smtClean="0"/>
              <a:t>εταιρία</a:t>
            </a:r>
            <a:r>
              <a:rPr lang="el-GR" dirty="0" smtClean="0"/>
              <a:t>, </a:t>
            </a:r>
            <a:r>
              <a:rPr lang="el-GR" dirty="0" err="1" smtClean="0"/>
              <a:t>στοιχείο</a:t>
            </a:r>
            <a:r>
              <a:rPr lang="el-GR" dirty="0" smtClean="0"/>
              <a:t> της η </a:t>
            </a:r>
            <a:r>
              <a:rPr lang="el-GR" dirty="0" err="1" smtClean="0"/>
              <a:t>εταιρική</a:t>
            </a:r>
            <a:r>
              <a:rPr lang="el-GR" dirty="0" smtClean="0"/>
              <a:t> </a:t>
            </a:r>
            <a:r>
              <a:rPr lang="el-GR" dirty="0" err="1" smtClean="0"/>
              <a:t>μερίδα</a:t>
            </a:r>
            <a:r>
              <a:rPr lang="el-GR" dirty="0" smtClean="0"/>
              <a:t> (</a:t>
            </a:r>
            <a:r>
              <a:rPr lang="el-GR" dirty="0" err="1" smtClean="0"/>
              <a:t>ιδανική</a:t>
            </a:r>
            <a:r>
              <a:rPr lang="el-GR" dirty="0" smtClean="0"/>
              <a:t> </a:t>
            </a:r>
            <a:r>
              <a:rPr lang="el-GR" dirty="0" err="1" smtClean="0"/>
              <a:t>μερίδα</a:t>
            </a:r>
            <a:r>
              <a:rPr lang="el-GR" dirty="0" smtClean="0"/>
              <a:t> του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εταίρου</a:t>
            </a:r>
            <a:r>
              <a:rPr lang="el-GR" dirty="0" smtClean="0"/>
              <a:t> στα </a:t>
            </a:r>
            <a:r>
              <a:rPr lang="el-GR" dirty="0" err="1" smtClean="0"/>
              <a:t>επιμέρους</a:t>
            </a:r>
            <a:r>
              <a:rPr lang="el-GR" dirty="0" smtClean="0"/>
              <a:t> </a:t>
            </a:r>
            <a:r>
              <a:rPr lang="el-GR" dirty="0" err="1" smtClean="0"/>
              <a:t>κοινά</a:t>
            </a:r>
            <a:r>
              <a:rPr lang="el-GR" dirty="0" smtClean="0"/>
              <a:t> </a:t>
            </a:r>
            <a:r>
              <a:rPr lang="el-GR" dirty="0" err="1" smtClean="0"/>
              <a:t>αντικείμενα</a:t>
            </a:r>
            <a:r>
              <a:rPr lang="el-GR" dirty="0" smtClean="0"/>
              <a:t> και </a:t>
            </a:r>
            <a:r>
              <a:rPr lang="el-GR" dirty="0" err="1" smtClean="0"/>
              <a:t>οικονομική</a:t>
            </a:r>
            <a:r>
              <a:rPr lang="el-GR" dirty="0" smtClean="0"/>
              <a:t> </a:t>
            </a:r>
            <a:r>
              <a:rPr lang="el-GR" dirty="0" err="1" smtClean="0"/>
              <a:t>συμμετοχή</a:t>
            </a:r>
            <a:r>
              <a:rPr lang="el-GR" dirty="0" smtClean="0"/>
              <a:t> στην </a:t>
            </a:r>
            <a:r>
              <a:rPr lang="el-GR" dirty="0" err="1" smtClean="0"/>
              <a:t>αξία</a:t>
            </a:r>
            <a:r>
              <a:rPr lang="el-GR" dirty="0" smtClean="0"/>
              <a:t> της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περιουσίας</a:t>
            </a:r>
            <a:r>
              <a:rPr lang="el-GR" dirty="0" smtClean="0"/>
              <a:t>). </a:t>
            </a: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Μοναδική</a:t>
            </a:r>
            <a:r>
              <a:rPr lang="el-GR" dirty="0" smtClean="0"/>
              <a:t> για </a:t>
            </a:r>
            <a:r>
              <a:rPr lang="el-GR" dirty="0" err="1" smtClean="0"/>
              <a:t>κάθε</a:t>
            </a:r>
            <a:r>
              <a:rPr lang="el-GR" dirty="0" smtClean="0"/>
              <a:t> </a:t>
            </a:r>
            <a:r>
              <a:rPr lang="el-GR" dirty="0" err="1" smtClean="0"/>
              <a:t>εταίρο</a:t>
            </a:r>
            <a:r>
              <a:rPr lang="el-GR" dirty="0" smtClean="0"/>
              <a:t>. </a:t>
            </a:r>
            <a:r>
              <a:rPr lang="el-GR" dirty="0" err="1" smtClean="0"/>
              <a:t>Αποκτάται</a:t>
            </a:r>
            <a:r>
              <a:rPr lang="el-GR" dirty="0" smtClean="0"/>
              <a:t> </a:t>
            </a:r>
            <a:r>
              <a:rPr lang="el-GR" dirty="0" err="1" smtClean="0"/>
              <a:t>είτε</a:t>
            </a:r>
            <a:r>
              <a:rPr lang="el-GR" dirty="0" smtClean="0"/>
              <a:t> με τη </a:t>
            </a:r>
            <a:r>
              <a:rPr lang="el-GR" dirty="0" err="1" smtClean="0"/>
              <a:t>σύμπραξη</a:t>
            </a:r>
            <a:r>
              <a:rPr lang="el-GR" dirty="0" smtClean="0"/>
              <a:t> </a:t>
            </a:r>
            <a:r>
              <a:rPr lang="el-GR" dirty="0" err="1" smtClean="0"/>
              <a:t>ή</a:t>
            </a:r>
            <a:r>
              <a:rPr lang="el-GR" dirty="0" smtClean="0"/>
              <a:t> με την </a:t>
            </a:r>
            <a:r>
              <a:rPr lang="el-GR" dirty="0" err="1" smtClean="0"/>
              <a:t>είσοδο</a:t>
            </a:r>
            <a:r>
              <a:rPr lang="el-GR" dirty="0" smtClean="0"/>
              <a:t> </a:t>
            </a:r>
            <a:r>
              <a:rPr lang="el-GR" dirty="0" err="1" smtClean="0"/>
              <a:t>μετά</a:t>
            </a:r>
            <a:r>
              <a:rPr lang="el-GR" dirty="0" smtClean="0"/>
              <a:t> τη </a:t>
            </a:r>
            <a:r>
              <a:rPr lang="el-GR" dirty="0" err="1" smtClean="0"/>
              <a:t>σύσταση</a:t>
            </a:r>
            <a:r>
              <a:rPr lang="el-GR" dirty="0" smtClean="0"/>
              <a:t>. Για την </a:t>
            </a:r>
            <a:r>
              <a:rPr lang="el-GR" dirty="0" err="1" smtClean="0"/>
              <a:t>είσοδο</a:t>
            </a:r>
            <a:r>
              <a:rPr lang="el-GR" dirty="0" smtClean="0"/>
              <a:t> </a:t>
            </a:r>
            <a:r>
              <a:rPr lang="el-GR" dirty="0" err="1" smtClean="0"/>
              <a:t>απαιτείται</a:t>
            </a:r>
            <a:r>
              <a:rPr lang="el-GR" dirty="0" smtClean="0"/>
              <a:t> </a:t>
            </a:r>
            <a:r>
              <a:rPr lang="el-GR" dirty="0" err="1" smtClean="0"/>
              <a:t>σύμβαση</a:t>
            </a:r>
            <a:r>
              <a:rPr lang="el-GR" dirty="0" smtClean="0"/>
              <a:t> </a:t>
            </a:r>
            <a:r>
              <a:rPr lang="el-GR" dirty="0" err="1" smtClean="0"/>
              <a:t>μεταξύ</a:t>
            </a:r>
            <a:r>
              <a:rPr lang="el-GR" dirty="0" smtClean="0"/>
              <a:t> </a:t>
            </a:r>
            <a:r>
              <a:rPr lang="el-GR" dirty="0" err="1" smtClean="0"/>
              <a:t>αυτού</a:t>
            </a:r>
            <a:r>
              <a:rPr lang="el-GR" dirty="0" smtClean="0"/>
              <a:t> και των </a:t>
            </a:r>
            <a:r>
              <a:rPr lang="el-GR" dirty="0" err="1" smtClean="0"/>
              <a:t>εταίρων</a:t>
            </a:r>
            <a:r>
              <a:rPr lang="el-GR" dirty="0" smtClean="0"/>
              <a:t> και </a:t>
            </a:r>
            <a:r>
              <a:rPr lang="el-GR" dirty="0" err="1" smtClean="0"/>
              <a:t>τροποποίηση</a:t>
            </a:r>
            <a:r>
              <a:rPr lang="el-GR" dirty="0" smtClean="0"/>
              <a:t> της </a:t>
            </a:r>
            <a:r>
              <a:rPr lang="el-GR" dirty="0" err="1" smtClean="0"/>
              <a:t>εταιρικής</a:t>
            </a:r>
            <a:r>
              <a:rPr lang="el-GR" dirty="0" smtClean="0"/>
              <a:t> </a:t>
            </a:r>
            <a:r>
              <a:rPr lang="el-GR" dirty="0" err="1" smtClean="0"/>
              <a:t>σύμβασης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Segoe UI" pitchFamily="18" charset="0"/>
              </a:rPr>
              <a:t>Εταιρείες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0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 smtClean="0"/>
              <a:t>Μεταβίβαση: </a:t>
            </a:r>
            <a:r>
              <a:rPr lang="el-GR" sz="2200" dirty="0" err="1" smtClean="0"/>
              <a:t>αναγκαία</a:t>
            </a:r>
            <a:r>
              <a:rPr lang="el-GR" sz="2200" dirty="0" smtClean="0"/>
              <a:t> η </a:t>
            </a:r>
            <a:r>
              <a:rPr lang="el-GR" sz="2200" dirty="0" err="1" smtClean="0"/>
              <a:t>τροποποίηση</a:t>
            </a:r>
            <a:r>
              <a:rPr lang="el-GR" sz="2200" dirty="0" smtClean="0"/>
              <a:t> της </a:t>
            </a:r>
            <a:r>
              <a:rPr lang="el-GR" sz="2200" dirty="0" err="1" smtClean="0"/>
              <a:t>σύμβασης</a:t>
            </a:r>
            <a:r>
              <a:rPr lang="el-GR" sz="2200" dirty="0" smtClean="0"/>
              <a:t> </a:t>
            </a:r>
            <a:r>
              <a:rPr lang="el-GR" sz="2200" dirty="0" err="1" smtClean="0"/>
              <a:t>όπου</a:t>
            </a:r>
            <a:r>
              <a:rPr lang="el-GR" sz="2200" dirty="0" smtClean="0"/>
              <a:t> θα </a:t>
            </a:r>
            <a:r>
              <a:rPr lang="el-GR" sz="2200" dirty="0" err="1" smtClean="0"/>
              <a:t>αναφέρεται</a:t>
            </a:r>
            <a:r>
              <a:rPr lang="el-GR" sz="2200" dirty="0" smtClean="0"/>
              <a:t> η </a:t>
            </a:r>
            <a:r>
              <a:rPr lang="el-GR" sz="2200" dirty="0" err="1" smtClean="0"/>
              <a:t>μεταβίβαση</a:t>
            </a:r>
            <a:r>
              <a:rPr lang="el-GR" sz="2200" dirty="0" smtClean="0"/>
              <a:t> που </a:t>
            </a:r>
            <a:r>
              <a:rPr lang="el-GR" sz="2200" dirty="0" err="1" smtClean="0"/>
              <a:t>έγινε</a:t>
            </a:r>
            <a:r>
              <a:rPr lang="el-GR" sz="2200" dirty="0" smtClean="0"/>
              <a:t>. Η </a:t>
            </a:r>
            <a:r>
              <a:rPr lang="el-GR" sz="2200" dirty="0" err="1" smtClean="0"/>
              <a:t>ευθύνη</a:t>
            </a:r>
            <a:r>
              <a:rPr lang="el-GR" sz="2200" dirty="0" smtClean="0"/>
              <a:t> του </a:t>
            </a:r>
            <a:r>
              <a:rPr lang="el-GR" sz="2200" dirty="0" err="1" smtClean="0"/>
              <a:t>νέου</a:t>
            </a:r>
            <a:r>
              <a:rPr lang="el-GR" sz="2200" dirty="0" smtClean="0"/>
              <a:t> </a:t>
            </a:r>
            <a:r>
              <a:rPr lang="el-GR" sz="2200" dirty="0" err="1" smtClean="0"/>
              <a:t>εκτείνεται</a:t>
            </a:r>
            <a:r>
              <a:rPr lang="el-GR" sz="2200" dirty="0" smtClean="0"/>
              <a:t> και στα πριν </a:t>
            </a:r>
            <a:r>
              <a:rPr lang="el-GR" sz="2200" dirty="0" err="1" smtClean="0"/>
              <a:t>μεταβίβασης</a:t>
            </a:r>
            <a:r>
              <a:rPr lang="el-GR" sz="2200" dirty="0" smtClean="0"/>
              <a:t> </a:t>
            </a:r>
            <a:r>
              <a:rPr lang="el-GR" sz="2200" dirty="0" err="1" smtClean="0"/>
              <a:t>εταιρικά</a:t>
            </a:r>
            <a:r>
              <a:rPr lang="el-GR" sz="2200" dirty="0" smtClean="0"/>
              <a:t> </a:t>
            </a:r>
            <a:r>
              <a:rPr lang="el-GR" sz="2200" dirty="0" err="1" smtClean="0"/>
              <a:t>χρέη</a:t>
            </a:r>
            <a:r>
              <a:rPr lang="el-GR" sz="2200" dirty="0" smtClean="0"/>
              <a:t>. 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dirty="0" err="1" smtClean="0"/>
              <a:t>Απώλεια</a:t>
            </a:r>
            <a:r>
              <a:rPr lang="el-GR" sz="2200" dirty="0" smtClean="0"/>
              <a:t> </a:t>
            </a:r>
            <a:r>
              <a:rPr lang="el-GR" sz="2200" dirty="0" err="1" smtClean="0"/>
              <a:t>επέρχεται</a:t>
            </a:r>
            <a:r>
              <a:rPr lang="el-GR" sz="2200" dirty="0" smtClean="0"/>
              <a:t> για </a:t>
            </a:r>
            <a:r>
              <a:rPr lang="el-GR" sz="2200" dirty="0" err="1" smtClean="0"/>
              <a:t>γενικούς</a:t>
            </a:r>
            <a:r>
              <a:rPr lang="el-GR" sz="2200" dirty="0" smtClean="0"/>
              <a:t> </a:t>
            </a:r>
            <a:r>
              <a:rPr lang="el-GR" sz="2200" dirty="0" err="1" smtClean="0"/>
              <a:t>λόγους</a:t>
            </a:r>
            <a:r>
              <a:rPr lang="el-GR" sz="2200" dirty="0" smtClean="0"/>
              <a:t>, και για </a:t>
            </a:r>
            <a:r>
              <a:rPr lang="el-GR" sz="2200" dirty="0" err="1" smtClean="0"/>
              <a:t>ειδικούς</a:t>
            </a:r>
            <a:r>
              <a:rPr lang="el-GR" sz="2200" dirty="0" smtClean="0"/>
              <a:t> που </a:t>
            </a:r>
            <a:r>
              <a:rPr lang="el-GR" sz="2200" dirty="0" err="1" smtClean="0"/>
              <a:t>αφορούν</a:t>
            </a:r>
            <a:r>
              <a:rPr lang="el-GR" sz="2200" dirty="0" smtClean="0"/>
              <a:t> τον </a:t>
            </a:r>
            <a:r>
              <a:rPr lang="el-GR" sz="2200" dirty="0" err="1" smtClean="0"/>
              <a:t>εταίρο</a:t>
            </a:r>
            <a:r>
              <a:rPr lang="el-GR" sz="2200" dirty="0" smtClean="0"/>
              <a:t> </a:t>
            </a:r>
            <a:r>
              <a:rPr lang="el-GR" sz="2200" dirty="0" err="1" smtClean="0"/>
              <a:t>ή</a:t>
            </a:r>
            <a:r>
              <a:rPr lang="el-GR" sz="2200" dirty="0" smtClean="0"/>
              <a:t> με τη </a:t>
            </a:r>
            <a:r>
              <a:rPr lang="el-GR" sz="2200" dirty="0" err="1" smtClean="0"/>
              <a:t>μεταβίβαση</a:t>
            </a:r>
            <a:r>
              <a:rPr lang="el-GR" sz="2200" dirty="0" smtClean="0"/>
              <a:t> </a:t>
            </a:r>
            <a:r>
              <a:rPr lang="el-GR" sz="2200" dirty="0" err="1" smtClean="0"/>
              <a:t>εταιρικής</a:t>
            </a:r>
            <a:r>
              <a:rPr lang="el-GR" sz="2200" dirty="0" smtClean="0"/>
              <a:t> </a:t>
            </a:r>
            <a:r>
              <a:rPr lang="el-GR" sz="2200" dirty="0" err="1" smtClean="0"/>
              <a:t>ιδιότητας</a:t>
            </a:r>
            <a:r>
              <a:rPr lang="el-GR" sz="2200" dirty="0" smtClean="0"/>
              <a:t>. 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dirty="0" err="1" smtClean="0"/>
              <a:t>Έξοδος</a:t>
            </a:r>
            <a:r>
              <a:rPr lang="el-GR" sz="2200" dirty="0" smtClean="0"/>
              <a:t> </a:t>
            </a:r>
            <a:r>
              <a:rPr lang="el-GR" sz="2200" dirty="0" err="1" smtClean="0"/>
              <a:t>επέρχεται</a:t>
            </a:r>
            <a:r>
              <a:rPr lang="el-GR" sz="2200" dirty="0" smtClean="0"/>
              <a:t> με </a:t>
            </a:r>
            <a:r>
              <a:rPr lang="el-GR" sz="2200" dirty="0" err="1" smtClean="0"/>
              <a:t>θάνατο</a:t>
            </a:r>
            <a:r>
              <a:rPr lang="el-GR" sz="2200" dirty="0" smtClean="0"/>
              <a:t>, </a:t>
            </a:r>
            <a:r>
              <a:rPr lang="el-GR" sz="2200" dirty="0" err="1" smtClean="0"/>
              <a:t>πτώχευσή</a:t>
            </a:r>
            <a:r>
              <a:rPr lang="el-GR" sz="2200" dirty="0" smtClean="0"/>
              <a:t> του </a:t>
            </a:r>
            <a:r>
              <a:rPr lang="el-GR" sz="2200" dirty="0" err="1" smtClean="0"/>
              <a:t>ή</a:t>
            </a:r>
            <a:r>
              <a:rPr lang="el-GR" sz="2200" dirty="0" smtClean="0"/>
              <a:t> </a:t>
            </a:r>
            <a:r>
              <a:rPr lang="el-GR" sz="2200" dirty="0" err="1" smtClean="0"/>
              <a:t>υποβολή</a:t>
            </a:r>
            <a:r>
              <a:rPr lang="el-GR" sz="2200" dirty="0" smtClean="0"/>
              <a:t> του σε </a:t>
            </a:r>
            <a:r>
              <a:rPr lang="el-GR" sz="2200" dirty="0" err="1" smtClean="0"/>
              <a:t>δικαστική</a:t>
            </a:r>
            <a:r>
              <a:rPr lang="el-GR" sz="2200" dirty="0" smtClean="0"/>
              <a:t> </a:t>
            </a:r>
            <a:r>
              <a:rPr lang="el-GR" sz="2200" dirty="0" err="1" smtClean="0"/>
              <a:t>συμπαράσταση</a:t>
            </a:r>
            <a:r>
              <a:rPr lang="el-GR" sz="2200" dirty="0" smtClean="0"/>
              <a:t>. </a:t>
            </a:r>
            <a:endParaRPr lang="en-US" sz="2200" dirty="0" smtClean="0"/>
          </a:p>
          <a:p>
            <a:pPr marL="0" indent="0">
              <a:buNone/>
            </a:pPr>
            <a:r>
              <a:rPr lang="el-GR" sz="2200" dirty="0" err="1" smtClean="0"/>
              <a:t>Μπορεί</a:t>
            </a:r>
            <a:r>
              <a:rPr lang="el-GR" sz="2200" dirty="0" smtClean="0"/>
              <a:t> να </a:t>
            </a:r>
            <a:r>
              <a:rPr lang="el-GR" sz="2200" dirty="0" err="1" smtClean="0"/>
              <a:t>επιφέρει</a:t>
            </a:r>
            <a:r>
              <a:rPr lang="el-GR" sz="2200" dirty="0" smtClean="0"/>
              <a:t> </a:t>
            </a:r>
            <a:r>
              <a:rPr lang="el-GR" sz="2200" dirty="0" err="1" smtClean="0"/>
              <a:t>λύση</a:t>
            </a:r>
            <a:r>
              <a:rPr lang="el-GR" sz="2200" dirty="0" smtClean="0"/>
              <a:t> </a:t>
            </a:r>
            <a:r>
              <a:rPr lang="el-GR" sz="2200" dirty="0" err="1" smtClean="0"/>
              <a:t>όμως</a:t>
            </a:r>
            <a:r>
              <a:rPr lang="el-GR" sz="2200" dirty="0" smtClean="0"/>
              <a:t> </a:t>
            </a:r>
            <a:r>
              <a:rPr lang="el-GR" sz="2200" dirty="0" err="1" smtClean="0"/>
              <a:t>μπορεί</a:t>
            </a:r>
            <a:r>
              <a:rPr lang="el-GR" sz="2200" dirty="0" smtClean="0"/>
              <a:t> με </a:t>
            </a:r>
            <a:r>
              <a:rPr lang="el-GR" sz="2200" dirty="0" err="1" smtClean="0"/>
              <a:t>ρήτρα</a:t>
            </a:r>
            <a:r>
              <a:rPr lang="el-GR" sz="2200" dirty="0" smtClean="0"/>
              <a:t> στο </a:t>
            </a:r>
            <a:r>
              <a:rPr lang="el-GR" sz="2200" dirty="0" err="1" smtClean="0"/>
              <a:t>καταστατικό</a:t>
            </a:r>
            <a:r>
              <a:rPr lang="el-GR" sz="2200" dirty="0" smtClean="0"/>
              <a:t> η </a:t>
            </a:r>
            <a:r>
              <a:rPr lang="el-GR" sz="2200" dirty="0" err="1" smtClean="0"/>
              <a:t>εταιρία</a:t>
            </a:r>
            <a:r>
              <a:rPr lang="el-GR" sz="2200" dirty="0" smtClean="0"/>
              <a:t> να </a:t>
            </a:r>
            <a:r>
              <a:rPr lang="el-GR" sz="2200" dirty="0" err="1" smtClean="0"/>
              <a:t>συνεχιστεί</a:t>
            </a:r>
            <a:r>
              <a:rPr lang="el-GR" sz="2200" dirty="0" smtClean="0"/>
              <a:t> </a:t>
            </a:r>
            <a:r>
              <a:rPr lang="el-GR" sz="2200" dirty="0" err="1" smtClean="0"/>
              <a:t>μεταξύ</a:t>
            </a:r>
            <a:r>
              <a:rPr lang="el-GR" sz="2200" dirty="0" smtClean="0"/>
              <a:t> των </a:t>
            </a:r>
            <a:r>
              <a:rPr lang="el-GR" sz="2200" dirty="0" err="1" smtClean="0"/>
              <a:t>άλλων</a:t>
            </a:r>
            <a:r>
              <a:rPr lang="el-GR" sz="2200" dirty="0" smtClean="0"/>
              <a:t>. </a:t>
            </a: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2002</TotalTime>
  <Words>3292</Words>
  <Application>Microsoft Office PowerPoint</Application>
  <PresentationFormat>Προβολή στην οθόνη (16:10)</PresentationFormat>
  <Paragraphs>329</Paragraphs>
  <Slides>50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 </vt:lpstr>
      <vt:lpstr>Εταιρείες</vt:lpstr>
      <vt:lpstr>Εταιρείες</vt:lpstr>
      <vt:lpstr>Εταιρείες</vt:lpstr>
      <vt:lpstr>Βιβλιογραφία</vt:lpstr>
      <vt:lpstr>Σημείωμα Αναφοράς</vt:lpstr>
      <vt:lpstr>Σημείωμα Αδειοδότησης</vt:lpstr>
      <vt:lpstr>Διαφάνεια 47</vt:lpstr>
      <vt:lpstr>Διαφάνεια 48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332</cp:revision>
  <dcterms:created xsi:type="dcterms:W3CDTF">2012-09-06T09:03:05Z</dcterms:created>
  <dcterms:modified xsi:type="dcterms:W3CDTF">2015-11-09T18:26:26Z</dcterms:modified>
</cp:coreProperties>
</file>