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57" r:id="rId4"/>
    <p:sldId id="259" r:id="rId5"/>
    <p:sldId id="261" r:id="rId6"/>
    <p:sldId id="302" r:id="rId7"/>
    <p:sldId id="301" r:id="rId8"/>
    <p:sldId id="300" r:id="rId9"/>
    <p:sldId id="299" r:id="rId10"/>
    <p:sldId id="298" r:id="rId11"/>
    <p:sldId id="297" r:id="rId12"/>
    <p:sldId id="296" r:id="rId13"/>
    <p:sldId id="304" r:id="rId14"/>
    <p:sldId id="303" r:id="rId15"/>
    <p:sldId id="290" r:id="rId16"/>
    <p:sldId id="291" r:id="rId17"/>
    <p:sldId id="292" r:id="rId18"/>
    <p:sldId id="293" r:id="rId19"/>
    <p:sldId id="294" r:id="rId20"/>
    <p:sldId id="295" r:id="rId21"/>
    <p:sldId id="280" r:id="rId22"/>
  </p:sldIdLst>
  <p:sldSz cx="9144000" cy="5715000" type="screen16x10"/>
  <p:notesSz cx="6858000" cy="9144000"/>
  <p:custDataLst>
    <p:tags r:id="rId2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Διεθνή Λογιστικά Πρότυπα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Πρακτική Εφαρμογή του ΔΛΠ 17</a:t>
            </a:r>
            <a:endParaRPr lang="en-US" sz="2800" b="1" dirty="0" smtClean="0"/>
          </a:p>
          <a:p>
            <a:r>
              <a:rPr lang="el-GR" sz="2800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Πρακτική εφαρμογή του ΔΠΛ 17 στις οικονομικές καταστάσεις εταιρείας εισηγμένης στο χρηματιστήριο αξιών Αθηνών.</a:t>
            </a:r>
            <a:endParaRPr lang="en-US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587896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Σύμφωνα με τα ΔΛΠ: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3528" y="2353444"/>
            <a:ext cx="81724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Πρακτική εφαρμογή του ΔΠΛ 17 στις οικονομικές καταστάσεις εταιρείας εισηγμένης στο χρηματιστήριο αξιών Αθηνών.</a:t>
            </a:r>
            <a:endParaRPr lang="en-US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01316"/>
            <a:ext cx="8229600" cy="4438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400" dirty="0" smtClean="0">
                <a:cs typeface="Tahoma" pitchFamily="34" charset="0"/>
              </a:rPr>
              <a:t>Στο παθητικό των ισολογισμών του 2004 παρατηρούμε:</a:t>
            </a: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95536" y="1921396"/>
            <a:ext cx="81010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971600" y="4009628"/>
            <a:ext cx="7488832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539552" y="1561356"/>
            <a:ext cx="345638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Σύμφωνα με τα ΕΛΠ</a:t>
            </a:r>
            <a:endParaRPr lang="en-US" sz="20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39552" y="3865612"/>
            <a:ext cx="748883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539552" y="3361556"/>
            <a:ext cx="345638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Σύμφωνα με τα ΔΛΠ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Πρακτική εφαρμογή του ΔΠΛ 17 στις οικονομικές καταστάσεις εταιρείας εισηγμένης στο χρηματιστήριο αξιών Αθηνών.</a:t>
            </a:r>
            <a:endParaRPr lang="en-US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5158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Κατάσταση Αποτελεσμάτων Χρήσης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39552" y="1849388"/>
            <a:ext cx="345638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Σύμφωνα με τα ΕΛΠ</a:t>
            </a:r>
            <a:endParaRPr lang="en-US" sz="2000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467544" y="3577580"/>
            <a:ext cx="345638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Σύμφωνα με τα ΔΛΠ</a:t>
            </a:r>
            <a:endParaRPr lang="en-US" sz="20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39552" y="2281436"/>
            <a:ext cx="7704856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79512" y="3937620"/>
            <a:ext cx="81010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Πρακτική εφαρμογή του ΔΠΛ 17 στις οικονομικές καταστάσεις εταιρείας εισηγμένης στο χρηματιστήριο αξιών Αθηνών.</a:t>
            </a:r>
            <a:endParaRPr lang="en-US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67612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200" dirty="0" smtClean="0">
                <a:cs typeface="Tahoma" pitchFamily="34" charset="0"/>
              </a:rPr>
              <a:t>Με τα ΕΛΠ δεν απαιτείται σύνταξη κατάστασης ιδίων κεφαλαίων καλύπτεται εν μέρει από τον Πίνακα Διάθεσης Αποτελεσμάτων.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l-GR" sz="2200" dirty="0" smtClean="0">
                <a:cs typeface="Tahoma" pitchFamily="34" charset="0"/>
              </a:rPr>
              <a:t>Με τα ΔΛΠ οι χρηματοδοτικές μισθώσεις επηρεάζουν τα ίδια κεφάλαια και έχουμε αύξηση στο σύνολό τους μετά από τις προσαρμογές που υπήρξαν από την εμφάνιση και την επίδραση των χρηματοδοτικών μισθώσεων</a:t>
            </a:r>
          </a:p>
          <a:p>
            <a:pPr algn="just">
              <a:lnSpc>
                <a:spcPct val="80000"/>
              </a:lnSpc>
            </a:pPr>
            <a:r>
              <a:rPr lang="el-GR" sz="2200" dirty="0" smtClean="0">
                <a:cs typeface="Tahoma" pitchFamily="34" charset="0"/>
              </a:rPr>
              <a:t>Τέλος, η Καθαρή Θέση της επιχείρησης σύμφωνα με τα ΔΛΠ είναι μεγαλύτερη σε σχέση με τα ΕΛΠ.</a:t>
            </a:r>
          </a:p>
          <a:p>
            <a:pPr algn="just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37620"/>
            <a:ext cx="54726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13684"/>
            <a:ext cx="5472608" cy="432048"/>
          </a:xfrm>
          <a:prstGeom prst="rect">
            <a:avLst/>
          </a:prstGeom>
          <a:gradFill>
            <a:gsLst>
              <a:gs pos="0">
                <a:schemeClr val="accent3">
                  <a:shade val="80000"/>
                  <a:hueOff val="14722"/>
                  <a:satOff val="-19195"/>
                  <a:lumOff val="29825"/>
                  <a:alphaOff val="0"/>
                  <a:tint val="92000"/>
                  <a:satMod val="170000"/>
                </a:schemeClr>
              </a:gs>
              <a:gs pos="15000">
                <a:schemeClr val="accent3">
                  <a:shade val="80000"/>
                  <a:hueOff val="14722"/>
                  <a:satOff val="-19195"/>
                  <a:lumOff val="29825"/>
                  <a:alphaOff val="0"/>
                  <a:tint val="92000"/>
                  <a:shade val="99000"/>
                  <a:satMod val="170000"/>
                </a:schemeClr>
              </a:gs>
              <a:gs pos="62000">
                <a:schemeClr val="accent3">
                  <a:shade val="80000"/>
                  <a:hueOff val="14722"/>
                  <a:satOff val="-19195"/>
                  <a:lumOff val="29825"/>
                  <a:alphaOff val="0"/>
                  <a:tint val="96000"/>
                  <a:shade val="80000"/>
                  <a:satMod val="170000"/>
                </a:schemeClr>
              </a:gs>
              <a:gs pos="97000">
                <a:schemeClr val="accent3">
                  <a:shade val="80000"/>
                  <a:hueOff val="14722"/>
                  <a:satOff val="-19195"/>
                  <a:lumOff val="29825"/>
                  <a:alphaOff val="0"/>
                  <a:tint val="98000"/>
                  <a:shade val="63000"/>
                  <a:satMod val="170000"/>
                </a:schemeClr>
              </a:gs>
              <a:gs pos="100000">
                <a:schemeClr val="accent3">
                  <a:shade val="80000"/>
                  <a:hueOff val="14722"/>
                  <a:satOff val="-19195"/>
                  <a:lumOff val="29825"/>
                  <a:alphaOff val="0"/>
                  <a:shade val="62000"/>
                  <a:satMod val="170000"/>
                </a:schemeClr>
              </a:gs>
            </a:gsLst>
            <a:path path="circl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7" name="6 - TextBox"/>
          <p:cNvSpPr txBox="1"/>
          <p:nvPr/>
        </p:nvSpPr>
        <p:spPr>
          <a:xfrm>
            <a:off x="467544" y="3937620"/>
            <a:ext cx="1944216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000" dirty="0" smtClean="0"/>
              <a:t>Με τα ΕΛΠ είναι</a:t>
            </a:r>
            <a:endParaRPr lang="en-US" sz="2000" dirty="0" smtClean="0"/>
          </a:p>
        </p:txBody>
      </p:sp>
      <p:sp>
        <p:nvSpPr>
          <p:cNvPr id="8" name="7 - TextBox"/>
          <p:cNvSpPr txBox="1"/>
          <p:nvPr/>
        </p:nvSpPr>
        <p:spPr>
          <a:xfrm>
            <a:off x="467544" y="4369668"/>
            <a:ext cx="1944216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2000" dirty="0" smtClean="0"/>
              <a:t>Με τα ΔΛΠ είναι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Πρακτική εφαρμογή του ΔΠΛ 17 στις οικονομικές καταστάσεις εταιρείας εισηγμένης στο χρηματιστήριο αξιών Αθηνών.</a:t>
            </a:r>
            <a:endParaRPr lang="en-US" sz="2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5" name="4 - Θέση περιεχομένου"/>
          <p:cNvSpPr txBox="1">
            <a:spLocks noGrp="1"/>
          </p:cNvSpPr>
          <p:nvPr>
            <p:ph idx="1"/>
          </p:nvPr>
        </p:nvSpPr>
        <p:spPr>
          <a:xfrm>
            <a:off x="467544" y="1345332"/>
            <a:ext cx="8229600" cy="3168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l-GR" sz="2600" b="1" dirty="0" smtClean="0">
                <a:cs typeface="Tahoma" pitchFamily="34" charset="0"/>
              </a:rPr>
              <a:t>Συμπεράσματα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l-GR" sz="2200" dirty="0" smtClean="0">
                <a:cs typeface="Tahoma" pitchFamily="34" charset="0"/>
              </a:rPr>
              <a:t>Η εφαρμογή των ΔΛΠ από τις ελληνικές επιχειρήσεις είναι </a:t>
            </a:r>
            <a:r>
              <a:rPr lang="en-US" sz="2200" dirty="0" smtClean="0">
                <a:cs typeface="Tahoma" pitchFamily="34" charset="0"/>
              </a:rPr>
              <a:t>  </a:t>
            </a:r>
            <a:r>
              <a:rPr lang="el-GR" sz="2200" dirty="0" smtClean="0">
                <a:cs typeface="Tahoma" pitchFamily="34" charset="0"/>
              </a:rPr>
              <a:t>αναμφισβήτητα μια από τις μεγαλύτερες μεταρρυθμίσεις στην </a:t>
            </a:r>
            <a:r>
              <a:rPr lang="en-US" sz="2200" dirty="0" smtClean="0">
                <a:cs typeface="Tahoma" pitchFamily="34" charset="0"/>
              </a:rPr>
              <a:t>       </a:t>
            </a:r>
            <a:r>
              <a:rPr lang="el-GR" sz="2200" dirty="0" smtClean="0">
                <a:cs typeface="Tahoma" pitchFamily="34" charset="0"/>
              </a:rPr>
              <a:t>Ελληνική Λογιστική Τυποποίηση. Τα ΔΛΠ στα οποία εντάσσονται και </a:t>
            </a:r>
            <a:r>
              <a:rPr lang="en-US" sz="2200" dirty="0" smtClean="0">
                <a:cs typeface="Tahoma" pitchFamily="34" charset="0"/>
              </a:rPr>
              <a:t>o</a:t>
            </a:r>
            <a:r>
              <a:rPr lang="el-GR" sz="2200" dirty="0" smtClean="0">
                <a:cs typeface="Tahoma" pitchFamily="34" charset="0"/>
              </a:rPr>
              <a:t>ι</a:t>
            </a:r>
            <a:r>
              <a:rPr lang="en-US" sz="2200" dirty="0" smtClean="0">
                <a:cs typeface="Tahoma" pitchFamily="34" charset="0"/>
              </a:rPr>
              <a:t> </a:t>
            </a:r>
            <a:r>
              <a:rPr lang="el-GR" sz="2200" dirty="0" smtClean="0">
                <a:cs typeface="Tahoma" pitchFamily="34" charset="0"/>
              </a:rPr>
              <a:t>λογιστικοί χειρισμοί που προβλέπονται από το ΔΛΠ 17, </a:t>
            </a:r>
            <a:r>
              <a:rPr lang="el-GR" sz="2200" b="1" dirty="0" smtClean="0">
                <a:cs typeface="Tahoma" pitchFamily="34" charset="0"/>
              </a:rPr>
              <a:t>έχουν </a:t>
            </a:r>
            <a:r>
              <a:rPr lang="en-US" sz="2200" b="1" dirty="0" smtClean="0">
                <a:cs typeface="Tahoma" pitchFamily="34" charset="0"/>
              </a:rPr>
              <a:t> </a:t>
            </a:r>
            <a:r>
              <a:rPr lang="el-GR" sz="2200" b="1" dirty="0" smtClean="0">
                <a:cs typeface="Tahoma" pitchFamily="34" charset="0"/>
              </a:rPr>
              <a:t>στόχο την αύξηση της αξιοπιστίας των οικονομικών </a:t>
            </a:r>
            <a:r>
              <a:rPr lang="en-US" sz="2200" b="1" dirty="0" smtClean="0">
                <a:cs typeface="Tahoma" pitchFamily="34" charset="0"/>
              </a:rPr>
              <a:t>                                            </a:t>
            </a:r>
            <a:r>
              <a:rPr lang="el-GR" sz="2200" b="1" dirty="0" smtClean="0">
                <a:cs typeface="Tahoma" pitchFamily="34" charset="0"/>
              </a:rPr>
              <a:t>καταστάσεων</a:t>
            </a:r>
            <a:r>
              <a:rPr lang="el-GR" sz="2200" dirty="0" smtClean="0">
                <a:cs typeface="Tahoma" pitchFamily="34" charset="0"/>
              </a:rPr>
              <a:t> των επιχειρήσεων και συμβάλλουν στην </a:t>
            </a:r>
            <a:r>
              <a:rPr lang="el-GR" sz="2200" b="1" dirty="0" smtClean="0">
                <a:cs typeface="Tahoma" pitchFamily="34" charset="0"/>
              </a:rPr>
              <a:t>ποιοτική αναβάθμιση των πληροφοριών</a:t>
            </a:r>
            <a:r>
              <a:rPr lang="el-GR" sz="2200" dirty="0" smtClean="0">
                <a:cs typeface="Tahoma" pitchFamily="34" charset="0"/>
              </a:rPr>
              <a:t>. 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22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Φίλος Ιωάννης, Αποστόλου Απόστολος (2010): Διεθνή Λογιστικά Πρότυπα – θεωρητική προσέγγιση και εφαρμογές μετατροπής, Εκδόσεις Κλειδάριθμος.</a:t>
            </a:r>
          </a:p>
          <a:p>
            <a:pPr>
              <a:buNone/>
            </a:pPr>
            <a:r>
              <a:rPr lang="el-GR" sz="1400" dirty="0" err="1" smtClean="0"/>
              <a:t>Σακέλλης</a:t>
            </a:r>
            <a:r>
              <a:rPr lang="el-GR" sz="1400" dirty="0" smtClean="0"/>
              <a:t> Ι. Εμμανουήλ (2005), Σύνταξη των Οικονομικών Καταστάσεων που προβλέπουν τα Διεθνή Λογιστικά Πρότυπα με βάση το Ελληνικό Γενικό Λογιστικό Σχέδιο, Εκδόσεις </a:t>
            </a:r>
            <a:r>
              <a:rPr lang="el-GR" sz="1400" dirty="0" err="1" smtClean="0"/>
              <a:t>Σακέλλη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smtClean="0"/>
              <a:t>Πρωτοψάλτης Γ. Νικόλαος &amp; </a:t>
            </a:r>
            <a:r>
              <a:rPr lang="el-GR" sz="1400" dirty="0" err="1" smtClean="0"/>
              <a:t>Βρουστούρης</a:t>
            </a:r>
            <a:r>
              <a:rPr lang="el-GR" sz="1400" dirty="0" smtClean="0"/>
              <a:t> Κ. Παναγιώτης (2002), Διεθνή Λογιστικά Πρότυπα και Διερμηνείες: Πρακτική Ανάλυση και Ερμηνεία με Λογιστικά Παραδείγματα Εφαρμογής, Εκδόσεις 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err="1" smtClean="0"/>
              <a:t>Βλάχος</a:t>
            </a:r>
            <a:r>
              <a:rPr lang="el-GR" sz="1400" dirty="0" smtClean="0"/>
              <a:t> Χρίστος - Λουκάς Λουκά (2007), Διεθνή Λογιστικά Πρότυπα 2007, Δ' Έκδοση, Εκδόσεις </a:t>
            </a:r>
            <a:r>
              <a:rPr lang="el-GR" sz="1400" dirty="0" err="1" smtClean="0"/>
              <a:t>Gl</a:t>
            </a:r>
            <a:r>
              <a:rPr lang="en-US" sz="1400" dirty="0" smtClean="0"/>
              <a:t>o</a:t>
            </a:r>
            <a:r>
              <a:rPr lang="el-GR" sz="1400" dirty="0" err="1" smtClean="0"/>
              <a:t>baltraining</a:t>
            </a:r>
            <a:r>
              <a:rPr lang="el-GR" sz="1400" dirty="0" smtClean="0"/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(2015) Διεθνή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Λογιστικά Πρότυπα.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Διεθνή Λογιστικά Πρότυπα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5: </a:t>
            </a:r>
            <a:r>
              <a:rPr lang="el-GR" sz="2800" b="1" dirty="0" smtClean="0"/>
              <a:t>Πρακτική Εφαρμογή του ΔΛΠ 17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el-GR" sz="2800" dirty="0" smtClean="0"/>
              <a:t>Σκοπός της ενότητας είναι να δούμε πότε έγινε η πρώτη εφαρμογή των Διεθνών Προτύπων Χρηματοοικονομικής Πληροφόρησης και ποιος ο σκοπός τους. Επίσης θα παρουσιαστούν παραδείγματα με πρακτική εφαρμογή του ΔΛΠ 17 στις οικονομικές καταστάσεις εταιρείας εισηγμένης στο χρηματιστήριο αξιών Αθηνών.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Πρακτική Εφαρμογή του ΔΛΠ 17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  <a:effectLst/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el-GR" sz="2400" dirty="0" smtClean="0">
                <a:cs typeface="Tahoma" pitchFamily="34" charset="0"/>
              </a:rPr>
              <a:t>Πρώτη εφαρμογή των Διεθνών Προτύπων Χρηματοοικονομικών Πληροφόρησης ( Δ.Π.Χ.Π. ) – Διεθνές Πρότυπο Χρηματοοικονομικής Πληροφόρησης 1</a:t>
            </a:r>
          </a:p>
          <a:p>
            <a:pPr algn="just">
              <a:spcBef>
                <a:spcPts val="0"/>
              </a:spcBef>
              <a:defRPr/>
            </a:pPr>
            <a:r>
              <a:rPr lang="el-GR" sz="2400" dirty="0" smtClean="0">
                <a:cs typeface="Tahoma" pitchFamily="34" charset="0"/>
              </a:rPr>
              <a:t>Το ΔΠΧΠ 1 εκδόθηκε τον Ιούλιο του 2013 για διευκόλυνση των επιχειρήσεων που εφαρμόζουν για πρώτη φορά τα Δ.Π.Χ.Π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dirty="0" smtClean="0">
              <a:cs typeface="Tahoma" pitchFamily="34" charset="0"/>
            </a:endParaRPr>
          </a:p>
          <a:p>
            <a:pPr lvl="2" algn="just">
              <a:spcBef>
                <a:spcPts val="0"/>
              </a:spcBef>
              <a:defRPr/>
            </a:pPr>
            <a:r>
              <a:rPr lang="el-GR" dirty="0" smtClean="0">
                <a:cs typeface="Tahoma" pitchFamily="34" charset="0"/>
              </a:rPr>
              <a:t>Σκοπός  του ΔΠΧΠ 1 εφαρμόζονται στις πρώτες οικονομικές καταστάσεις σύμφωνα με τα ΔΠΧΠ και ο σκοπός τους είναι να παρέχουν υψηλής ποιότητας πληροφορίες</a:t>
            </a:r>
          </a:p>
          <a:p>
            <a:pPr lvl="2" algn="just">
              <a:spcBef>
                <a:spcPts val="0"/>
              </a:spcBef>
              <a:defRPr/>
            </a:pPr>
            <a:endParaRPr lang="el-GR" dirty="0" smtClean="0">
              <a:cs typeface="Tahoma" pitchFamily="34" charset="0"/>
            </a:endParaRPr>
          </a:p>
          <a:p>
            <a:pPr lvl="4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l-GR" sz="2400" dirty="0" smtClean="0">
                <a:cs typeface="Tahoma" pitchFamily="34" charset="0"/>
              </a:rPr>
              <a:t>Ημερομηνία μετάβασης είναι η έναρξη της χρήσης που η επιχείρηση παρέχει συγκριτικές πληροφορίες με βάση τα ΔΠΧΠ</a:t>
            </a:r>
          </a:p>
          <a:p>
            <a:pPr lvl="6" algn="just">
              <a:defRPr/>
            </a:pP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3"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el-GR" dirty="0" smtClean="0"/>
          </a:p>
          <a:p>
            <a:pPr lvl="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 smtClean="0"/>
          </a:p>
          <a:p>
            <a:pPr lvl="3"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el-GR" dirty="0" smtClean="0"/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Πρακτική Εφαρμογή του ΔΛΠ 17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 algn="just">
              <a:defRPr/>
            </a:pPr>
            <a:r>
              <a:rPr lang="el-GR" dirty="0" smtClean="0">
                <a:cs typeface="Tahoma" pitchFamily="34" charset="0"/>
              </a:rPr>
              <a:t>Ημερομηνία κατάρτισης των οικονομικών καταστάσεων είναι το τέλος της τελευταίας χρήσης.</a:t>
            </a:r>
          </a:p>
          <a:p>
            <a:pPr lvl="6" algn="just">
              <a:defRPr/>
            </a:pPr>
            <a:endParaRPr lang="el-GR" dirty="0" smtClean="0">
              <a:cs typeface="Tahoma" pitchFamily="34" charset="0"/>
            </a:endParaRPr>
          </a:p>
          <a:p>
            <a:pPr lvl="8" algn="just">
              <a:defRPr/>
            </a:pPr>
            <a:r>
              <a:rPr lang="el-GR" dirty="0" smtClean="0">
                <a:cs typeface="Tahoma" pitchFamily="34" charset="0"/>
              </a:rPr>
              <a:t>Κατά την ημερομηνία μετάβασης ο μισθωτής και ο εκμισθωτής κατατάσσουν τις μισθώσεις σε λειτουργικές ή χρηματοοικονομικές</a:t>
            </a:r>
          </a:p>
          <a:p>
            <a:pPr algn="just"/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Πρακτική εφαρμογή του ΔΠΛ 17 στις οικονομικές καταστάσεις εταιρείας εισηγμένης στο χρηματιστήριο αξιών Αθηνών.</a:t>
            </a:r>
            <a:endParaRPr lang="en-US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54833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l-GR" sz="3600" dirty="0" smtClean="0"/>
              <a:t>Η εταιρεία που μελετάμε είναι η «</a:t>
            </a:r>
            <a:r>
              <a:rPr lang="en-US" sz="3600" dirty="0" smtClean="0"/>
              <a:t>SPIDER</a:t>
            </a:r>
            <a:r>
              <a:rPr lang="el-GR" sz="3600" dirty="0" smtClean="0"/>
              <a:t>» ΜΕΤΑΛΛΟΒΙΟΜΗΧΑΝΙΑ Ν. ΠΕΤΣΙΟΣ &amp; ΥΙΟΣ Α.Ε. με διακριτικό τίτλο «</a:t>
            </a:r>
            <a:r>
              <a:rPr lang="en-US" sz="3600" dirty="0" smtClean="0"/>
              <a:t>SPIDER</a:t>
            </a:r>
            <a:r>
              <a:rPr lang="el-GR" sz="3600" dirty="0" smtClean="0"/>
              <a:t>». Ιδρύθηκε το 1972 και δραστηριοποιείται στον κλάδο παραγωγής μεταλλικών προϊόντων και στην εμπορία συναφών ειδών.</a:t>
            </a:r>
          </a:p>
          <a:p>
            <a:pPr marL="0" indent="0" algn="just">
              <a:buNone/>
            </a:pPr>
            <a:r>
              <a:rPr lang="el-GR" sz="3600" dirty="0" smtClean="0"/>
              <a:t>Στις ενοποιημένες οικονομικές καταστάσεις εκτός από την μητρική περιλαμβάνονται και οι εξής θυγατρικές</a:t>
            </a:r>
            <a:r>
              <a:rPr lang="en-US" sz="3600" dirty="0" smtClean="0"/>
              <a:t> :</a:t>
            </a:r>
            <a:r>
              <a:rPr lang="el-GR" sz="3600" dirty="0" smtClean="0"/>
              <a:t> </a:t>
            </a:r>
            <a:endParaRPr lang="en-US" sz="36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n-US" sz="3600" dirty="0" smtClean="0"/>
              <a:t>SPIDER ITALIA </a:t>
            </a:r>
            <a:r>
              <a:rPr lang="en-US" sz="3600" dirty="0" err="1" smtClean="0"/>
              <a:t>s.r.l</a:t>
            </a:r>
            <a:r>
              <a:rPr lang="en-US" sz="3600" dirty="0" smtClean="0"/>
              <a:t>.</a:t>
            </a:r>
            <a:r>
              <a:rPr lang="el-GR" sz="3600" dirty="0" smtClean="0"/>
              <a:t> </a:t>
            </a:r>
            <a:endParaRPr lang="en-US" sz="36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n-US" sz="3600" dirty="0" smtClean="0"/>
              <a:t>SPIDER UK </a:t>
            </a:r>
            <a:r>
              <a:rPr lang="en-US" sz="3600" dirty="0" err="1" smtClean="0"/>
              <a:t>L.t.d</a:t>
            </a:r>
            <a:r>
              <a:rPr lang="en-US" sz="3600" dirty="0" smtClean="0"/>
              <a:t>.</a:t>
            </a:r>
          </a:p>
          <a:p>
            <a:pPr lvl="1" algn="just">
              <a:buFont typeface="Wingdings" pitchFamily="2" charset="2"/>
              <a:buChar char="§"/>
            </a:pPr>
            <a:r>
              <a:rPr lang="el-GR" sz="3600" dirty="0" smtClean="0"/>
              <a:t>ΕΠΙΠΛΟΤΕΧΝΙΚΗ Α.Ε.</a:t>
            </a:r>
          </a:p>
          <a:p>
            <a:pPr marL="0" indent="0" algn="just">
              <a:buNone/>
            </a:pPr>
            <a:r>
              <a:rPr lang="el-GR" sz="3600" dirty="0" smtClean="0"/>
              <a:t>Οι ενοποιημένες οικονομικές καταστάσεις του Ομίλου της χρήσης 2005 είναι σύμφωνες με τα Διεθνή Πρότυπα Χρηματοοικονομικής Πληροφόρησης και καλύπτονται από το ΔΠΧΠ 1 διότι αποτελούν τις πρώτες επίσημες οικονομικές καταστάσεις που συντάσσονται και δημοσιεύονται σε αυτή την βάση.</a:t>
            </a:r>
          </a:p>
          <a:p>
            <a:pPr algn="just"/>
            <a:endParaRPr lang="el-GR" dirty="0" smtClean="0"/>
          </a:p>
          <a:p>
            <a:pPr algn="just"/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Πρακτική εφαρμογή του ΔΠΛ 17 στις οικονομικές καταστάσεις εταιρείας εισηγμένης στο χρηματιστήριο αξιών Αθηνών.</a:t>
            </a:r>
            <a:endParaRPr lang="en-US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130797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sz="2400" dirty="0" smtClean="0"/>
              <a:t>Ανάλυση διαφορών στις οικονομικές καταστάσεις της εταιρείας με βάση τα ΕΛΠ και το ΔΛΠ 17</a:t>
            </a:r>
          </a:p>
          <a:p>
            <a:pPr>
              <a:lnSpc>
                <a:spcPct val="80000"/>
              </a:lnSpc>
              <a:buNone/>
            </a:pPr>
            <a:r>
              <a:rPr lang="el-GR" sz="2400" dirty="0" smtClean="0">
                <a:cs typeface="Tahoma" pitchFamily="34" charset="0"/>
              </a:rPr>
              <a:t>Στο ενεργητικό των ισολογισμών του 2004 παρατηρούμε </a:t>
            </a:r>
            <a:r>
              <a:rPr lang="en-US" sz="2400" dirty="0" smtClean="0">
                <a:cs typeface="Tahoma" pitchFamily="34" charset="0"/>
              </a:rPr>
              <a:t>:</a:t>
            </a:r>
            <a:endParaRPr lang="el-GR" sz="2400" dirty="0" smtClean="0">
              <a:cs typeface="Tahoma" pitchFamily="34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95536" y="2785492"/>
            <a:ext cx="81010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1343</TotalTime>
  <Words>1040</Words>
  <Application>Microsoft Office PowerPoint</Application>
  <PresentationFormat>Προβολή στην οθόνη (16:10)</PresentationFormat>
  <Paragraphs>121</Paragraphs>
  <Slides>21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Διεθνή Λογιστικά Πρότυπα</vt:lpstr>
      <vt:lpstr>Διαφάνεια 2</vt:lpstr>
      <vt:lpstr>Άδειες Χρήσης</vt:lpstr>
      <vt:lpstr>Χρηματοδότηση</vt:lpstr>
      <vt:lpstr>Σκοποί  ενότητας</vt:lpstr>
      <vt:lpstr>Πρακτική Εφαρμογή του ΔΛΠ 17</vt:lpstr>
      <vt:lpstr>Πρακτική Εφαρμογή του ΔΛΠ 17</vt:lpstr>
      <vt:lpstr>Πρακτική εφαρμογή του ΔΠΛ 17 στις οικονομικές καταστάσεις εταιρείας εισηγμένης στο χρηματιστήριο αξιών Αθηνών.</vt:lpstr>
      <vt:lpstr>Πρακτική εφαρμογή του ΔΠΛ 17 στις οικονομικές καταστάσεις εταιρείας εισηγμένης στο χρηματιστήριο αξιών Αθηνών.</vt:lpstr>
      <vt:lpstr>Πρακτική εφαρμογή του ΔΠΛ 17 στις οικονομικές καταστάσεις εταιρείας εισηγμένης στο χρηματιστήριο αξιών Αθηνών.</vt:lpstr>
      <vt:lpstr>Πρακτική εφαρμογή του ΔΠΛ 17 στις οικονομικές καταστάσεις εταιρείας εισηγμένης στο χρηματιστήριο αξιών Αθηνών.</vt:lpstr>
      <vt:lpstr>Πρακτική εφαρμογή του ΔΠΛ 17 στις οικονομικές καταστάσεις εταιρείας εισηγμένης στο χρηματιστήριο αξιών Αθηνών.</vt:lpstr>
      <vt:lpstr>Πρακτική εφαρμογή του ΔΠΛ 17 στις οικονομικές καταστάσεις εταιρείας εισηγμένης στο χρηματιστήριο αξιών Αθηνών.</vt:lpstr>
      <vt:lpstr>Πρακτική εφαρμογή του ΔΠΛ 17 στις οικονομικές καταστάσεις εταιρείας εισηγμένης στο χρηματιστήριο αξιών Αθηνών.</vt:lpstr>
      <vt:lpstr>Βιβλιογραφία</vt:lpstr>
      <vt:lpstr>Σημείωμα Αναφοράς</vt:lpstr>
      <vt:lpstr>Σημείωμα Αδειοδότησης</vt:lpstr>
      <vt:lpstr>Διαφάνεια 18</vt:lpstr>
      <vt:lpstr>Διαφάνεια 19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200</cp:revision>
  <dcterms:created xsi:type="dcterms:W3CDTF">2012-09-06T09:03:05Z</dcterms:created>
  <dcterms:modified xsi:type="dcterms:W3CDTF">2015-11-08T15:29:29Z</dcterms:modified>
</cp:coreProperties>
</file>