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89" r:id="rId3"/>
    <p:sldId id="257" r:id="rId4"/>
    <p:sldId id="259" r:id="rId5"/>
    <p:sldId id="261" r:id="rId6"/>
    <p:sldId id="303" r:id="rId7"/>
    <p:sldId id="302" r:id="rId8"/>
    <p:sldId id="301" r:id="rId9"/>
    <p:sldId id="300" r:id="rId10"/>
    <p:sldId id="299" r:id="rId11"/>
    <p:sldId id="298" r:id="rId12"/>
    <p:sldId id="297" r:id="rId13"/>
    <p:sldId id="296" r:id="rId14"/>
    <p:sldId id="305" r:id="rId15"/>
    <p:sldId id="304"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291" r:id="rId34"/>
    <p:sldId id="292" r:id="rId35"/>
    <p:sldId id="293" r:id="rId36"/>
    <p:sldId id="294" r:id="rId37"/>
    <p:sldId id="295" r:id="rId38"/>
    <p:sldId id="280" r:id="rId39"/>
  </p:sldIdLst>
  <p:sldSz cx="9144000" cy="5715000" type="screen16x10"/>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10" y="13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06/03/2016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6/3/2016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35</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lte.org.g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b="1" dirty="0" smtClean="0"/>
              <a:t>Εκδιδόμενα Στοιχεία για Λιανική πώληση αγαθών ή υπηρεσιών Άρθρο 12</a:t>
            </a:r>
            <a:endParaRPr lang="el-GR" sz="2800" dirty="0" smtClean="0"/>
          </a:p>
          <a:p>
            <a:r>
              <a:rPr lang="el-GR" sz="28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ΕΡΜΗΝΕΙΑ ΠΟΛ 1003</a:t>
            </a:r>
            <a:endParaRPr lang="en-US" dirty="0" smtClean="0"/>
          </a:p>
          <a:p>
            <a:pPr marL="0" algn="just">
              <a:buNone/>
            </a:pPr>
            <a:r>
              <a:rPr lang="el-GR" dirty="0" smtClean="0"/>
              <a:t>12.4.1 Με την παράγραφο αυτή καθιερώνεται η υποχρέωση τήρησης αρχείου από τον πωλητή για κάθε εκδιδόμενο πιστωτικό στοιχείο λιανικής πώλησης αξίας άνω των 50 ευρώ. Στο αρχείο αυτό καταχωρείται το ονοματεπώνυμο και η διεύθυνση του πελάτη. Αντί της τήρησης ιδιαίτερου αρχείου επιστροφών και εκπτώσεων λιανικής, ο πωλητής δύναται να αναγράφει τις πληροφορίες αυτές στα εκδιδόμενα πιστωτικά στοιχεία. Διευκρινίζεται ότι πιστωτικό στοιχείο λιανικής δύναται να εκδίδεται για κάθε πώληση λιανικής (εμπορεύματα, προϊόντα, υπηρεσίες, κλπ.).</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a:xfrm>
            <a:off x="457200" y="1333500"/>
            <a:ext cx="8229600" cy="4381500"/>
          </a:xfrm>
        </p:spPr>
        <p:txBody>
          <a:bodyPr>
            <a:normAutofit fontScale="62500" lnSpcReduction="20000"/>
          </a:bodyPr>
          <a:lstStyle/>
          <a:p>
            <a:pPr marL="0" algn="just">
              <a:buNone/>
            </a:pPr>
            <a:r>
              <a:rPr lang="el-GR" b="1" dirty="0" smtClean="0"/>
              <a:t>5.</a:t>
            </a:r>
            <a:r>
              <a:rPr lang="el-GR" dirty="0" smtClean="0"/>
              <a:t> Με στοιχείο λιανικής πώλησης εξομοιώνεται κάθε άλλο έγγραφο που περιλαμβάνει τα δεδομένα του στοιχείου λιανικής πώλησης και αντίτυπο αυτού παραδίδεται στον πελάτη. </a:t>
            </a:r>
            <a:endParaRPr lang="en-US" dirty="0" smtClean="0"/>
          </a:p>
          <a:p>
            <a:pPr marL="0" algn="just">
              <a:buNone/>
            </a:pPr>
            <a:r>
              <a:rPr lang="el-GR" b="1" dirty="0" smtClean="0"/>
              <a:t>ΕΡΜΗΝΕΙΑ ΠΟΛ 1003</a:t>
            </a:r>
            <a:endParaRPr lang="en-US" dirty="0" smtClean="0"/>
          </a:p>
          <a:p>
            <a:pPr marL="0" algn="just">
              <a:buNone/>
            </a:pPr>
            <a:r>
              <a:rPr lang="el-GR" dirty="0" smtClean="0"/>
              <a:t>12.5.1 Με την παράγραφο αυτή ορίζεται ότι κάθε έγγραφο που περιέχει τα οριζόμενα στοιχεία (πληροφορίες) του παραστατικού λιανικής πώλησης εξομοιώνεται με παραστατικό λιανικής πώλησης (π.χ. συμβόλαια μεταβίβασης αγαθών, λογαριασμοί, εισιτήρια, τραπεζικά παραστατικά, ασφαλιστήρια συμβόλαια κ.λπ.). Διευκρινίζεται ότι δεν απαιτείται η έκδοση ξεχωριστού στοιχείου λιανικής για την είσπραξη αμοιβής από συμβολαιογράφους, εφόσον η αμοιβή αναγράφεται στο σχετικό συμβόλαιο, δεδομένου ότι το συμβόλαιο εξομοιώνεται στην περίπτωση αυτή με στοιχείο λιανικής βάσει των στοιχείων που περιέχει. Το ίδιο ισχύει αναλογικά και με τις ίδιες προϋποθέσεις για κάθε άλλο υπόχρεο (π.χ. δικαστικοί επιμελητές).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dirty="0" smtClean="0"/>
              <a:t> </a:t>
            </a:r>
            <a:r>
              <a:rPr lang="el-GR" b="1" dirty="0" smtClean="0"/>
              <a:t>6.</a:t>
            </a:r>
            <a:r>
              <a:rPr lang="el-GR" dirty="0" smtClean="0"/>
              <a:t> Το στοιχείο λιανικής πώλησης μπορεί να φέρει ανάλογη ονομασία, σύμφωνα με τις επικρατούσες συναλλακτικές πρακτικές ή τις απαιτήσεις άλλης νομοθεσίας. </a:t>
            </a:r>
            <a:endParaRPr lang="en-US" dirty="0" smtClean="0"/>
          </a:p>
          <a:p>
            <a:pPr marL="0" algn="just">
              <a:buNone/>
            </a:pPr>
            <a:r>
              <a:rPr lang="el-GR" b="1" dirty="0" smtClean="0"/>
              <a:t>ΕΡΜΗΝΕΙΑ ΠΟΛ 1003</a:t>
            </a:r>
            <a:endParaRPr lang="en-US" dirty="0" smtClean="0"/>
          </a:p>
          <a:p>
            <a:pPr marL="0" algn="just">
              <a:buNone/>
            </a:pPr>
            <a:r>
              <a:rPr lang="el-GR" dirty="0" smtClean="0"/>
              <a:t>12.6.1 Με την παράγραφο γίνεται δεκτό ότι το παραστατικό λιανικής πώλησης μπορεί να φέρει ονομασία (τίτλο), ανάλογα με τις επικρατούσες πρακτικές («Απόδειξη», «Απόδειξη λιανικής», «Απόδειξη λιανικής πώλησης», «Απόδειξη παροχής υπηρεσιών» και «Απόδειξη λιανικών συναλλαγών»).</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b="1" dirty="0" smtClean="0"/>
              <a:t>7.</a:t>
            </a:r>
            <a:r>
              <a:rPr lang="el-GR" dirty="0" smtClean="0"/>
              <a:t> Η οντότητα που πωλεί αγαθά ή υπηρεσίες σε ιδιώτες καταναλωτές έχει την ευθύνη να διασφαλίζει ότι εκδίδεται στοιχείο λιανικής πώλησης για κάθε σχετική πώληση. Η οντότητα αυτή εκδίδει το παραστατικό πώλησης. Εναλλακτικά, η οντότητα μπορεί με προηγούμενη συμφωνία να διασφαλίσει την έκδοση παραστατικού από τρίτο πρόσωπο εξ’ ονόματος και για λογαριασμό της. Η συμφωνία για έκδοση παραστατικού πώλησης από άλλο τρίτο πρόσωπο δεν απαλλάσσει την οντότητα από τη νόμιμη υποχρέωση να διασφαλίσει ότι θα εκδοθεί σχετικό παραστατικό καθώς και από κάθε σχετική ευθύνη σύμφωνα με αυτό το νόμο.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b="1" dirty="0" smtClean="0"/>
              <a:t>ΕΡΜΗΝΕΙΑ ΠΟΛ 1003</a:t>
            </a:r>
            <a:endParaRPr lang="en-US" dirty="0" smtClean="0"/>
          </a:p>
          <a:p>
            <a:pPr marL="0" algn="just">
              <a:buNone/>
            </a:pPr>
            <a:r>
              <a:rPr lang="el-GR" dirty="0" smtClean="0"/>
              <a:t>12.7.1 Με την παράγραφο ρυθμίζεται το θέμα της ανάθεσης, από οντότητα που πραγματοποιεί λιανικές πωλήσεις (αγαθών ή υπηρεσιών), της έκδοσης παραστατικού λιανικής πώλησης σε τρίτο μέρος, εξ’ ονόματος και για λογαριασμό της. Η ανάθεση προϋποθέτει προηγούμενη συμφωνία.</a:t>
            </a:r>
            <a:endParaRPr lang="en-US" dirty="0" smtClean="0"/>
          </a:p>
          <a:p>
            <a:pPr marL="0" algn="just">
              <a:buNone/>
            </a:pPr>
            <a:r>
              <a:rPr lang="el-GR" dirty="0" smtClean="0"/>
              <a:t>12.7.2 Η δυνατότητα ανάθεσης σε τρίτο της έκδοσης παραστατικών λιανικής παρέχεται ανεξαιρέτως, χωρίς κανένα περιορισμό για το είδος της λιανικής πώλησης. Δηλαδή, από την 1η Ιανουαρίου 2015 η δυνατότητα αυτή δεν περιορίζεται στην έκδοση εισιτηρίων για θεάματα, καλλιτεχνικές εκδηλώσεις, κλπ, όπως ίσχυε μέχρι την 31η Δεκεμβρίου 2014.</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12.7.3 Η ανάθεση δεν απαλλάσσει την οντότητα από τη σχετική ευθύνη για την έκδοση αποδείξεων αλλά και κάθε ευθύνη σύμφωνα με την κείμενη νομοθεσία.</a:t>
            </a:r>
            <a:endParaRPr lang="en-US" dirty="0" smtClean="0"/>
          </a:p>
          <a:p>
            <a:pPr marL="0" algn="just">
              <a:buNone/>
            </a:pPr>
            <a:r>
              <a:rPr lang="el-GR" dirty="0" smtClean="0"/>
              <a:t>12.7.4 Το τρίτο πρόσωπο που εκδίδει στοιχεία λιανικής πώλησης για λογαριασμό της οντότητας, οφείλει να αποστέλλει εγκαίρως στην οντότητα τα εκδιδόμενα στοιχεία λιανικής πώλησης ή κατ’ ελάχιστο όλες τις απαιτούμενες πληροφορίες που αφορούν τις πραγματοποιηθείσες για λογαριασμό της οντότητας λιανικές συναλλαγές.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b="1" dirty="0" smtClean="0"/>
              <a:t>8.</a:t>
            </a:r>
            <a:r>
              <a:rPr lang="el-GR" dirty="0" smtClean="0"/>
              <a:t> Η έκδοση στοιχείων λιανικής πώλησης γίνεται με τη χρήση φορολογικών ηλεκτρονικών μηχανισμών του νόμου 1809/1980. </a:t>
            </a:r>
            <a:endParaRPr lang="en-US" dirty="0" smtClean="0"/>
          </a:p>
          <a:p>
            <a:pPr marL="0" algn="just">
              <a:buNone/>
            </a:pPr>
            <a:r>
              <a:rPr lang="el-GR" b="1" dirty="0" smtClean="0"/>
              <a:t>ΕΡΜΗΝΕΙΑ ΠΟΛ 1003</a:t>
            </a:r>
            <a:endParaRPr lang="en-US" dirty="0" smtClean="0"/>
          </a:p>
          <a:p>
            <a:pPr marL="0" algn="just">
              <a:buNone/>
            </a:pPr>
            <a:r>
              <a:rPr lang="el-GR" dirty="0" smtClean="0"/>
              <a:t>12.8.1 Με την παράγραφο 8 εισάγεται γενική υποχρέωση για χρήση Φορολογικών Ηλεκτρονικών Μηχανισμών (ΦΗΜ) που προέβλεπε ο Ν.1809/1988 κατά τη θέση σε ισχύ του παρόντος νόμου, για την έκδοση παραστατικών πωλήσεων λιανικής (αποδείξεις λιανικής ή τιμολόγια). Συγκεκριμένα, οι αποδείξεις λιανικής (πώλησης ή παροχής υπηρεσιών) εκδίδονται με τη χρήση φορολογικής ταμειακής μηχανής ή, εφόσον εκδίδονται μηχανογραφικά, με σήμανση από φορολογικό μηχανισμό.</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10000"/>
          </a:bodyPr>
          <a:lstStyle/>
          <a:p>
            <a:pPr marL="0" algn="just">
              <a:buNone/>
            </a:pPr>
            <a:r>
              <a:rPr lang="el-GR" dirty="0" smtClean="0"/>
              <a:t>12.8.2 Σημειώνεται ότι σε περίπτωση που η οντότητα εκδίδει τιμολόγιο για τις λιανικές πωλήσεις αγαθών ή παροχές υπηρεσιών, αυτό εκδίδεται μηχανογραφικά με σήμανση από φορολογικό μηχανισμό, εκτός εάν η οντότητα απαλλάσσεται από τη χρήση φορολογικού μηχανισμού σύμφωνα με το άρθρο αυτό, περίπτωση στην οποία το τιμολόγιο εκδίδεται με οποιονδήποτε τρόπο, είτε χειρόγραφα είτε μηχανογραφικά χωρίς σήμανση από φορολογικό μηχανισμό.</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b="1" dirty="0" smtClean="0"/>
              <a:t>9.</a:t>
            </a:r>
            <a:r>
              <a:rPr lang="el-GR" dirty="0" smtClean="0"/>
              <a:t> Με απόφαση του Γενικού Γραμματέα Δημοσίων Εσόδων δύναται να τίθενται σε εφαρμογή τεχνικές προδιαγραφές καθώς και πληροφοριακά και λειτουργικά χαρακτηριστικά των φορολογικών ηλεκτρονικών μηχανισμών που είναι σύμφωνα με τις βέλτιστες ευρωπαϊκές πρακτικές, με σκοπό τη διασφάλιση της αυθεντικότητας και της ακεραιότητας των εκδιδόμενων στοιχείων λιανικής πώλησης. Με την ίδια απόφαση δύναται να ρυθμίζονται θέματα σχετικά με την εφαρμογή των εν λόγω τεχνικών προδιαγραφών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62500" lnSpcReduction="20000"/>
          </a:bodyPr>
          <a:lstStyle/>
          <a:p>
            <a:pPr marL="0" algn="just">
              <a:buNone/>
            </a:pPr>
            <a:r>
              <a:rPr lang="el-GR" b="1" dirty="0" smtClean="0"/>
              <a:t>10.</a:t>
            </a:r>
            <a:r>
              <a:rPr lang="el-GR" dirty="0" smtClean="0"/>
              <a:t> Οι οντότητες δύνανται να εκδίδουν τα στοιχεία λιανικής πώλησης με τη χρήση υπηρεσιών παρόχου ηλεκτρονικής έκδοσης στοιχείων λιανικής πώλησης, αντί της χρήσης φορολογικών ηλεκτρονικών μηχανισμών της παραγράφου 8. </a:t>
            </a:r>
          </a:p>
          <a:p>
            <a:pPr marL="0" algn="just">
              <a:buNone/>
            </a:pPr>
            <a:r>
              <a:rPr lang="el-GR" b="1" dirty="0" smtClean="0"/>
              <a:t>ΕΡΜΗΝΕΙΑ ΠΟΛ 1003</a:t>
            </a:r>
            <a:endParaRPr lang="en-US" dirty="0" smtClean="0"/>
          </a:p>
          <a:p>
            <a:pPr marL="0" algn="just">
              <a:buNone/>
            </a:pPr>
            <a:r>
              <a:rPr lang="el-GR" dirty="0" smtClean="0"/>
              <a:t> 12.10.1 Με την παράγραφο αυτή παρέχεται η δυνατότητα στις υποκείμενες οντότητες, αντί της έκδοσης παραστατικών λιανικής πώλησης με τη χρήση Φορολογικού Ηλεκτρονικού Μηχανισμού (φορολογικής ταμειακής μηχανής ή μηχανισμού Ε.Α.Φ.Δ.Σ.Σ.), να εκδίδουν τα σχετικά στοιχεία πώλησης (αποδείξεις ή και τιμολόγια) χρησιμοποιώντας τις υπηρεσίες των παρόχων ηλεκτρονικής έκδοσης στοιχείων λιανικής πώλησης. Οι πάροχοι εκδίδουν τα στοιχεία λιανικής πώλησης με τη χρήση ηλεκτρονικών μέσων, κατ’ εντολή και για λογαριασμό της υπόχρεης οντότητας.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Ι</a:t>
            </a:r>
          </a:p>
          <a:p>
            <a:pPr algn="l"/>
            <a:r>
              <a:rPr lang="el-GR" sz="2800" b="1" dirty="0" smtClean="0"/>
              <a:t>Ενότητα 10: Εκδιδόμενα Στοιχεία για Λιανική πώληση αγαθών ή υπηρεσιών Άρθρο 12</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12.10.2 Εκτός από την κατ’ εντολή και για λογαριασμό της οντότητας ηλεκτρονική έκδοση των στοιχείων λιανικής πώλησης, ο πάροχος μπορεί, κατόπιν συμφωνίας με την υπόχρεη οντότητα, να αναλάβει και την αρχειοθέτηση και διαφύλαξη των στοιχείων λιανικής πώλησης για λογαριασμό της οντότητας. Η φύλαξη των στοιχείων λιανικής από τρίτο, δεν απαλλάσσει την οντότητα από τη σχετική ευθύνη σύμφωνα με τον παρόντα νόμο και τη φορολογική νομοθεσία (σχετικές οι διατάξεις της παρ. 2 του άρθρου 13 του Ν. 4174/2013).</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11.</a:t>
            </a:r>
            <a:r>
              <a:rPr lang="el-GR" sz="2700" dirty="0" smtClean="0"/>
              <a:t> Με απόφαση του Γενικού Γραμματέα Δημοσίων Εσόδων, ύστερα από δημοσίευση αξιολόγησης των διοικητικών βαρών για τις υποκείμενες οντότητες σε σχέση με το αναμενόμενο φορολογικό όφελος, δύναται να απαλλάσσονται ορισμένες κατηγορίες οντοτήτων από την υποχρέωση της παραγράφου 8. Οι οντότητες αυτές δύνανται να εκδίδουν τα στοιχεία λιανικής πώλησης με χειρόγραφο τρόπο ή με άλλο τεχνικό μέσο.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ΕΡΜΗΝΕΙΑ ΠΟΛ 1003</a:t>
            </a:r>
            <a:endParaRPr lang="en-US" sz="2700" dirty="0" smtClean="0"/>
          </a:p>
          <a:p>
            <a:pPr marL="0" algn="just">
              <a:buNone/>
            </a:pPr>
            <a:r>
              <a:rPr lang="el-GR" sz="2700" dirty="0" smtClean="0"/>
              <a:t>12.11.1 Με την παράγραφο αυτή εξουσιοδοτείται ο Γενικός Γραμματέας Δημοσίων Εσόδων να καθορίσει απαλλαγές από την υποχρέωση χρήσης Φορολογικών Ηλεκτρονικών Μηχανισμών (φορολογική ταμειακή μηχανή ή μηχανισμός Ε.Α.Φ.Δ.Σ.Σ.), για συγκεκριμένες κατηγορίες οντοτήτων ή συγκεκριμένες κατηγορίες συναλλαγών λιανικής.</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b="0" dirty="0"/>
          </a:p>
        </p:txBody>
      </p:sp>
      <p:sp>
        <p:nvSpPr>
          <p:cNvPr id="3" name="2 - Θέση περιεχομένου"/>
          <p:cNvSpPr>
            <a:spLocks noGrp="1"/>
          </p:cNvSpPr>
          <p:nvPr>
            <p:ph idx="1"/>
          </p:nvPr>
        </p:nvSpPr>
        <p:spPr/>
        <p:txBody>
          <a:bodyPr>
            <a:normAutofit/>
          </a:bodyPr>
          <a:lstStyle/>
          <a:p>
            <a:pPr marL="0" algn="just">
              <a:buNone/>
            </a:pPr>
            <a:r>
              <a:rPr lang="el-GR" sz="2500" b="1" dirty="0" smtClean="0"/>
              <a:t>12.</a:t>
            </a:r>
            <a:r>
              <a:rPr lang="el-GR" sz="2500" dirty="0" smtClean="0"/>
              <a:t> Κατ’ εξαίρεση, επιτρέπεται η έκδοση στοιχείων λιανικής πώλησης με χειρόγραφο τρόπο ή με άλλο τεχνικό μέσο, αντί της εφαρμογής των παραγράφων 8 ή 10 του παρόντος άρθρου, για περιστασιακές λιανικές πωλήσεις. </a:t>
            </a:r>
            <a:endParaRPr lang="en-US" sz="2500" dirty="0" smtClean="0"/>
          </a:p>
          <a:p>
            <a:pPr marL="0" algn="just">
              <a:buNone/>
            </a:pPr>
            <a:endParaRPr lang="en-US" sz="2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b="1" dirty="0" smtClean="0"/>
              <a:t>ΕΡΜΗΝΕΙΑ ΠΟΛ 1003</a:t>
            </a:r>
            <a:endParaRPr lang="en-US" dirty="0" smtClean="0"/>
          </a:p>
          <a:p>
            <a:pPr marL="0" algn="just">
              <a:buNone/>
            </a:pPr>
            <a:r>
              <a:rPr lang="el-GR" dirty="0" smtClean="0"/>
              <a:t>12.12.1 Με την παράγραφο αυτή παρέχεται η δυνατότητα, για περιστασιακές λιανικές πωλήσεις, οι οντότητες να εκδίδουν τα στοιχεία λιανικής χειρόγραφα ή μηχανογραφικά χωρίς σήμανση από φορολογικό μηχανισμό και χωρίς να κάνουν χρήση των υπηρεσιών των παρόχων ηλεκτρονικής έκδοσης στοιχείων λιανικής πώλησης. Για παράδειγμα, ένα εργοστάσιο που πουλά λιανικά στους υπαλλήλους του, δεν απαιτείται να χρησιμοποιεί φορολογικό ηλεκτρονικό μηχανισμό. Αντίθετα, στην περίπτωση που λειτουργεί πρατήριο λιανικής πώλησης, απαιτείται η χρησιμοποίηση φορολογικού ηλεκτρονικού μηχανισμού.</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62500" lnSpcReduction="20000"/>
          </a:bodyPr>
          <a:lstStyle/>
          <a:p>
            <a:pPr marL="0" algn="just">
              <a:buNone/>
            </a:pPr>
            <a:r>
              <a:rPr lang="el-GR" b="1" dirty="0" smtClean="0"/>
              <a:t>13.</a:t>
            </a:r>
            <a:r>
              <a:rPr lang="el-GR" dirty="0" smtClean="0"/>
              <a:t> Η οντότητα μπορεί να εκδίδει παραστατικά λιανικής πώλησης με χειρόγραφο τρόπο στην περίπτωση διακοπής του συστήματος διανομής ηλεκτρικής ενέργειας ή διακοπής της λειτουργίας του μέσου της παραγράφου 8 λόγω τεχνικού προβλήματος. Σε περίπτωση μη λειτουργίας του εξοπλισμού της παραγράφου 8 του παρόντος άρθρου λόγω τεχνικού προβλήματος, η οντότητα λαμβάνει όλα τα απαραίτητα μέτρα για αποκατάσταση της λειτουργίας του εξοπλισμού χωρίς αδικαιολόγητη καθυστέρηση και για την αποτροπή επαναλήψεων του προβλήματος. Με απόφαση του Γενικού Γραμματέα Δημοσίων Εσόδων της παραγράφου 9 δύναται να ρυθμίζονται θέματα εφαρμογής αυτής της παραγράφου καθώς και να επιβάλλονται υποχρεώσεις ενημέρωσης της Διεύθυνσης Υποστήριξης Ηλεκτρονικών Υπηρεσιών της Γενικής Διεύθυνσης Δημοσίων Εσόδων του Υπουργείου Οικονομικών.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ΕΡΜΗΝΕΙΑ ΠΟΛ 1003</a:t>
            </a:r>
            <a:endParaRPr lang="en-US" dirty="0" smtClean="0"/>
          </a:p>
          <a:p>
            <a:pPr marL="0" algn="just">
              <a:buNone/>
            </a:pPr>
            <a:r>
              <a:rPr lang="el-GR" dirty="0" smtClean="0"/>
              <a:t>12.13.1 Με την παράγραφο παρέχεται η δυνατότητα σε οντότητες, σε περίπτωση διακοπής του συστήματος διανομής ηλεκτρικής ενέργειας ή διακοπής της λειτουργίας του φορολογικού ηλεκτρονικού μηχανισμού λόγω τεχνικού προβλήματος, να εκδίδουν τα στοιχεία λιανικής χειρόγραφα ή μηχανογραφικά χωρίς σήμανση από φορολογικό μηχανισμό και χωρίς να κάνουν χρήση των υπηρεσιών των παρόχων ηλεκτρονικής έκδοσης στοιχείων λιανικής πώλησης.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12.13.2 Η παράγραφος αυτή θεσπίζει την υποχρέωση της οντότητας να μεριμνά για την αποκατάσταση της βλάβης Φορολογικού Ηλεκτρονικού Μηχανισμού χωρίς καμία αδικαιολόγητη καθυστέρηση καθώς και για την αποτροπή επαναλήψεων του προβλήματος. Με απόφαση του Γενικού Γραμματέα Δημοσίων Εσόδων θα καθοριστούν υποχρεώσεις ενημέρωσης της Διεύθυνσης Υποστήριξης Ηλεκτρονικών Υπηρεσιών της Γενικής Γραμματείας Δημοσίων Εσόδων, σχετικά με τις βλάβες αυτές.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800" dirty="0" smtClean="0"/>
              <a:t>12.13.4 Διευκρινίζεται ότι σε σχέση με την υποχρέωση ενημέρωσης της Διεύθυνσης Υποστήριξης Ηλεκτρονικών Υπηρεσιών της Γενικής Γραμματείας Δημοσίων Εσόδων, ως παύση χρήσης και ως απόκτηση Φορολογικού Ηλεκτρονικού Μηχανισμού θεωρείται, αντίστοιχα, και η βλάβη της μνήμης του Φορολογικού Ηλεκτρονικού Μηχανισμού καθώς και η αντικατάστασή της από νέα μνήμη.</a:t>
            </a:r>
            <a:endParaRPr lang="en-US" sz="2800" dirty="0" smtClean="0"/>
          </a:p>
          <a:p>
            <a:pPr marL="0"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b="1" dirty="0" smtClean="0"/>
              <a:t>14.</a:t>
            </a:r>
            <a:r>
              <a:rPr lang="el-GR" dirty="0" smtClean="0"/>
              <a:t> Η οντότητα που εκδίδει στοιχεία λιανικής πώλησης με τη χρήση φορολογικών ηλεκτρονικών μηχανισμών της παραγράφου 8 διαβιβάζει εντός 10 (δέκα) ημερών από την έναρξη ή την παύση της χρήσης του εν λόγω μέσου στη Διεύθυνση Υποστήριξης Ηλεκτρονικών Υπηρεσιών της Γενικής Διεύθυνσης Δημοσίων Εσόδων του Υπουργείου Οικονομικών τις ακόλουθες, κατά περίπτωση πληροφορίες: </a:t>
            </a:r>
            <a:endParaRPr lang="en-US" dirty="0" smtClean="0"/>
          </a:p>
          <a:p>
            <a:pPr>
              <a:buNone/>
            </a:pPr>
            <a:r>
              <a:rPr lang="el-GR" dirty="0" smtClean="0"/>
              <a:t>α) Τον τύπο και τον σειριακό αριθμό (κωδικό) του κατασκευαστή του χρησιμοποιούμενου μέσου που απαιτείται για την ταυτοποίηση του εν λόγω μέσου. </a:t>
            </a:r>
            <a:endParaRPr lang="en-US" dirty="0" smtClean="0"/>
          </a:p>
          <a:p>
            <a:pPr>
              <a:buNone/>
            </a:pPr>
            <a:r>
              <a:rPr lang="el-GR" dirty="0" smtClean="0"/>
              <a:t>β) Την ημερομηνία απόκτησης και την ημερομηνία οριστικής παύσης της χρήσης του μέσου.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b="1" dirty="0" smtClean="0"/>
              <a:t>15.</a:t>
            </a:r>
            <a:r>
              <a:rPr lang="el-GR" dirty="0" smtClean="0"/>
              <a:t> Οι οντότητες οι οποίες επιλέγουν να εκδίδουν τα στοιχεία λιανικής πώλησης μέσω τρίτου προσώπου (</a:t>
            </a:r>
            <a:r>
              <a:rPr lang="el-GR" dirty="0" err="1" smtClean="0"/>
              <a:t>πάροχος</a:t>
            </a:r>
            <a:r>
              <a:rPr lang="el-GR" dirty="0" smtClean="0"/>
              <a:t>) διαβιβάζουν προς τη Διεύθυνση Υποστήριξης Ηλεκτρονικών Υπηρεσιών της Γενικής Διεύθυνσης Δημοσίων Εσόδων του Υπουργείου Οικονομικών την επωνυμία και τα στοιχεία επικοινωνίας του τρίτου προσώπου, καθώς και την ημερομηνία έναρξης και λήξης της χρήσης των υπηρεσιών του παρόχου. Η διαβίβαση των πληροφοριών αυτών γίνεται εντός 10 (δέκα) ημερών από την έναρξη ή την παύση χρήσης των υπηρεσιών του παρόχου.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Στεφάνου Κωνσταντίνος (2013), Λογιστική και Εμπορική Διαχείριση με Ηλεκτρονικούς Υπολογιστές, εκδόσεις Στεφάνου Κωνσταντίνος,</a:t>
            </a: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Δρ. Νικόλαος Δ.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(2012), Μηχανογραφημένη Λογιστική, Εκδόσεις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a:t>
            </a:r>
            <a:r>
              <a:rPr lang="el-GR" sz="1400" dirty="0" smtClean="0">
                <a:ea typeface="Arial Unicode MS"/>
                <a:cs typeface="Times New Roman" pitchFamily="18" charset="0"/>
              </a:rPr>
              <a:t>Νικόλαος,</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 </a:t>
            </a:r>
            <a:r>
              <a:rPr lang="el-GR" sz="1400" dirty="0" err="1" smtClean="0">
                <a:ea typeface="Arial Unicode MS"/>
                <a:cs typeface="Times New Roman" pitchFamily="18" charset="0"/>
              </a:rPr>
              <a:t>Γκίνογλου</a:t>
            </a:r>
            <a:r>
              <a:rPr lang="el-GR" sz="1400" dirty="0" smtClean="0">
                <a:ea typeface="Arial Unicode MS"/>
                <a:cs typeface="Times New Roman" pitchFamily="18" charset="0"/>
              </a:rPr>
              <a:t>, Π. </a:t>
            </a:r>
            <a:r>
              <a:rPr lang="el-GR" sz="1400" dirty="0" err="1" smtClean="0">
                <a:ea typeface="Arial Unicode MS"/>
                <a:cs typeface="Times New Roman" pitchFamily="18" charset="0"/>
              </a:rPr>
              <a:t>Ταχυνάκης</a:t>
            </a:r>
            <a:r>
              <a:rPr lang="el-GR" sz="1400" dirty="0" smtClean="0">
                <a:ea typeface="Arial Unicode MS"/>
                <a:cs typeface="Times New Roman" pitchFamily="18" charset="0"/>
              </a:rPr>
              <a:t>, Ν. Πρωτοψάλτης (2004), Λογιστικά Πληροφοριακά Συστήματα Μηχανογραφημένη Λογιστική, εκδόσεις Εκδοτική </a:t>
            </a:r>
            <a:r>
              <a:rPr lang="en-US" sz="1400" dirty="0" err="1" smtClean="0">
                <a:ea typeface="Arial Unicode MS"/>
                <a:cs typeface="Times New Roman" pitchFamily="18" charset="0"/>
              </a:rPr>
              <a:t>Rosili</a:t>
            </a:r>
            <a:r>
              <a:rPr lang="en-US" sz="1400" dirty="0" smtClean="0">
                <a:ea typeface="Arial Unicode MS"/>
                <a:cs typeface="Times New Roman" pitchFamily="18" charset="0"/>
              </a:rPr>
              <a:t> </a:t>
            </a:r>
            <a:r>
              <a:rPr lang="el-GR" sz="1400" dirty="0" smtClean="0">
                <a:ea typeface="Arial Unicode MS"/>
                <a:cs typeface="Times New Roman" pitchFamily="18" charset="0"/>
              </a:rPr>
              <a:t>Εμπορική – </a:t>
            </a:r>
            <a:r>
              <a:rPr lang="el-GR" sz="1400" dirty="0" smtClean="0">
                <a:ea typeface="Arial Unicode MS"/>
                <a:cs typeface="Times New Roman" pitchFamily="18" charset="0"/>
              </a:rPr>
              <a:t>Μ.ΕΠΕ,</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Αθανασίου Δημήτριος (2015), Η σύγχρονη μηχανογραφική οργάνωση επιχειρήσεων, εκδόσεις </a:t>
            </a:r>
            <a:r>
              <a:rPr lang="el-GR" sz="1400" dirty="0" err="1" smtClean="0">
                <a:ea typeface="Arial Unicode MS"/>
                <a:cs typeface="Times New Roman" pitchFamily="18" charset="0"/>
              </a:rPr>
              <a:t>Μούργκος</a:t>
            </a:r>
            <a:r>
              <a:rPr lang="el-GR" sz="1400" dirty="0" smtClean="0">
                <a:ea typeface="Arial Unicode MS"/>
                <a:cs typeface="Times New Roman" pitchFamily="18" charset="0"/>
              </a:rPr>
              <a:t> </a:t>
            </a:r>
            <a:r>
              <a:rPr lang="el-GR" sz="1400" dirty="0" smtClean="0">
                <a:ea typeface="Arial Unicode MS"/>
                <a:cs typeface="Times New Roman" pitchFamily="18" charset="0"/>
              </a:rPr>
              <a:t>Ιωάννης,</a:t>
            </a:r>
            <a:endParaRPr lang="el-GR" sz="1400" dirty="0" smtClean="0">
              <a:ea typeface="Arial Unicode MS"/>
              <a:cs typeface="Times New Roman" pitchFamily="18" charset="0"/>
            </a:endParaRPr>
          </a:p>
          <a:p>
            <a:pPr>
              <a:buNone/>
            </a:pPr>
            <a:r>
              <a:rPr lang="el-GR" sz="1400" dirty="0" smtClean="0"/>
              <a:t>Ν. 4308/2014 «</a:t>
            </a:r>
            <a:r>
              <a:rPr lang="el-GR" sz="1400" dirty="0" err="1" smtClean="0"/>
              <a:t>Eλληνικά</a:t>
            </a:r>
            <a:r>
              <a:rPr lang="el-GR" sz="1400" dirty="0" smtClean="0"/>
              <a:t> Λογιστικά Πρότυπα, συναφείς ρυθμίσεις</a:t>
            </a:r>
            <a:br>
              <a:rPr lang="el-GR" sz="1400" dirty="0" smtClean="0"/>
            </a:br>
            <a:r>
              <a:rPr lang="el-GR" sz="1400" dirty="0" smtClean="0"/>
              <a:t>και άλλες διατάξεις » , ΦΕΚ  251/ τ. Α΄ /</a:t>
            </a:r>
            <a:r>
              <a:rPr lang="el-GR" sz="1400" dirty="0" smtClean="0"/>
              <a:t>24-11-2014,</a:t>
            </a:r>
            <a:endParaRPr lang="el-GR" sz="1400" dirty="0" smtClean="0"/>
          </a:p>
          <a:p>
            <a:pPr>
              <a:buNone/>
            </a:pPr>
            <a:r>
              <a:rPr lang="el-GR" sz="1400" dirty="0" smtClean="0"/>
              <a:t>ΠΟΛ</a:t>
            </a:r>
            <a:r>
              <a:rPr lang="el-GR" sz="1400" dirty="0" smtClean="0"/>
              <a:t>. 1003/2015: Παροχή οδηγιών για την εφαρμογή του ν. 4308/2014 (ΦΕΚ Α΄ 251) περί των «Ελληνικών Λογιστικών Προτύπων, συναφείς ρυθμίσεις και άλλες </a:t>
            </a:r>
            <a:r>
              <a:rPr lang="el-GR" sz="1400" dirty="0" smtClean="0"/>
              <a:t>διατάξεις</a:t>
            </a:r>
            <a:r>
              <a:rPr lang="el-GR" sz="1400" dirty="0" smtClean="0"/>
              <a:t>,</a:t>
            </a:r>
            <a:endParaRPr lang="en-US" sz="1400" dirty="0" smtClean="0"/>
          </a:p>
          <a:p>
            <a:pPr>
              <a:buNone/>
            </a:pPr>
            <a:r>
              <a:rPr lang="el-GR" sz="1400" dirty="0" smtClean="0"/>
              <a:t>Λογιστική  Οδηγία Εφαρμογής του Νόμου </a:t>
            </a:r>
            <a:r>
              <a:rPr lang="el-GR" sz="1400" dirty="0" smtClean="0"/>
              <a:t>4308/2014 «Ελληνικά Λογιστικά Πρότυπα, συναφείς ρυθμίσεις και άλλες διατάξεις», </a:t>
            </a:r>
            <a:r>
              <a:rPr lang="el-GR" sz="1400" dirty="0" smtClean="0"/>
              <a:t>Επιτροπή  Λογιστικής Τυποποίησης και Ελέγχων</a:t>
            </a:r>
            <a:r>
              <a:rPr lang="el-GR" sz="1400" i="1" dirty="0" smtClean="0"/>
              <a:t> </a:t>
            </a:r>
            <a:r>
              <a:rPr lang="el-GR" sz="1400" i="1" dirty="0" smtClean="0"/>
              <a:t>,</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
        <p:nvSpPr>
          <p:cNvPr id="5" name="Θέση περιεχομένου 2"/>
          <p:cNvSpPr>
            <a:spLocks noGrp="1"/>
          </p:cNvSpPr>
          <p:nvPr>
            <p:ph idx="1"/>
          </p:nvPr>
        </p:nvSpPr>
        <p:spPr/>
        <p:txBody>
          <a:bodyPr>
            <a:noAutofit/>
          </a:bodyPr>
          <a:lstStyle/>
          <a:p>
            <a:pPr marL="447675" indent="-447675" algn="just">
              <a:lnSpc>
                <a:spcPts val="2065"/>
              </a:lnSpc>
              <a:spcBef>
                <a:spcPts val="0"/>
              </a:spcBef>
              <a:buClr>
                <a:srgbClr val="000000"/>
              </a:buClr>
              <a:buSzPts val="1200"/>
              <a:buNone/>
            </a:pPr>
            <a:r>
              <a:rPr lang="en-US" sz="1400" b="1" dirty="0" smtClean="0">
                <a:hlinkClick r:id="rId2"/>
              </a:rPr>
              <a:t>www</a:t>
            </a:r>
            <a:r>
              <a:rPr lang="el-GR" sz="1400" b="1" dirty="0" smtClean="0">
                <a:hlinkClick r:id="rId2"/>
              </a:rPr>
              <a:t>.</a:t>
            </a:r>
            <a:r>
              <a:rPr lang="en-US" sz="1400" b="1" dirty="0" err="1" smtClean="0">
                <a:hlinkClick r:id="rId2"/>
              </a:rPr>
              <a:t>elte</a:t>
            </a:r>
            <a:r>
              <a:rPr lang="el-GR" sz="1400" b="1" dirty="0" smtClean="0">
                <a:hlinkClick r:id="rId2"/>
              </a:rPr>
              <a:t>.</a:t>
            </a:r>
            <a:r>
              <a:rPr lang="en-US" sz="1400" b="1" dirty="0" smtClean="0">
                <a:hlinkClick r:id="rId2"/>
              </a:rPr>
              <a:t>org</a:t>
            </a:r>
            <a:r>
              <a:rPr lang="el-GR" sz="1400" b="1" dirty="0" smtClean="0">
                <a:hlinkClick r:id="rId2"/>
              </a:rPr>
              <a:t>.</a:t>
            </a:r>
            <a:r>
              <a:rPr lang="en-US" sz="1400" b="1" dirty="0" err="1" smtClean="0">
                <a:hlinkClick r:id="rId2"/>
              </a:rPr>
              <a:t>gr</a:t>
            </a:r>
            <a:r>
              <a:rPr lang="el-GR" sz="1400" b="1" dirty="0" smtClean="0"/>
              <a:t>,</a:t>
            </a:r>
            <a:endParaRPr lang="en-US" sz="1400" b="1" dirty="0" smtClean="0"/>
          </a:p>
          <a:p>
            <a:pPr marL="447675" indent="-447675" algn="just">
              <a:lnSpc>
                <a:spcPts val="2065"/>
              </a:lnSpc>
              <a:spcBef>
                <a:spcPts val="0"/>
              </a:spcBef>
              <a:buClr>
                <a:srgbClr val="000000"/>
              </a:buClr>
              <a:buSzPts val="1200"/>
              <a:buNone/>
            </a:pPr>
            <a:endParaRPr lang="en-US" sz="1400" b="1"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Κ. </a:t>
            </a:r>
            <a:r>
              <a:rPr lang="el-GR" sz="1400" dirty="0" err="1" smtClean="0">
                <a:ea typeface="Arial Unicode MS"/>
                <a:cs typeface="Times New Roman" pitchFamily="18" charset="0"/>
              </a:rPr>
              <a:t>Καραμάνης</a:t>
            </a:r>
            <a:r>
              <a:rPr lang="el-GR" sz="1400" dirty="0" smtClean="0">
                <a:ea typeface="Arial Unicode MS"/>
                <a:cs typeface="Times New Roman" pitchFamily="18" charset="0"/>
              </a:rPr>
              <a:t> και </a:t>
            </a:r>
            <a:r>
              <a:rPr lang="el-GR" sz="1400" dirty="0" err="1" smtClean="0">
                <a:ea typeface="Arial Unicode MS"/>
                <a:cs typeface="Times New Roman" pitchFamily="18" charset="0"/>
              </a:rPr>
              <a:t>Π.Βρουστούρης</a:t>
            </a:r>
            <a:r>
              <a:rPr lang="el-GR" sz="1400" dirty="0" smtClean="0">
                <a:ea typeface="Arial Unicode MS"/>
                <a:cs typeface="Times New Roman" pitchFamily="18" charset="0"/>
              </a:rPr>
              <a:t> (2015), « Λογιστική Οργάνωση στα Πλαίσια των Ε.Λ.Π. – Πρακτικό βοήθημα για τον Λογιστή », Εκδόσεις ΜΕΝΙΠΠΟΣ Ε.Π.Ε.</a:t>
            </a:r>
            <a:endParaRPr lang="el-GR" sz="1400" dirty="0">
              <a:ea typeface="Arial Unicode MS"/>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Η ενότητα αυτή έχει ως στόχο να μελετήσει την έννοια και την μορφή των εκδιδόμενων στοιχείων για λιανική πώληση αγαθών η υπηρεσιών.</a:t>
            </a:r>
          </a:p>
          <a:p>
            <a:pPr marL="0" algn="just">
              <a:buNone/>
            </a:pPr>
            <a:endParaRPr lang="el-GR" dirty="0" smtClean="0"/>
          </a:p>
          <a:p>
            <a:pPr marL="0" algn="just">
              <a:buNone/>
            </a:pPr>
            <a:endParaRPr lang="el-GR" dirty="0" smtClean="0"/>
          </a:p>
          <a:p>
            <a:pPr marL="0" algn="just">
              <a:buNone/>
            </a:pPr>
            <a:endParaRPr lang="el-GR" dirty="0" smtClean="0"/>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a:xfrm>
            <a:off x="457200" y="1333500"/>
            <a:ext cx="8229600" cy="4381500"/>
          </a:xfrm>
        </p:spPr>
        <p:txBody>
          <a:bodyPr>
            <a:normAutofit fontScale="85000" lnSpcReduction="10000"/>
          </a:bodyPr>
          <a:lstStyle/>
          <a:p>
            <a:pPr algn="just">
              <a:buNone/>
            </a:pPr>
            <a:r>
              <a:rPr lang="el-GR" sz="2800" b="1" dirty="0" smtClean="0"/>
              <a:t>1.</a:t>
            </a:r>
            <a:r>
              <a:rPr lang="el-GR" sz="2800" dirty="0" smtClean="0"/>
              <a:t> Για κάθε πώληση αγαθών ή υπηρεσιών σε ιδιώτες καταναλωτές, αντί έκδοσης τιμολογίου του άρθρου 8, μπορεί να εκδίδεται στοιχείο λιανικής πώλησης (απόδειξη λιανικής πώλησης ή απόδειξη παροχής υπηρεσιών) και αντίτυπο αυτού του εγγράφου παραδίδεται στον πελάτη. </a:t>
            </a:r>
            <a:endParaRPr lang="en-US" sz="2800" dirty="0" smtClean="0"/>
          </a:p>
          <a:p>
            <a:pPr>
              <a:buNone/>
            </a:pPr>
            <a:r>
              <a:rPr lang="el-GR" sz="2800" b="1" dirty="0" smtClean="0"/>
              <a:t>ΕΡΜΗΝΕΙΑ ΠΟΛ 1003</a:t>
            </a:r>
            <a:endParaRPr lang="en-US" sz="2800" dirty="0" smtClean="0"/>
          </a:p>
          <a:p>
            <a:pPr algn="just">
              <a:buNone/>
            </a:pPr>
            <a:r>
              <a:rPr lang="el-GR" sz="2800" dirty="0" smtClean="0"/>
              <a:t>12.1.1 Για πωλήσεις προς ιδιώτες καταναλωτές, παρέχεται η δυνατότητα να εκδίδεται, αντί του τιμολογίου πώλησης που θα περιλάμβανε το σύνολο των πληροφοριών (ενδείξεων) του άρθρου 9, παραστατικό λιανικής πώλησης, κάτι που είναι το σύνηθες στην πράξη.</a:t>
            </a:r>
            <a:endParaRPr lang="en-US" sz="2800" dirty="0" smtClean="0"/>
          </a:p>
          <a:p>
            <a:pPr marL="0">
              <a:buNone/>
            </a:pPr>
            <a:endParaRPr lang="en-US" sz="26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62500" lnSpcReduction="20000"/>
          </a:bodyPr>
          <a:lstStyle/>
          <a:p>
            <a:pPr>
              <a:buNone/>
            </a:pPr>
            <a:r>
              <a:rPr lang="el-GR" b="1" dirty="0" smtClean="0"/>
              <a:t>2.</a:t>
            </a:r>
            <a:r>
              <a:rPr lang="el-GR" i="1" dirty="0" smtClean="0"/>
              <a:t> </a:t>
            </a:r>
            <a:r>
              <a:rPr lang="el-GR" dirty="0" smtClean="0"/>
              <a:t>Το στοιχείο λιανικής πώλησης φέρει υποχρεωτικά τις ακόλουθες ενδείξεις: </a:t>
            </a:r>
            <a:endParaRPr lang="en-US" dirty="0" smtClean="0"/>
          </a:p>
          <a:p>
            <a:pPr>
              <a:buNone/>
            </a:pPr>
            <a:r>
              <a:rPr lang="el-GR" dirty="0" smtClean="0"/>
              <a:t>α)</a:t>
            </a:r>
            <a:r>
              <a:rPr lang="el-GR" b="1" dirty="0" smtClean="0"/>
              <a:t> </a:t>
            </a:r>
            <a:r>
              <a:rPr lang="el-GR" dirty="0" smtClean="0"/>
              <a:t>Την ημερομηνία έκδοσης.</a:t>
            </a:r>
            <a:endParaRPr lang="en-US" dirty="0" smtClean="0"/>
          </a:p>
          <a:p>
            <a:pPr>
              <a:buNone/>
            </a:pPr>
            <a:r>
              <a:rPr lang="el-GR" dirty="0" smtClean="0"/>
              <a:t>β) Τον αύξοντα αριθμό, για μία ή περισσότερες σειρές στοιχείων λιανικής πώλησης, ο οποίος χαρακτηρίζει το στοιχείο αυτό με μοναδικό τρόπο. </a:t>
            </a:r>
            <a:endParaRPr lang="en-US" dirty="0" smtClean="0"/>
          </a:p>
          <a:p>
            <a:pPr>
              <a:buNone/>
            </a:pPr>
            <a:r>
              <a:rPr lang="el-GR" dirty="0" smtClean="0"/>
              <a:t>γ) Τον Αριθμό Φορολογικού Μητρώου (Α.Φ.Μ.), με βάση τον οποίο ο πωλητής πραγματοποίησε την παράδοση των αγαθών ή την παροχή των υπηρεσιών. </a:t>
            </a:r>
            <a:endParaRPr lang="en-US" dirty="0" smtClean="0"/>
          </a:p>
          <a:p>
            <a:pPr>
              <a:buNone/>
            </a:pPr>
            <a:r>
              <a:rPr lang="el-GR" dirty="0" smtClean="0"/>
              <a:t>δ) Το πλήρες όνομα και την πλήρη διεύθυνση του πωλητή των αγαθών ή υπηρεσιών. </a:t>
            </a:r>
            <a:endParaRPr lang="en-US" dirty="0" smtClean="0"/>
          </a:p>
          <a:p>
            <a:pPr>
              <a:buNone/>
            </a:pPr>
            <a:r>
              <a:rPr lang="el-GR" dirty="0" smtClean="0"/>
              <a:t>ε) Το συντελεστή Φ.Π.Α. που εφαρμόζεται και την μικτή αξία πώλησης που αυτός αφορά.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buNone/>
            </a:pPr>
            <a:r>
              <a:rPr lang="el-GR" dirty="0" smtClean="0"/>
              <a:t> </a:t>
            </a:r>
            <a:endParaRPr lang="en-US" dirty="0" smtClean="0"/>
          </a:p>
          <a:p>
            <a:pPr marL="0" algn="just">
              <a:buNone/>
            </a:pPr>
            <a:r>
              <a:rPr lang="el-GR" b="1" dirty="0" smtClean="0"/>
              <a:t>3.</a:t>
            </a:r>
            <a:r>
              <a:rPr lang="el-GR" dirty="0" smtClean="0"/>
              <a:t> Για σκοπούς ευχερούς ταυτοποίησης των σχετικών συναλλαγών, δύναται να καθίσταται υποχρεωτική η αναγραφή πρόσθετων στοιχείων στα εκδιδόμενα στοιχεία λιανικής πώλησης ορισμένων κατηγοριών υπηρεσιών ή αγαθών, με απόφαση του Γενικού Γραμματέα Δημοσίων Εσόδων, ύστερα από δημοσίευση αξιολόγησης των διοικητικών βαρών για τις υποκείμενες οντότητες σε σχέση με το αναμενόμενο φορολογικό όφελος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Εκδιδόμενα στοιχεία για λιανική πώληση αγαθών ή υπηρεσιών</a:t>
            </a:r>
            <a:endParaRPr lang="en-US" sz="3600" dirty="0"/>
          </a:p>
        </p:txBody>
      </p:sp>
      <p:sp>
        <p:nvSpPr>
          <p:cNvPr id="3" name="2 - Θέση περιεχομένου"/>
          <p:cNvSpPr>
            <a:spLocks noGrp="1"/>
          </p:cNvSpPr>
          <p:nvPr>
            <p:ph idx="1"/>
          </p:nvPr>
        </p:nvSpPr>
        <p:spPr/>
        <p:txBody>
          <a:bodyPr>
            <a:normAutofit/>
          </a:bodyPr>
          <a:lstStyle/>
          <a:p>
            <a:pPr algn="just">
              <a:buNone/>
            </a:pPr>
            <a:r>
              <a:rPr lang="el-GR" sz="2600" b="1" dirty="0" smtClean="0"/>
              <a:t>4.</a:t>
            </a:r>
            <a:r>
              <a:rPr lang="el-GR" sz="2600" dirty="0" smtClean="0"/>
              <a:t> Στην περίπτωση εκπτώσεων ή επιστροφών εκδίδεται πιστωτικό στοιχείο λιανικής πώλησης. Για κάθε εκδιδόμενο πιστωτικό στοιχείο λιανικής πώλησης άνω των 50 ευρώ τηρείται από τον πωλητή αρχείο με το ονοματεπώνυμο και τη διεύθυνση του πελάτη. </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1319</TotalTime>
  <Words>2504</Words>
  <Application>Microsoft Office PowerPoint</Application>
  <PresentationFormat>Προβολή στην οθόνη (16:10)</PresentationFormat>
  <Paragraphs>179</Paragraphs>
  <Slides>38</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Μηχανογραφημένη Λογιστική Ι</vt:lpstr>
      <vt:lpstr>Διαφάνεια 2</vt:lpstr>
      <vt:lpstr>Άδειες Χρήσης</vt:lpstr>
      <vt:lpstr>Χρηματοδότηση</vt:lpstr>
      <vt:lpstr>Σκοποί  ενότητας</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Εκδιδόμενα στοιχεία για λιανική πώληση αγαθών ή υπηρεσιών</vt:lpstr>
      <vt:lpstr>Βιβλιογραφία</vt:lpstr>
      <vt:lpstr>Βιβλιογραφία</vt:lpstr>
      <vt:lpstr>Σημείωμα Αναφοράς</vt:lpstr>
      <vt:lpstr>Σημείωμα Αδειοδότησης</vt:lpstr>
      <vt:lpstr>Διαφάνεια 35</vt:lpstr>
      <vt:lpstr>Διαφάνεια 36</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201</cp:revision>
  <dcterms:created xsi:type="dcterms:W3CDTF">2012-09-06T09:03:05Z</dcterms:created>
  <dcterms:modified xsi:type="dcterms:W3CDTF">2016-03-06T11:10:06Z</dcterms:modified>
</cp:coreProperties>
</file>