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89" r:id="rId3"/>
    <p:sldId id="257" r:id="rId4"/>
    <p:sldId id="259" r:id="rId5"/>
    <p:sldId id="261" r:id="rId6"/>
    <p:sldId id="303" r:id="rId7"/>
    <p:sldId id="302" r:id="rId8"/>
    <p:sldId id="301" r:id="rId9"/>
    <p:sldId id="300" r:id="rId10"/>
    <p:sldId id="309" r:id="rId11"/>
    <p:sldId id="308" r:id="rId12"/>
    <p:sldId id="307" r:id="rId13"/>
    <p:sldId id="306" r:id="rId14"/>
    <p:sldId id="305" r:id="rId15"/>
    <p:sldId id="304" r:id="rId16"/>
    <p:sldId id="290" r:id="rId17"/>
    <p:sldId id="291" r:id="rId18"/>
    <p:sldId id="292" r:id="rId19"/>
    <p:sldId id="293" r:id="rId20"/>
    <p:sldId id="294" r:id="rId21"/>
    <p:sldId id="295" r:id="rId22"/>
    <p:sldId id="280" r:id="rId23"/>
  </p:sldIdLst>
  <p:sldSz cx="9144000" cy="5715000" type="screen16x10"/>
  <p:notesSz cx="6858000" cy="9144000"/>
  <p:custDataLst>
    <p:tags r:id="rId26"/>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p:scale>
          <a:sx n="106" d="100"/>
          <a:sy n="106" d="100"/>
        </p:scale>
        <p:origin x="-228" y="66"/>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pPr/>
              <a:t>24/11/2015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pPr/>
              <a:t>‹#›</a:t>
            </a:fld>
            <a:endParaRPr lang="en-GB"/>
          </a:p>
        </p:txBody>
      </p:sp>
    </p:spTree>
    <p:extLst>
      <p:ext uri="{BB962C8B-B14F-4D97-AF65-F5344CB8AC3E}">
        <p14:creationId xmlns:p14="http://schemas.microsoft.com/office/powerpoint/2010/main" xmlns=""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24/11/2015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xmlns=""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20</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21</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22</a:t>
            </a:fld>
            <a:endParaRPr lang="el-GR"/>
          </a:p>
        </p:txBody>
      </p:sp>
    </p:spTree>
    <p:extLst>
      <p:ext uri="{BB962C8B-B14F-4D97-AF65-F5344CB8AC3E}">
        <p14:creationId xmlns:p14="http://schemas.microsoft.com/office/powerpoint/2010/main" xmlns=""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dirty="0"/>
          </a:p>
        </p:txBody>
      </p:sp>
    </p:spTree>
    <p:extLst>
      <p:ext uri="{BB962C8B-B14F-4D97-AF65-F5344CB8AC3E}">
        <p14:creationId xmlns:p14="http://schemas.microsoft.com/office/powerpoint/2010/main" xmlns=""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dirty="0"/>
          </a:p>
        </p:txBody>
      </p:sp>
    </p:spTree>
    <p:extLst>
      <p:ext uri="{BB962C8B-B14F-4D97-AF65-F5344CB8AC3E}">
        <p14:creationId xmlns:p14="http://schemas.microsoft.com/office/powerpoint/2010/main" xmlns=""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dirty="0"/>
          </a:p>
        </p:txBody>
      </p:sp>
    </p:spTree>
    <p:extLst>
      <p:ext uri="{BB962C8B-B14F-4D97-AF65-F5344CB8AC3E}">
        <p14:creationId xmlns:p14="http://schemas.microsoft.com/office/powerpoint/2010/main" xmlns=""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16</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17</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18</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19</a:t>
            </a:fld>
            <a:endParaRPr lang="el-GR"/>
          </a:p>
        </p:txBody>
      </p:sp>
    </p:spTree>
    <p:extLst>
      <p:ext uri="{BB962C8B-B14F-4D97-AF65-F5344CB8AC3E}">
        <p14:creationId xmlns:p14="http://schemas.microsoft.com/office/powerpoint/2010/main" xmlns="" val="3649980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xmlns=""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8" name="Εικόνα 7"/>
          <p:cNvPicPr>
            <a:picLocks noChangeAspect="1"/>
          </p:cNvPicPr>
          <p:nvPr userDrawn="1"/>
        </p:nvPicPr>
        <p:blipFill>
          <a:blip r:embed="rId2" cstate="print"/>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cstate="print"/>
          <a:stretch>
            <a:fillRect/>
          </a:stretch>
        </p:blipFill>
        <p:spPr>
          <a:xfrm>
            <a:off x="3464680" y="913284"/>
            <a:ext cx="2214640" cy="1031492"/>
          </a:xfrm>
          <a:prstGeom prst="rect">
            <a:avLst/>
          </a:prstGeom>
        </p:spPr>
      </p:pic>
    </p:spTree>
    <p:extLst>
      <p:ext uri="{BB962C8B-B14F-4D97-AF65-F5344CB8AC3E}">
        <p14:creationId xmlns:p14="http://schemas.microsoft.com/office/powerpoint/2010/main" xmlns=""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cstate="print"/>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cstate="print"/>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cstate="print"/>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cstate="print"/>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p14="http://schemas.microsoft.com/office/powerpoint/2010/main" xmlns=""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oc-web.ioa.teiep.gr/OpenClass/courses/LOGO125/" TargetMode="Externa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Autofit/>
          </a:bodyPr>
          <a:lstStyle/>
          <a:p>
            <a:r>
              <a:rPr lang="el-GR" sz="4000" dirty="0" smtClean="0"/>
              <a:t>Μηχανογραφημένη Λογιστική Ι</a:t>
            </a:r>
            <a:r>
              <a:rPr lang="en-US" sz="4000" dirty="0" smtClean="0"/>
              <a:t>I</a:t>
            </a:r>
            <a:endParaRPr lang="el-GR" sz="4000" dirty="0"/>
          </a:p>
        </p:txBody>
      </p:sp>
      <p:sp>
        <p:nvSpPr>
          <p:cNvPr id="3" name="Υπότιτλος 2"/>
          <p:cNvSpPr>
            <a:spLocks noGrp="1"/>
          </p:cNvSpPr>
          <p:nvPr>
            <p:ph type="subTitle" idx="1"/>
          </p:nvPr>
        </p:nvSpPr>
        <p:spPr>
          <a:xfrm>
            <a:off x="683568" y="2897167"/>
            <a:ext cx="7776864" cy="1460500"/>
          </a:xfrm>
        </p:spPr>
        <p:txBody>
          <a:bodyPr>
            <a:noAutofit/>
          </a:bodyPr>
          <a:lstStyle/>
          <a:p>
            <a:r>
              <a:rPr lang="el-GR" sz="2800" b="1" dirty="0" smtClean="0"/>
              <a:t>Χρόνος </a:t>
            </a:r>
            <a:r>
              <a:rPr lang="el-GR" sz="2800" b="1" dirty="0" smtClean="0"/>
              <a:t>έκδοσης Παραστατικών και Ποσοτικός Προσδιορισμός Αποθεμάτων (Άρθρο 6)</a:t>
            </a:r>
            <a:endParaRPr lang="el-GR" sz="2800" dirty="0" smtClean="0"/>
          </a:p>
          <a:p>
            <a:r>
              <a:rPr lang="el-GR" sz="2800" dirty="0" smtClean="0"/>
              <a:t>Χύτης Ευάγγελος</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cstate="print"/>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p14="http://schemas.microsoft.com/office/powerpoint/2010/main" xmlns=""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000" dirty="0" smtClean="0"/>
              <a:t>Χρόνος έκδοσης Παραστατικών και Ποσοτικός Προσδιορισμός Αποθεμάτων (Άρθρο 6)</a:t>
            </a:r>
            <a:endParaRPr lang="en-US" sz="3000" dirty="0"/>
          </a:p>
        </p:txBody>
      </p:sp>
      <p:sp>
        <p:nvSpPr>
          <p:cNvPr id="3" name="2 - Θέση περιεχομένου"/>
          <p:cNvSpPr>
            <a:spLocks noGrp="1"/>
          </p:cNvSpPr>
          <p:nvPr>
            <p:ph idx="1"/>
          </p:nvPr>
        </p:nvSpPr>
        <p:spPr/>
        <p:txBody>
          <a:bodyPr>
            <a:normAutofit/>
          </a:bodyPr>
          <a:lstStyle/>
          <a:p>
            <a:pPr marL="0" algn="just">
              <a:buNone/>
            </a:pPr>
            <a:r>
              <a:rPr lang="el-GR" sz="2700" b="1" dirty="0" smtClean="0"/>
              <a:t>2.</a:t>
            </a:r>
            <a:r>
              <a:rPr lang="el-GR" sz="2700" dirty="0" smtClean="0"/>
              <a:t> Ο προσδιορισμός της ποσότητας αποθεμάτων, όπου συντρέχει περίπτωση, διενεργείται σε κατάλληλο χρόνο που διασφαλίζει την αξιοπιστία των δεδομένων σε σχέση με την ημερομηνία αναφοράς των χρηματοοικονομικών καταστάσεων της οντότητας. </a:t>
            </a:r>
            <a:endParaRPr lang="en-US" sz="2700" dirty="0" smtClean="0"/>
          </a:p>
          <a:p>
            <a:pPr marL="0" algn="just">
              <a:buNone/>
            </a:pPr>
            <a:endParaRPr lang="en-US" sz="27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10</a:t>
            </a:fld>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000" dirty="0" smtClean="0"/>
              <a:t>Χρόνος έκδοσης Παραστατικών και Ποσοτικός Προσδιορισμός Αποθεμάτων (Άρθρο 6)</a:t>
            </a:r>
            <a:endParaRPr lang="en-US" sz="3000" dirty="0"/>
          </a:p>
        </p:txBody>
      </p:sp>
      <p:sp>
        <p:nvSpPr>
          <p:cNvPr id="3" name="2 - Θέση περιεχομένου"/>
          <p:cNvSpPr>
            <a:spLocks noGrp="1"/>
          </p:cNvSpPr>
          <p:nvPr>
            <p:ph idx="1"/>
          </p:nvPr>
        </p:nvSpPr>
        <p:spPr/>
        <p:txBody>
          <a:bodyPr>
            <a:normAutofit fontScale="70000" lnSpcReduction="20000"/>
          </a:bodyPr>
          <a:lstStyle/>
          <a:p>
            <a:pPr>
              <a:buNone/>
            </a:pPr>
            <a:r>
              <a:rPr lang="el-GR" b="1" u="sng" dirty="0" smtClean="0"/>
              <a:t>ΕΡΜΗΝΕΙΑ ΠΟΛ 1003</a:t>
            </a:r>
            <a:endParaRPr lang="en-US" dirty="0" smtClean="0"/>
          </a:p>
          <a:p>
            <a:pPr marL="0" algn="just">
              <a:buNone/>
            </a:pPr>
            <a:r>
              <a:rPr lang="el-GR" dirty="0" smtClean="0"/>
              <a:t>6.2.1 Σε ότι αφορά τον προσδιορισμό της ποσότητας των αποθεμάτων, ορίζεται ότι ο εν λόγω προσδιορισμός διενεργείται σε κατάλληλο χρόνο που διασφαλίζει την αξιοπιστία των δεδομένων σε σχέση με την ημερομηνία αναφοράς των χρηματοοικονομικών καταστάσεων της οντότητας. Δηλαδή, ο χρόνος προσδιορισμού των αποθεμάτων (φυσική απογραφή) καθορίζεται από τα πραγματικά δεδομένα μιας οντότητας, λαμβάνοντας υπόψη και τα αναφερόμενα στην παράγραφο 4 του άρθρου 4 και την ανάγκη διασφάλισης της αξιοπιστίας του ποσοτικού προσδιορισμού των αποθεμάτων στο τέλος της ημερομηνίας αναφοράς (ημερομηνία τέλους χρήσης ή ημερομηνία ισολογισμού).</a:t>
            </a:r>
            <a:endParaRPr lang="en-US"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11</a:t>
            </a:fld>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000" dirty="0" smtClean="0"/>
              <a:t>Χρόνος έκδοσης Παραστατικών και Ποσοτικός Προσδιορισμός Αποθεμάτων (Άρθρο 6)</a:t>
            </a:r>
            <a:endParaRPr lang="en-US" sz="3000" dirty="0"/>
          </a:p>
        </p:txBody>
      </p:sp>
      <p:sp>
        <p:nvSpPr>
          <p:cNvPr id="3" name="2 - Θέση περιεχομένου"/>
          <p:cNvSpPr>
            <a:spLocks noGrp="1"/>
          </p:cNvSpPr>
          <p:nvPr>
            <p:ph idx="1"/>
          </p:nvPr>
        </p:nvSpPr>
        <p:spPr/>
        <p:txBody>
          <a:bodyPr>
            <a:normAutofit fontScale="70000" lnSpcReduction="20000"/>
          </a:bodyPr>
          <a:lstStyle/>
          <a:p>
            <a:pPr marL="0" algn="just">
              <a:buNone/>
            </a:pPr>
            <a:r>
              <a:rPr lang="el-GR" dirty="0" smtClean="0"/>
              <a:t> 6.2.2 Ο χρόνος αυτός μπορεί να απέχει από το τέλος της ημερομηνίας αναφοράς, ιδίως όταν η οντότητα τηρεί αναλυτικό αρχείο ποσοτικής διακίνησης αποθεμάτων (βιβλίο αποθήκης) ή όταν ο αριθμός ή και η ποσότητα των διακινήσεων δεν είναι σημαντική. Σε άλλες περιπτώσεις που η οντότητα εφαρμόζει έμμεσες τεχνικές στον προσδιορισμό της ποσότητας των αποθεμάτων της απογραφής, η σχετική διαδικασία δύναται να γίνεται με αξιοπιστία και σε χρόνο απομακρυσμένο από το τέλος της περιόδου (π.χ. προσδιορισμός </a:t>
            </a:r>
            <a:r>
              <a:rPr lang="el-GR" dirty="0" err="1" smtClean="0"/>
              <a:t>ιχθυόμαζας</a:t>
            </a:r>
            <a:r>
              <a:rPr lang="el-GR" dirty="0" smtClean="0"/>
              <a:t> ιχθυοτροφείων). Τέλος, σημειώνεται ότι όταν εφαρμόζεται η μέθοδος της λιανικής (</a:t>
            </a:r>
            <a:r>
              <a:rPr lang="el-GR" dirty="0" err="1" smtClean="0"/>
              <a:t>retail</a:t>
            </a:r>
            <a:r>
              <a:rPr lang="el-GR" dirty="0" smtClean="0"/>
              <a:t> </a:t>
            </a:r>
            <a:r>
              <a:rPr lang="el-GR" dirty="0" err="1" smtClean="0"/>
              <a:t>method</a:t>
            </a:r>
            <a:r>
              <a:rPr lang="el-GR" dirty="0" smtClean="0"/>
              <a:t>) δεν γίνεται ποσοτικός προσδιορισμός των αποθεμάτων και η εκτίμηση της αξίας του τελικού αποθέματος δύναται επίσης να γίνεται με ασφάλεια σε χρόνο απομακρυσμένο από το τέλος της περιόδου.</a:t>
            </a:r>
            <a:endParaRPr lang="en-US"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12</a:t>
            </a:fld>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000" dirty="0" smtClean="0"/>
              <a:t>Χρόνος έκδοσης Παραστατικών και Ποσοτικός Προσδιορισμός Αποθεμάτων (Άρθρο 6)</a:t>
            </a:r>
            <a:endParaRPr lang="en-US" sz="3000" dirty="0"/>
          </a:p>
        </p:txBody>
      </p:sp>
      <p:sp>
        <p:nvSpPr>
          <p:cNvPr id="3" name="2 - Θέση περιεχομένου"/>
          <p:cNvSpPr>
            <a:spLocks noGrp="1"/>
          </p:cNvSpPr>
          <p:nvPr>
            <p:ph idx="1"/>
          </p:nvPr>
        </p:nvSpPr>
        <p:spPr/>
        <p:txBody>
          <a:bodyPr>
            <a:normAutofit/>
          </a:bodyPr>
          <a:lstStyle/>
          <a:p>
            <a:pPr marL="0" algn="just">
              <a:buNone/>
            </a:pPr>
            <a:r>
              <a:rPr lang="el-GR" sz="2700" dirty="0" smtClean="0"/>
              <a:t>6.2.3 Σε κάθε περίπτωση, και ανεξάρτητα από το χρόνο που διενεργείται ο ποσοτικός προσδιορισμός των αποθεμάτων, η οντότητα είναι υποχρεωμένη να έχει τεκμηριώσει με αξιόπιστο τρόπο τις ποσότητες της απογραφής εντός των χρονικών ορίων σύνταξης των χρηματοοικονομικών καταστάσεων της περιόδου.</a:t>
            </a:r>
            <a:endParaRPr lang="en-US" sz="2700" dirty="0" smtClean="0"/>
          </a:p>
          <a:p>
            <a:pPr marL="0" algn="just">
              <a:buNone/>
            </a:pPr>
            <a:endParaRPr lang="en-US" sz="27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13</a:t>
            </a:fld>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000" dirty="0" smtClean="0"/>
              <a:t>Χρόνος έκδοσης Παραστατικών και Ποσοτικός Προσδιορισμός Αποθεμάτων (Άρθρο 6)</a:t>
            </a:r>
            <a:endParaRPr lang="en-US" sz="3000" dirty="0"/>
          </a:p>
        </p:txBody>
      </p:sp>
      <p:sp>
        <p:nvSpPr>
          <p:cNvPr id="3" name="2 - Θέση περιεχομένου"/>
          <p:cNvSpPr>
            <a:spLocks noGrp="1"/>
          </p:cNvSpPr>
          <p:nvPr>
            <p:ph idx="1"/>
          </p:nvPr>
        </p:nvSpPr>
        <p:spPr/>
        <p:txBody>
          <a:bodyPr>
            <a:normAutofit/>
          </a:bodyPr>
          <a:lstStyle/>
          <a:p>
            <a:pPr algn="just">
              <a:buNone/>
            </a:pPr>
            <a:r>
              <a:rPr lang="el-GR" sz="2700" dirty="0" smtClean="0"/>
              <a:t>6.2.4 Σημειώνεται ότι οι ρυθμίσεις της παραγράφου 2 του παρόντος άρθρου, όπως και της σχετικής παραγράφου 4 του άρθρου 4, δύνανται να εφαρμόζονται για τον προσδιορισμό της ποσότητας (και όχι και της επιμέτρησης) των αποθεμάτων της 31ης Δεκεμβρίου 2014, δεδομένου άλλωστε ότι η απογραφή λήξης της 31 Δεκεμβρίου 2014 είναι η απογραφή έναρξης την 1 Ιανουαρίου 2015.</a:t>
            </a:r>
            <a:endParaRPr lang="en-US" sz="2700" dirty="0" smtClean="0"/>
          </a:p>
          <a:p>
            <a:pPr algn="just">
              <a:buNone/>
            </a:pPr>
            <a:endParaRPr lang="en-US" sz="27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14</a:t>
            </a:fld>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000" dirty="0" smtClean="0"/>
              <a:t>Χρόνος έκδοσης Παραστατικών και Ποσοτικός Προσδιορισμός Αποθεμάτων (Άρθρο 6)</a:t>
            </a:r>
            <a:endParaRPr lang="en-US" sz="3000" dirty="0"/>
          </a:p>
        </p:txBody>
      </p:sp>
      <p:sp>
        <p:nvSpPr>
          <p:cNvPr id="3" name="2 - Θέση περιεχομένου"/>
          <p:cNvSpPr>
            <a:spLocks noGrp="1"/>
          </p:cNvSpPr>
          <p:nvPr>
            <p:ph idx="1"/>
          </p:nvPr>
        </p:nvSpPr>
        <p:spPr/>
        <p:txBody>
          <a:bodyPr>
            <a:normAutofit/>
          </a:bodyPr>
          <a:lstStyle/>
          <a:p>
            <a:pPr marL="0" algn="just">
              <a:buNone/>
            </a:pPr>
            <a:r>
              <a:rPr lang="el-GR" sz="2700" b="1" dirty="0" smtClean="0"/>
              <a:t>3.</a:t>
            </a:r>
            <a:r>
              <a:rPr lang="el-GR" sz="2700" dirty="0" smtClean="0"/>
              <a:t> Η κατάρτιση των χρηματοοικονομικών καταστάσεων της περιόδου ολοκληρώνεται εντός του μικρότερου διαστήματος από: </a:t>
            </a:r>
            <a:endParaRPr lang="en-US" sz="2700" dirty="0" smtClean="0"/>
          </a:p>
          <a:p>
            <a:pPr algn="just">
              <a:buNone/>
            </a:pPr>
            <a:r>
              <a:rPr lang="el-GR" sz="2700" dirty="0" smtClean="0"/>
              <a:t>α) Έξι μήνες από την λήξη της περιόδου. </a:t>
            </a:r>
            <a:endParaRPr lang="en-US" sz="2700" dirty="0" smtClean="0"/>
          </a:p>
          <a:p>
            <a:pPr algn="just">
              <a:buNone/>
            </a:pPr>
            <a:r>
              <a:rPr lang="el-GR" sz="2700" dirty="0" smtClean="0"/>
              <a:t>β) Τα όρια που τίθενται από οποιαδήποτε άλλη νομοθεσία της χώρας. </a:t>
            </a:r>
            <a:endParaRPr lang="en-US" sz="2700" dirty="0" smtClean="0"/>
          </a:p>
          <a:p>
            <a:pPr algn="just">
              <a:buNone/>
            </a:pPr>
            <a:endParaRPr lang="en-US" sz="27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15</a:t>
            </a:fld>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marL="447675" indent="-447675" algn="just">
              <a:lnSpc>
                <a:spcPts val="2065"/>
              </a:lnSpc>
              <a:spcBef>
                <a:spcPts val="0"/>
              </a:spcBef>
              <a:buClr>
                <a:srgbClr val="000000"/>
              </a:buClr>
              <a:buSzPts val="1200"/>
              <a:buNone/>
            </a:pPr>
            <a:r>
              <a:rPr lang="el-GR" sz="1400" dirty="0" err="1" smtClean="0">
                <a:ea typeface="Arial Unicode MS"/>
                <a:cs typeface="Times New Roman" pitchFamily="18" charset="0"/>
              </a:rPr>
              <a:t>Καραγιώργος</a:t>
            </a:r>
            <a:r>
              <a:rPr lang="el-GR" sz="1400" dirty="0" smtClean="0">
                <a:ea typeface="Arial Unicode MS"/>
                <a:cs typeface="Times New Roman" pitchFamily="18" charset="0"/>
              </a:rPr>
              <a:t> Π. – Πετρίδης Α. (2010), Μηχανογραφημένη Λογιστική, εκδότης: Αφοί </a:t>
            </a:r>
            <a:r>
              <a:rPr lang="el-GR" sz="1400" dirty="0" err="1" smtClean="0">
                <a:ea typeface="Arial Unicode MS"/>
                <a:cs typeface="Times New Roman" pitchFamily="18" charset="0"/>
              </a:rPr>
              <a:t>Θ.Καραγιώργου</a:t>
            </a:r>
            <a:r>
              <a:rPr lang="el-GR" sz="1400" dirty="0" smtClean="0">
                <a:ea typeface="Arial Unicode MS"/>
                <a:cs typeface="Times New Roman" pitchFamily="18" charset="0"/>
              </a:rPr>
              <a:t> Ο.Ε.</a:t>
            </a:r>
          </a:p>
          <a:p>
            <a:pPr marL="447675" indent="-447675" algn="just">
              <a:lnSpc>
                <a:spcPts val="2065"/>
              </a:lnSpc>
              <a:spcBef>
                <a:spcPts val="0"/>
              </a:spcBef>
              <a:buClr>
                <a:srgbClr val="000000"/>
              </a:buClr>
              <a:buSzPts val="1200"/>
              <a:buNone/>
            </a:pPr>
            <a:r>
              <a:rPr lang="el-GR" sz="1400" dirty="0" err="1" smtClean="0">
                <a:ea typeface="Arial Unicode MS"/>
                <a:cs typeface="Times New Roman" pitchFamily="18" charset="0"/>
              </a:rPr>
              <a:t>Πολλάλης</a:t>
            </a:r>
            <a:r>
              <a:rPr lang="el-GR" sz="1400" dirty="0" smtClean="0">
                <a:ea typeface="Arial Unicode MS"/>
                <a:cs typeface="Times New Roman" pitchFamily="18" charset="0"/>
              </a:rPr>
              <a:t> Ι., </a:t>
            </a:r>
            <a:r>
              <a:rPr lang="el-GR" sz="1400" dirty="0" err="1" smtClean="0">
                <a:ea typeface="Arial Unicode MS"/>
                <a:cs typeface="Times New Roman" pitchFamily="18" charset="0"/>
              </a:rPr>
              <a:t>Βοζίκης</a:t>
            </a:r>
            <a:r>
              <a:rPr lang="el-GR" sz="1400" dirty="0" smtClean="0">
                <a:ea typeface="Arial Unicode MS"/>
                <a:cs typeface="Times New Roman" pitchFamily="18" charset="0"/>
              </a:rPr>
              <a:t> Α. (2009), Πληροφορικά Συστήματα Διαχείρισης Επιχειρησιακών Πόρων: Στρατηγικές και Εφαρμογές, εκδότης: </a:t>
            </a:r>
            <a:r>
              <a:rPr lang="en-US" sz="1400" dirty="0" smtClean="0">
                <a:ea typeface="Arial Unicode MS"/>
                <a:cs typeface="Times New Roman" pitchFamily="18" charset="0"/>
              </a:rPr>
              <a:t>UTOPIA </a:t>
            </a:r>
            <a:r>
              <a:rPr lang="el-GR" sz="1400" dirty="0" smtClean="0">
                <a:ea typeface="Arial Unicode MS"/>
                <a:cs typeface="Times New Roman" pitchFamily="18" charset="0"/>
              </a:rPr>
              <a:t>Εκδόσεις ΕΠΕ</a:t>
            </a:r>
          </a:p>
          <a:p>
            <a:pPr marL="447675" indent="-447675" algn="just">
              <a:lnSpc>
                <a:spcPts val="2065"/>
              </a:lnSpc>
              <a:spcBef>
                <a:spcPts val="0"/>
              </a:spcBef>
              <a:buClr>
                <a:srgbClr val="000000"/>
              </a:buClr>
              <a:buSzPts val="1200"/>
              <a:buNone/>
            </a:pPr>
            <a:r>
              <a:rPr lang="el-GR" sz="1400" dirty="0" err="1" smtClean="0">
                <a:ea typeface="Arial Unicode MS"/>
                <a:cs typeface="Times New Roman" pitchFamily="18" charset="0"/>
              </a:rPr>
              <a:t>Βενιέρης</a:t>
            </a:r>
            <a:r>
              <a:rPr lang="el-GR" sz="1400" dirty="0" smtClean="0">
                <a:ea typeface="Arial Unicode MS"/>
                <a:cs typeface="Times New Roman" pitchFamily="18" charset="0"/>
              </a:rPr>
              <a:t> Γ., </a:t>
            </a:r>
            <a:r>
              <a:rPr lang="el-GR" sz="1400" dirty="0" err="1" smtClean="0">
                <a:ea typeface="Arial Unicode MS"/>
                <a:cs typeface="Times New Roman" pitchFamily="18" charset="0"/>
              </a:rPr>
              <a:t>Κοέν</a:t>
            </a:r>
            <a:r>
              <a:rPr lang="el-GR" sz="1400" dirty="0" smtClean="0">
                <a:ea typeface="Arial Unicode MS"/>
                <a:cs typeface="Times New Roman" pitchFamily="18" charset="0"/>
              </a:rPr>
              <a:t> Σ., </a:t>
            </a:r>
            <a:r>
              <a:rPr lang="el-GR" sz="1400" dirty="0" err="1" smtClean="0">
                <a:ea typeface="Arial Unicode MS"/>
                <a:cs typeface="Times New Roman" pitchFamily="18" charset="0"/>
              </a:rPr>
              <a:t>Βλήσμος</a:t>
            </a:r>
            <a:r>
              <a:rPr lang="el-GR" sz="1400" dirty="0" smtClean="0">
                <a:ea typeface="Arial Unicode MS"/>
                <a:cs typeface="Times New Roman" pitchFamily="18" charset="0"/>
              </a:rPr>
              <a:t> Ο. (2015), Λογιστικά Πληροφοριακά Συστήματα, εκδότης: Εταιρεία Αξιοποίησης και Διαχείρισης της περιουσίας του Οικονομικού Πανεπιστημίου Αθηνών Α.Ε.</a:t>
            </a:r>
            <a:endParaRPr lang="el-GR" sz="1400" dirty="0">
              <a:ea typeface="Arial Unicode MS"/>
              <a:cs typeface="Times New Roman" pitchFamily="18" charset="0"/>
            </a:endParaRPr>
          </a:p>
        </p:txBody>
      </p:sp>
    </p:spTree>
    <p:extLst>
      <p:ext uri="{BB962C8B-B14F-4D97-AF65-F5344CB8AC3E}">
        <p14:creationId xmlns:p14="http://schemas.microsoft.com/office/powerpoint/2010/main" xmlns="" val="41913882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17</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1200327"/>
          </a:xfrm>
          <a:prstGeom prst="rect">
            <a:avLst/>
          </a:prstGeom>
        </p:spPr>
        <p:txBody>
          <a:bodyPr wrap="square" lIns="91436" tIns="45719" rIns="91436" bIns="45719">
            <a:spAutoFit/>
          </a:bodyPr>
          <a:lstStyle/>
          <a:p>
            <a:pPr algn="just"/>
            <a:r>
              <a:rPr lang="el-GR" sz="2400" dirty="0" smtClean="0">
                <a:solidFill>
                  <a:schemeClr val="bg1">
                    <a:lumMod val="50000"/>
                  </a:schemeClr>
                </a:solidFill>
              </a:rPr>
              <a:t>Χύτης Ε. (2015) Μηχανογραφημένη Λογιστική </a:t>
            </a:r>
            <a:r>
              <a:rPr lang="en-US" sz="2400" dirty="0" smtClean="0">
                <a:solidFill>
                  <a:schemeClr val="bg1">
                    <a:lumMod val="50000"/>
                  </a:schemeClr>
                </a:solidFill>
              </a:rPr>
              <a:t>I</a:t>
            </a:r>
            <a:r>
              <a:rPr lang="el-GR" sz="2400" dirty="0" smtClean="0">
                <a:solidFill>
                  <a:schemeClr val="bg1">
                    <a:lumMod val="50000"/>
                  </a:schemeClr>
                </a:solidFill>
              </a:rPr>
              <a:t>Ι. ΤΕΙ Ηπείρου. Διαθέσιμο από:</a:t>
            </a:r>
          </a:p>
          <a:p>
            <a:pPr algn="just"/>
            <a:r>
              <a:rPr lang="en-US" sz="2400" dirty="0" smtClean="0">
                <a:solidFill>
                  <a:schemeClr val="bg1">
                    <a:lumMod val="50000"/>
                  </a:schemeClr>
                </a:solidFill>
                <a:hlinkClick r:id="rId5"/>
              </a:rPr>
              <a:t>http://oc-web.ioa.teiep.gr/OpenClass/courses/LOGO125/</a:t>
            </a:r>
            <a:endParaRPr lang="el-GR" sz="2400" dirty="0" smtClean="0">
              <a:solidFill>
                <a:schemeClr val="bg1">
                  <a:lumMod val="50000"/>
                </a:schemeClr>
              </a:solidFill>
            </a:endParaRPr>
          </a:p>
        </p:txBody>
      </p:sp>
    </p:spTree>
    <p:extLst>
      <p:ext uri="{BB962C8B-B14F-4D97-AF65-F5344CB8AC3E}">
        <p14:creationId xmlns:p14="http://schemas.microsoft.com/office/powerpoint/2010/main" xmlns="" val="24442207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a:t>
            </a:r>
            <a:r>
              <a:rPr lang="el-GR" sz="2000" dirty="0" smtClean="0">
                <a:solidFill>
                  <a:schemeClr val="bg1">
                    <a:lumMod val="50000"/>
                  </a:schemeClr>
                </a:solidFill>
              </a:rPr>
              <a:t>παρέχει </a:t>
            </a:r>
            <a:r>
              <a:rPr lang="el-GR" sz="2000" dirty="0">
                <a:solidFill>
                  <a:schemeClr val="bg1">
                    <a:lumMod val="50000"/>
                  </a:schemeClr>
                </a:solidFill>
              </a:rPr>
              <a:t>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p14="http://schemas.microsoft.com/office/powerpoint/2010/main" xmlns="" val="10977143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dirty="0" smtClean="0"/>
              <a:t>Επεξεργασία: Βαφειάδης Νικόλαος</a:t>
            </a:r>
            <a:endParaRPr lang="el-GR" sz="2900" b="1" dirty="0"/>
          </a:p>
          <a:p>
            <a:pPr algn="r"/>
            <a:r>
              <a:rPr lang="el-GR" sz="2900" dirty="0" smtClean="0"/>
              <a:t>Πρέβεζα, 2015</a:t>
            </a:r>
            <a:endParaRPr lang="el-GR" sz="2900"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p14="http://schemas.microsoft.com/office/powerpoint/2010/main" xmlns="" val="28179209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7776864" cy="2702345"/>
          </a:xfrm>
        </p:spPr>
        <p:txBody>
          <a:bodyPr>
            <a:noAutofit/>
          </a:bodyPr>
          <a:lstStyle/>
          <a:p>
            <a:pPr algn="l"/>
            <a:r>
              <a:rPr lang="el-GR" sz="2800" dirty="0" smtClean="0"/>
              <a:t>Λογιστικής και Χρηματοοικονομικής</a:t>
            </a:r>
          </a:p>
          <a:p>
            <a:pPr algn="l"/>
            <a:r>
              <a:rPr lang="el-GR" sz="2800" b="1" dirty="0" smtClean="0"/>
              <a:t>Μηχανογραφημένη Λογιστική </a:t>
            </a:r>
            <a:r>
              <a:rPr lang="en-US" sz="2800" b="1" dirty="0" smtClean="0"/>
              <a:t>I</a:t>
            </a:r>
            <a:r>
              <a:rPr lang="el-GR" sz="2800" b="1" dirty="0" smtClean="0"/>
              <a:t>Ι</a:t>
            </a:r>
          </a:p>
          <a:p>
            <a:pPr algn="l"/>
            <a:r>
              <a:rPr lang="el-GR" sz="2800" b="1" dirty="0" smtClean="0"/>
              <a:t>Ενότητα 12</a:t>
            </a:r>
            <a:r>
              <a:rPr lang="el-GR" sz="2800" b="1" dirty="0" smtClean="0"/>
              <a:t>: Χρόνος έκδοσης Παραστατικών και Ποσοτικός Προσδιορισμός Αποθεμάτων (Άρθρο 6)</a:t>
            </a:r>
            <a:endParaRPr lang="en-US" sz="2800" dirty="0" smtClean="0"/>
          </a:p>
          <a:p>
            <a:pPr algn="l"/>
            <a:r>
              <a:rPr lang="el-GR" sz="2800" dirty="0" smtClean="0"/>
              <a:t>Χύτης Ευάγγελος</a:t>
            </a:r>
          </a:p>
          <a:p>
            <a:pPr algn="l">
              <a:lnSpc>
                <a:spcPts val="2600"/>
              </a:lnSpc>
            </a:pPr>
            <a:r>
              <a:rPr lang="el-GR" sz="2400" dirty="0" smtClean="0"/>
              <a:t>Πρέβεζα,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cstate="print"/>
          <a:stretch>
            <a:fillRect/>
          </a:stretch>
        </p:blipFill>
        <p:spPr>
          <a:xfrm>
            <a:off x="6948264" y="3547"/>
            <a:ext cx="2214640" cy="1031492"/>
          </a:xfrm>
          <a:prstGeom prst="rect">
            <a:avLst/>
          </a:prstGeom>
        </p:spPr>
      </p:pic>
    </p:spTree>
    <p:extLst>
      <p:ext uri="{BB962C8B-B14F-4D97-AF65-F5344CB8AC3E}">
        <p14:creationId xmlns:p14="http://schemas.microsoft.com/office/powerpoint/2010/main" xmlns=""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20</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5" name="Rectangle 14"/>
          <p:cNvSpPr/>
          <p:nvPr/>
        </p:nvSpPr>
        <p:spPr>
          <a:xfrm>
            <a:off x="2317212" y="2411595"/>
            <a:ext cx="4572000" cy="938716"/>
          </a:xfrm>
          <a:prstGeom prst="rect">
            <a:avLst/>
          </a:prstGeom>
        </p:spPr>
        <p:txBody>
          <a:bodyPr lIns="91436" tIns="45719" rIns="91436" bIns="45719">
            <a:spAutoFit/>
          </a:bodyPr>
          <a:lstStyle/>
          <a:p>
            <a:pPr algn="ctr"/>
            <a:r>
              <a:rPr lang="el-GR" sz="5500" b="1" dirty="0"/>
              <a:t>Σημειώματα</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xmlns="" val="41097392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21</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dirty="0" smtClean="0"/>
              <a:t>Διατήρηση Σημειωμάτων</a:t>
            </a:r>
            <a:endParaRPr lang="el-GR" dirty="0"/>
          </a:p>
        </p:txBody>
      </p:sp>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Tree>
    <p:extLst>
      <p:ext uri="{BB962C8B-B14F-4D97-AF65-F5344CB8AC3E}">
        <p14:creationId xmlns:p14="http://schemas.microsoft.com/office/powerpoint/2010/main" xmlns="" val="5769979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p14="http://schemas.microsoft.com/office/powerpoint/2010/main" xmlns=""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p14="http://schemas.microsoft.com/office/powerpoint/2010/main" xmlns="" val="672987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p14="http://schemas.microsoft.com/office/powerpoint/2010/main" xmlns="" val="1628661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lstStyle/>
          <a:p>
            <a:pPr marL="0" algn="just">
              <a:buNone/>
            </a:pPr>
            <a:r>
              <a:rPr lang="el-GR" dirty="0" smtClean="0"/>
              <a:t>Στην ενότητα αυτήν θα αναλύσουμε τον χρόνο έκδοσης των παραστατικών της οντότητας καθώς και τον τρόπο που διενεργείται ο ποσοτικός προσδιορισμός αποθεμάτων της.</a:t>
            </a:r>
            <a:endParaRPr lang="el-GR"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dirty="0"/>
          </a:p>
        </p:txBody>
      </p:sp>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000" dirty="0" smtClean="0"/>
              <a:t>Χρόνος έκδοσης Παραστατικών και Ποσοτικός Προσδιορισμός Αποθεμάτων (Άρθρο 6)</a:t>
            </a:r>
            <a:endParaRPr lang="en-US" sz="3000" dirty="0"/>
          </a:p>
        </p:txBody>
      </p:sp>
      <p:sp>
        <p:nvSpPr>
          <p:cNvPr id="3" name="2 - Θέση περιεχομένου"/>
          <p:cNvSpPr>
            <a:spLocks noGrp="1"/>
          </p:cNvSpPr>
          <p:nvPr>
            <p:ph idx="1"/>
          </p:nvPr>
        </p:nvSpPr>
        <p:spPr/>
        <p:txBody>
          <a:bodyPr>
            <a:normAutofit fontScale="62500" lnSpcReduction="20000"/>
          </a:bodyPr>
          <a:lstStyle/>
          <a:p>
            <a:pPr>
              <a:buNone/>
            </a:pPr>
            <a:r>
              <a:rPr lang="el-GR" sz="3800" b="1" dirty="0" smtClean="0"/>
              <a:t>Χρόνος ενημέρωσης λογιστικών αρχείων</a:t>
            </a:r>
          </a:p>
          <a:p>
            <a:pPr>
              <a:buNone/>
            </a:pPr>
            <a:r>
              <a:rPr lang="el-GR" dirty="0" smtClean="0"/>
              <a:t> </a:t>
            </a:r>
            <a:r>
              <a:rPr lang="el-GR" b="1" dirty="0" smtClean="0"/>
              <a:t>1.</a:t>
            </a:r>
            <a:r>
              <a:rPr lang="el-GR" dirty="0" smtClean="0"/>
              <a:t> Η ενημέρωση των λογιστικών αρχείων (βιβλίων) γίνεται ως εξής: </a:t>
            </a:r>
            <a:endParaRPr lang="en-US" dirty="0" smtClean="0"/>
          </a:p>
          <a:p>
            <a:pPr>
              <a:buNone/>
            </a:pPr>
            <a:r>
              <a:rPr lang="el-GR" dirty="0" smtClean="0"/>
              <a:t>α) Όταν η οντότητα συντάσσει ισολογισμό, η ενημέρωση για συναλλαγές και γεγονότα που λαμβάνουν χώρα στη διάρκεια ενός μηνός γίνεται εντός του επόμενου μήνα. </a:t>
            </a:r>
            <a:endParaRPr lang="en-US" dirty="0" smtClean="0"/>
          </a:p>
          <a:p>
            <a:pPr>
              <a:buNone/>
            </a:pPr>
            <a:r>
              <a:rPr lang="el-GR" dirty="0" smtClean="0"/>
              <a:t>β) Όταν η οντότητα δεν συντάσσει ισολογισμό, η ενημέρωση για συναλλαγές και γεγονότα που λαμβάνουν χώρα στη διάρκεια ενός ημερολογιακού τριμήνου γίνεται εντός του επόμενου μήνα από τη λήξη του τριμήνου. </a:t>
            </a:r>
            <a:endParaRPr lang="en-US" dirty="0" smtClean="0"/>
          </a:p>
          <a:p>
            <a:pPr>
              <a:buNone/>
            </a:pPr>
            <a:r>
              <a:rPr lang="el-GR" dirty="0" smtClean="0"/>
              <a:t>γ) Σε κάθε περίπτωση, η ενημέρωση γίνεται εντός του απαιτούμενου χρόνου για την έγκαιρη σύνταξη των χρηματοοικονομικών καταστάσεων. </a:t>
            </a:r>
            <a:endParaRPr lang="en-US"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6</a:t>
            </a:fld>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000" dirty="0" smtClean="0"/>
              <a:t>Χρόνος έκδοσης Παραστατικών και Ποσοτικός Προσδιορισμός Αποθεμάτων (Άρθρο 6)</a:t>
            </a:r>
            <a:endParaRPr lang="en-US" sz="3000" dirty="0"/>
          </a:p>
        </p:txBody>
      </p:sp>
      <p:sp>
        <p:nvSpPr>
          <p:cNvPr id="3" name="2 - Θέση περιεχομένου"/>
          <p:cNvSpPr>
            <a:spLocks noGrp="1"/>
          </p:cNvSpPr>
          <p:nvPr>
            <p:ph idx="1"/>
          </p:nvPr>
        </p:nvSpPr>
        <p:spPr/>
        <p:txBody>
          <a:bodyPr>
            <a:normAutofit fontScale="77500" lnSpcReduction="20000"/>
          </a:bodyPr>
          <a:lstStyle/>
          <a:p>
            <a:pPr>
              <a:buNone/>
            </a:pPr>
            <a:r>
              <a:rPr lang="el-GR" b="1" u="sng" dirty="0" smtClean="0"/>
              <a:t>ΕΡΜΗΝΕΙΑ ΠΟΛ 1003</a:t>
            </a:r>
            <a:endParaRPr lang="en-US" dirty="0" smtClean="0"/>
          </a:p>
          <a:p>
            <a:pPr marL="0" algn="just">
              <a:buNone/>
            </a:pPr>
            <a:r>
              <a:rPr lang="el-GR" dirty="0" smtClean="0"/>
              <a:t>6.1.1 Η ενημέρωση των βιβλίων στα χρονικά όρια που θέτει η παράγραφος αυτή αφορά την καταχώρηση των εκδιδόμενων και λαμβανόμενων παραστατικών. Η υποχρέωση του άρθρου αυτού εκπληρούται όταν η οντότητα καταχωρεί εντός των τιθέμενων χρονικών ορίων, από τη λήξη του μήνα ή τριμήνου κατά περίπτωση, είτε τη λογιστική είτε τη φορολογική βάση, κατά την παράγραφο 5 του άρθρου 3. Εξυπακούεται ότι η καταχώρηση λογιστικής και φορολογικής φάσης δύναται να πραγματοποιείται και ταυτόχρονα, εντός των χρονικών ορίων του άρθρου 6.</a:t>
            </a:r>
            <a:endParaRPr lang="en-US"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7</a:t>
            </a:fld>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000" dirty="0" smtClean="0"/>
              <a:t>Χρόνος έκδοσης Παραστατικών και Ποσοτικός Προσδιορισμός Αποθεμάτων (Άρθρο 6)</a:t>
            </a:r>
            <a:endParaRPr lang="en-US" sz="3000" dirty="0"/>
          </a:p>
        </p:txBody>
      </p:sp>
      <p:sp>
        <p:nvSpPr>
          <p:cNvPr id="3" name="2 - Θέση περιεχομένου"/>
          <p:cNvSpPr>
            <a:spLocks noGrp="1"/>
          </p:cNvSpPr>
          <p:nvPr>
            <p:ph idx="1"/>
          </p:nvPr>
        </p:nvSpPr>
        <p:spPr/>
        <p:txBody>
          <a:bodyPr>
            <a:normAutofit fontScale="70000" lnSpcReduction="20000"/>
          </a:bodyPr>
          <a:lstStyle/>
          <a:p>
            <a:pPr marL="0" algn="just">
              <a:buNone/>
            </a:pPr>
            <a:r>
              <a:rPr lang="el-GR" dirty="0" smtClean="0"/>
              <a:t>6.1.2 Όταν εντός των τιθέμενων χρονικών ορίων καταχωρείται, κατ’ επιλογή της οντότητας, μόνο η μία εκ των δύο βάσεων (είτε η λογιστική είτε η φορολογική), η παρακολούθηση της άλλης βάσης δύναται να γίνεται συγκεντρωτικά οποτεδήποτε και σε κάθε περίπτωση έγκαιρα για την σύνταξη των χρηματοοικονομικών καταστάσεων και τη συμμόρφωση με τη φορολογική νομοθεσία. Για παράδειγμα, μια οντότητα που συντάσσει ισολογισμό, δύναται να επιλέξει να καταχωρεί στα βιβλία της τα εκδιδόμενα και λαμβανόμενα παραστατικά βάσει των αξιών που καθορίζονται από τα λογιστικά πρότυπα (Ελληνικά ή Δ.Π.Χ.Α., κατά περίπτωση), δηλαδή με τη λογιστική τους βάση (αξία). Στην περίπτωση αυτή πληρούται η εκ του νόμου υποχρέωση και η εν λόγω οντότητα δύναται στη συνέχεια να καταχωρήσει στο λογιστικό της σύστημα και τη φορολογική βάση.</a:t>
            </a:r>
            <a:endParaRPr lang="en-US" dirty="0" smtClean="0"/>
          </a:p>
          <a:p>
            <a:pPr marL="0" algn="just">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8</a:t>
            </a:fld>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000" dirty="0" smtClean="0"/>
              <a:t>Χρόνος έκδοσης Παραστατικών και Ποσοτικός Προσδιορισμός Αποθεμάτων (Άρθρο 6)</a:t>
            </a:r>
            <a:endParaRPr lang="en-US" sz="3000" dirty="0"/>
          </a:p>
        </p:txBody>
      </p:sp>
      <p:sp>
        <p:nvSpPr>
          <p:cNvPr id="3" name="2 - Θέση περιεχομένου"/>
          <p:cNvSpPr>
            <a:spLocks noGrp="1"/>
          </p:cNvSpPr>
          <p:nvPr>
            <p:ph idx="1"/>
          </p:nvPr>
        </p:nvSpPr>
        <p:spPr/>
        <p:txBody>
          <a:bodyPr>
            <a:normAutofit/>
          </a:bodyPr>
          <a:lstStyle/>
          <a:p>
            <a:pPr marL="0" algn="just">
              <a:buNone/>
            </a:pPr>
            <a:r>
              <a:rPr lang="el-GR" sz="2700" dirty="0" smtClean="0"/>
              <a:t>6.1.3 Εναλλακτικά, η ίδια οντότητα δύναται να επιλέξει να καταχωρεί στα βιβλία της τα εκδιδόμενα και λαμβανόμενα παραστατικά βάσει των αξιών που καθορίζονται από τη φορολογική νομοθεσία, δηλαδή με την φορολογική τους βάση. Στην περίπτωση αυτή πληρούται η εκ του νόμου υποχρέωση και η εν λόγω οντότητα δύναται στη συνέχεια να καταχωρήσει στο λογιστικό της σύστημα και τη λογιστική βάση.</a:t>
            </a:r>
            <a:endParaRPr lang="en-US" sz="2700" dirty="0" smtClean="0"/>
          </a:p>
          <a:p>
            <a:pPr marL="0" algn="just">
              <a:buNone/>
            </a:pPr>
            <a:endParaRPr lang="en-US" sz="27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9</a:t>
            </a:fld>
            <a:endParaRPr lang="el-GR"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1344</TotalTime>
  <Words>1177</Words>
  <Application>Microsoft Office PowerPoint</Application>
  <PresentationFormat>Προβολή στην οθόνη (16:10)</PresentationFormat>
  <Paragraphs>106</Paragraphs>
  <Slides>22</Slides>
  <Notes>12</Notes>
  <HiddenSlides>0</HiddenSlides>
  <MMClips>0</MMClips>
  <ScaleCrop>false</ScaleCrop>
  <HeadingPairs>
    <vt:vector size="4" baseType="variant">
      <vt:variant>
        <vt:lpstr>Θέμα</vt:lpstr>
      </vt:variant>
      <vt:variant>
        <vt:i4>1</vt:i4>
      </vt:variant>
      <vt:variant>
        <vt:lpstr>Τίτλοι διαφανειών</vt:lpstr>
      </vt:variant>
      <vt:variant>
        <vt:i4>22</vt:i4>
      </vt:variant>
    </vt:vector>
  </HeadingPairs>
  <TitlesOfParts>
    <vt:vector size="23" baseType="lpstr">
      <vt:lpstr>Θέμα του Office</vt:lpstr>
      <vt:lpstr>Μηχανογραφημένη Λογιστική ΙI</vt:lpstr>
      <vt:lpstr>Διαφάνεια 2</vt:lpstr>
      <vt:lpstr>Άδειες Χρήσης</vt:lpstr>
      <vt:lpstr>Χρηματοδότηση</vt:lpstr>
      <vt:lpstr>Σκοποί  ενότητας</vt:lpstr>
      <vt:lpstr>Χρόνος έκδοσης Παραστατικών και Ποσοτικός Προσδιορισμός Αποθεμάτων (Άρθρο 6)</vt:lpstr>
      <vt:lpstr>Χρόνος έκδοσης Παραστατικών και Ποσοτικός Προσδιορισμός Αποθεμάτων (Άρθρο 6)</vt:lpstr>
      <vt:lpstr>Χρόνος έκδοσης Παραστατικών και Ποσοτικός Προσδιορισμός Αποθεμάτων (Άρθρο 6)</vt:lpstr>
      <vt:lpstr>Χρόνος έκδοσης Παραστατικών και Ποσοτικός Προσδιορισμός Αποθεμάτων (Άρθρο 6)</vt:lpstr>
      <vt:lpstr>Χρόνος έκδοσης Παραστατικών και Ποσοτικός Προσδιορισμός Αποθεμάτων (Άρθρο 6)</vt:lpstr>
      <vt:lpstr>Χρόνος έκδοσης Παραστατικών και Ποσοτικός Προσδιορισμός Αποθεμάτων (Άρθρο 6)</vt:lpstr>
      <vt:lpstr>Χρόνος έκδοσης Παραστατικών και Ποσοτικός Προσδιορισμός Αποθεμάτων (Άρθρο 6)</vt:lpstr>
      <vt:lpstr>Χρόνος έκδοσης Παραστατικών και Ποσοτικός Προσδιορισμός Αποθεμάτων (Άρθρο 6)</vt:lpstr>
      <vt:lpstr>Χρόνος έκδοσης Παραστατικών και Ποσοτικός Προσδιορισμός Αποθεμάτων (Άρθρο 6)</vt:lpstr>
      <vt:lpstr>Χρόνος έκδοσης Παραστατικών και Ποσοτικός Προσδιορισμός Αποθεμάτων (Άρθρο 6)</vt:lpstr>
      <vt:lpstr>Βιβλιογραφία</vt:lpstr>
      <vt:lpstr>Σημείωμα Αναφοράς</vt:lpstr>
      <vt:lpstr>Σημείωμα Αδειοδότησης</vt:lpstr>
      <vt:lpstr>Διαφάνεια 19</vt:lpstr>
      <vt:lpstr>Διαφάνεια 20</vt:lpstr>
      <vt:lpstr>Διατήρηση Σημειωμάτων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Afroditi</cp:lastModifiedBy>
  <cp:revision>204</cp:revision>
  <dcterms:created xsi:type="dcterms:W3CDTF">2012-09-06T09:03:05Z</dcterms:created>
  <dcterms:modified xsi:type="dcterms:W3CDTF">2015-11-24T20:12:39Z</dcterms:modified>
</cp:coreProperties>
</file>