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57" r:id="rId4"/>
    <p:sldId id="259"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16" r:id="rId30"/>
    <p:sldId id="291" r:id="rId31"/>
    <p:sldId id="292" r:id="rId32"/>
    <p:sldId id="293"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21/07/2015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126657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18930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37024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376311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5828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2407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19546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76186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374071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42558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38715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33011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1631281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717126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919245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60187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8991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46321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01082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2093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24330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298278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330940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356002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193343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l-GR" sz="1000" b="1" dirty="0" smtClean="0">
                <a:solidFill>
                  <a:schemeClr val="bg1"/>
                </a:solidFill>
              </a:rPr>
              <a:t> – Οργάνωση Υπολογιστών</a:t>
            </a:r>
            <a:r>
              <a:rPr lang="el-GR" sz="1000" dirty="0" smtClean="0">
                <a:solidFill>
                  <a:schemeClr val="bg1"/>
                </a:solidFill>
              </a:rPr>
              <a:t>, Τμήμα Χρηματοοικονομικής &amp; Ελεγκτικής,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Ι</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5</a:t>
            </a:r>
            <a:r>
              <a:rPr lang="en-US" sz="2800" dirty="0" smtClean="0"/>
              <a:t> </a:t>
            </a:r>
            <a:r>
              <a:rPr lang="el-GR" sz="2800" dirty="0" smtClean="0"/>
              <a:t>:</a:t>
            </a:r>
            <a:r>
              <a:rPr lang="en-US" sz="2800" dirty="0" smtClean="0"/>
              <a:t> </a:t>
            </a:r>
            <a:r>
              <a:rPr lang="el-GR" sz="2800" b="1" dirty="0"/>
              <a:t>Οργάνωση </a:t>
            </a:r>
            <a:r>
              <a:rPr lang="el-GR" sz="2800" b="1" dirty="0" smtClean="0"/>
              <a:t>Υπολογιστών</a:t>
            </a:r>
            <a:endParaRPr lang="el-GR" sz="2000" b="1" dirty="0" smtClean="0"/>
          </a:p>
          <a:p>
            <a:endParaRPr lang="el-GR" sz="2000" dirty="0" smtClean="0"/>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Κύρια Μνήμη (</a:t>
            </a:r>
            <a:r>
              <a:rPr lang="en-US" dirty="0"/>
              <a:t>Main Memory</a:t>
            </a:r>
            <a:r>
              <a:rPr lang="el-GR" dirty="0"/>
              <a:t>)</a:t>
            </a:r>
          </a:p>
        </p:txBody>
      </p:sp>
      <p:sp>
        <p:nvSpPr>
          <p:cNvPr id="6" name="Content Placeholder 2"/>
          <p:cNvSpPr>
            <a:spLocks noGrp="1"/>
          </p:cNvSpPr>
          <p:nvPr>
            <p:ph sz="quarter" idx="1"/>
          </p:nvPr>
        </p:nvSpPr>
        <p:spPr>
          <a:xfrm>
            <a:off x="323528" y="1057300"/>
            <a:ext cx="4041775" cy="4937125"/>
          </a:xfrm>
        </p:spPr>
        <p:txBody>
          <a:bodyPr/>
          <a:lstStyle/>
          <a:p>
            <a:pPr eaLnBrk="1" hangingPunct="1">
              <a:lnSpc>
                <a:spcPct val="80000"/>
              </a:lnSpc>
            </a:pPr>
            <a:r>
              <a:rPr lang="el-GR" sz="2400" smtClean="0"/>
              <a:t>Η κύρια μνήμη είναι μια συλλογή από θέσεις αποθήκευσης κάθε μια από τις οποίες διαθέτει ένα μοναδικό αναγνωριστικό που ονομάζεται </a:t>
            </a:r>
            <a:r>
              <a:rPr lang="el-GR" sz="2400" smtClean="0">
                <a:solidFill>
                  <a:srgbClr val="CC0000"/>
                </a:solidFill>
              </a:rPr>
              <a:t>διεύθυνση</a:t>
            </a:r>
            <a:endParaRPr lang="el-GR" sz="2400" smtClean="0"/>
          </a:p>
          <a:p>
            <a:pPr eaLnBrk="1" hangingPunct="1">
              <a:lnSpc>
                <a:spcPct val="80000"/>
              </a:lnSpc>
            </a:pPr>
            <a:r>
              <a:rPr lang="el-GR" sz="2400" smtClean="0">
                <a:solidFill>
                  <a:srgbClr val="CC0000"/>
                </a:solidFill>
              </a:rPr>
              <a:t>Λέξη</a:t>
            </a:r>
            <a:r>
              <a:rPr lang="el-GR" sz="2400" smtClean="0"/>
              <a:t> (</a:t>
            </a:r>
            <a:r>
              <a:rPr lang="en-US" sz="2400" smtClean="0"/>
              <a:t>word</a:t>
            </a:r>
            <a:r>
              <a:rPr lang="el-GR" sz="2400" smtClean="0"/>
              <a:t>)</a:t>
            </a:r>
            <a:r>
              <a:rPr lang="en-US" sz="2400" smtClean="0"/>
              <a:t>: </a:t>
            </a:r>
            <a:r>
              <a:rPr lang="el-GR" sz="2400" smtClean="0"/>
              <a:t>Είναι μια ομάδα των 8, 16, 32 ή 64 </a:t>
            </a:r>
            <a:r>
              <a:rPr lang="en-US" sz="2400" smtClean="0"/>
              <a:t>bits </a:t>
            </a:r>
            <a:r>
              <a:rPr lang="el-GR" sz="2400" smtClean="0"/>
              <a:t>και αναφέρεται στην ποσότητα των δεδομένων που μεταφέρονται από και προς την μνήμη</a:t>
            </a:r>
            <a:r>
              <a:rPr lang="en-US" sz="2400" smtClean="0"/>
              <a:t> </a:t>
            </a:r>
            <a:r>
              <a:rPr lang="el-GR" sz="2400" smtClean="0"/>
              <a:t>ως ομάδα.</a:t>
            </a:r>
            <a:endParaRPr lang="en-US" sz="2400" smtClean="0"/>
          </a:p>
          <a:p>
            <a:pPr eaLnBrk="1" hangingPunct="1">
              <a:lnSpc>
                <a:spcPct val="80000"/>
              </a:lnSpc>
            </a:pPr>
            <a:endParaRPr lang="el-GR" sz="2400" smtClean="0"/>
          </a:p>
        </p:txBody>
      </p:sp>
      <p:pic>
        <p:nvPicPr>
          <p:cNvPr id="7" name="Picture 8"/>
          <p:cNvPicPr>
            <a:picLocks noChangeAspect="1" noChangeArrowheads="1"/>
          </p:cNvPicPr>
          <p:nvPr/>
        </p:nvPicPr>
        <p:blipFill>
          <a:blip r:embed="rId3"/>
          <a:srcRect/>
          <a:stretch>
            <a:fillRect/>
          </a:stretch>
        </p:blipFill>
        <p:spPr>
          <a:xfrm>
            <a:off x="5004048" y="985292"/>
            <a:ext cx="3080283" cy="4248000"/>
          </a:xfrm>
          <a:prstGeom prst="rect">
            <a:avLst/>
          </a:prstGeom>
        </p:spPr>
      </p:pic>
      <p:sp>
        <p:nvSpPr>
          <p:cNvPr id="8" name="TextBox 7"/>
          <p:cNvSpPr txBox="1"/>
          <p:nvPr/>
        </p:nvSpPr>
        <p:spPr>
          <a:xfrm>
            <a:off x="4716016" y="5272017"/>
            <a:ext cx="3888432"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l-GR" dirty="0"/>
              <a:t>1</a:t>
            </a:r>
            <a:r>
              <a:rPr lang="en-US" dirty="0"/>
              <a:t> byte = </a:t>
            </a:r>
            <a:r>
              <a:rPr lang="el-GR" dirty="0"/>
              <a:t>8</a:t>
            </a:r>
            <a:r>
              <a:rPr lang="en-US" dirty="0"/>
              <a:t> bits</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2731501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Χώρος διευθύνσεων</a:t>
            </a:r>
            <a:r>
              <a:rPr lang="en-US" dirty="0"/>
              <a:t> </a:t>
            </a:r>
            <a:r>
              <a:rPr lang="el-GR" dirty="0"/>
              <a:t>(</a:t>
            </a:r>
            <a:r>
              <a:rPr lang="en-US" dirty="0"/>
              <a:t>address space</a:t>
            </a:r>
            <a:r>
              <a:rPr lang="el-GR" dirty="0"/>
              <a:t>)</a:t>
            </a:r>
            <a:r>
              <a:rPr lang="en-US" dirty="0"/>
              <a:t> </a:t>
            </a:r>
            <a:endParaRPr lang="el-GR" dirty="0"/>
          </a:p>
        </p:txBody>
      </p:sp>
      <p:sp>
        <p:nvSpPr>
          <p:cNvPr id="9" name="Content Placeholder 2"/>
          <p:cNvSpPr>
            <a:spLocks noGrp="1"/>
          </p:cNvSpPr>
          <p:nvPr>
            <p:ph sz="quarter" idx="1"/>
          </p:nvPr>
        </p:nvSpPr>
        <p:spPr>
          <a:xfrm>
            <a:off x="384870" y="1137221"/>
            <a:ext cx="4041775" cy="2944415"/>
          </a:xfrm>
        </p:spPr>
        <p:txBody>
          <a:bodyPr>
            <a:normAutofit/>
          </a:bodyPr>
          <a:lstStyle/>
          <a:p>
            <a:pPr eaLnBrk="1" hangingPunct="1"/>
            <a:r>
              <a:rPr lang="el-GR" sz="2400" dirty="0" smtClean="0">
                <a:solidFill>
                  <a:srgbClr val="CC0000"/>
                </a:solidFill>
              </a:rPr>
              <a:t>Χώρος διευθύνσεων</a:t>
            </a:r>
            <a:r>
              <a:rPr lang="el-GR" sz="2400" dirty="0" smtClean="0"/>
              <a:t> είναι ο συνολικός αριθμός των μοναδικά </a:t>
            </a:r>
            <a:r>
              <a:rPr lang="el-GR" sz="2400" dirty="0" err="1" smtClean="0"/>
              <a:t>προσδιορίσιμων</a:t>
            </a:r>
            <a:r>
              <a:rPr lang="el-GR" sz="2400" dirty="0" smtClean="0"/>
              <a:t> θέσεων στη μνήμη </a:t>
            </a:r>
          </a:p>
          <a:p>
            <a:pPr eaLnBrk="1" hangingPunct="1"/>
            <a:r>
              <a:rPr lang="el-GR" sz="2400" dirty="0" smtClean="0"/>
              <a:t>Στην μνήμη </a:t>
            </a:r>
            <a:r>
              <a:rPr lang="el-GR" sz="2400" dirty="0" err="1" smtClean="0"/>
              <a:t>διευθυνσιοδοτείται</a:t>
            </a:r>
            <a:r>
              <a:rPr lang="el-GR" sz="2400" dirty="0" smtClean="0"/>
              <a:t> μοναδικά η κάθε λέξη</a:t>
            </a:r>
          </a:p>
        </p:txBody>
      </p:sp>
      <p:sp>
        <p:nvSpPr>
          <p:cNvPr id="10" name="Content Placeholder 3"/>
          <p:cNvSpPr txBox="1">
            <a:spLocks/>
          </p:cNvSpPr>
          <p:nvPr/>
        </p:nvSpPr>
        <p:spPr>
          <a:xfrm>
            <a:off x="4426645" y="1170876"/>
            <a:ext cx="4537843" cy="4611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600" dirty="0" smtClean="0"/>
              <a:t>Ένας Η/Υ έχει μνήμη 32</a:t>
            </a:r>
            <a:r>
              <a:rPr lang="en-US" sz="1600" dirty="0" smtClean="0"/>
              <a:t>MB </a:t>
            </a:r>
            <a:r>
              <a:rPr lang="el-GR" sz="1600" dirty="0" smtClean="0"/>
              <a:t>και κάθε θέσης μνήμης απαιτεί 1</a:t>
            </a:r>
            <a:r>
              <a:rPr lang="en-US" sz="1600" dirty="0" smtClean="0"/>
              <a:t>byte</a:t>
            </a:r>
            <a:r>
              <a:rPr lang="el-GR" sz="1600" dirty="0" smtClean="0"/>
              <a:t>. Πόσα </a:t>
            </a:r>
            <a:r>
              <a:rPr lang="en-US" sz="1600" dirty="0" smtClean="0"/>
              <a:t>bits </a:t>
            </a:r>
            <a:r>
              <a:rPr lang="el-GR" sz="1600" dirty="0" smtClean="0"/>
              <a:t>χρειάζονται για την </a:t>
            </a:r>
            <a:r>
              <a:rPr lang="el-GR" sz="1600" dirty="0" err="1" smtClean="0"/>
              <a:t>διευθυνσιοδότηση</a:t>
            </a:r>
            <a:r>
              <a:rPr lang="el-GR" sz="1600" dirty="0" smtClean="0"/>
              <a:t> κάθε θέσης μνήμης;</a:t>
            </a:r>
            <a:r>
              <a:rPr lang="en-US" sz="1600" dirty="0" smtClean="0"/>
              <a:t> </a:t>
            </a:r>
            <a:endParaRPr lang="el-GR" sz="1600" dirty="0" smtClean="0"/>
          </a:p>
          <a:p>
            <a:pPr lvl="1"/>
            <a:r>
              <a:rPr lang="en-US" sz="1600" dirty="0" smtClean="0">
                <a:solidFill>
                  <a:srgbClr val="FF0000"/>
                </a:solidFill>
              </a:rPr>
              <a:t>32MB </a:t>
            </a:r>
            <a:r>
              <a:rPr lang="el-GR" sz="1600" dirty="0" smtClean="0">
                <a:solidFill>
                  <a:srgbClr val="FF0000"/>
                </a:solidFill>
              </a:rPr>
              <a:t>είναι 32*2</a:t>
            </a:r>
            <a:r>
              <a:rPr lang="el-GR" sz="1600" baseline="30000" dirty="0" smtClean="0">
                <a:solidFill>
                  <a:srgbClr val="FF0000"/>
                </a:solidFill>
              </a:rPr>
              <a:t>20</a:t>
            </a:r>
            <a:r>
              <a:rPr lang="en-US" sz="1600" dirty="0" smtClean="0">
                <a:solidFill>
                  <a:srgbClr val="FF0000"/>
                </a:solidFill>
              </a:rPr>
              <a:t> bytes =</a:t>
            </a:r>
            <a:r>
              <a:rPr lang="el-GR" sz="1600" dirty="0" smtClean="0">
                <a:solidFill>
                  <a:srgbClr val="FF0000"/>
                </a:solidFill>
              </a:rPr>
              <a:t> </a:t>
            </a:r>
            <a:r>
              <a:rPr lang="en-US" sz="1600" dirty="0" smtClean="0">
                <a:solidFill>
                  <a:srgbClr val="FF0000"/>
                </a:solidFill>
              </a:rPr>
              <a:t>2</a:t>
            </a:r>
            <a:r>
              <a:rPr lang="en-US" sz="1600" baseline="30000" dirty="0" smtClean="0">
                <a:solidFill>
                  <a:srgbClr val="FF0000"/>
                </a:solidFill>
              </a:rPr>
              <a:t>5</a:t>
            </a:r>
            <a:r>
              <a:rPr lang="en-US" sz="1600" dirty="0" smtClean="0">
                <a:solidFill>
                  <a:srgbClr val="FF0000"/>
                </a:solidFill>
              </a:rPr>
              <a:t>*2</a:t>
            </a:r>
            <a:r>
              <a:rPr lang="en-US" sz="1600" baseline="30000" dirty="0" smtClean="0">
                <a:solidFill>
                  <a:srgbClr val="FF0000"/>
                </a:solidFill>
              </a:rPr>
              <a:t>20</a:t>
            </a:r>
            <a:r>
              <a:rPr lang="en-US" sz="1600" dirty="0" smtClean="0">
                <a:solidFill>
                  <a:srgbClr val="FF0000"/>
                </a:solidFill>
              </a:rPr>
              <a:t> bytes = 2</a:t>
            </a:r>
            <a:r>
              <a:rPr lang="en-US" sz="1600" baseline="30000" dirty="0" smtClean="0">
                <a:solidFill>
                  <a:srgbClr val="FF0000"/>
                </a:solidFill>
              </a:rPr>
              <a:t>25</a:t>
            </a:r>
            <a:r>
              <a:rPr lang="en-US" sz="1600" dirty="0" smtClean="0">
                <a:solidFill>
                  <a:srgbClr val="FF0000"/>
                </a:solidFill>
              </a:rPr>
              <a:t> bytes. </a:t>
            </a:r>
            <a:endParaRPr lang="el-GR" sz="1600" dirty="0" smtClean="0">
              <a:solidFill>
                <a:srgbClr val="FF0000"/>
              </a:solidFill>
            </a:endParaRPr>
          </a:p>
          <a:p>
            <a:pPr lvl="1"/>
            <a:r>
              <a:rPr lang="el-GR" sz="1600" dirty="0" smtClean="0">
                <a:solidFill>
                  <a:srgbClr val="FF0000"/>
                </a:solidFill>
              </a:rPr>
              <a:t>Άρα απαιτούνται 25 </a:t>
            </a:r>
            <a:r>
              <a:rPr lang="en-US" sz="1600" dirty="0" smtClean="0">
                <a:solidFill>
                  <a:srgbClr val="FF0000"/>
                </a:solidFill>
              </a:rPr>
              <a:t>bits </a:t>
            </a:r>
            <a:r>
              <a:rPr lang="el-GR" sz="1600" dirty="0" smtClean="0">
                <a:solidFill>
                  <a:srgbClr val="FF0000"/>
                </a:solidFill>
              </a:rPr>
              <a:t> για να γίνει η </a:t>
            </a:r>
            <a:r>
              <a:rPr lang="el-GR" sz="1600" dirty="0" err="1" smtClean="0">
                <a:solidFill>
                  <a:srgbClr val="FF0000"/>
                </a:solidFill>
              </a:rPr>
              <a:t>διευθυνσιοδότηση</a:t>
            </a:r>
            <a:r>
              <a:rPr lang="el-GR" sz="1600" dirty="0" smtClean="0">
                <a:solidFill>
                  <a:srgbClr val="FF0000"/>
                </a:solidFill>
              </a:rPr>
              <a:t> της κάθε θέσης μνήμης</a:t>
            </a:r>
            <a:endParaRPr lang="en-US" sz="1600" dirty="0" smtClean="0">
              <a:solidFill>
                <a:srgbClr val="FF0000"/>
              </a:solidFill>
            </a:endParaRPr>
          </a:p>
          <a:p>
            <a:r>
              <a:rPr lang="el-GR" sz="1600" dirty="0" smtClean="0"/>
              <a:t>Ένας Η/Υ έχει μνήμη 128</a:t>
            </a:r>
            <a:r>
              <a:rPr lang="en-US" sz="1600" dirty="0" smtClean="0"/>
              <a:t>MB </a:t>
            </a:r>
            <a:r>
              <a:rPr lang="el-GR" sz="1600" dirty="0" smtClean="0"/>
              <a:t>και κάθε θέσης μνήμης απαιτεί 8 </a:t>
            </a:r>
            <a:r>
              <a:rPr lang="en-US" sz="1600" dirty="0" smtClean="0"/>
              <a:t>bytes</a:t>
            </a:r>
            <a:r>
              <a:rPr lang="el-GR" sz="1600" dirty="0" smtClean="0"/>
              <a:t>. Πόσα </a:t>
            </a:r>
            <a:r>
              <a:rPr lang="en-US" sz="1600" dirty="0" smtClean="0"/>
              <a:t>bits </a:t>
            </a:r>
            <a:r>
              <a:rPr lang="el-GR" sz="1600" dirty="0" smtClean="0"/>
              <a:t>χρειάζονται για την </a:t>
            </a:r>
            <a:r>
              <a:rPr lang="el-GR" sz="1600" dirty="0" err="1" smtClean="0"/>
              <a:t>διευθυνσιοδότηση</a:t>
            </a:r>
            <a:r>
              <a:rPr lang="el-GR" sz="1600" dirty="0" smtClean="0"/>
              <a:t> κάθε θέσης μνήμης;</a:t>
            </a:r>
            <a:r>
              <a:rPr lang="en-US" sz="1600" dirty="0" smtClean="0"/>
              <a:t> </a:t>
            </a:r>
            <a:endParaRPr lang="el-GR" sz="1600" dirty="0" smtClean="0"/>
          </a:p>
          <a:p>
            <a:pPr lvl="1"/>
            <a:r>
              <a:rPr lang="el-GR" sz="1600" dirty="0" smtClean="0">
                <a:solidFill>
                  <a:srgbClr val="FF0000"/>
                </a:solidFill>
              </a:rPr>
              <a:t>128</a:t>
            </a:r>
            <a:r>
              <a:rPr lang="en-US" sz="1600" dirty="0" smtClean="0">
                <a:solidFill>
                  <a:srgbClr val="FF0000"/>
                </a:solidFill>
              </a:rPr>
              <a:t>MB </a:t>
            </a:r>
            <a:r>
              <a:rPr lang="el-GR" sz="1600" dirty="0" smtClean="0">
                <a:solidFill>
                  <a:srgbClr val="FF0000"/>
                </a:solidFill>
              </a:rPr>
              <a:t>είναι 128*2</a:t>
            </a:r>
            <a:r>
              <a:rPr lang="el-GR" sz="1600" baseline="30000" dirty="0" smtClean="0">
                <a:solidFill>
                  <a:srgbClr val="FF0000"/>
                </a:solidFill>
              </a:rPr>
              <a:t>20</a:t>
            </a:r>
            <a:r>
              <a:rPr lang="en-US" sz="1600" dirty="0" smtClean="0">
                <a:solidFill>
                  <a:srgbClr val="FF0000"/>
                </a:solidFill>
              </a:rPr>
              <a:t> bytes =</a:t>
            </a:r>
            <a:r>
              <a:rPr lang="el-GR" sz="1600" dirty="0" smtClean="0">
                <a:solidFill>
                  <a:srgbClr val="FF0000"/>
                </a:solidFill>
              </a:rPr>
              <a:t> </a:t>
            </a:r>
            <a:r>
              <a:rPr lang="en-US" sz="1600" dirty="0" smtClean="0">
                <a:solidFill>
                  <a:srgbClr val="FF0000"/>
                </a:solidFill>
              </a:rPr>
              <a:t>2</a:t>
            </a:r>
            <a:r>
              <a:rPr lang="el-GR" sz="1600" baseline="30000" dirty="0" smtClean="0">
                <a:solidFill>
                  <a:srgbClr val="FF0000"/>
                </a:solidFill>
              </a:rPr>
              <a:t>7</a:t>
            </a:r>
            <a:r>
              <a:rPr lang="en-US" sz="1600" dirty="0" smtClean="0">
                <a:solidFill>
                  <a:srgbClr val="FF0000"/>
                </a:solidFill>
              </a:rPr>
              <a:t>*2</a:t>
            </a:r>
            <a:r>
              <a:rPr lang="en-US" sz="1600" baseline="30000" dirty="0" smtClean="0">
                <a:solidFill>
                  <a:srgbClr val="FF0000"/>
                </a:solidFill>
              </a:rPr>
              <a:t>20</a:t>
            </a:r>
            <a:r>
              <a:rPr lang="en-US" sz="1600" dirty="0" smtClean="0">
                <a:solidFill>
                  <a:srgbClr val="FF0000"/>
                </a:solidFill>
              </a:rPr>
              <a:t> bytes = </a:t>
            </a:r>
            <a:r>
              <a:rPr lang="el-GR" sz="1600" dirty="0" smtClean="0">
                <a:solidFill>
                  <a:srgbClr val="FF0000"/>
                </a:solidFill>
              </a:rPr>
              <a:t>2</a:t>
            </a:r>
            <a:r>
              <a:rPr lang="el-GR" sz="1600" baseline="30000" dirty="0" smtClean="0">
                <a:solidFill>
                  <a:srgbClr val="FF0000"/>
                </a:solidFill>
              </a:rPr>
              <a:t>27</a:t>
            </a:r>
            <a:r>
              <a:rPr lang="en-US" sz="1600" dirty="0" smtClean="0">
                <a:solidFill>
                  <a:srgbClr val="FF0000"/>
                </a:solidFill>
              </a:rPr>
              <a:t> bytes. </a:t>
            </a:r>
            <a:endParaRPr lang="el-GR" sz="1600" dirty="0" smtClean="0">
              <a:solidFill>
                <a:srgbClr val="FF0000"/>
              </a:solidFill>
            </a:endParaRPr>
          </a:p>
          <a:p>
            <a:pPr lvl="1"/>
            <a:r>
              <a:rPr lang="el-GR" sz="1600" dirty="0" smtClean="0">
                <a:solidFill>
                  <a:srgbClr val="FF0000"/>
                </a:solidFill>
              </a:rPr>
              <a:t>Κάθε λέξη είναι 8 </a:t>
            </a:r>
            <a:r>
              <a:rPr lang="en-US" sz="1600" dirty="0" smtClean="0">
                <a:solidFill>
                  <a:srgbClr val="FF0000"/>
                </a:solidFill>
              </a:rPr>
              <a:t>bytes = </a:t>
            </a:r>
            <a:r>
              <a:rPr lang="el-GR" sz="1600" dirty="0" smtClean="0">
                <a:solidFill>
                  <a:srgbClr val="FF0000"/>
                </a:solidFill>
              </a:rPr>
              <a:t>2</a:t>
            </a:r>
            <a:r>
              <a:rPr lang="el-GR" sz="1600" baseline="30000" dirty="0" smtClean="0">
                <a:solidFill>
                  <a:srgbClr val="FF0000"/>
                </a:solidFill>
              </a:rPr>
              <a:t>3</a:t>
            </a:r>
            <a:r>
              <a:rPr lang="el-GR" sz="1600" dirty="0" smtClean="0">
                <a:solidFill>
                  <a:srgbClr val="FF0000"/>
                </a:solidFill>
              </a:rPr>
              <a:t> </a:t>
            </a:r>
            <a:r>
              <a:rPr lang="en-US" sz="1600" dirty="0" smtClean="0">
                <a:solidFill>
                  <a:srgbClr val="FF0000"/>
                </a:solidFill>
              </a:rPr>
              <a:t>bytes. </a:t>
            </a:r>
            <a:endParaRPr lang="el-GR" sz="1600" dirty="0" smtClean="0">
              <a:solidFill>
                <a:srgbClr val="FF0000"/>
              </a:solidFill>
            </a:endParaRPr>
          </a:p>
          <a:p>
            <a:pPr lvl="1"/>
            <a:r>
              <a:rPr lang="el-GR" sz="1600" dirty="0" smtClean="0">
                <a:solidFill>
                  <a:srgbClr val="FF0000"/>
                </a:solidFill>
              </a:rPr>
              <a:t>Άρα η μνήμη περιέχει </a:t>
            </a:r>
            <a:r>
              <a:rPr lang="en-US" sz="1600" dirty="0" smtClean="0">
                <a:solidFill>
                  <a:srgbClr val="FF0000"/>
                </a:solidFill>
              </a:rPr>
              <a:t>2</a:t>
            </a:r>
            <a:r>
              <a:rPr lang="en-US" sz="1600" baseline="30000" dirty="0" smtClean="0">
                <a:solidFill>
                  <a:srgbClr val="FF0000"/>
                </a:solidFill>
              </a:rPr>
              <a:t>27</a:t>
            </a:r>
            <a:r>
              <a:rPr lang="en-US" sz="1600" dirty="0" smtClean="0">
                <a:solidFill>
                  <a:srgbClr val="FF0000"/>
                </a:solidFill>
              </a:rPr>
              <a:t>/2</a:t>
            </a:r>
            <a:r>
              <a:rPr lang="en-US" sz="1600" baseline="30000" dirty="0" smtClean="0">
                <a:solidFill>
                  <a:srgbClr val="FF0000"/>
                </a:solidFill>
              </a:rPr>
              <a:t>3</a:t>
            </a:r>
            <a:r>
              <a:rPr lang="en-US" sz="1600" dirty="0" smtClean="0">
                <a:solidFill>
                  <a:srgbClr val="FF0000"/>
                </a:solidFill>
              </a:rPr>
              <a:t> </a:t>
            </a:r>
            <a:r>
              <a:rPr lang="el-GR" sz="1600" dirty="0" smtClean="0">
                <a:solidFill>
                  <a:srgbClr val="FF0000"/>
                </a:solidFill>
              </a:rPr>
              <a:t>= 2</a:t>
            </a:r>
            <a:r>
              <a:rPr lang="el-GR" sz="1600" baseline="30000" dirty="0" smtClean="0">
                <a:solidFill>
                  <a:srgbClr val="FF0000"/>
                </a:solidFill>
              </a:rPr>
              <a:t>24 </a:t>
            </a:r>
            <a:r>
              <a:rPr lang="el-GR" sz="1600" dirty="0" smtClean="0">
                <a:solidFill>
                  <a:srgbClr val="FF0000"/>
                </a:solidFill>
              </a:rPr>
              <a:t>λέξεις</a:t>
            </a:r>
          </a:p>
          <a:p>
            <a:pPr lvl="1"/>
            <a:r>
              <a:rPr lang="el-GR" sz="1600" dirty="0" smtClean="0">
                <a:solidFill>
                  <a:srgbClr val="FF0000"/>
                </a:solidFill>
              </a:rPr>
              <a:t>Άρα απαιτούνται 24 </a:t>
            </a:r>
            <a:r>
              <a:rPr lang="en-US" sz="1600" dirty="0" smtClean="0">
                <a:solidFill>
                  <a:srgbClr val="FF0000"/>
                </a:solidFill>
              </a:rPr>
              <a:t>bits </a:t>
            </a:r>
            <a:r>
              <a:rPr lang="el-GR" sz="1600" dirty="0" smtClean="0">
                <a:solidFill>
                  <a:srgbClr val="FF0000"/>
                </a:solidFill>
              </a:rPr>
              <a:t>για να γίνει η </a:t>
            </a:r>
            <a:r>
              <a:rPr lang="el-GR" sz="1600" dirty="0" err="1" smtClean="0">
                <a:solidFill>
                  <a:srgbClr val="FF0000"/>
                </a:solidFill>
              </a:rPr>
              <a:t>διευθυνσιοδότηση</a:t>
            </a:r>
            <a:r>
              <a:rPr lang="el-GR" sz="1600" dirty="0" smtClean="0">
                <a:solidFill>
                  <a:srgbClr val="FF0000"/>
                </a:solidFill>
              </a:rPr>
              <a:t> της κάθε θέσης μνήμης</a:t>
            </a:r>
          </a:p>
          <a:p>
            <a:endParaRPr lang="el-GR" sz="2000" dirty="0" smtClean="0">
              <a:solidFill>
                <a:srgbClr val="FF0000"/>
              </a:solidFill>
            </a:endParaRPr>
          </a:p>
          <a:p>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377007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0824"/>
            <a:ext cx="8928992" cy="952500"/>
          </a:xfrm>
        </p:spPr>
        <p:txBody>
          <a:bodyPr>
            <a:noAutofit/>
          </a:bodyPr>
          <a:lstStyle/>
          <a:p>
            <a:r>
              <a:rPr lang="el-GR" sz="3600" dirty="0"/>
              <a:t>Τύποι μνήμης </a:t>
            </a:r>
            <a:r>
              <a:rPr lang="en-US" sz="3600" dirty="0" smtClean="0"/>
              <a:t>RAM</a:t>
            </a:r>
            <a:r>
              <a:rPr lang="el-GR" sz="3600" dirty="0"/>
              <a:t> </a:t>
            </a:r>
            <a:r>
              <a:rPr lang="en-US" sz="3600" dirty="0" smtClean="0"/>
              <a:t>(Random </a:t>
            </a:r>
            <a:r>
              <a:rPr lang="en-US" sz="3600" dirty="0"/>
              <a:t>Access Memory)</a:t>
            </a:r>
            <a:endParaRPr lang="el-GR" sz="3600" dirty="0"/>
          </a:p>
        </p:txBody>
      </p:sp>
      <p:sp>
        <p:nvSpPr>
          <p:cNvPr id="14" name="Content Placeholder 2"/>
          <p:cNvSpPr>
            <a:spLocks noGrp="1"/>
          </p:cNvSpPr>
          <p:nvPr>
            <p:ph sz="quarter" idx="1"/>
          </p:nvPr>
        </p:nvSpPr>
        <p:spPr>
          <a:xfrm>
            <a:off x="323528" y="1129308"/>
            <a:ext cx="4824536" cy="4937125"/>
          </a:xfrm>
        </p:spPr>
        <p:txBody>
          <a:bodyPr/>
          <a:lstStyle/>
          <a:p>
            <a:pPr eaLnBrk="1" hangingPunct="1">
              <a:lnSpc>
                <a:spcPct val="90000"/>
              </a:lnSpc>
            </a:pPr>
            <a:r>
              <a:rPr lang="el-GR" sz="1800" b="1" dirty="0" smtClean="0">
                <a:solidFill>
                  <a:srgbClr val="CC0000"/>
                </a:solidFill>
              </a:rPr>
              <a:t>Μνήμη τυχαίας προσπέλασης</a:t>
            </a:r>
            <a:endParaRPr lang="el-GR" sz="1800" b="1" dirty="0" smtClean="0"/>
          </a:p>
          <a:p>
            <a:pPr lvl="1" eaLnBrk="1" hangingPunct="1">
              <a:lnSpc>
                <a:spcPct val="90000"/>
              </a:lnSpc>
              <a:spcBef>
                <a:spcPts val="600"/>
              </a:spcBef>
            </a:pPr>
            <a:r>
              <a:rPr lang="el-GR" sz="1600" dirty="0" smtClean="0"/>
              <a:t>Αποτελεί το μεγαλύτερο μέρος της κύριας μνήμης.</a:t>
            </a:r>
          </a:p>
          <a:p>
            <a:pPr lvl="1" eaLnBrk="1" hangingPunct="1">
              <a:lnSpc>
                <a:spcPct val="90000"/>
              </a:lnSpc>
              <a:spcBef>
                <a:spcPts val="600"/>
              </a:spcBef>
            </a:pPr>
            <a:r>
              <a:rPr lang="el-GR" sz="1600" dirty="0" smtClean="0"/>
              <a:t>Μπορεί να αναγνωστεί και να εγγραφεί από τον χρήστη.</a:t>
            </a:r>
          </a:p>
          <a:p>
            <a:pPr lvl="1" eaLnBrk="1" hangingPunct="1">
              <a:lnSpc>
                <a:spcPct val="90000"/>
              </a:lnSpc>
              <a:spcBef>
                <a:spcPts val="600"/>
              </a:spcBef>
            </a:pPr>
            <a:r>
              <a:rPr lang="el-GR" sz="1600" dirty="0" smtClean="0"/>
              <a:t>Είναι </a:t>
            </a:r>
            <a:r>
              <a:rPr lang="el-GR" sz="1600" b="1" dirty="0" smtClean="0"/>
              <a:t>πτητική</a:t>
            </a:r>
            <a:r>
              <a:rPr lang="el-GR" sz="1600" dirty="0" smtClean="0"/>
              <a:t>. Όταν διακοπεί η τροφοδοσία ρεύματος τα περιεχόμενα χάνονται</a:t>
            </a:r>
          </a:p>
          <a:p>
            <a:pPr eaLnBrk="1" hangingPunct="1"/>
            <a:endParaRPr lang="el-GR" sz="1600" dirty="0" smtClean="0"/>
          </a:p>
        </p:txBody>
      </p:sp>
      <p:sp>
        <p:nvSpPr>
          <p:cNvPr id="15" name="Content Placeholder 3"/>
          <p:cNvSpPr txBox="1">
            <a:spLocks/>
          </p:cNvSpPr>
          <p:nvPr/>
        </p:nvSpPr>
        <p:spPr>
          <a:xfrm>
            <a:off x="4642669" y="1126133"/>
            <a:ext cx="433216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pPr>
            <a:r>
              <a:rPr lang="el-GR" sz="2000" b="1" dirty="0" smtClean="0"/>
              <a:t>Κατηγορίες μνήμης </a:t>
            </a:r>
            <a:r>
              <a:rPr lang="en-US" sz="2000" b="1" dirty="0" smtClean="0"/>
              <a:t>RAM</a:t>
            </a:r>
          </a:p>
          <a:p>
            <a:pPr lvl="2">
              <a:lnSpc>
                <a:spcPct val="90000"/>
              </a:lnSpc>
            </a:pPr>
            <a:r>
              <a:rPr lang="el-GR" sz="2000" dirty="0" smtClean="0"/>
              <a:t>Στατική </a:t>
            </a:r>
            <a:r>
              <a:rPr lang="en-US" sz="2000" dirty="0" smtClean="0"/>
              <a:t>SRAM (</a:t>
            </a:r>
            <a:r>
              <a:rPr lang="el-GR" sz="2000" dirty="0" smtClean="0"/>
              <a:t>ακριβή, γρήγορη</a:t>
            </a:r>
            <a:r>
              <a:rPr lang="en-US" sz="2000" dirty="0" smtClean="0"/>
              <a:t>, </a:t>
            </a:r>
            <a:r>
              <a:rPr lang="el-GR" sz="2000" dirty="0" smtClean="0"/>
              <a:t>&lt;=</a:t>
            </a:r>
            <a:r>
              <a:rPr lang="en-US" sz="2000" dirty="0" smtClean="0"/>
              <a:t>10ns)</a:t>
            </a:r>
          </a:p>
          <a:p>
            <a:pPr lvl="2">
              <a:lnSpc>
                <a:spcPct val="90000"/>
              </a:lnSpc>
            </a:pPr>
            <a:r>
              <a:rPr lang="el-GR" sz="2000" dirty="0" smtClean="0"/>
              <a:t>Δυναμική </a:t>
            </a:r>
            <a:r>
              <a:rPr lang="en-US" sz="2000" dirty="0" smtClean="0"/>
              <a:t>DRAM</a:t>
            </a:r>
            <a:r>
              <a:rPr lang="el-GR" sz="2000" dirty="0" smtClean="0"/>
              <a:t> (φθηνή, αργή</a:t>
            </a:r>
            <a:r>
              <a:rPr lang="en-US" sz="2000" dirty="0" smtClean="0"/>
              <a:t>, </a:t>
            </a:r>
            <a:r>
              <a:rPr lang="el-GR" sz="2000" dirty="0" smtClean="0"/>
              <a:t>&gt;=</a:t>
            </a:r>
            <a:r>
              <a:rPr lang="en-US" sz="2000" dirty="0" smtClean="0"/>
              <a:t>60ns</a:t>
            </a:r>
            <a:r>
              <a:rPr lang="el-GR" sz="2000" dirty="0" smtClean="0"/>
              <a:t>)</a:t>
            </a:r>
          </a:p>
          <a:p>
            <a:endParaRPr lang="el-GR" dirty="0" smtClean="0"/>
          </a:p>
        </p:txBody>
      </p:sp>
      <p:sp>
        <p:nvSpPr>
          <p:cNvPr id="16" name="Text Box 6"/>
          <p:cNvSpPr txBox="1">
            <a:spLocks noChangeArrowheads="1"/>
          </p:cNvSpPr>
          <p:nvPr/>
        </p:nvSpPr>
        <p:spPr bwMode="auto">
          <a:xfrm>
            <a:off x="232701" y="3073524"/>
            <a:ext cx="4630213" cy="24622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defRPr/>
            </a:pPr>
            <a:r>
              <a:rPr lang="en-US" sz="1400" b="1" dirty="0">
                <a:solidFill>
                  <a:schemeClr val="bg1"/>
                </a:solidFill>
              </a:rPr>
              <a:t>SRAM = Static Ram. </a:t>
            </a:r>
            <a:r>
              <a:rPr lang="el-GR" sz="1400" dirty="0">
                <a:solidFill>
                  <a:schemeClr val="bg1"/>
                </a:solidFill>
              </a:rPr>
              <a:t>Χρησιμοποιεί πύλες </a:t>
            </a:r>
            <a:r>
              <a:rPr lang="en-US" sz="1400" dirty="0">
                <a:solidFill>
                  <a:schemeClr val="bg1"/>
                </a:solidFill>
              </a:rPr>
              <a:t>Flip-Flop. </a:t>
            </a:r>
            <a:r>
              <a:rPr lang="el-GR" sz="1400" dirty="0">
                <a:solidFill>
                  <a:schemeClr val="bg1"/>
                </a:solidFill>
              </a:rPr>
              <a:t>Τα δεδομένα διατηρούνται αποθηκευμένα όσο υπάρχει τροφοδοσία ρεύματος χωρίς να χρειάζονται ανανέωση.</a:t>
            </a:r>
          </a:p>
          <a:p>
            <a:pPr>
              <a:spcBef>
                <a:spcPct val="50000"/>
              </a:spcBef>
              <a:defRPr/>
            </a:pPr>
            <a:r>
              <a:rPr lang="en-US" sz="1400" b="1" dirty="0">
                <a:solidFill>
                  <a:schemeClr val="bg1"/>
                </a:solidFill>
              </a:rPr>
              <a:t>DRAM = Dynamic Ram. </a:t>
            </a:r>
            <a:r>
              <a:rPr lang="el-GR" sz="1400" dirty="0">
                <a:solidFill>
                  <a:schemeClr val="bg1"/>
                </a:solidFill>
              </a:rPr>
              <a:t>Χρησιμοποιεί πυκνωτές. Χρειάζεται περιοδική ανανέωση διότι χάνουν με την πάροδο του χρόνου το φορτίο τους</a:t>
            </a:r>
            <a:endParaRPr lang="en-US" sz="1400" dirty="0">
              <a:solidFill>
                <a:schemeClr val="bg1"/>
              </a:solidFill>
            </a:endParaRPr>
          </a:p>
          <a:p>
            <a:pPr>
              <a:spcBef>
                <a:spcPct val="50000"/>
              </a:spcBef>
              <a:defRPr/>
            </a:pPr>
            <a:r>
              <a:rPr lang="en-US" sz="1400" b="1" dirty="0">
                <a:solidFill>
                  <a:schemeClr val="bg1"/>
                </a:solidFill>
              </a:rPr>
              <a:t>SDRAM =Synchronous Dynamic Ram. </a:t>
            </a:r>
            <a:r>
              <a:rPr lang="el-GR" sz="1400" dirty="0">
                <a:solidFill>
                  <a:schemeClr val="bg1"/>
                </a:solidFill>
              </a:rPr>
              <a:t>Γρήγορη μορφή δυναμικής μνήμης που χρησιμοποιείται σήμερα στους Η/Υ. (περίπου 20% ταχύτερη σε σχέση με την προηγούμενη τεχνολογία δυναμικής μνήμης</a:t>
            </a:r>
            <a:r>
              <a:rPr lang="en-US" sz="1400" dirty="0">
                <a:solidFill>
                  <a:schemeClr val="bg1"/>
                </a:solidFill>
              </a:rPr>
              <a:t> EDO</a:t>
            </a:r>
            <a:r>
              <a:rPr lang="el-GR" sz="1400" dirty="0">
                <a:solidFill>
                  <a:schemeClr val="bg1"/>
                </a:solidFill>
              </a:rPr>
              <a:t>)</a:t>
            </a:r>
          </a:p>
        </p:txBody>
      </p:sp>
      <p:sp>
        <p:nvSpPr>
          <p:cNvPr id="17" name="TextBox 16"/>
          <p:cNvSpPr txBox="1"/>
          <p:nvPr/>
        </p:nvSpPr>
        <p:spPr>
          <a:xfrm>
            <a:off x="6706577" y="2713484"/>
            <a:ext cx="2299087"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l-GR" sz="1400" dirty="0"/>
              <a:t>Μια πύλη </a:t>
            </a:r>
            <a:r>
              <a:rPr lang="en-US" sz="1400" dirty="0"/>
              <a:t>flip-flop </a:t>
            </a:r>
            <a:r>
              <a:rPr lang="el-GR" sz="1400" dirty="0"/>
              <a:t>διατηρεί την κατάσταση της μέχρι να λάβει ένα παλμό εισόδου. Όταν συμβεί αυτό αλλάζει κατάσταση και παραμένει σε αυτή μέχρι να λάβει ένα νέο παλμό εισόδου</a:t>
            </a:r>
            <a:r>
              <a:rPr lang="en-US" sz="1400" dirty="0"/>
              <a:t>.</a:t>
            </a:r>
            <a:endParaRPr lang="el-GR" sz="1400" dirty="0"/>
          </a:p>
          <a:p>
            <a:pPr>
              <a:defRPr/>
            </a:pPr>
            <a:endParaRPr lang="el-GR" sz="1400" dirty="0"/>
          </a:p>
          <a:p>
            <a:pPr>
              <a:defRPr/>
            </a:pPr>
            <a:r>
              <a:rPr lang="el-GR" sz="1400" b="1" dirty="0"/>
              <a:t>Συνεπώς εναλλάσσεται μεταξύ δυο καταστάσεων (0 και 1) κάθε φορά που δέχεται έναν παλμό.</a:t>
            </a:r>
          </a:p>
        </p:txBody>
      </p:sp>
      <p:pic>
        <p:nvPicPr>
          <p:cNvPr id="18" name="Picture 2"/>
          <p:cNvPicPr>
            <a:picLocks noChangeAspect="1" noChangeArrowheads="1"/>
          </p:cNvPicPr>
          <p:nvPr/>
        </p:nvPicPr>
        <p:blipFill>
          <a:blip r:embed="rId3"/>
          <a:srcRect/>
          <a:stretch>
            <a:fillRect/>
          </a:stretch>
        </p:blipFill>
        <p:spPr bwMode="auto">
          <a:xfrm>
            <a:off x="4970926" y="2936312"/>
            <a:ext cx="1674319" cy="2232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399484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0824"/>
            <a:ext cx="8928992" cy="952500"/>
          </a:xfrm>
        </p:spPr>
        <p:txBody>
          <a:bodyPr>
            <a:noAutofit/>
          </a:bodyPr>
          <a:lstStyle/>
          <a:p>
            <a:r>
              <a:rPr lang="el-GR" sz="3600" dirty="0"/>
              <a:t>Μνήμη μόνο για ανάγνωση </a:t>
            </a:r>
            <a:r>
              <a:rPr lang="en-US" sz="3600" dirty="0" smtClean="0"/>
              <a:t>ROM</a:t>
            </a:r>
            <a:r>
              <a:rPr lang="el-GR" sz="3600" dirty="0" smtClean="0"/>
              <a:t/>
            </a:r>
            <a:br>
              <a:rPr lang="el-GR" sz="3600" dirty="0" smtClean="0"/>
            </a:br>
            <a:r>
              <a:rPr lang="el-GR" sz="3600" dirty="0" smtClean="0"/>
              <a:t>(</a:t>
            </a:r>
            <a:r>
              <a:rPr lang="el-GR" sz="3600" dirty="0" err="1" smtClean="0"/>
              <a:t>Read</a:t>
            </a:r>
            <a:r>
              <a:rPr lang="el-GR" sz="3600" dirty="0" smtClean="0"/>
              <a:t> </a:t>
            </a:r>
            <a:r>
              <a:rPr lang="el-GR" sz="3600" dirty="0" err="1"/>
              <a:t>Only</a:t>
            </a:r>
            <a:r>
              <a:rPr lang="el-GR" sz="3600" dirty="0"/>
              <a:t> Memory</a:t>
            </a:r>
            <a:r>
              <a:rPr lang="el-GR" sz="3600" dirty="0" smtClean="0"/>
              <a:t>)</a:t>
            </a:r>
            <a:endParaRPr lang="el-GR" sz="3600" dirty="0"/>
          </a:p>
        </p:txBody>
      </p:sp>
      <p:sp>
        <p:nvSpPr>
          <p:cNvPr id="9" name="Content Placeholder 2"/>
          <p:cNvSpPr>
            <a:spLocks noGrp="1"/>
          </p:cNvSpPr>
          <p:nvPr>
            <p:ph sz="quarter" idx="1"/>
          </p:nvPr>
        </p:nvSpPr>
        <p:spPr>
          <a:xfrm>
            <a:off x="467544" y="1345332"/>
            <a:ext cx="4336157" cy="4937125"/>
          </a:xfrm>
        </p:spPr>
        <p:txBody>
          <a:bodyPr/>
          <a:lstStyle/>
          <a:p>
            <a:pPr marL="273050" lvl="1" eaLnBrk="1" hangingPunct="1">
              <a:spcBef>
                <a:spcPts val="600"/>
              </a:spcBef>
              <a:buClr>
                <a:schemeClr val="accent1"/>
              </a:buClr>
            </a:pPr>
            <a:r>
              <a:rPr lang="el-GR" sz="2000" dirty="0" smtClean="0"/>
              <a:t>Τα περιεχόμενά της μνήμης </a:t>
            </a:r>
            <a:r>
              <a:rPr lang="en-US" sz="2000" dirty="0" smtClean="0"/>
              <a:t>ROM </a:t>
            </a:r>
            <a:r>
              <a:rPr lang="el-GR" sz="2000" dirty="0" smtClean="0"/>
              <a:t>καθορίζονται από τον κατασκευαστή</a:t>
            </a:r>
          </a:p>
          <a:p>
            <a:pPr eaLnBrk="1" hangingPunct="1"/>
            <a:endParaRPr lang="el-GR" dirty="0" smtClean="0"/>
          </a:p>
        </p:txBody>
      </p:sp>
      <p:sp>
        <p:nvSpPr>
          <p:cNvPr id="10" name="Content Placeholder 3"/>
          <p:cNvSpPr txBox="1">
            <a:spLocks/>
          </p:cNvSpPr>
          <p:nvPr/>
        </p:nvSpPr>
        <p:spPr>
          <a:xfrm>
            <a:off x="4642669" y="1342157"/>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pPr>
            <a:r>
              <a:rPr lang="el-GR" sz="2000" b="1" dirty="0" smtClean="0"/>
              <a:t>Κατηγορίες μνήμης </a:t>
            </a:r>
            <a:r>
              <a:rPr lang="en-US" sz="2000" b="1" dirty="0" smtClean="0"/>
              <a:t>ROM</a:t>
            </a:r>
          </a:p>
          <a:p>
            <a:pPr lvl="2">
              <a:lnSpc>
                <a:spcPct val="90000"/>
              </a:lnSpc>
            </a:pPr>
            <a:r>
              <a:rPr lang="en-US" sz="2000" dirty="0" smtClean="0"/>
              <a:t>PROM (</a:t>
            </a:r>
            <a:r>
              <a:rPr lang="el-GR" sz="2000" dirty="0" smtClean="0"/>
              <a:t>προγραμματιζόμενη μνήμη μόνο για ανάγνωση</a:t>
            </a:r>
            <a:r>
              <a:rPr lang="en-US" sz="2000" dirty="0" smtClean="0"/>
              <a:t>)</a:t>
            </a:r>
          </a:p>
          <a:p>
            <a:pPr lvl="2">
              <a:lnSpc>
                <a:spcPct val="90000"/>
              </a:lnSpc>
            </a:pPr>
            <a:r>
              <a:rPr lang="en-US" sz="2000" dirty="0" smtClean="0"/>
              <a:t>EPROM</a:t>
            </a:r>
            <a:r>
              <a:rPr lang="el-GR" sz="2000" dirty="0" smtClean="0"/>
              <a:t> (</a:t>
            </a:r>
            <a:r>
              <a:rPr lang="el-GR" sz="2000" dirty="0" err="1" smtClean="0"/>
              <a:t>διαγράψιμη</a:t>
            </a:r>
            <a:r>
              <a:rPr lang="el-GR" sz="2000" dirty="0" smtClean="0"/>
              <a:t> προγραμματιζόμενη μνήμη μόνο για ανάγνωση)</a:t>
            </a:r>
            <a:endParaRPr lang="en-US" sz="2000" dirty="0" smtClean="0"/>
          </a:p>
          <a:p>
            <a:pPr lvl="2">
              <a:lnSpc>
                <a:spcPct val="90000"/>
              </a:lnSpc>
            </a:pPr>
            <a:r>
              <a:rPr lang="en-US" sz="2000" dirty="0" smtClean="0"/>
              <a:t>EEPROM</a:t>
            </a:r>
            <a:r>
              <a:rPr lang="el-GR" sz="2000" dirty="0" smtClean="0"/>
              <a:t> (ηλεκτρονικά </a:t>
            </a:r>
            <a:r>
              <a:rPr lang="el-GR" sz="2000" dirty="0" err="1" smtClean="0"/>
              <a:t>διαγράψιμη</a:t>
            </a:r>
            <a:r>
              <a:rPr lang="el-GR" sz="2000" dirty="0" smtClean="0"/>
              <a:t> προγραμματιζόμενη μνήμη</a:t>
            </a:r>
            <a:r>
              <a:rPr lang="en-US" sz="2000" dirty="0" smtClean="0"/>
              <a:t> </a:t>
            </a:r>
            <a:r>
              <a:rPr lang="el-GR" sz="2000" dirty="0" smtClean="0"/>
              <a:t>μόνο για ανάγνωση)</a:t>
            </a:r>
          </a:p>
          <a:p>
            <a:endParaRPr lang="el-GR" sz="2800" dirty="0" smtClean="0"/>
          </a:p>
        </p:txBody>
      </p:sp>
      <p:pic>
        <p:nvPicPr>
          <p:cNvPr id="11" name="Picture 3"/>
          <p:cNvPicPr>
            <a:picLocks noChangeAspect="1" noChangeArrowheads="1"/>
          </p:cNvPicPr>
          <p:nvPr/>
        </p:nvPicPr>
        <p:blipFill>
          <a:blip r:embed="rId3"/>
          <a:srcRect/>
          <a:stretch>
            <a:fillRect/>
          </a:stretch>
        </p:blipFill>
        <p:spPr bwMode="auto">
          <a:xfrm>
            <a:off x="749112" y="2137420"/>
            <a:ext cx="4048125" cy="30384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134696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Ιεραρχία μνήμης – κρυφή μνήμη</a:t>
            </a:r>
          </a:p>
        </p:txBody>
      </p:sp>
      <p:sp>
        <p:nvSpPr>
          <p:cNvPr id="9" name="Content Placeholder 2"/>
          <p:cNvSpPr>
            <a:spLocks noGrp="1"/>
          </p:cNvSpPr>
          <p:nvPr>
            <p:ph sz="quarter" idx="1"/>
          </p:nvPr>
        </p:nvSpPr>
        <p:spPr>
          <a:xfrm>
            <a:off x="467544" y="1057300"/>
            <a:ext cx="4248472" cy="4937125"/>
          </a:xfrm>
        </p:spPr>
        <p:txBody>
          <a:bodyPr>
            <a:normAutofit lnSpcReduction="10000"/>
          </a:bodyPr>
          <a:lstStyle/>
          <a:p>
            <a:pPr eaLnBrk="1" hangingPunct="1">
              <a:lnSpc>
                <a:spcPct val="80000"/>
              </a:lnSpc>
              <a:defRPr/>
            </a:pPr>
            <a:r>
              <a:rPr lang="el-GR" sz="2000" dirty="0" smtClean="0"/>
              <a:t>Η κρυφή μνήμη είναι γρηγορότερη από την κύρια μνήμη αλλά πιο αργή από την ΚΜΕ και τους καταχωρητές της.</a:t>
            </a:r>
          </a:p>
          <a:p>
            <a:pPr eaLnBrk="1" hangingPunct="1">
              <a:lnSpc>
                <a:spcPct val="80000"/>
              </a:lnSpc>
              <a:defRPr/>
            </a:pPr>
            <a:r>
              <a:rPr lang="el-GR" sz="2000" dirty="0" smtClean="0"/>
              <a:t>Έχει μικρό μέγεθος και βρίσκεται ανάμεσα στην ΚΜΕ και την κύρια μνήμη.</a:t>
            </a:r>
          </a:p>
          <a:p>
            <a:pPr eaLnBrk="1" hangingPunct="1">
              <a:lnSpc>
                <a:spcPct val="80000"/>
              </a:lnSpc>
              <a:defRPr/>
            </a:pPr>
            <a:r>
              <a:rPr lang="el-GR" sz="2000" dirty="0" smtClean="0"/>
              <a:t>Διαδικασία προσπέλασης λέξης στην κύρια μνήμη</a:t>
            </a:r>
          </a:p>
          <a:p>
            <a:pPr marL="731838" lvl="1" indent="-457200" eaLnBrk="1" hangingPunct="1">
              <a:lnSpc>
                <a:spcPct val="80000"/>
              </a:lnSpc>
              <a:buFont typeface="+mj-lt"/>
              <a:buAutoNum type="arabicPeriod"/>
              <a:defRPr/>
            </a:pPr>
            <a:r>
              <a:rPr lang="el-GR" sz="2000" dirty="0" smtClean="0"/>
              <a:t>Ελέγχει αν υπάρχει στην κρυφή μνήμη</a:t>
            </a:r>
          </a:p>
          <a:p>
            <a:pPr marL="731838" lvl="1" indent="-457200" eaLnBrk="1" hangingPunct="1">
              <a:lnSpc>
                <a:spcPct val="80000"/>
              </a:lnSpc>
              <a:buFont typeface="+mj-lt"/>
              <a:buAutoNum type="arabicPeriod"/>
              <a:defRPr/>
            </a:pPr>
            <a:r>
              <a:rPr lang="el-GR" sz="2000" dirty="0" smtClean="0"/>
              <a:t>Αν υπάρχει την χρησιμοποιεί από εκεί αλλιώς αντιγράφει τη λέξη και τις γειτονικές της από την κύρια μνήμη στην κρυφή μνήμη.</a:t>
            </a:r>
          </a:p>
          <a:p>
            <a:pPr marL="731838" lvl="1" indent="-457200" eaLnBrk="1" hangingPunct="1">
              <a:lnSpc>
                <a:spcPct val="80000"/>
              </a:lnSpc>
              <a:buFont typeface="+mj-lt"/>
              <a:buAutoNum type="arabicPeriod"/>
              <a:defRPr/>
            </a:pPr>
            <a:r>
              <a:rPr lang="el-GR" sz="2000" dirty="0" smtClean="0"/>
              <a:t>Προσπελάζει την κρυφή μνήμη.</a:t>
            </a:r>
          </a:p>
          <a:p>
            <a:pPr marL="514350" indent="-514350" eaLnBrk="1" hangingPunct="1">
              <a:buFont typeface="+mj-lt"/>
              <a:buAutoNum type="arabicPeriod"/>
              <a:defRPr/>
            </a:pPr>
            <a:endParaRPr lang="el-GR" sz="2800" dirty="0"/>
          </a:p>
        </p:txBody>
      </p:sp>
      <p:pic>
        <p:nvPicPr>
          <p:cNvPr id="10" name="Picture 6"/>
          <p:cNvPicPr>
            <a:picLocks noChangeAspect="1" noChangeArrowheads="1"/>
          </p:cNvPicPr>
          <p:nvPr/>
        </p:nvPicPr>
        <p:blipFill>
          <a:blip r:embed="rId3"/>
          <a:srcRect/>
          <a:stretch>
            <a:fillRect/>
          </a:stretch>
        </p:blipFill>
        <p:spPr>
          <a:xfrm>
            <a:off x="4869681" y="1466875"/>
            <a:ext cx="4116645" cy="1384300"/>
          </a:xfrm>
          <a:prstGeom prst="rect">
            <a:avLst/>
          </a:prstGeom>
        </p:spPr>
      </p:pic>
      <p:pic>
        <p:nvPicPr>
          <p:cNvPr id="11" name="Picture 8"/>
          <p:cNvPicPr>
            <a:picLocks noChangeAspect="1" noChangeArrowheads="1"/>
          </p:cNvPicPr>
          <p:nvPr/>
        </p:nvPicPr>
        <p:blipFill>
          <a:blip r:embed="rId4"/>
          <a:srcRect/>
          <a:stretch>
            <a:fillRect/>
          </a:stretch>
        </p:blipFill>
        <p:spPr bwMode="auto">
          <a:xfrm>
            <a:off x="5017358" y="3361556"/>
            <a:ext cx="3821289" cy="135572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23968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Κανόνας 80-20 (</a:t>
            </a:r>
            <a:r>
              <a:rPr lang="en-US" dirty="0"/>
              <a:t>Pareto principle</a:t>
            </a:r>
            <a:r>
              <a:rPr lang="el-GR" dirty="0"/>
              <a:t>)</a:t>
            </a:r>
          </a:p>
        </p:txBody>
      </p:sp>
      <p:sp>
        <p:nvSpPr>
          <p:cNvPr id="7" name="Content Placeholder 8"/>
          <p:cNvSpPr>
            <a:spLocks noGrp="1"/>
          </p:cNvSpPr>
          <p:nvPr>
            <p:ph sz="quarter" idx="4294967295"/>
          </p:nvPr>
        </p:nvSpPr>
        <p:spPr>
          <a:xfrm>
            <a:off x="4499993" y="1054125"/>
            <a:ext cx="4536504" cy="3891607"/>
          </a:xfrm>
          <a:prstGeom prst="rect">
            <a:avLst/>
          </a:prstGeom>
        </p:spPr>
        <p:txBody>
          <a:bodyPr/>
          <a:lstStyle/>
          <a:p>
            <a:pPr eaLnBrk="1" hangingPunct="1"/>
            <a:r>
              <a:rPr lang="el-GR" sz="1800" b="1" dirty="0" smtClean="0"/>
              <a:t>Παραδείγματα της αρχής του </a:t>
            </a:r>
            <a:r>
              <a:rPr lang="el-GR" sz="1800" b="1" dirty="0" err="1" smtClean="0"/>
              <a:t>Παρέτο</a:t>
            </a:r>
            <a:endParaRPr lang="en-US" sz="1800" b="1" dirty="0" smtClean="0"/>
          </a:p>
          <a:p>
            <a:pPr lvl="1" eaLnBrk="1" hangingPunct="1"/>
            <a:r>
              <a:rPr lang="el-GR" sz="1800" dirty="0" smtClean="0"/>
              <a:t>Στο 20% των γαιοκτημόνων ανήκει το 80% της γης</a:t>
            </a:r>
          </a:p>
          <a:p>
            <a:pPr lvl="1" eaLnBrk="1" hangingPunct="1"/>
            <a:r>
              <a:rPr lang="el-GR" sz="1800" dirty="0" smtClean="0"/>
              <a:t>20%</a:t>
            </a:r>
            <a:r>
              <a:rPr lang="en-US" sz="1800" dirty="0" smtClean="0"/>
              <a:t> </a:t>
            </a:r>
            <a:r>
              <a:rPr lang="el-GR" sz="1800" dirty="0" smtClean="0"/>
              <a:t>των ενεργειών μας είναι υπεύθυνες για το 80%</a:t>
            </a:r>
            <a:r>
              <a:rPr lang="en-US" sz="1800" dirty="0" smtClean="0"/>
              <a:t> </a:t>
            </a:r>
            <a:r>
              <a:rPr lang="el-GR" sz="1800" dirty="0" smtClean="0"/>
              <a:t>των αποτελεσμάτων</a:t>
            </a:r>
            <a:endParaRPr lang="en-US" sz="1800" dirty="0" smtClean="0"/>
          </a:p>
          <a:p>
            <a:pPr lvl="1" eaLnBrk="1" hangingPunct="1"/>
            <a:r>
              <a:rPr lang="el-GR" sz="1800" dirty="0" smtClean="0"/>
              <a:t>20%</a:t>
            </a:r>
            <a:r>
              <a:rPr lang="en-US" sz="1800" dirty="0" smtClean="0"/>
              <a:t> </a:t>
            </a:r>
            <a:r>
              <a:rPr lang="el-GR" sz="1800" dirty="0" smtClean="0"/>
              <a:t>των πελατών δημιουργούν το 80%</a:t>
            </a:r>
            <a:r>
              <a:rPr lang="en-US" sz="1800" dirty="0" smtClean="0"/>
              <a:t> </a:t>
            </a:r>
            <a:r>
              <a:rPr lang="el-GR" sz="1800" dirty="0" smtClean="0"/>
              <a:t>των πωλήσεων</a:t>
            </a:r>
            <a:endParaRPr lang="en-US" sz="1800" dirty="0" smtClean="0"/>
          </a:p>
          <a:p>
            <a:pPr lvl="1" eaLnBrk="1" hangingPunct="1"/>
            <a:r>
              <a:rPr lang="el-GR" sz="1800" dirty="0" smtClean="0"/>
              <a:t>20%</a:t>
            </a:r>
            <a:r>
              <a:rPr lang="en-US" sz="1800" dirty="0" smtClean="0"/>
              <a:t> </a:t>
            </a:r>
            <a:r>
              <a:rPr lang="el-GR" sz="1800" dirty="0" smtClean="0"/>
              <a:t>των προϊόντων δημιουργούν το 80%</a:t>
            </a:r>
            <a:r>
              <a:rPr lang="en-US" sz="1800" dirty="0" smtClean="0"/>
              <a:t> </a:t>
            </a:r>
            <a:r>
              <a:rPr lang="el-GR" sz="1800" dirty="0" smtClean="0"/>
              <a:t>των κερδών</a:t>
            </a:r>
            <a:r>
              <a:rPr lang="en-US" sz="1800" dirty="0" smtClean="0"/>
              <a:t> </a:t>
            </a:r>
          </a:p>
          <a:p>
            <a:pPr lvl="1" eaLnBrk="1" hangingPunct="1"/>
            <a:r>
              <a:rPr lang="el-GR" sz="1800" dirty="0" smtClean="0"/>
              <a:t>20%</a:t>
            </a:r>
            <a:r>
              <a:rPr lang="en-US" sz="1800" dirty="0" smtClean="0"/>
              <a:t> </a:t>
            </a:r>
            <a:r>
              <a:rPr lang="el-GR" sz="1800" dirty="0" smtClean="0"/>
              <a:t>των υπαλλήλων διεκπεραιώνουν το 80%</a:t>
            </a:r>
            <a:r>
              <a:rPr lang="en-US" sz="1800" dirty="0" smtClean="0"/>
              <a:t> </a:t>
            </a:r>
            <a:r>
              <a:rPr lang="el-GR" sz="1800" dirty="0" smtClean="0"/>
              <a:t>του φόρτου εργασίας</a:t>
            </a:r>
            <a:endParaRPr lang="en-US" sz="1800" dirty="0" smtClean="0"/>
          </a:p>
        </p:txBody>
      </p:sp>
      <p:sp>
        <p:nvSpPr>
          <p:cNvPr id="8" name="Content Placeholder 9"/>
          <p:cNvSpPr>
            <a:spLocks noGrp="1"/>
          </p:cNvSpPr>
          <p:nvPr>
            <p:ph sz="quarter" idx="1"/>
          </p:nvPr>
        </p:nvSpPr>
        <p:spPr>
          <a:xfrm>
            <a:off x="395536" y="1057300"/>
            <a:ext cx="4175125" cy="4937125"/>
          </a:xfrm>
        </p:spPr>
        <p:txBody>
          <a:bodyPr/>
          <a:lstStyle/>
          <a:p>
            <a:pPr eaLnBrk="1" hangingPunct="1"/>
            <a:r>
              <a:rPr lang="el-GR" sz="2000" dirty="0" smtClean="0"/>
              <a:t>Οι περισσότεροι υπολογιστές αφιερώνουν το 80% του χρόνου για να προσπελάσουν μόνο το 20% των δεδομένων. Η κρυφή μνήμη μπορεί να φιλοξενήσει αυτό το 20% ώστε να κάνει την προσπέλαση ταχύτερη για το 80% των προσπελάσεων.</a:t>
            </a:r>
          </a:p>
          <a:p>
            <a:pPr eaLnBrk="1" hangingPunct="1"/>
            <a:endParaRPr lang="el-GR" sz="2000" dirty="0" smtClean="0"/>
          </a:p>
        </p:txBody>
      </p:sp>
      <p:pic>
        <p:nvPicPr>
          <p:cNvPr id="12" name="Picture 2"/>
          <p:cNvPicPr>
            <a:picLocks noChangeAspect="1" noChangeArrowheads="1"/>
          </p:cNvPicPr>
          <p:nvPr/>
        </p:nvPicPr>
        <p:blipFill>
          <a:blip r:embed="rId3"/>
          <a:srcRect/>
          <a:stretch>
            <a:fillRect/>
          </a:stretch>
        </p:blipFill>
        <p:spPr bwMode="auto">
          <a:xfrm>
            <a:off x="1640529" y="3484002"/>
            <a:ext cx="1469115" cy="1872000"/>
          </a:xfrm>
          <a:prstGeom prst="rect">
            <a:avLst/>
          </a:prstGeom>
          <a:noFill/>
          <a:ln w="9525">
            <a:noFill/>
            <a:miter lim="800000"/>
            <a:headEnd/>
            <a:tailEnd/>
          </a:ln>
        </p:spPr>
      </p:pic>
      <p:sp>
        <p:nvSpPr>
          <p:cNvPr id="13" name="TextBox 13"/>
          <p:cNvSpPr txBox="1">
            <a:spLocks noChangeArrowheads="1"/>
          </p:cNvSpPr>
          <p:nvPr/>
        </p:nvSpPr>
        <p:spPr bwMode="auto">
          <a:xfrm>
            <a:off x="1043174" y="5356002"/>
            <a:ext cx="2663825" cy="306388"/>
          </a:xfrm>
          <a:prstGeom prst="rect">
            <a:avLst/>
          </a:prstGeom>
          <a:noFill/>
          <a:ln w="9525">
            <a:noFill/>
            <a:miter lim="800000"/>
            <a:headEnd/>
            <a:tailEnd/>
          </a:ln>
        </p:spPr>
        <p:txBody>
          <a:bodyPr>
            <a:spAutoFit/>
          </a:bodyPr>
          <a:lstStyle/>
          <a:p>
            <a:pPr algn="ctr"/>
            <a:r>
              <a:rPr lang="en-US" sz="1400" dirty="0" err="1"/>
              <a:t>Vilfredo</a:t>
            </a:r>
            <a:r>
              <a:rPr lang="en-US" sz="1400" dirty="0"/>
              <a:t> Pareto 1848-1923</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53285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Κρυφή μνήμη </a:t>
            </a:r>
            <a:r>
              <a:rPr lang="en-US" dirty="0"/>
              <a:t>Cache</a:t>
            </a:r>
            <a:endParaRPr lang="el-GR" dirty="0"/>
          </a:p>
        </p:txBody>
      </p:sp>
      <p:sp>
        <p:nvSpPr>
          <p:cNvPr id="9" name="Content Placeholder 2"/>
          <p:cNvSpPr>
            <a:spLocks noGrp="1"/>
          </p:cNvSpPr>
          <p:nvPr>
            <p:ph sz="quarter" idx="1"/>
          </p:nvPr>
        </p:nvSpPr>
        <p:spPr>
          <a:xfrm>
            <a:off x="467544" y="1057300"/>
            <a:ext cx="4256460" cy="4937125"/>
          </a:xfrm>
        </p:spPr>
        <p:txBody>
          <a:bodyPr>
            <a:normAutofit lnSpcReduction="10000"/>
          </a:bodyPr>
          <a:lstStyle/>
          <a:p>
            <a:pPr eaLnBrk="1" hangingPunct="1"/>
            <a:r>
              <a:rPr lang="el-GR" sz="1800" dirty="0" smtClean="0"/>
              <a:t>Είναι ένα τμήμα της μνήμης το οποίο είναι κατασκευασμένο από υψηλής ταχύτητας στατική μνήμη. </a:t>
            </a:r>
            <a:endParaRPr lang="en-US" sz="1800" dirty="0" smtClean="0"/>
          </a:p>
          <a:p>
            <a:pPr eaLnBrk="1" hangingPunct="1"/>
            <a:r>
              <a:rPr lang="el-GR" sz="1800" dirty="0" smtClean="0"/>
              <a:t>Δεδομένα τα οποία πρόκειται να εγγραφούν στην κύρια μνήμη πρώτα γράφονται στην κρυφή μνήμη. Με αυτό τον τρόπο μελλοντικές αναγνώσεις γίνονται από την κρυφή μνήμη με μεγαλύτερη ταχύτητα. </a:t>
            </a:r>
            <a:endParaRPr lang="en-US" sz="1800" dirty="0" smtClean="0"/>
          </a:p>
          <a:p>
            <a:pPr eaLnBrk="1" hangingPunct="1"/>
            <a:r>
              <a:rPr lang="el-GR" sz="1800" dirty="0" smtClean="0"/>
              <a:t>Αν συμβεί ανάγνωση και η πληροφορία δεν υπάρχει στην κρυφή μνήμη τότε μεταφέρεται από την κύρια μνήμη στην κρυφή μνήμη πριν αναγνωστεί. </a:t>
            </a:r>
            <a:endParaRPr lang="en-US" sz="1800" dirty="0" smtClean="0"/>
          </a:p>
          <a:p>
            <a:pPr eaLnBrk="1" hangingPunct="1"/>
            <a:r>
              <a:rPr lang="el-GR" sz="1800" dirty="0" smtClean="0"/>
              <a:t>Το μέγεθος της κρυφής μνήμης είναι πολύ μικρότερο από την κύρια μνήμη (π.χ. 128ΚΒ έναντι 512ΜΒ)</a:t>
            </a:r>
          </a:p>
        </p:txBody>
      </p:sp>
      <p:sp>
        <p:nvSpPr>
          <p:cNvPr id="10" name="Content Placeholder 3"/>
          <p:cNvSpPr txBox="1">
            <a:spLocks/>
          </p:cNvSpPr>
          <p:nvPr/>
        </p:nvSpPr>
        <p:spPr>
          <a:xfrm>
            <a:off x="4642669" y="1054125"/>
            <a:ext cx="4321819"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l-GR" sz="1800" dirty="0" smtClean="0"/>
              <a:t>Η επιτυχημένη λειτουργία της κρυφής μνήμης βασίζεται στην αρχή της </a:t>
            </a:r>
            <a:r>
              <a:rPr lang="el-GR" sz="1800" b="1" dirty="0" err="1" smtClean="0"/>
              <a:t>τοπικότητας</a:t>
            </a:r>
            <a:r>
              <a:rPr lang="el-GR" sz="1800" b="1" dirty="0" smtClean="0"/>
              <a:t> των αναφορών </a:t>
            </a:r>
            <a:r>
              <a:rPr lang="el-GR" sz="1800" dirty="0" smtClean="0"/>
              <a:t>(χρονική &amp; τοπική) η οποία αναφέρει ότι αν ένα μπλοκ μνήμης γραφεί ή αναγνωστεί τότε με μεγάλη πιθανότητα το ίδιο μπλοκ μνήμης ή γειτονικά του θα χρησιμοποιηθούν στο εγγύς μέλλον.</a:t>
            </a:r>
          </a:p>
          <a:p>
            <a:pPr>
              <a:spcBef>
                <a:spcPct val="50000"/>
              </a:spcBef>
            </a:pPr>
            <a:r>
              <a:rPr lang="el-GR" sz="1800" dirty="0" err="1" smtClean="0"/>
              <a:t>Hit</a:t>
            </a:r>
            <a:r>
              <a:rPr lang="el-GR" sz="1800" dirty="0" smtClean="0"/>
              <a:t> </a:t>
            </a:r>
            <a:r>
              <a:rPr lang="el-GR" sz="1800" dirty="0" err="1" smtClean="0"/>
              <a:t>Rate</a:t>
            </a:r>
            <a:r>
              <a:rPr lang="el-GR" sz="1800" dirty="0" smtClean="0"/>
              <a:t>:  Αριθμός επιτυχημένων προσπελάσεων δεδομένων απευθείας από την </a:t>
            </a:r>
            <a:r>
              <a:rPr lang="en-US" sz="1800" dirty="0" smtClean="0"/>
              <a:t>cache </a:t>
            </a:r>
            <a:r>
              <a:rPr lang="el-GR" sz="1800" dirty="0" smtClean="0"/>
              <a:t>έναντι αποτυχημένων</a:t>
            </a:r>
            <a:r>
              <a:rPr lang="en-US" sz="1800" dirty="0" smtClean="0"/>
              <a:t> (</a:t>
            </a:r>
            <a:r>
              <a:rPr lang="el-GR" sz="1800" dirty="0" smtClean="0"/>
              <a:t>π.χ. 98%</a:t>
            </a:r>
            <a:r>
              <a:rPr lang="en-US" sz="1800" dirty="0" smtClean="0"/>
              <a:t>)</a:t>
            </a:r>
            <a:r>
              <a:rPr lang="el-GR" sz="1800" dirty="0" smtClean="0"/>
              <a:t>. </a:t>
            </a:r>
          </a:p>
          <a:p>
            <a:endParaRPr lang="el-GR" sz="1800" dirty="0" smtClean="0"/>
          </a:p>
        </p:txBody>
      </p:sp>
      <p:sp>
        <p:nvSpPr>
          <p:cNvPr id="11" name="Text Box 4"/>
          <p:cNvSpPr txBox="1">
            <a:spLocks noChangeArrowheads="1"/>
          </p:cNvSpPr>
          <p:nvPr/>
        </p:nvSpPr>
        <p:spPr bwMode="auto">
          <a:xfrm>
            <a:off x="5013524" y="4585692"/>
            <a:ext cx="4022972" cy="8463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defRPr/>
            </a:pPr>
            <a:r>
              <a:rPr lang="en-US" sz="1400" dirty="0"/>
              <a:t>Level 1 Cache </a:t>
            </a:r>
            <a:r>
              <a:rPr lang="en-US" sz="1400" dirty="0">
                <a:sym typeface="Wingdings" pitchFamily="2" charset="2"/>
              </a:rPr>
              <a:t> </a:t>
            </a:r>
            <a:r>
              <a:rPr lang="el-GR" sz="1400" dirty="0">
                <a:sym typeface="Wingdings" pitchFamily="2" charset="2"/>
              </a:rPr>
              <a:t>εντός του επεξεργαστή</a:t>
            </a:r>
            <a:r>
              <a:rPr lang="en-US" sz="1400" dirty="0">
                <a:sym typeface="Wingdings" pitchFamily="2" charset="2"/>
              </a:rPr>
              <a:t> (</a:t>
            </a:r>
            <a:r>
              <a:rPr lang="el-GR" sz="1400" dirty="0">
                <a:sym typeface="Wingdings" pitchFamily="2" charset="2"/>
              </a:rPr>
              <a:t>π.χ.</a:t>
            </a:r>
            <a:r>
              <a:rPr lang="en-US" sz="1400" dirty="0">
                <a:sym typeface="Wingdings" pitchFamily="2" charset="2"/>
              </a:rPr>
              <a:t> 16Kb)</a:t>
            </a:r>
            <a:endParaRPr lang="el-GR" sz="1400" dirty="0">
              <a:sym typeface="Wingdings" pitchFamily="2" charset="2"/>
            </a:endParaRPr>
          </a:p>
          <a:p>
            <a:pPr>
              <a:spcBef>
                <a:spcPct val="50000"/>
              </a:spcBef>
              <a:defRPr/>
            </a:pPr>
            <a:r>
              <a:rPr lang="en-US" sz="1400" dirty="0">
                <a:sym typeface="Wingdings" pitchFamily="2" charset="2"/>
              </a:rPr>
              <a:t>Level 2 Cache  </a:t>
            </a:r>
            <a:r>
              <a:rPr lang="el-GR" sz="1400" dirty="0">
                <a:sym typeface="Wingdings" pitchFamily="2" charset="2"/>
              </a:rPr>
              <a:t>μεταξύ του επεξεργαστή και της </a:t>
            </a:r>
            <a:r>
              <a:rPr lang="en-US" sz="1400" dirty="0">
                <a:sym typeface="Wingdings" pitchFamily="2" charset="2"/>
              </a:rPr>
              <a:t>RAM (</a:t>
            </a:r>
            <a:r>
              <a:rPr lang="el-GR" sz="1400" dirty="0">
                <a:sym typeface="Wingdings" pitchFamily="2" charset="2"/>
              </a:rPr>
              <a:t>π.χ. </a:t>
            </a:r>
            <a:r>
              <a:rPr lang="en-US" sz="1400" dirty="0">
                <a:sym typeface="Wingdings" pitchFamily="2" charset="2"/>
              </a:rPr>
              <a:t>128Kb)</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298151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Υποσύστημα εισόδου/εξόδου</a:t>
            </a:r>
          </a:p>
        </p:txBody>
      </p:sp>
      <p:sp>
        <p:nvSpPr>
          <p:cNvPr id="7" name="Content Placeholder 2"/>
          <p:cNvSpPr>
            <a:spLocks noGrp="1"/>
          </p:cNvSpPr>
          <p:nvPr>
            <p:ph sz="quarter" idx="1"/>
          </p:nvPr>
        </p:nvSpPr>
        <p:spPr>
          <a:xfrm>
            <a:off x="467544" y="1098243"/>
            <a:ext cx="4041775" cy="4937125"/>
          </a:xfrm>
        </p:spPr>
        <p:txBody>
          <a:bodyPr/>
          <a:lstStyle/>
          <a:p>
            <a:pPr eaLnBrk="1" hangingPunct="1"/>
            <a:r>
              <a:rPr lang="el-GR" sz="2400" smtClean="0"/>
              <a:t>Το υποσύστημα εισόδου εξόδου επιτρέπει σε ένα υπολογιστή να διατηρεί προγράμματα και δεδομένα ακόμα και όταν είναι κλειστός</a:t>
            </a:r>
          </a:p>
          <a:p>
            <a:pPr eaLnBrk="1" hangingPunct="1"/>
            <a:endParaRPr lang="el-GR" smtClean="0"/>
          </a:p>
        </p:txBody>
      </p:sp>
      <p:sp>
        <p:nvSpPr>
          <p:cNvPr id="8" name="Content Placeholder 3"/>
          <p:cNvSpPr txBox="1">
            <a:spLocks/>
          </p:cNvSpPr>
          <p:nvPr/>
        </p:nvSpPr>
        <p:spPr>
          <a:xfrm>
            <a:off x="4642669" y="1095068"/>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smtClean="0"/>
              <a:t>Μη αποθηκευτικές συσκευές εισόδου/εξόδου</a:t>
            </a:r>
          </a:p>
          <a:p>
            <a:pPr lvl="1">
              <a:lnSpc>
                <a:spcPct val="80000"/>
              </a:lnSpc>
            </a:pPr>
            <a:r>
              <a:rPr lang="el-GR" sz="2000" smtClean="0"/>
              <a:t>Πληκτρολόγιο</a:t>
            </a:r>
          </a:p>
          <a:p>
            <a:pPr lvl="1">
              <a:lnSpc>
                <a:spcPct val="80000"/>
              </a:lnSpc>
            </a:pPr>
            <a:r>
              <a:rPr lang="el-GR" sz="2000" smtClean="0"/>
              <a:t>Οθόνη</a:t>
            </a:r>
          </a:p>
          <a:p>
            <a:pPr lvl="1">
              <a:lnSpc>
                <a:spcPct val="80000"/>
              </a:lnSpc>
            </a:pPr>
            <a:r>
              <a:rPr lang="el-GR" sz="2000" smtClean="0"/>
              <a:t>Εκτυπωτής</a:t>
            </a:r>
          </a:p>
          <a:p>
            <a:pPr lvl="1">
              <a:lnSpc>
                <a:spcPct val="80000"/>
              </a:lnSpc>
            </a:pPr>
            <a:r>
              <a:rPr lang="el-GR" sz="2000" smtClean="0"/>
              <a:t>Σαρωτής</a:t>
            </a:r>
          </a:p>
          <a:p>
            <a:pPr>
              <a:lnSpc>
                <a:spcPct val="80000"/>
              </a:lnSpc>
            </a:pPr>
            <a:r>
              <a:rPr lang="el-GR" sz="2400" smtClean="0"/>
              <a:t>Αποθηκευτικές συσκευές εισόδου/εξόδου</a:t>
            </a:r>
          </a:p>
          <a:p>
            <a:pPr lvl="1">
              <a:lnSpc>
                <a:spcPct val="80000"/>
              </a:lnSpc>
            </a:pPr>
            <a:r>
              <a:rPr lang="el-GR" sz="2000" smtClean="0"/>
              <a:t>Μαγνητικές αποθηκευτικές συσκευές</a:t>
            </a:r>
          </a:p>
          <a:p>
            <a:pPr lvl="1">
              <a:lnSpc>
                <a:spcPct val="80000"/>
              </a:lnSpc>
            </a:pPr>
            <a:r>
              <a:rPr lang="el-GR" sz="2000" smtClean="0"/>
              <a:t>Οπτικές αποθηκευτικές συσκευές</a:t>
            </a:r>
          </a:p>
          <a:p>
            <a:endParaRPr lang="el-GR" sz="2400" smtClean="0"/>
          </a:p>
        </p:txBody>
      </p:sp>
      <p:pic>
        <p:nvPicPr>
          <p:cNvPr id="12" name="Picture 2"/>
          <p:cNvPicPr>
            <a:picLocks noChangeAspect="1" noChangeArrowheads="1"/>
          </p:cNvPicPr>
          <p:nvPr/>
        </p:nvPicPr>
        <p:blipFill>
          <a:blip r:embed="rId3"/>
          <a:srcRect/>
          <a:stretch>
            <a:fillRect/>
          </a:stretch>
        </p:blipFill>
        <p:spPr bwMode="auto">
          <a:xfrm>
            <a:off x="694557" y="3668406"/>
            <a:ext cx="3721100" cy="15906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850301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arddisk"/>
          <p:cNvPicPr>
            <a:picLocks noChangeAspect="1" noChangeArrowheads="1"/>
          </p:cNvPicPr>
          <p:nvPr/>
        </p:nvPicPr>
        <p:blipFill>
          <a:blip r:embed="rId3"/>
          <a:srcRect/>
          <a:stretch>
            <a:fillRect/>
          </a:stretch>
        </p:blipFill>
        <p:spPr bwMode="auto">
          <a:xfrm>
            <a:off x="2483768" y="3918972"/>
            <a:ext cx="2679780" cy="1764000"/>
          </a:xfrm>
          <a:prstGeom prst="rect">
            <a:avLst/>
          </a:prstGeom>
          <a:noFill/>
          <a:ln w="9525">
            <a:noFill/>
            <a:miter lim="800000"/>
            <a:headEnd/>
            <a:tailEnd/>
          </a:ln>
        </p:spPr>
      </p:pic>
      <p:sp>
        <p:nvSpPr>
          <p:cNvPr id="2" name="Title 1"/>
          <p:cNvSpPr>
            <a:spLocks noGrp="1"/>
          </p:cNvSpPr>
          <p:nvPr>
            <p:ph type="title"/>
          </p:nvPr>
        </p:nvSpPr>
        <p:spPr>
          <a:xfrm>
            <a:off x="179512" y="193204"/>
            <a:ext cx="8784976" cy="952500"/>
          </a:xfrm>
        </p:spPr>
        <p:txBody>
          <a:bodyPr>
            <a:noAutofit/>
          </a:bodyPr>
          <a:lstStyle/>
          <a:p>
            <a:r>
              <a:rPr lang="el-GR" dirty="0"/>
              <a:t>Μαγνητικοί δίσκοι</a:t>
            </a:r>
          </a:p>
        </p:txBody>
      </p:sp>
      <p:sp>
        <p:nvSpPr>
          <p:cNvPr id="9" name="Content Placeholder 2"/>
          <p:cNvSpPr>
            <a:spLocks noGrp="1"/>
          </p:cNvSpPr>
          <p:nvPr>
            <p:ph sz="quarter" idx="1"/>
          </p:nvPr>
        </p:nvSpPr>
        <p:spPr>
          <a:xfrm>
            <a:off x="467544" y="1123375"/>
            <a:ext cx="4175125" cy="4937125"/>
          </a:xfrm>
        </p:spPr>
        <p:txBody>
          <a:bodyPr/>
          <a:lstStyle/>
          <a:p>
            <a:pPr eaLnBrk="1" hangingPunct="1"/>
            <a:r>
              <a:rPr lang="el-GR" sz="1800" dirty="0" smtClean="0"/>
              <a:t>Αποτελούνται από ένα λεπτό επίπεδο οξειδίων του σιδήρου που βρίσκονται τοποθετημένα σε ένα (σκληρό) μεταλλικό ή (μαλακό) πλαστικό υπόστρωμα.</a:t>
            </a:r>
          </a:p>
          <a:p>
            <a:pPr eaLnBrk="1" hangingPunct="1">
              <a:spcBef>
                <a:spcPct val="5000"/>
              </a:spcBef>
            </a:pPr>
            <a:r>
              <a:rPr lang="el-GR" sz="2000" b="1" dirty="0" smtClean="0"/>
              <a:t>Σύγχρονοι «τύπου» </a:t>
            </a:r>
            <a:r>
              <a:rPr lang="en-US" sz="2000" b="1" dirty="0" smtClean="0"/>
              <a:t>Winchester </a:t>
            </a:r>
            <a:r>
              <a:rPr lang="el-GR" sz="2000" b="1" dirty="0" smtClean="0"/>
              <a:t>σκληροί δίσκοι</a:t>
            </a:r>
          </a:p>
          <a:p>
            <a:pPr lvl="1" eaLnBrk="1" hangingPunct="1">
              <a:spcBef>
                <a:spcPct val="5000"/>
              </a:spcBef>
            </a:pPr>
            <a:r>
              <a:rPr lang="el-GR" sz="1700" dirty="0" smtClean="0"/>
              <a:t>Η κεφαλή αιωρείται αεροδυναμικά μέσα στον ερμητικά κλεισμένο δίσκο σε ελάχιστη απόσταση από την επιφάνεια.</a:t>
            </a:r>
          </a:p>
          <a:p>
            <a:pPr eaLnBrk="1" hangingPunct="1"/>
            <a:endParaRPr lang="el-GR" sz="2000" dirty="0" smtClean="0"/>
          </a:p>
        </p:txBody>
      </p:sp>
      <p:sp>
        <p:nvSpPr>
          <p:cNvPr id="10" name="Content Placeholder 3"/>
          <p:cNvSpPr txBox="1">
            <a:spLocks/>
          </p:cNvSpPr>
          <p:nvPr/>
        </p:nvSpPr>
        <p:spPr>
          <a:xfrm>
            <a:off x="4642669" y="1120200"/>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
              </a:spcBef>
            </a:pPr>
            <a:r>
              <a:rPr lang="el-GR" sz="1800" b="1" smtClean="0"/>
              <a:t>Εγγραφή</a:t>
            </a:r>
          </a:p>
          <a:p>
            <a:pPr lvl="1">
              <a:spcBef>
                <a:spcPct val="5000"/>
              </a:spcBef>
            </a:pPr>
            <a:r>
              <a:rPr lang="el-GR" sz="1500" smtClean="0"/>
              <a:t>Μια μαγνητική κεφαλή εγγραφής δημιουργεί ένα ηλεκτρομαγνητικό πεδίο το οποίο διευθετεί τα οξείδια του σιδήρου προς μια συγκεκριμένη κατεύθυνση. Όταν το μαγνητικό πεδίο πάψει να υφίσταται τα οξείδια διατηρούν τον προσανατολισμό τους. Έτσι η πληροφορία δεν χάνεται.</a:t>
            </a:r>
          </a:p>
          <a:p>
            <a:pPr>
              <a:spcBef>
                <a:spcPct val="5000"/>
              </a:spcBef>
            </a:pPr>
            <a:r>
              <a:rPr lang="el-GR" sz="1800" b="1" smtClean="0"/>
              <a:t>Ανάγνωση</a:t>
            </a:r>
          </a:p>
          <a:p>
            <a:pPr lvl="1">
              <a:spcBef>
                <a:spcPct val="5000"/>
              </a:spcBef>
            </a:pPr>
            <a:r>
              <a:rPr lang="el-GR" sz="1500" smtClean="0"/>
              <a:t>Μια κεφαλή ανάγνωσης κινούμενη «αντιλαμβάνεται» εξ επαγωγής τον προσανατολισμό των οξειδίων του σιδήρου πάνω στην επιφάνεια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369637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sz="3600" dirty="0"/>
              <a:t>Μαγνητικοί δίσκοι – χρόνος προσπέλασης</a:t>
            </a:r>
          </a:p>
        </p:txBody>
      </p:sp>
      <p:sp>
        <p:nvSpPr>
          <p:cNvPr id="7" name="Content Placeholder 2"/>
          <p:cNvSpPr>
            <a:spLocks noGrp="1"/>
          </p:cNvSpPr>
          <p:nvPr>
            <p:ph sz="quarter" idx="1"/>
          </p:nvPr>
        </p:nvSpPr>
        <p:spPr>
          <a:xfrm>
            <a:off x="457200" y="1219200"/>
            <a:ext cx="4330824" cy="4937125"/>
          </a:xfrm>
        </p:spPr>
        <p:txBody>
          <a:bodyPr/>
          <a:lstStyle/>
          <a:p>
            <a:pPr eaLnBrk="1" hangingPunct="1">
              <a:lnSpc>
                <a:spcPct val="80000"/>
              </a:lnSpc>
              <a:spcBef>
                <a:spcPct val="50000"/>
              </a:spcBef>
              <a:buClrTx/>
              <a:buSzTx/>
              <a:buFontTx/>
              <a:buNone/>
              <a:defRPr/>
            </a:pPr>
            <a:r>
              <a:rPr lang="en-US" sz="1600" b="1" dirty="0" smtClean="0">
                <a:effectLst>
                  <a:outerShdw blurRad="38100" dist="38100" dir="2700000" algn="tl">
                    <a:srgbClr val="C0C0C0"/>
                  </a:outerShdw>
                </a:effectLst>
              </a:rPr>
              <a:t>Disk Access Time = Seek Time + Latency Time + Transfer Time</a:t>
            </a:r>
            <a:endParaRPr lang="en-US" sz="1600" dirty="0" smtClean="0"/>
          </a:p>
          <a:p>
            <a:pPr eaLnBrk="1" hangingPunct="1">
              <a:lnSpc>
                <a:spcPct val="80000"/>
              </a:lnSpc>
              <a:defRPr/>
            </a:pPr>
            <a:r>
              <a:rPr lang="en-US" sz="2000" dirty="0" smtClean="0"/>
              <a:t>Seek Time = </a:t>
            </a:r>
            <a:r>
              <a:rPr lang="el-GR" sz="2000" dirty="0" smtClean="0"/>
              <a:t>Χρόνος που απαιτείται για την μεταφορά της κεφαλής στην σωστή τροχιά</a:t>
            </a:r>
          </a:p>
          <a:p>
            <a:pPr eaLnBrk="1" hangingPunct="1">
              <a:lnSpc>
                <a:spcPct val="80000"/>
              </a:lnSpc>
              <a:defRPr/>
            </a:pPr>
            <a:r>
              <a:rPr lang="en-US" sz="2000" dirty="0" smtClean="0"/>
              <a:t>Latency Time = </a:t>
            </a:r>
            <a:r>
              <a:rPr lang="el-GR" sz="2000" dirty="0" smtClean="0"/>
              <a:t>Καθυστέρηση για να έρθει το απαιτούμενο μπλοκ κάτω από την κεφαλή</a:t>
            </a:r>
            <a:r>
              <a:rPr lang="en-US" sz="2000" dirty="0" smtClean="0"/>
              <a:t> </a:t>
            </a:r>
            <a:endParaRPr lang="el-GR" sz="2000" dirty="0" smtClean="0"/>
          </a:p>
          <a:p>
            <a:pPr eaLnBrk="1" hangingPunct="1">
              <a:lnSpc>
                <a:spcPct val="80000"/>
              </a:lnSpc>
              <a:defRPr/>
            </a:pPr>
            <a:r>
              <a:rPr lang="en-US" sz="2000" dirty="0" smtClean="0"/>
              <a:t>Transfer Time = </a:t>
            </a:r>
            <a:r>
              <a:rPr lang="el-GR" sz="2000" dirty="0" smtClean="0"/>
              <a:t>Χρόνος για την ανάγνωση του μπλοκ.</a:t>
            </a:r>
          </a:p>
          <a:p>
            <a:pPr eaLnBrk="1" hangingPunct="1">
              <a:lnSpc>
                <a:spcPct val="80000"/>
              </a:lnSpc>
              <a:defRPr/>
            </a:pPr>
            <a:r>
              <a:rPr lang="el-GR" sz="2000" dirty="0" smtClean="0"/>
              <a:t>Η απόδοση ενός δίσκου εξαρτάται σε μεγάλο βαθμό από την ταχύτητα περιστροφής του (π.χ. 7200</a:t>
            </a:r>
            <a:r>
              <a:rPr lang="en-US" sz="2000" dirty="0" smtClean="0"/>
              <a:t> </a:t>
            </a:r>
            <a:r>
              <a:rPr lang="el-GR" sz="2000" dirty="0" smtClean="0"/>
              <a:t>στροφές το λεπτό).</a:t>
            </a:r>
            <a:endParaRPr lang="en-US" sz="2000" dirty="0" smtClean="0"/>
          </a:p>
          <a:p>
            <a:pPr eaLnBrk="1" hangingPunct="1">
              <a:defRPr/>
            </a:pPr>
            <a:endParaRPr lang="el-GR" sz="2000" dirty="0"/>
          </a:p>
        </p:txBody>
      </p:sp>
      <p:pic>
        <p:nvPicPr>
          <p:cNvPr id="8" name="Picture 8"/>
          <p:cNvPicPr>
            <a:picLocks noChangeAspect="1" noChangeArrowheads="1"/>
          </p:cNvPicPr>
          <p:nvPr/>
        </p:nvPicPr>
        <p:blipFill>
          <a:blip r:embed="rId3"/>
          <a:srcRect/>
          <a:stretch>
            <a:fillRect/>
          </a:stretch>
        </p:blipFill>
        <p:spPr>
          <a:xfrm>
            <a:off x="5148263" y="1268413"/>
            <a:ext cx="3405463" cy="2424112"/>
          </a:xfrm>
          <a:prstGeom prst="rect">
            <a:avLst/>
          </a:prstGeom>
        </p:spPr>
      </p:pic>
      <p:pic>
        <p:nvPicPr>
          <p:cNvPr id="12" name="Picture 9"/>
          <p:cNvPicPr>
            <a:picLocks noChangeAspect="1" noChangeArrowheads="1"/>
          </p:cNvPicPr>
          <p:nvPr/>
        </p:nvPicPr>
        <p:blipFill>
          <a:blip r:embed="rId4"/>
          <a:srcRect/>
          <a:stretch>
            <a:fillRect/>
          </a:stretch>
        </p:blipFill>
        <p:spPr bwMode="auto">
          <a:xfrm>
            <a:off x="5003800" y="4005263"/>
            <a:ext cx="4114794" cy="1662112"/>
          </a:xfrm>
          <a:prstGeom prst="rect">
            <a:avLst/>
          </a:prstGeom>
          <a:noFill/>
          <a:ln w="9525">
            <a:noFill/>
            <a:miter lim="800000"/>
            <a:headEnd/>
            <a:tailEnd/>
          </a:ln>
        </p:spPr>
      </p:pic>
      <p:sp>
        <p:nvSpPr>
          <p:cNvPr id="13" name="TextBox 12"/>
          <p:cNvSpPr txBox="1"/>
          <p:nvPr/>
        </p:nvSpPr>
        <p:spPr>
          <a:xfrm>
            <a:off x="3142163" y="5021044"/>
            <a:ext cx="20061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US" dirty="0"/>
              <a:t>track =</a:t>
            </a:r>
            <a:r>
              <a:rPr lang="el-GR" dirty="0"/>
              <a:t> τροχιά</a:t>
            </a:r>
            <a:endParaRPr lang="en-US" dirty="0"/>
          </a:p>
          <a:p>
            <a:pPr>
              <a:defRPr/>
            </a:pPr>
            <a:r>
              <a:rPr lang="en-US" dirty="0"/>
              <a:t>sector = </a:t>
            </a:r>
            <a:r>
              <a:rPr lang="el-GR" dirty="0"/>
              <a:t>τομέας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204362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p>
          <a:p>
            <a:pPr algn="l"/>
            <a:r>
              <a:rPr lang="el-GR" sz="2800" b="1" dirty="0" smtClean="0"/>
              <a:t>Ενότητα 4</a:t>
            </a:r>
            <a:r>
              <a:rPr lang="en-US" sz="2800" b="1" dirty="0" smtClean="0"/>
              <a:t> </a:t>
            </a:r>
            <a:r>
              <a:rPr lang="el-GR" sz="2800" b="1" dirty="0" smtClean="0"/>
              <a:t>:</a:t>
            </a:r>
            <a:r>
              <a:rPr lang="en-US" sz="2800" b="1" dirty="0" smtClean="0"/>
              <a:t> </a:t>
            </a:r>
            <a:r>
              <a:rPr lang="el-GR" sz="2800" dirty="0"/>
              <a:t>Οργάνωση </a:t>
            </a:r>
            <a:r>
              <a:rPr lang="el-GR" sz="2800" dirty="0" smtClean="0"/>
              <a:t>Υπολογιστών</a:t>
            </a:r>
          </a:p>
          <a:p>
            <a:pPr algn="l"/>
            <a:endParaRPr lang="el-GR" sz="2800" dirty="0">
              <a:solidFill>
                <a:schemeClr val="tx2">
                  <a:lumMod val="50000"/>
                </a:schemeClr>
              </a:solidFill>
            </a:endParaRPr>
          </a:p>
          <a:p>
            <a:pPr algn="l"/>
            <a:endParaRPr lang="el-GR" sz="12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Οπτικοί δίσκοι</a:t>
            </a:r>
          </a:p>
        </p:txBody>
      </p:sp>
      <p:sp>
        <p:nvSpPr>
          <p:cNvPr id="9" name="Content Placeholder 2"/>
          <p:cNvSpPr>
            <a:spLocks noGrp="1"/>
          </p:cNvSpPr>
          <p:nvPr>
            <p:ph sz="quarter" idx="1"/>
          </p:nvPr>
        </p:nvSpPr>
        <p:spPr>
          <a:xfrm>
            <a:off x="467544" y="1057300"/>
            <a:ext cx="4248472" cy="4937125"/>
          </a:xfrm>
        </p:spPr>
        <p:txBody>
          <a:bodyPr/>
          <a:lstStyle/>
          <a:p>
            <a:pPr eaLnBrk="1" hangingPunct="1"/>
            <a:r>
              <a:rPr lang="el-GR" sz="1800" dirty="0" smtClean="0"/>
              <a:t>Αποτελούνται από μια επιφάνεια με δυνατότητα αντανάκλασης η οποία βρίσκεται πάνω σε ένα άλλο υλικό</a:t>
            </a:r>
          </a:p>
          <a:p>
            <a:pPr eaLnBrk="1" hangingPunct="1">
              <a:spcBef>
                <a:spcPct val="5000"/>
              </a:spcBef>
            </a:pPr>
            <a:r>
              <a:rPr lang="el-GR" sz="1800" b="1" dirty="0" smtClean="0"/>
              <a:t>Εγγραφή</a:t>
            </a:r>
          </a:p>
          <a:p>
            <a:pPr lvl="1" eaLnBrk="1" hangingPunct="1">
              <a:spcBef>
                <a:spcPct val="5000"/>
              </a:spcBef>
            </a:pPr>
            <a:r>
              <a:rPr lang="el-GR" sz="1600" dirty="0" smtClean="0"/>
              <a:t>Με την χρήση </a:t>
            </a:r>
            <a:r>
              <a:rPr lang="en-US" sz="1600" dirty="0" smtClean="0"/>
              <a:t>Laser </a:t>
            </a:r>
            <a:r>
              <a:rPr lang="el-GR" sz="1600" dirty="0" smtClean="0"/>
              <a:t>δημιουργούνται μαύρα σημεία (βαθουλώματα) στην επιφάνεια</a:t>
            </a:r>
          </a:p>
          <a:p>
            <a:pPr lvl="1" eaLnBrk="1" hangingPunct="1">
              <a:spcBef>
                <a:spcPct val="5000"/>
              </a:spcBef>
            </a:pPr>
            <a:r>
              <a:rPr lang="el-GR" sz="1600" dirty="0" smtClean="0"/>
              <a:t>Τα δεδομένα κωδικοποιούνται ως σειρές από βαθουλώματα και επίπεδες περιοχές.</a:t>
            </a:r>
          </a:p>
          <a:p>
            <a:pPr eaLnBrk="1" hangingPunct="1">
              <a:spcBef>
                <a:spcPct val="5000"/>
              </a:spcBef>
            </a:pPr>
            <a:r>
              <a:rPr lang="el-GR" sz="1800" b="1" dirty="0" smtClean="0"/>
              <a:t>Ανάγνωση</a:t>
            </a:r>
          </a:p>
          <a:p>
            <a:pPr lvl="1" eaLnBrk="1" hangingPunct="1">
              <a:spcBef>
                <a:spcPct val="5000"/>
              </a:spcBef>
            </a:pPr>
            <a:r>
              <a:rPr lang="el-GR" sz="1600" dirty="0" smtClean="0"/>
              <a:t>Η κεφαλή φωτίζει με </a:t>
            </a:r>
            <a:r>
              <a:rPr lang="en-US" sz="1600" dirty="0" smtClean="0"/>
              <a:t>Laser </a:t>
            </a:r>
            <a:r>
              <a:rPr lang="el-GR" sz="1600" dirty="0" smtClean="0"/>
              <a:t>χαμηλής ισχύος και διαβάζει την ανάκλαση</a:t>
            </a:r>
          </a:p>
        </p:txBody>
      </p:sp>
      <p:sp>
        <p:nvSpPr>
          <p:cNvPr id="10" name="Content Placeholder 3"/>
          <p:cNvSpPr txBox="1">
            <a:spLocks/>
          </p:cNvSpPr>
          <p:nvPr/>
        </p:nvSpPr>
        <p:spPr>
          <a:xfrm>
            <a:off x="4642669" y="1054125"/>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CD </a:t>
            </a:r>
          </a:p>
          <a:p>
            <a:pPr lvl="1"/>
            <a:r>
              <a:rPr lang="el-GR" sz="1500" smtClean="0"/>
              <a:t>Χωρητικότητα (650</a:t>
            </a:r>
            <a:r>
              <a:rPr lang="en-US" sz="1500" smtClean="0"/>
              <a:t>MB – 700MB</a:t>
            </a:r>
            <a:r>
              <a:rPr lang="el-GR" sz="1500" smtClean="0"/>
              <a:t>)</a:t>
            </a:r>
            <a:r>
              <a:rPr lang="en-US" sz="1500" smtClean="0"/>
              <a:t> </a:t>
            </a:r>
            <a:endParaRPr lang="el-GR" sz="1500" smtClean="0"/>
          </a:p>
          <a:p>
            <a:pPr lvl="1"/>
            <a:r>
              <a:rPr lang="el-GR" sz="1500" smtClean="0"/>
              <a:t>Τα βαθουλώματα στην ανακλαστική επιφάνεια είναι 0,8μ (1μ=10</a:t>
            </a:r>
            <a:r>
              <a:rPr lang="el-GR" sz="1500" baseline="30000" smtClean="0"/>
              <a:t>-6</a:t>
            </a:r>
            <a:r>
              <a:rPr lang="el-GR" sz="1500" smtClean="0"/>
              <a:t>μέτρα)</a:t>
            </a:r>
            <a:endParaRPr lang="en-US" sz="1500" smtClean="0"/>
          </a:p>
          <a:p>
            <a:pPr lvl="1"/>
            <a:r>
              <a:rPr lang="el-GR" sz="1500" smtClean="0"/>
              <a:t>Χρησιμοποιεί υπέρυθρο </a:t>
            </a:r>
            <a:r>
              <a:rPr lang="en-US" sz="1500" smtClean="0"/>
              <a:t>laser</a:t>
            </a:r>
          </a:p>
          <a:p>
            <a:r>
              <a:rPr lang="en-US" sz="1800" smtClean="0"/>
              <a:t>DVD </a:t>
            </a:r>
            <a:endParaRPr lang="el-GR" sz="1800" smtClean="0"/>
          </a:p>
          <a:p>
            <a:pPr lvl="1"/>
            <a:r>
              <a:rPr lang="el-GR" sz="1500" smtClean="0"/>
              <a:t>Χωρητικότητα (4,7</a:t>
            </a:r>
            <a:r>
              <a:rPr lang="en-US" sz="1500" smtClean="0"/>
              <a:t>GB – 8,5MB</a:t>
            </a:r>
            <a:r>
              <a:rPr lang="el-GR" sz="1500" smtClean="0"/>
              <a:t>)</a:t>
            </a:r>
            <a:r>
              <a:rPr lang="en-US" sz="1500" smtClean="0"/>
              <a:t> </a:t>
            </a:r>
            <a:endParaRPr lang="el-GR" sz="1500" smtClean="0"/>
          </a:p>
          <a:p>
            <a:pPr lvl="1"/>
            <a:r>
              <a:rPr lang="el-GR" sz="1500" smtClean="0"/>
              <a:t>Τα βαθουλώματα στην ανακλαστική επιφάνεια είναι 0,</a:t>
            </a:r>
            <a:r>
              <a:rPr lang="en-US" sz="1500" smtClean="0"/>
              <a:t>4</a:t>
            </a:r>
            <a:r>
              <a:rPr lang="el-GR" sz="1500" smtClean="0"/>
              <a:t>μ</a:t>
            </a:r>
            <a:endParaRPr lang="en-US" sz="1500" smtClean="0"/>
          </a:p>
          <a:p>
            <a:pPr lvl="1"/>
            <a:r>
              <a:rPr lang="el-GR" sz="1500" smtClean="0"/>
              <a:t>Οι τροχιές είναι πιο κοντά μεταξύ τους σε σχέση με τα </a:t>
            </a:r>
            <a:r>
              <a:rPr lang="en-US" sz="1500" smtClean="0"/>
              <a:t>CDs</a:t>
            </a:r>
          </a:p>
          <a:p>
            <a:pPr lvl="1"/>
            <a:r>
              <a:rPr lang="el-GR" sz="1500" smtClean="0"/>
              <a:t>Χρησιμοποιεί κόκκινο </a:t>
            </a:r>
            <a:r>
              <a:rPr lang="en-US" sz="1500" smtClean="0"/>
              <a:t>laser</a:t>
            </a:r>
          </a:p>
          <a:p>
            <a:pPr lvl="1"/>
            <a:endParaRPr lang="el-GR" sz="1500" dirty="0" smtClean="0"/>
          </a:p>
        </p:txBody>
      </p:sp>
      <p:pic>
        <p:nvPicPr>
          <p:cNvPr id="11" name="Picture 3"/>
          <p:cNvPicPr>
            <a:picLocks noChangeAspect="1" noChangeArrowheads="1"/>
          </p:cNvPicPr>
          <p:nvPr/>
        </p:nvPicPr>
        <p:blipFill>
          <a:blip r:embed="rId3"/>
          <a:srcRect/>
          <a:stretch>
            <a:fillRect/>
          </a:stretch>
        </p:blipFill>
        <p:spPr bwMode="auto">
          <a:xfrm>
            <a:off x="2126198" y="4494016"/>
            <a:ext cx="1560821" cy="1224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3145259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n-US" dirty="0"/>
              <a:t>CD-R </a:t>
            </a:r>
            <a:r>
              <a:rPr lang="el-GR" dirty="0"/>
              <a:t>και </a:t>
            </a:r>
            <a:r>
              <a:rPr lang="en-US" dirty="0"/>
              <a:t>CD-RW</a:t>
            </a:r>
            <a:endParaRPr lang="el-GR" dirty="0"/>
          </a:p>
        </p:txBody>
      </p:sp>
      <p:sp>
        <p:nvSpPr>
          <p:cNvPr id="7" name="Content Placeholder 2"/>
          <p:cNvSpPr>
            <a:spLocks noGrp="1"/>
          </p:cNvSpPr>
          <p:nvPr>
            <p:ph sz="quarter" idx="1"/>
          </p:nvPr>
        </p:nvSpPr>
        <p:spPr>
          <a:xfrm>
            <a:off x="467544" y="985292"/>
            <a:ext cx="4041775" cy="4937125"/>
          </a:xfrm>
        </p:spPr>
        <p:txBody>
          <a:bodyPr>
            <a:normAutofit lnSpcReduction="10000"/>
          </a:bodyPr>
          <a:lstStyle/>
          <a:p>
            <a:pPr eaLnBrk="1" hangingPunct="1"/>
            <a:r>
              <a:rPr lang="en-US" sz="2000" smtClean="0"/>
              <a:t>CD-R </a:t>
            </a:r>
          </a:p>
          <a:p>
            <a:pPr lvl="1" eaLnBrk="1" hangingPunct="1"/>
            <a:r>
              <a:rPr lang="el-GR" sz="1700" smtClean="0"/>
              <a:t>Μεταξύ του προστατευτικού στρώματος και της ανακλαστικής επιφάνειας υπάρχει ένα στρώμα με οργανική βαφή η οποία μπορεί να καεί με την χρήση του </a:t>
            </a:r>
            <a:r>
              <a:rPr lang="en-US" sz="1700" smtClean="0"/>
              <a:t>laser </a:t>
            </a:r>
            <a:r>
              <a:rPr lang="el-GR" sz="1700" smtClean="0"/>
              <a:t>εγγραφής</a:t>
            </a:r>
          </a:p>
          <a:p>
            <a:pPr eaLnBrk="1" hangingPunct="1"/>
            <a:r>
              <a:rPr lang="en-US" sz="2000" smtClean="0"/>
              <a:t>CD-RW </a:t>
            </a:r>
          </a:p>
          <a:p>
            <a:pPr lvl="1" eaLnBrk="1" hangingPunct="1"/>
            <a:r>
              <a:rPr lang="el-GR" sz="1700" smtClean="0"/>
              <a:t>Κάτω από το προστατευτικό στρώμα υπάρχει ένα μεταλλικό κράμα το οποίο μπορεί να βρίσκεται σε δύο φάσεις κρυσταλλική και άμορφη. </a:t>
            </a:r>
          </a:p>
          <a:p>
            <a:pPr lvl="1" eaLnBrk="1" hangingPunct="1"/>
            <a:r>
              <a:rPr lang="el-GR" sz="1700" smtClean="0"/>
              <a:t>Αρχικά βρίσκεται στην 1</a:t>
            </a:r>
            <a:r>
              <a:rPr lang="el-GR" sz="1700" baseline="30000" smtClean="0"/>
              <a:t>η</a:t>
            </a:r>
            <a:r>
              <a:rPr lang="el-GR" sz="1700" smtClean="0"/>
              <a:t> φάση. Το </a:t>
            </a:r>
            <a:r>
              <a:rPr lang="en-US" sz="1700" smtClean="0"/>
              <a:t>Laser </a:t>
            </a:r>
            <a:r>
              <a:rPr lang="el-GR" sz="1700" smtClean="0"/>
              <a:t>εγγραφής το λιώνει και το μετατρέπει στην 2</a:t>
            </a:r>
            <a:r>
              <a:rPr lang="el-GR" sz="1700" baseline="30000" smtClean="0"/>
              <a:t>η</a:t>
            </a:r>
            <a:r>
              <a:rPr lang="el-GR" sz="1700" smtClean="0"/>
              <a:t> φάση</a:t>
            </a:r>
          </a:p>
          <a:p>
            <a:pPr eaLnBrk="1" hangingPunct="1"/>
            <a:endParaRPr lang="el-GR" sz="2000" smtClean="0"/>
          </a:p>
        </p:txBody>
      </p:sp>
      <p:pic>
        <p:nvPicPr>
          <p:cNvPr id="8" name="Picture 6"/>
          <p:cNvPicPr>
            <a:picLocks noChangeAspect="1" noChangeArrowheads="1"/>
          </p:cNvPicPr>
          <p:nvPr/>
        </p:nvPicPr>
        <p:blipFill>
          <a:blip r:embed="rId3"/>
          <a:srcRect/>
          <a:stretch>
            <a:fillRect/>
          </a:stretch>
        </p:blipFill>
        <p:spPr>
          <a:xfrm>
            <a:off x="4869682" y="1034505"/>
            <a:ext cx="3249612" cy="2141537"/>
          </a:xfrm>
          <a:prstGeom prst="rect">
            <a:avLst/>
          </a:prstGeom>
        </p:spPr>
      </p:pic>
      <p:pic>
        <p:nvPicPr>
          <p:cNvPr id="12" name="Picture 5"/>
          <p:cNvPicPr>
            <a:picLocks noChangeAspect="1" noChangeArrowheads="1"/>
          </p:cNvPicPr>
          <p:nvPr/>
        </p:nvPicPr>
        <p:blipFill>
          <a:blip r:embed="rId4"/>
          <a:srcRect/>
          <a:stretch>
            <a:fillRect/>
          </a:stretch>
        </p:blipFill>
        <p:spPr bwMode="auto">
          <a:xfrm>
            <a:off x="4869682" y="3482430"/>
            <a:ext cx="3384550" cy="2201862"/>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80169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Σύνδεση υποσυστημάτων</a:t>
            </a:r>
          </a:p>
        </p:txBody>
      </p:sp>
      <p:sp>
        <p:nvSpPr>
          <p:cNvPr id="9" name="Content Placeholder 2"/>
          <p:cNvSpPr>
            <a:spLocks noGrp="1"/>
          </p:cNvSpPr>
          <p:nvPr>
            <p:ph sz="quarter" idx="1"/>
          </p:nvPr>
        </p:nvSpPr>
        <p:spPr>
          <a:xfrm>
            <a:off x="457200" y="1219200"/>
            <a:ext cx="4041775" cy="4937125"/>
          </a:xfrm>
        </p:spPr>
        <p:txBody>
          <a:bodyPr/>
          <a:lstStyle/>
          <a:p>
            <a:pPr eaLnBrk="1" hangingPunct="1"/>
            <a:r>
              <a:rPr lang="el-GR" sz="2800" dirty="0" smtClean="0"/>
              <a:t>Σύνδεση ΚΜΕ-Μνήμης</a:t>
            </a:r>
          </a:p>
          <a:p>
            <a:pPr lvl="1" eaLnBrk="1" hangingPunct="1"/>
            <a:r>
              <a:rPr lang="el-GR" sz="2400" dirty="0" smtClean="0"/>
              <a:t>Δίαυλος δεδομένων.</a:t>
            </a:r>
          </a:p>
          <a:p>
            <a:pPr lvl="1" eaLnBrk="1" hangingPunct="1"/>
            <a:r>
              <a:rPr lang="el-GR" sz="2400" dirty="0" smtClean="0"/>
              <a:t>Δίαυλος διευθύνσεων.</a:t>
            </a:r>
          </a:p>
          <a:p>
            <a:pPr lvl="1" eaLnBrk="1" hangingPunct="1"/>
            <a:r>
              <a:rPr lang="el-GR" sz="2400" dirty="0" smtClean="0"/>
              <a:t>Δίαυλος ελέγχου.</a:t>
            </a:r>
          </a:p>
          <a:p>
            <a:pPr eaLnBrk="1" hangingPunct="1"/>
            <a:r>
              <a:rPr lang="el-GR" sz="2800" dirty="0" smtClean="0"/>
              <a:t>Σύνδεση συσκευών Ε/Ε (μέσω ελεγκτών)</a:t>
            </a:r>
            <a:endParaRPr lang="el-GR" dirty="0" smtClean="0"/>
          </a:p>
        </p:txBody>
      </p:sp>
      <p:pic>
        <p:nvPicPr>
          <p:cNvPr id="10" name="Picture 9"/>
          <p:cNvPicPr>
            <a:picLocks noChangeAspect="1" noChangeArrowheads="1"/>
          </p:cNvPicPr>
          <p:nvPr/>
        </p:nvPicPr>
        <p:blipFill>
          <a:blip r:embed="rId3"/>
          <a:srcRect/>
          <a:stretch>
            <a:fillRect/>
          </a:stretch>
        </p:blipFill>
        <p:spPr>
          <a:xfrm>
            <a:off x="4716016" y="1176556"/>
            <a:ext cx="4041775" cy="1035050"/>
          </a:xfrm>
          <a:prstGeom prst="rect">
            <a:avLst/>
          </a:prstGeom>
        </p:spPr>
      </p:pic>
      <p:pic>
        <p:nvPicPr>
          <p:cNvPr id="11" name="Picture 10"/>
          <p:cNvPicPr>
            <a:picLocks noChangeAspect="1" noChangeArrowheads="1"/>
          </p:cNvPicPr>
          <p:nvPr/>
        </p:nvPicPr>
        <p:blipFill>
          <a:blip r:embed="rId4"/>
          <a:srcRect/>
          <a:stretch>
            <a:fillRect/>
          </a:stretch>
        </p:blipFill>
        <p:spPr bwMode="auto">
          <a:xfrm>
            <a:off x="4716016" y="2976781"/>
            <a:ext cx="3975100" cy="18446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749650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sz="3600" dirty="0"/>
              <a:t>Δίαυλοι ανάμεσα στην ΚΜΕ και στην μνήμη</a:t>
            </a:r>
          </a:p>
        </p:txBody>
      </p:sp>
      <p:sp>
        <p:nvSpPr>
          <p:cNvPr id="7" name="Content Placeholder 2"/>
          <p:cNvSpPr>
            <a:spLocks noGrp="1"/>
          </p:cNvSpPr>
          <p:nvPr>
            <p:ph sz="quarter" idx="1"/>
          </p:nvPr>
        </p:nvSpPr>
        <p:spPr>
          <a:xfrm>
            <a:off x="395536" y="1027907"/>
            <a:ext cx="4464496" cy="4937125"/>
          </a:xfrm>
        </p:spPr>
        <p:txBody>
          <a:bodyPr>
            <a:normAutofit/>
          </a:bodyPr>
          <a:lstStyle/>
          <a:p>
            <a:pPr eaLnBrk="1" hangingPunct="1"/>
            <a:r>
              <a:rPr lang="el-GR" sz="2000" b="1" dirty="0" smtClean="0"/>
              <a:t>Δίαυλος Δεδομένων (</a:t>
            </a:r>
            <a:r>
              <a:rPr lang="en-US" sz="2000" b="1" dirty="0" smtClean="0"/>
              <a:t>Data Bus</a:t>
            </a:r>
            <a:r>
              <a:rPr lang="el-GR" sz="2000" b="1" dirty="0" smtClean="0"/>
              <a:t>).</a:t>
            </a:r>
            <a:r>
              <a:rPr lang="en-US" sz="2000" b="1" dirty="0" smtClean="0"/>
              <a:t> </a:t>
            </a:r>
            <a:endParaRPr lang="el-GR" sz="2000" b="1" dirty="0" smtClean="0"/>
          </a:p>
          <a:p>
            <a:pPr lvl="1" eaLnBrk="1" hangingPunct="1"/>
            <a:r>
              <a:rPr lang="el-GR" sz="1700" dirty="0" smtClean="0"/>
              <a:t>Ο αριθμός των καλωδίων εξαρτάται από το μέγεθος της λέξης. Αν ένας Η/Υ έχει μέγεθος λέξης 4</a:t>
            </a:r>
            <a:r>
              <a:rPr lang="en-US" sz="1700" dirty="0" smtClean="0"/>
              <a:t>bytes </a:t>
            </a:r>
            <a:r>
              <a:rPr lang="el-GR" sz="1700" dirty="0" smtClean="0"/>
              <a:t>αυτό σημαίνει ότι ο δίαυλος δεδομένων απαιτείται να έχει 32 καλώδια έτσι ώστε τα </a:t>
            </a:r>
            <a:r>
              <a:rPr lang="en-US" sz="1700" dirty="0" smtClean="0"/>
              <a:t>32 bits </a:t>
            </a:r>
            <a:r>
              <a:rPr lang="el-GR" sz="1700" dirty="0" smtClean="0"/>
              <a:t>της λέξης να μπορούν να μεταφερθούν ταυτόχρονα.</a:t>
            </a:r>
          </a:p>
          <a:p>
            <a:pPr eaLnBrk="1" hangingPunct="1"/>
            <a:r>
              <a:rPr lang="el-GR" sz="2000" b="1" dirty="0" smtClean="0"/>
              <a:t>Δίαυλος Διευθύνσεων (</a:t>
            </a:r>
            <a:r>
              <a:rPr lang="en-US" sz="2000" b="1" dirty="0" smtClean="0"/>
              <a:t>Address Bus</a:t>
            </a:r>
            <a:r>
              <a:rPr lang="el-GR" sz="2000" b="1" dirty="0" smtClean="0"/>
              <a:t>)</a:t>
            </a:r>
            <a:r>
              <a:rPr lang="en-US" sz="2000" b="1" dirty="0" smtClean="0"/>
              <a:t>.</a:t>
            </a:r>
            <a:r>
              <a:rPr lang="en-US" sz="2000" dirty="0" smtClean="0"/>
              <a:t> </a:t>
            </a:r>
            <a:endParaRPr lang="el-GR" sz="2000" dirty="0" smtClean="0"/>
          </a:p>
          <a:p>
            <a:pPr lvl="1" eaLnBrk="1" hangingPunct="1"/>
            <a:r>
              <a:rPr lang="el-GR" sz="1700" dirty="0" smtClean="0"/>
              <a:t>Επιτρέπει την προσπέλαση μιας συγκεκριμένης λέξης στη μνήμη. Ο αριθμός των καλωδίων εξαρτάται από το χώρο διευθύνσεων της μνήμης. Για μνήμη με 2</a:t>
            </a:r>
            <a:r>
              <a:rPr lang="el-GR" sz="1700" baseline="30000" dirty="0" smtClean="0"/>
              <a:t>ν</a:t>
            </a:r>
            <a:r>
              <a:rPr lang="el-GR" sz="1700" dirty="0" smtClean="0"/>
              <a:t> θέσεις θα πρέπει ο δίαυλος να διαθέτει ν καλώδια.</a:t>
            </a:r>
          </a:p>
        </p:txBody>
      </p:sp>
      <p:sp>
        <p:nvSpPr>
          <p:cNvPr id="8" name="Content Placeholder 3"/>
          <p:cNvSpPr txBox="1">
            <a:spLocks/>
          </p:cNvSpPr>
          <p:nvPr/>
        </p:nvSpPr>
        <p:spPr>
          <a:xfrm>
            <a:off x="4758180" y="1027906"/>
            <a:ext cx="417780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smtClean="0"/>
              <a:t>Δίαυλος Ελέγχου (</a:t>
            </a:r>
            <a:r>
              <a:rPr lang="en-US" sz="2000" b="1" dirty="0" smtClean="0"/>
              <a:t>Control Bus</a:t>
            </a:r>
            <a:r>
              <a:rPr lang="el-GR" sz="2000" b="1" dirty="0" smtClean="0"/>
              <a:t>)</a:t>
            </a:r>
            <a:r>
              <a:rPr lang="en-US" sz="2000" b="1" dirty="0" smtClean="0"/>
              <a:t>. </a:t>
            </a:r>
            <a:endParaRPr lang="el-GR" sz="2000" b="1" dirty="0" smtClean="0"/>
          </a:p>
          <a:p>
            <a:pPr lvl="1"/>
            <a:r>
              <a:rPr lang="en-US" sz="1700" dirty="0" smtClean="0"/>
              <a:t>H KME </a:t>
            </a:r>
            <a:r>
              <a:rPr lang="el-GR" sz="1700" dirty="0" smtClean="0"/>
              <a:t>στέλνει στην μνήμη μέσω του διαύλου ελέγχου κωδικούς που προσδιορίζουν την ενέργεια  που επιθυμεί να κάνει στη μνήμη (ανάγνωση, εγγραφή, …). Αν ένας Η/Υ διαθέτει 2</a:t>
            </a:r>
            <a:r>
              <a:rPr lang="el-GR" sz="1700" baseline="30000" dirty="0" smtClean="0"/>
              <a:t>μ</a:t>
            </a:r>
            <a:r>
              <a:rPr lang="el-GR" sz="1700" dirty="0" smtClean="0"/>
              <a:t> εντολές ελέγχου τότε ο δίαυλος ελέγχου πρέπει να έχει μ καλώδια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846477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Ελεγκτές – </a:t>
            </a:r>
            <a:r>
              <a:rPr lang="en-US" dirty="0"/>
              <a:t>Controllers </a:t>
            </a:r>
            <a:endParaRPr lang="el-GR" dirty="0"/>
          </a:p>
        </p:txBody>
      </p:sp>
      <p:sp>
        <p:nvSpPr>
          <p:cNvPr id="6" name="Content Placeholder 2"/>
          <p:cNvSpPr>
            <a:spLocks noGrp="1"/>
          </p:cNvSpPr>
          <p:nvPr>
            <p:ph sz="quarter" idx="1"/>
          </p:nvPr>
        </p:nvSpPr>
        <p:spPr>
          <a:xfrm>
            <a:off x="457200" y="1219200"/>
            <a:ext cx="4258816" cy="4937125"/>
          </a:xfrm>
        </p:spPr>
        <p:txBody>
          <a:bodyPr/>
          <a:lstStyle/>
          <a:p>
            <a:pPr eaLnBrk="1" hangingPunct="1">
              <a:lnSpc>
                <a:spcPct val="90000"/>
              </a:lnSpc>
            </a:pPr>
            <a:r>
              <a:rPr lang="el-GR" sz="2000" dirty="0" smtClean="0"/>
              <a:t>Οι συσκευές Ε/Ε δεν μπορούν να </a:t>
            </a:r>
            <a:r>
              <a:rPr lang="el-GR" sz="2000" dirty="0" err="1" smtClean="0"/>
              <a:t>συδεθούν</a:t>
            </a:r>
            <a:r>
              <a:rPr lang="el-GR" sz="2000" dirty="0" smtClean="0"/>
              <a:t> απευθείας στους διαύλους που ενώνουν ΚΜΕ και μνήμη</a:t>
            </a:r>
            <a:endParaRPr lang="en-US" sz="2000" dirty="0" smtClean="0"/>
          </a:p>
          <a:p>
            <a:pPr eaLnBrk="1" hangingPunct="1">
              <a:lnSpc>
                <a:spcPct val="90000"/>
              </a:lnSpc>
            </a:pPr>
            <a:r>
              <a:rPr lang="el-GR" sz="2000" dirty="0" smtClean="0"/>
              <a:t>Οι συσκευές Ε/Ε είναι ηλεκτρομηχανικές ενώ οι ΚΜΕ και η μνήμη είναι ηλεκτρονικές με συνέπεια οι συσκευές Ε/Ε να έχουν σημαντικά χαμηλότερη ταχύτητα </a:t>
            </a:r>
          </a:p>
          <a:p>
            <a:pPr eaLnBrk="1" hangingPunct="1">
              <a:lnSpc>
                <a:spcPct val="90000"/>
              </a:lnSpc>
            </a:pPr>
            <a:r>
              <a:rPr lang="el-GR" sz="2000" dirty="0" smtClean="0"/>
              <a:t>Οι ελεγκτές εξομαλύνουν τις διαφορές μεταξύ των συσκευών Ε/Ε και της ΚΜΕ και της μνήμης </a:t>
            </a:r>
            <a:endParaRPr lang="en-US" sz="2000" dirty="0" smtClean="0"/>
          </a:p>
          <a:p>
            <a:pPr eaLnBrk="1" hangingPunct="1">
              <a:lnSpc>
                <a:spcPct val="90000"/>
              </a:lnSpc>
            </a:pPr>
            <a:endParaRPr lang="el-GR" sz="2400" dirty="0" smtClean="0"/>
          </a:p>
        </p:txBody>
      </p:sp>
      <p:sp>
        <p:nvSpPr>
          <p:cNvPr id="9" name="Content Placeholder 3"/>
          <p:cNvSpPr txBox="1">
            <a:spLocks/>
          </p:cNvSpPr>
          <p:nvPr/>
        </p:nvSpPr>
        <p:spPr>
          <a:xfrm>
            <a:off x="4632325" y="1216025"/>
            <a:ext cx="433216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smtClean="0"/>
              <a:t>Κατηγορίες ελεγκτών </a:t>
            </a:r>
          </a:p>
          <a:p>
            <a:pPr lvl="1">
              <a:lnSpc>
                <a:spcPct val="90000"/>
              </a:lnSpc>
            </a:pPr>
            <a:r>
              <a:rPr lang="el-GR" sz="1800" dirty="0" smtClean="0">
                <a:solidFill>
                  <a:srgbClr val="CC0000"/>
                </a:solidFill>
              </a:rPr>
              <a:t>Σειριακοί:</a:t>
            </a:r>
            <a:r>
              <a:rPr lang="el-GR" sz="1800" dirty="0" smtClean="0"/>
              <a:t> Υπάρχει μόνο μια σύνδεση καλωδίου ανάμεσα στην συσκευή και στον ελεγκτή, άρα μεταφέρεται 1 </a:t>
            </a:r>
            <a:r>
              <a:rPr lang="en-US" sz="1800" dirty="0" smtClean="0"/>
              <a:t>bit </a:t>
            </a:r>
            <a:r>
              <a:rPr lang="el-GR" sz="1800" dirty="0" smtClean="0"/>
              <a:t>ανά χρονική στιγμή.</a:t>
            </a:r>
          </a:p>
          <a:p>
            <a:pPr lvl="1">
              <a:lnSpc>
                <a:spcPct val="90000"/>
              </a:lnSpc>
            </a:pPr>
            <a:r>
              <a:rPr lang="el-GR" sz="1800" dirty="0" smtClean="0">
                <a:solidFill>
                  <a:srgbClr val="CC0000"/>
                </a:solidFill>
              </a:rPr>
              <a:t>Παράλληλοι:</a:t>
            </a:r>
            <a:r>
              <a:rPr lang="el-GR" sz="1800" dirty="0" smtClean="0"/>
              <a:t> Έχουν πολλές καλωδιακές συνδέσεις με την συσκευή, μπορούν να μεταφέρουν πολλά </a:t>
            </a:r>
            <a:r>
              <a:rPr lang="en-US" sz="1800" dirty="0" smtClean="0"/>
              <a:t>bit </a:t>
            </a:r>
            <a:r>
              <a:rPr lang="el-GR" sz="1800" dirty="0" smtClean="0"/>
              <a:t>ταυτόχρονα</a:t>
            </a: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4209615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Είδη ελεγκτών</a:t>
            </a:r>
          </a:p>
        </p:txBody>
      </p:sp>
      <p:sp>
        <p:nvSpPr>
          <p:cNvPr id="7" name="Content Placeholder 2"/>
          <p:cNvSpPr>
            <a:spLocks noGrp="1"/>
          </p:cNvSpPr>
          <p:nvPr>
            <p:ph sz="quarter" idx="1"/>
          </p:nvPr>
        </p:nvSpPr>
        <p:spPr>
          <a:xfrm>
            <a:off x="457200" y="1219200"/>
            <a:ext cx="4175125" cy="4937125"/>
          </a:xfrm>
        </p:spPr>
        <p:txBody>
          <a:bodyPr/>
          <a:lstStyle/>
          <a:p>
            <a:pPr eaLnBrk="1" hangingPunct="1">
              <a:lnSpc>
                <a:spcPct val="80000"/>
              </a:lnSpc>
            </a:pPr>
            <a:r>
              <a:rPr lang="en-US" sz="2000" b="1" dirty="0" smtClean="0"/>
              <a:t>SCSI (Small Computer System Interface). </a:t>
            </a:r>
            <a:r>
              <a:rPr lang="el-GR" sz="2000" dirty="0" smtClean="0"/>
              <a:t>Παράλληλη διασύνδεση με 8, 16 ή 32 καλώδια</a:t>
            </a:r>
            <a:r>
              <a:rPr lang="en-US" sz="2000" dirty="0" smtClean="0"/>
              <a:t>. </a:t>
            </a:r>
            <a:r>
              <a:rPr lang="el-GR" sz="2000" dirty="0" smtClean="0"/>
              <a:t>Δημιουργείται μια αλυσίδα συσκευών η οποία πρέπει να τερματίζεται και στα δύο άκρα της. Κάθε συσκευή έχει τη δική της μοναδική διεύθυνση (</a:t>
            </a:r>
            <a:r>
              <a:rPr lang="en-US" sz="2000" dirty="0" smtClean="0"/>
              <a:t>ID).</a:t>
            </a:r>
            <a:endParaRPr lang="el-GR" sz="2000" dirty="0" smtClean="0"/>
          </a:p>
          <a:p>
            <a:pPr eaLnBrk="1" hangingPunct="1">
              <a:lnSpc>
                <a:spcPct val="80000"/>
              </a:lnSpc>
            </a:pPr>
            <a:r>
              <a:rPr lang="en-US" sz="2000" b="1" dirty="0" smtClean="0"/>
              <a:t>FireWire</a:t>
            </a:r>
            <a:r>
              <a:rPr lang="el-GR" sz="2000" b="1" dirty="0" smtClean="0"/>
              <a:t> (ΙΕΕΕ 1394). </a:t>
            </a:r>
            <a:r>
              <a:rPr lang="el-GR" sz="2000" dirty="0" smtClean="0"/>
              <a:t>Σειριακή διασύνδεση. Μπορεί να συνδέσει μέχρι 63 συσκευές. Δεν απαιτεί τερματισμό της αλυσίδας των συσκευών. Μπορεί να λειτουργήσει στα 400 Μ</a:t>
            </a:r>
            <a:r>
              <a:rPr lang="en-US" sz="2000" dirty="0" smtClean="0"/>
              <a:t>bps.</a:t>
            </a:r>
            <a:endParaRPr lang="el-GR" sz="2000" dirty="0" smtClean="0"/>
          </a:p>
        </p:txBody>
      </p:sp>
      <p:sp>
        <p:nvSpPr>
          <p:cNvPr id="8" name="Content Placeholder 3"/>
          <p:cNvSpPr txBox="1">
            <a:spLocks/>
          </p:cNvSpPr>
          <p:nvPr/>
        </p:nvSpPr>
        <p:spPr>
          <a:xfrm>
            <a:off x="4632325" y="1216025"/>
            <a:ext cx="433216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USB (Universal Serial Bus). </a:t>
            </a:r>
            <a:r>
              <a:rPr lang="el-GR" sz="2000" dirty="0" smtClean="0"/>
              <a:t>Σειριακή διασύνδεση. Το </a:t>
            </a:r>
            <a:r>
              <a:rPr lang="en-US" sz="2000" dirty="0" smtClean="0"/>
              <a:t>USB </a:t>
            </a:r>
            <a:r>
              <a:rPr lang="el-GR" sz="2000" dirty="0" smtClean="0"/>
              <a:t>1.1</a:t>
            </a:r>
            <a:r>
              <a:rPr lang="en-US" sz="2000" dirty="0" smtClean="0"/>
              <a:t> </a:t>
            </a:r>
            <a:r>
              <a:rPr lang="el-GR" sz="2000" dirty="0" smtClean="0"/>
              <a:t>μετέφερε με ταχύτητες 1.5Μ</a:t>
            </a:r>
            <a:r>
              <a:rPr lang="en-US" sz="2000" dirty="0" smtClean="0"/>
              <a:t>bps </a:t>
            </a:r>
            <a:r>
              <a:rPr lang="el-GR" sz="2000" dirty="0" smtClean="0"/>
              <a:t>Διέθετε δίαυλο 4 καλωδίων δύο από τα οποία μεταφέρουν ηλεκτρική ισχύ</a:t>
            </a:r>
          </a:p>
          <a:p>
            <a:r>
              <a:rPr lang="en-US" sz="2000" dirty="0" smtClean="0"/>
              <a:t>To USB 2.0 </a:t>
            </a:r>
            <a:r>
              <a:rPr lang="el-GR" sz="2000" dirty="0" smtClean="0"/>
              <a:t>εμφανίστηκε τον Απρίλιο του 2000 και είναι 40 φορές ταχύτερο από το </a:t>
            </a:r>
            <a:r>
              <a:rPr lang="en-US" sz="2000" dirty="0" smtClean="0"/>
              <a:t>USB </a:t>
            </a:r>
            <a:r>
              <a:rPr lang="el-GR" sz="2000" dirty="0" smtClean="0"/>
              <a:t>1.1 φθάνοντας σε ταχύτητες 480</a:t>
            </a:r>
            <a:r>
              <a:rPr lang="en-US" sz="2000" dirty="0" smtClean="0"/>
              <a:t>Mbps</a:t>
            </a:r>
          </a:p>
          <a:p>
            <a:r>
              <a:rPr lang="en-US" sz="2000" dirty="0" smtClean="0"/>
              <a:t>USB 3.0 </a:t>
            </a:r>
            <a:r>
              <a:rPr lang="el-GR" sz="2000" dirty="0" smtClean="0"/>
              <a:t>με ταχύτητα </a:t>
            </a:r>
            <a:r>
              <a:rPr lang="en-US" sz="2000" dirty="0" smtClean="0"/>
              <a:t>4,8Gbps</a:t>
            </a:r>
            <a:endParaRPr lang="el-GR" sz="2000" dirty="0" smtClean="0"/>
          </a:p>
          <a:p>
            <a:endParaRPr lang="el-GR" sz="2000" dirty="0" smtClean="0"/>
          </a:p>
        </p:txBody>
      </p:sp>
      <p:pic>
        <p:nvPicPr>
          <p:cNvPr id="10" name="Picture 5"/>
          <p:cNvPicPr>
            <a:picLocks noChangeAspect="1" noChangeArrowheads="1"/>
          </p:cNvPicPr>
          <p:nvPr/>
        </p:nvPicPr>
        <p:blipFill>
          <a:blip r:embed="rId3"/>
          <a:srcRect/>
          <a:stretch>
            <a:fillRect/>
          </a:stretch>
        </p:blipFill>
        <p:spPr bwMode="auto">
          <a:xfrm>
            <a:off x="5796136" y="4431442"/>
            <a:ext cx="1712912" cy="1274762"/>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1850929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n-US" dirty="0"/>
              <a:t>SCSI </a:t>
            </a:r>
            <a:r>
              <a:rPr lang="el-GR" dirty="0"/>
              <a:t>ελεγκτής  και </a:t>
            </a:r>
            <a:r>
              <a:rPr lang="en-US" dirty="0"/>
              <a:t>USB </a:t>
            </a:r>
            <a:r>
              <a:rPr lang="el-GR" dirty="0"/>
              <a:t>Ελεγκτής</a:t>
            </a:r>
          </a:p>
        </p:txBody>
      </p:sp>
      <p:pic>
        <p:nvPicPr>
          <p:cNvPr id="9" name="Picture 9"/>
          <p:cNvPicPr>
            <a:picLocks noGrp="1" noChangeAspect="1" noChangeArrowheads="1"/>
          </p:cNvPicPr>
          <p:nvPr>
            <p:ph sz="quarter" idx="1"/>
          </p:nvPr>
        </p:nvPicPr>
        <p:blipFill>
          <a:blip r:embed="rId3"/>
          <a:srcRect/>
          <a:stretch>
            <a:fillRect/>
          </a:stretch>
        </p:blipFill>
        <p:spPr>
          <a:xfrm>
            <a:off x="453826" y="1825699"/>
            <a:ext cx="3467100" cy="2154238"/>
          </a:xfrm>
        </p:spPr>
      </p:pic>
      <p:pic>
        <p:nvPicPr>
          <p:cNvPr id="11" name="Picture 12"/>
          <p:cNvPicPr>
            <a:picLocks noChangeAspect="1" noChangeArrowheads="1"/>
          </p:cNvPicPr>
          <p:nvPr/>
        </p:nvPicPr>
        <p:blipFill>
          <a:blip r:embed="rId4"/>
          <a:srcRect/>
          <a:stretch>
            <a:fillRect/>
          </a:stretch>
        </p:blipFill>
        <p:spPr>
          <a:xfrm>
            <a:off x="5148064" y="2065412"/>
            <a:ext cx="3522662" cy="17653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3226152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8816"/>
            <a:ext cx="8784976" cy="952500"/>
          </a:xfrm>
        </p:spPr>
        <p:txBody>
          <a:bodyPr>
            <a:noAutofit/>
          </a:bodyPr>
          <a:lstStyle/>
          <a:p>
            <a:r>
              <a:rPr lang="el-GR" sz="4000" dirty="0"/>
              <a:t>Επικοινωνία </a:t>
            </a:r>
            <a:r>
              <a:rPr lang="en-US" sz="4000" dirty="0"/>
              <a:t>KME </a:t>
            </a:r>
            <a:r>
              <a:rPr lang="el-GR" sz="4000" dirty="0"/>
              <a:t>με τους ελεγκτές μέσω απομονωμένης Ε/Ε</a:t>
            </a:r>
          </a:p>
        </p:txBody>
      </p:sp>
      <p:sp>
        <p:nvSpPr>
          <p:cNvPr id="6" name="Content Placeholder 2"/>
          <p:cNvSpPr>
            <a:spLocks noGrp="1"/>
          </p:cNvSpPr>
          <p:nvPr>
            <p:ph sz="quarter" idx="1"/>
          </p:nvPr>
        </p:nvSpPr>
        <p:spPr>
          <a:xfrm>
            <a:off x="467544" y="1345332"/>
            <a:ext cx="4392488" cy="4937125"/>
          </a:xfrm>
        </p:spPr>
        <p:txBody>
          <a:bodyPr/>
          <a:lstStyle/>
          <a:p>
            <a:pPr marL="0" indent="0" eaLnBrk="1" hangingPunct="1">
              <a:defRPr/>
            </a:pPr>
            <a:r>
              <a:rPr lang="el-GR" sz="2800" b="1" dirty="0" smtClean="0"/>
              <a:t> Απομονωμένη Ε/Ε</a:t>
            </a:r>
            <a:r>
              <a:rPr lang="en-US" sz="2800" b="1" dirty="0" smtClean="0"/>
              <a:t> (isolated I/O)</a:t>
            </a:r>
            <a:endParaRPr lang="el-GR" sz="2800" b="1" dirty="0" smtClean="0"/>
          </a:p>
          <a:p>
            <a:pPr marL="274638" lvl="1" indent="0" eaLnBrk="1" hangingPunct="1">
              <a:defRPr/>
            </a:pPr>
            <a:r>
              <a:rPr lang="el-GR" sz="2500" dirty="0" smtClean="0"/>
              <a:t>Οι εντολές που χρησιμοποιούνται για την ανάγνωση και την εγγραφή σε συσκευές Ε/Ε είναι διαφορετικές σε σχέση με τις εντολές για τις ίδιες ενέργειες στην μνήμη.</a:t>
            </a:r>
          </a:p>
          <a:p>
            <a:pPr eaLnBrk="1" hangingPunct="1">
              <a:defRPr/>
            </a:pPr>
            <a:endParaRPr lang="el-GR" dirty="0"/>
          </a:p>
        </p:txBody>
      </p:sp>
      <p:pic>
        <p:nvPicPr>
          <p:cNvPr id="7" name="Picture 6"/>
          <p:cNvPicPr>
            <a:picLocks noChangeAspect="1" noChangeArrowheads="1"/>
          </p:cNvPicPr>
          <p:nvPr/>
        </p:nvPicPr>
        <p:blipFill>
          <a:blip r:embed="rId3"/>
          <a:srcRect/>
          <a:stretch>
            <a:fillRect/>
          </a:stretch>
        </p:blipFill>
        <p:spPr>
          <a:xfrm>
            <a:off x="5004048" y="2137420"/>
            <a:ext cx="4041775" cy="21717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1272236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8816"/>
            <a:ext cx="8784976" cy="952500"/>
          </a:xfrm>
        </p:spPr>
        <p:txBody>
          <a:bodyPr>
            <a:noAutofit/>
          </a:bodyPr>
          <a:lstStyle/>
          <a:p>
            <a:r>
              <a:rPr lang="el-GR" sz="4000" dirty="0"/>
              <a:t>Επικοινωνία </a:t>
            </a:r>
            <a:r>
              <a:rPr lang="en-US" sz="4000" dirty="0"/>
              <a:t>KME </a:t>
            </a:r>
            <a:r>
              <a:rPr lang="el-GR" sz="4000" dirty="0"/>
              <a:t>με τους ελεγκτές μέσω αντιστοιχισμένης στην μνήμη Ε/Ε</a:t>
            </a:r>
          </a:p>
        </p:txBody>
      </p:sp>
      <p:sp>
        <p:nvSpPr>
          <p:cNvPr id="6" name="Content Placeholder 2"/>
          <p:cNvSpPr>
            <a:spLocks noGrp="1"/>
          </p:cNvSpPr>
          <p:nvPr>
            <p:ph sz="quarter" idx="1"/>
          </p:nvPr>
        </p:nvSpPr>
        <p:spPr>
          <a:xfrm>
            <a:off x="457200" y="1376759"/>
            <a:ext cx="4258816" cy="4937125"/>
          </a:xfrm>
        </p:spPr>
        <p:txBody>
          <a:bodyPr/>
          <a:lstStyle/>
          <a:p>
            <a:pPr marL="0" indent="0" eaLnBrk="1" hangingPunct="1"/>
            <a:r>
              <a:rPr lang="el-GR" sz="2800" b="1" dirty="0" smtClean="0"/>
              <a:t> Αντιστοιχισμένη στην μνήμη Ε/Ε</a:t>
            </a:r>
            <a:r>
              <a:rPr lang="en-US" sz="2800" b="1" dirty="0" smtClean="0"/>
              <a:t> </a:t>
            </a:r>
            <a:r>
              <a:rPr lang="el-GR" sz="2800" b="1" dirty="0" smtClean="0"/>
              <a:t>(</a:t>
            </a:r>
            <a:r>
              <a:rPr lang="en-US" sz="2800" b="1" dirty="0" smtClean="0"/>
              <a:t>memory-mapped I/O)</a:t>
            </a:r>
            <a:endParaRPr lang="el-GR" sz="2800" b="1" dirty="0" smtClean="0"/>
          </a:p>
          <a:p>
            <a:pPr marL="274638" lvl="1" indent="0" eaLnBrk="1" hangingPunct="1"/>
            <a:r>
              <a:rPr lang="el-GR" sz="2000" dirty="0" smtClean="0"/>
              <a:t>Η ΚΜΕ αντιμετωπίζει κάθε </a:t>
            </a:r>
            <a:r>
              <a:rPr lang="el-GR" sz="2000" dirty="0" err="1" smtClean="0"/>
              <a:t>καταχωρητή</a:t>
            </a:r>
            <a:r>
              <a:rPr lang="el-GR" sz="2000" dirty="0" smtClean="0"/>
              <a:t> του ελεγκτή Ε/Ε ως λέξη στην μνήμη. Πλεονέκτημα είναι ο μικρότερος αριθμός εντολών που χρειάζεται να «γνωρίζει» η ΚΜΕ</a:t>
            </a:r>
          </a:p>
        </p:txBody>
      </p:sp>
      <p:pic>
        <p:nvPicPr>
          <p:cNvPr id="7" name="Picture 7"/>
          <p:cNvPicPr>
            <a:picLocks noChangeAspect="1" noChangeArrowheads="1"/>
          </p:cNvPicPr>
          <p:nvPr/>
        </p:nvPicPr>
        <p:blipFill>
          <a:blip r:embed="rId3"/>
          <a:srcRect/>
          <a:stretch>
            <a:fillRect/>
          </a:stretch>
        </p:blipFill>
        <p:spPr>
          <a:xfrm>
            <a:off x="5004048" y="2222971"/>
            <a:ext cx="4041775" cy="21717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798747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279222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30</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eclass.teiep.gr/OpenClass/courses/ACC136/</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a:defRPr/>
            </a:pPr>
            <a:r>
              <a:rPr lang="el-GR" dirty="0"/>
              <a:t>Οργάνωση Υπολογιστών</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
        <p:nvSpPr>
          <p:cNvPr id="8" name="Θέση αριθμού διαφάνειας 7"/>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865"/>
            <a:ext cx="8784976" cy="952500"/>
          </a:xfrm>
        </p:spPr>
        <p:txBody>
          <a:bodyPr>
            <a:noAutofit/>
          </a:bodyPr>
          <a:lstStyle/>
          <a:p>
            <a:r>
              <a:rPr lang="el-GR" sz="4000" dirty="0"/>
              <a:t>Υποσυστήματα αυτόνομου υπολογιστή</a:t>
            </a:r>
          </a:p>
        </p:txBody>
      </p:sp>
      <p:sp>
        <p:nvSpPr>
          <p:cNvPr id="7" name="Content Placeholder 3"/>
          <p:cNvSpPr>
            <a:spLocks noGrp="1"/>
          </p:cNvSpPr>
          <p:nvPr>
            <p:ph sz="quarter" idx="1"/>
          </p:nvPr>
        </p:nvSpPr>
        <p:spPr>
          <a:xfrm>
            <a:off x="457200" y="1219200"/>
            <a:ext cx="4041775" cy="4937125"/>
          </a:xfrm>
        </p:spPr>
        <p:txBody>
          <a:bodyPr/>
          <a:lstStyle/>
          <a:p>
            <a:pPr eaLnBrk="1" hangingPunct="1"/>
            <a:r>
              <a:rPr lang="el-GR" sz="2800" dirty="0" smtClean="0"/>
              <a:t>Κεντρική Μονάδα Επεξεργασίας</a:t>
            </a:r>
            <a:r>
              <a:rPr lang="en-US" sz="2800" dirty="0" smtClean="0"/>
              <a:t> (CPU)</a:t>
            </a:r>
            <a:endParaRPr lang="el-GR" sz="2800" dirty="0" smtClean="0"/>
          </a:p>
          <a:p>
            <a:pPr eaLnBrk="1" hangingPunct="1"/>
            <a:r>
              <a:rPr lang="el-GR" sz="2800" dirty="0" smtClean="0"/>
              <a:t>Κύρια μνήμη</a:t>
            </a:r>
          </a:p>
          <a:p>
            <a:pPr eaLnBrk="1" hangingPunct="1"/>
            <a:r>
              <a:rPr lang="el-GR" sz="2800" dirty="0" smtClean="0"/>
              <a:t>Υποσύστημα εισόδου/εξόδου</a:t>
            </a:r>
          </a:p>
          <a:p>
            <a:pPr eaLnBrk="1" hangingPunct="1"/>
            <a:endParaRPr lang="el-GR" sz="2800" dirty="0" smtClean="0"/>
          </a:p>
        </p:txBody>
      </p:sp>
      <p:pic>
        <p:nvPicPr>
          <p:cNvPr id="9" name="Picture 6"/>
          <p:cNvPicPr>
            <a:picLocks noChangeAspect="1" noChangeArrowheads="1"/>
          </p:cNvPicPr>
          <p:nvPr/>
        </p:nvPicPr>
        <p:blipFill>
          <a:blip r:embed="rId3"/>
          <a:srcRect/>
          <a:stretch>
            <a:fillRect/>
          </a:stretch>
        </p:blipFill>
        <p:spPr>
          <a:xfrm>
            <a:off x="4355976" y="1200405"/>
            <a:ext cx="4292381" cy="3240360"/>
          </a:xfrm>
          <a:prstGeom prst="rect">
            <a:avLst/>
          </a:prstGeo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02813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865"/>
            <a:ext cx="8784976" cy="952500"/>
          </a:xfrm>
        </p:spPr>
        <p:txBody>
          <a:bodyPr>
            <a:noAutofit/>
          </a:bodyPr>
          <a:lstStyle/>
          <a:p>
            <a:r>
              <a:rPr lang="el-GR" sz="4000" dirty="0"/>
              <a:t>Κεντρική Μονάδα Επεξεργασίας (ΚΜΕ)</a:t>
            </a:r>
          </a:p>
        </p:txBody>
      </p:sp>
      <p:sp>
        <p:nvSpPr>
          <p:cNvPr id="6" name="Content Placeholder 2"/>
          <p:cNvSpPr>
            <a:spLocks noGrp="1"/>
          </p:cNvSpPr>
          <p:nvPr>
            <p:ph sz="quarter" idx="1"/>
          </p:nvPr>
        </p:nvSpPr>
        <p:spPr>
          <a:xfrm>
            <a:off x="457200" y="1219200"/>
            <a:ext cx="4041775" cy="4937125"/>
          </a:xfrm>
        </p:spPr>
        <p:txBody>
          <a:bodyPr/>
          <a:lstStyle/>
          <a:p>
            <a:pPr eaLnBrk="1" hangingPunct="1"/>
            <a:r>
              <a:rPr lang="el-GR" sz="2400" dirty="0" smtClean="0"/>
              <a:t>Η ΚΜΕ εκτελεί λειτουργίες πάνω στα δεδομένα</a:t>
            </a:r>
          </a:p>
          <a:p>
            <a:pPr eaLnBrk="1" hangingPunct="1"/>
            <a:r>
              <a:rPr lang="el-GR" sz="2400" dirty="0" smtClean="0"/>
              <a:t>Μέρη Κεντρικής Μονάδας Επεξεργασίας</a:t>
            </a:r>
          </a:p>
          <a:p>
            <a:pPr lvl="1" eaLnBrk="1" hangingPunct="1"/>
            <a:r>
              <a:rPr lang="el-GR" sz="2400" dirty="0" smtClean="0"/>
              <a:t>Αριθμητική και Λογική Μονάδα</a:t>
            </a:r>
            <a:r>
              <a:rPr lang="en-US" sz="2400" dirty="0" smtClean="0"/>
              <a:t> (arithmetic and logic unit)</a:t>
            </a:r>
            <a:endParaRPr lang="el-GR" sz="2400" dirty="0" smtClean="0"/>
          </a:p>
          <a:p>
            <a:pPr lvl="1" eaLnBrk="1" hangingPunct="1"/>
            <a:r>
              <a:rPr lang="el-GR" sz="2400" dirty="0" smtClean="0"/>
              <a:t>Μονάδα Ελέγχου</a:t>
            </a:r>
            <a:r>
              <a:rPr lang="en-US" sz="2400" dirty="0" smtClean="0"/>
              <a:t> (control unit)</a:t>
            </a:r>
          </a:p>
          <a:p>
            <a:pPr lvl="1" eaLnBrk="1" hangingPunct="1"/>
            <a:r>
              <a:rPr lang="el-GR" sz="2400" dirty="0" err="1" smtClean="0"/>
              <a:t>Καταχωρητές</a:t>
            </a:r>
            <a:r>
              <a:rPr lang="en-US" sz="2400" dirty="0" smtClean="0"/>
              <a:t> (registers)</a:t>
            </a:r>
            <a:endParaRPr lang="el-GR" sz="2400" dirty="0" smtClean="0"/>
          </a:p>
          <a:p>
            <a:pPr eaLnBrk="1" hangingPunct="1"/>
            <a:endParaRPr lang="el-GR" dirty="0" smtClean="0"/>
          </a:p>
          <a:p>
            <a:pPr eaLnBrk="1" hangingPunct="1"/>
            <a:endParaRPr lang="el-GR" dirty="0" smtClean="0"/>
          </a:p>
        </p:txBody>
      </p:sp>
      <p:pic>
        <p:nvPicPr>
          <p:cNvPr id="8" name="Picture 6"/>
          <p:cNvPicPr>
            <a:picLocks noChangeAspect="1" noChangeArrowheads="1"/>
          </p:cNvPicPr>
          <p:nvPr/>
        </p:nvPicPr>
        <p:blipFill>
          <a:blip r:embed="rId3"/>
          <a:srcRect/>
          <a:stretch>
            <a:fillRect/>
          </a:stretch>
        </p:blipFill>
        <p:spPr>
          <a:xfrm>
            <a:off x="4788024" y="3145532"/>
            <a:ext cx="4041775" cy="2392363"/>
          </a:xfrm>
          <a:prstGeom prst="rect">
            <a:avLst/>
          </a:prstGeom>
        </p:spPr>
      </p:pic>
      <p:pic>
        <p:nvPicPr>
          <p:cNvPr id="10" name="Picture 10" descr="CPU-Pentium"/>
          <p:cNvPicPr>
            <a:picLocks noChangeAspect="1" noChangeArrowheads="1"/>
          </p:cNvPicPr>
          <p:nvPr/>
        </p:nvPicPr>
        <p:blipFill>
          <a:blip r:embed="rId4"/>
          <a:srcRect/>
          <a:stretch>
            <a:fillRect/>
          </a:stretch>
        </p:blipFill>
        <p:spPr bwMode="auto">
          <a:xfrm>
            <a:off x="7740650" y="1916113"/>
            <a:ext cx="863600" cy="928687"/>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6227763" y="1916113"/>
            <a:ext cx="996950" cy="996950"/>
          </a:xfrm>
          <a:prstGeom prst="rect">
            <a:avLst/>
          </a:prstGeom>
          <a:noFill/>
          <a:ln w="9525">
            <a:noFill/>
            <a:miter lim="800000"/>
            <a:headEnd/>
            <a:tailEnd/>
          </a:ln>
        </p:spPr>
      </p:pic>
      <p:pic>
        <p:nvPicPr>
          <p:cNvPr id="12" name="Picture 3"/>
          <p:cNvPicPr>
            <a:picLocks noChangeAspect="1" noChangeArrowheads="1"/>
          </p:cNvPicPr>
          <p:nvPr/>
        </p:nvPicPr>
        <p:blipFill>
          <a:blip r:embed="rId6"/>
          <a:srcRect/>
          <a:stretch>
            <a:fillRect/>
          </a:stretch>
        </p:blipFill>
        <p:spPr bwMode="auto">
          <a:xfrm>
            <a:off x="4427538" y="1628775"/>
            <a:ext cx="1439862" cy="1373188"/>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868454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0824"/>
            <a:ext cx="8784976" cy="952500"/>
          </a:xfrm>
        </p:spPr>
        <p:txBody>
          <a:bodyPr>
            <a:noAutofit/>
          </a:bodyPr>
          <a:lstStyle/>
          <a:p>
            <a:r>
              <a:rPr lang="el-GR" sz="4000" dirty="0"/>
              <a:t>Αριθμητική και λογική μονάδα</a:t>
            </a:r>
            <a:r>
              <a:rPr lang="en-US" sz="4000" dirty="0"/>
              <a:t> (Arithmetic and Logic Unit)</a:t>
            </a:r>
            <a:endParaRPr lang="el-GR" sz="4000" dirty="0"/>
          </a:p>
        </p:txBody>
      </p:sp>
      <p:sp>
        <p:nvSpPr>
          <p:cNvPr id="9" name="Content Placeholder 5"/>
          <p:cNvSpPr>
            <a:spLocks noGrp="1"/>
          </p:cNvSpPr>
          <p:nvPr>
            <p:ph sz="quarter" idx="4294967295"/>
          </p:nvPr>
        </p:nvSpPr>
        <p:spPr>
          <a:xfrm>
            <a:off x="539552" y="1548254"/>
            <a:ext cx="4038600" cy="4038600"/>
          </a:xfrm>
          <a:prstGeom prst="rect">
            <a:avLst/>
          </a:prstGeom>
        </p:spPr>
        <p:txBody>
          <a:bodyPr/>
          <a:lstStyle/>
          <a:p>
            <a:pPr eaLnBrk="1" hangingPunct="1"/>
            <a:r>
              <a:rPr lang="el-GR" sz="2800" smtClean="0"/>
              <a:t>Μονομελείς πράξεις</a:t>
            </a:r>
          </a:p>
          <a:p>
            <a:pPr lvl="1" eaLnBrk="1" hangingPunct="1"/>
            <a:r>
              <a:rPr lang="el-GR" sz="2400" smtClean="0"/>
              <a:t>Αύξηση κατά ένα</a:t>
            </a:r>
          </a:p>
          <a:p>
            <a:pPr lvl="1" eaLnBrk="1" hangingPunct="1"/>
            <a:r>
              <a:rPr lang="el-GR" sz="2400" smtClean="0"/>
              <a:t>Μείωση κατά ένα</a:t>
            </a:r>
          </a:p>
          <a:p>
            <a:pPr eaLnBrk="1" hangingPunct="1"/>
            <a:r>
              <a:rPr lang="el-GR" sz="2800" smtClean="0"/>
              <a:t>Διμελείς πράξεις</a:t>
            </a:r>
          </a:p>
          <a:p>
            <a:pPr lvl="1" eaLnBrk="1" hangingPunct="1"/>
            <a:r>
              <a:rPr lang="el-GR" sz="2400" smtClean="0"/>
              <a:t>Πρόσθεση</a:t>
            </a:r>
          </a:p>
          <a:p>
            <a:pPr lvl="1" eaLnBrk="1" hangingPunct="1"/>
            <a:r>
              <a:rPr lang="el-GR" sz="2400" smtClean="0"/>
              <a:t>Αφαίρεση</a:t>
            </a:r>
          </a:p>
          <a:p>
            <a:pPr lvl="1" eaLnBrk="1" hangingPunct="1"/>
            <a:r>
              <a:rPr lang="el-GR" sz="2400" smtClean="0"/>
              <a:t>Πολλαπλασιασμός</a:t>
            </a:r>
          </a:p>
          <a:p>
            <a:pPr lvl="1" eaLnBrk="1" hangingPunct="1"/>
            <a:r>
              <a:rPr lang="el-GR" sz="2400" smtClean="0"/>
              <a:t>Διαίρεση</a:t>
            </a:r>
          </a:p>
          <a:p>
            <a:pPr lvl="1" eaLnBrk="1" hangingPunct="1"/>
            <a:endParaRPr lang="el-GR" sz="2400" smtClean="0"/>
          </a:p>
        </p:txBody>
      </p:sp>
      <p:sp>
        <p:nvSpPr>
          <p:cNvPr id="13" name="Content Placeholder 7"/>
          <p:cNvSpPr>
            <a:spLocks noGrp="1"/>
          </p:cNvSpPr>
          <p:nvPr>
            <p:ph sz="quarter" idx="4294967295"/>
          </p:nvPr>
        </p:nvSpPr>
        <p:spPr>
          <a:xfrm>
            <a:off x="4730552" y="1548254"/>
            <a:ext cx="4038600" cy="4038600"/>
          </a:xfrm>
          <a:prstGeom prst="rect">
            <a:avLst/>
          </a:prstGeom>
        </p:spPr>
        <p:txBody>
          <a:bodyPr/>
          <a:lstStyle/>
          <a:p>
            <a:pPr eaLnBrk="1" hangingPunct="1"/>
            <a:r>
              <a:rPr lang="el-GR" sz="2800" smtClean="0"/>
              <a:t>Μονομελής πράξη</a:t>
            </a:r>
          </a:p>
          <a:p>
            <a:pPr lvl="1" eaLnBrk="1" hangingPunct="1"/>
            <a:r>
              <a:rPr lang="el-GR" sz="2400" smtClean="0"/>
              <a:t>Άρνηση (</a:t>
            </a:r>
            <a:r>
              <a:rPr lang="en-US" sz="2400" smtClean="0"/>
              <a:t>NOT</a:t>
            </a:r>
            <a:r>
              <a:rPr lang="el-GR" sz="2400" smtClean="0"/>
              <a:t>)</a:t>
            </a:r>
            <a:endParaRPr lang="en-US" sz="2400" smtClean="0"/>
          </a:p>
          <a:p>
            <a:pPr eaLnBrk="1" hangingPunct="1"/>
            <a:r>
              <a:rPr lang="el-GR" sz="2800" smtClean="0"/>
              <a:t>Διμελής πράξεις</a:t>
            </a:r>
          </a:p>
          <a:p>
            <a:pPr lvl="1" eaLnBrk="1" hangingPunct="1"/>
            <a:r>
              <a:rPr lang="el-GR" sz="2400" smtClean="0"/>
              <a:t>Σύζευξη</a:t>
            </a:r>
            <a:r>
              <a:rPr lang="en-US" sz="2400" smtClean="0"/>
              <a:t> (AND)</a:t>
            </a:r>
            <a:endParaRPr lang="el-GR" sz="2400" smtClean="0"/>
          </a:p>
          <a:p>
            <a:pPr lvl="1" eaLnBrk="1" hangingPunct="1"/>
            <a:r>
              <a:rPr lang="el-GR" sz="2400" smtClean="0"/>
              <a:t>Διάζευξη</a:t>
            </a:r>
            <a:r>
              <a:rPr lang="en-US" sz="2400" smtClean="0"/>
              <a:t> (OR)</a:t>
            </a:r>
            <a:endParaRPr lang="el-GR" sz="2400" smtClean="0"/>
          </a:p>
          <a:p>
            <a:pPr lvl="1" eaLnBrk="1" hangingPunct="1"/>
            <a:r>
              <a:rPr lang="el-GR" sz="2400" smtClean="0"/>
              <a:t>Αποκλειστική διάζευξη (</a:t>
            </a:r>
            <a:r>
              <a:rPr lang="en-US" sz="2400" smtClean="0"/>
              <a:t>XOR</a:t>
            </a:r>
            <a:r>
              <a:rPr lang="el-GR" sz="2400" smtClean="0"/>
              <a:t>)</a:t>
            </a:r>
          </a:p>
        </p:txBody>
      </p:sp>
      <p:sp>
        <p:nvSpPr>
          <p:cNvPr id="14" name="TextBox 13"/>
          <p:cNvSpPr txBox="1"/>
          <p:nvPr/>
        </p:nvSpPr>
        <p:spPr>
          <a:xfrm>
            <a:off x="1064686" y="5217522"/>
            <a:ext cx="717933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l-GR" dirty="0"/>
              <a:t>Η μονάδα ελέγχου είναι υπεύθυνη για την επιλογή της κατάλληλης πράξης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11365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err="1"/>
              <a:t>Καταχωρητές</a:t>
            </a:r>
            <a:r>
              <a:rPr lang="el-GR" dirty="0"/>
              <a:t> (</a:t>
            </a:r>
            <a:r>
              <a:rPr lang="en-US" dirty="0"/>
              <a:t>Registers</a:t>
            </a:r>
            <a:r>
              <a:rPr lang="el-GR" dirty="0"/>
              <a:t>)</a:t>
            </a:r>
          </a:p>
        </p:txBody>
      </p:sp>
      <p:sp>
        <p:nvSpPr>
          <p:cNvPr id="6" name="Content Placeholder 6"/>
          <p:cNvSpPr>
            <a:spLocks noGrp="1"/>
          </p:cNvSpPr>
          <p:nvPr>
            <p:ph sz="quarter" idx="1"/>
          </p:nvPr>
        </p:nvSpPr>
        <p:spPr>
          <a:xfrm>
            <a:off x="457200" y="1219200"/>
            <a:ext cx="4330824" cy="4937125"/>
          </a:xfrm>
        </p:spPr>
        <p:txBody>
          <a:bodyPr/>
          <a:lstStyle/>
          <a:p>
            <a:pPr eaLnBrk="1" hangingPunct="1"/>
            <a:r>
              <a:rPr lang="el-GR" sz="2400" dirty="0" smtClean="0"/>
              <a:t>Οι </a:t>
            </a:r>
            <a:r>
              <a:rPr lang="el-GR" sz="2400" dirty="0" err="1" smtClean="0"/>
              <a:t>καταχωρητές</a:t>
            </a:r>
            <a:r>
              <a:rPr lang="el-GR" sz="2400" dirty="0" smtClean="0"/>
              <a:t> είναι γρήγορες αυτόνομες θέσεις αποθήκευσης για </a:t>
            </a:r>
            <a:r>
              <a:rPr lang="el-GR" sz="2400" u="sng" dirty="0" smtClean="0"/>
              <a:t>προσωρινή</a:t>
            </a:r>
            <a:r>
              <a:rPr lang="el-GR" sz="2400" dirty="0" smtClean="0"/>
              <a:t> αποθήκευση δεδομένων.</a:t>
            </a:r>
          </a:p>
          <a:p>
            <a:pPr eaLnBrk="1" hangingPunct="1"/>
            <a:endParaRPr lang="el-GR" dirty="0" smtClean="0"/>
          </a:p>
        </p:txBody>
      </p:sp>
      <p:sp>
        <p:nvSpPr>
          <p:cNvPr id="7" name="Content Placeholder 7"/>
          <p:cNvSpPr txBox="1">
            <a:spLocks/>
          </p:cNvSpPr>
          <p:nvPr/>
        </p:nvSpPr>
        <p:spPr>
          <a:xfrm>
            <a:off x="4788024" y="965001"/>
            <a:ext cx="4248472"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Υπάρχουν 3 είδη </a:t>
            </a:r>
            <a:r>
              <a:rPr lang="el-GR" sz="2400" dirty="0" err="1" smtClean="0"/>
              <a:t>καταχωρητών</a:t>
            </a:r>
            <a:r>
              <a:rPr lang="el-GR" sz="2400" dirty="0" smtClean="0"/>
              <a:t> στην ΚΜΕ:</a:t>
            </a:r>
          </a:p>
          <a:p>
            <a:pPr lvl="1">
              <a:lnSpc>
                <a:spcPct val="80000"/>
              </a:lnSpc>
            </a:pPr>
            <a:r>
              <a:rPr lang="el-GR" sz="2000" u="sng" dirty="0" err="1" smtClean="0"/>
              <a:t>Καταχωρητές</a:t>
            </a:r>
            <a:r>
              <a:rPr lang="el-GR" sz="2000" u="sng" dirty="0" smtClean="0"/>
              <a:t> δεδομένων</a:t>
            </a:r>
            <a:r>
              <a:rPr lang="el-GR" sz="2000" dirty="0" smtClean="0"/>
              <a:t>: Αποθηκεύουν τιμές που πρόκειται να χρησιμοποιηθούν για ενδιάμεσα αποτελέσματα σύνθετων εργασιών.</a:t>
            </a:r>
          </a:p>
          <a:p>
            <a:pPr lvl="1">
              <a:lnSpc>
                <a:spcPct val="80000"/>
              </a:lnSpc>
            </a:pPr>
            <a:r>
              <a:rPr lang="el-GR" sz="2000" u="sng" dirty="0" err="1" smtClean="0"/>
              <a:t>Καταχωρητής</a:t>
            </a:r>
            <a:r>
              <a:rPr lang="el-GR" sz="2000" u="sng" dirty="0" smtClean="0"/>
              <a:t> εντολών (</a:t>
            </a:r>
            <a:r>
              <a:rPr lang="en-US" sz="2000" u="sng" dirty="0" smtClean="0"/>
              <a:t>Instruction Register</a:t>
            </a:r>
            <a:r>
              <a:rPr lang="el-GR" sz="2000" u="sng" dirty="0" smtClean="0"/>
              <a:t>)</a:t>
            </a:r>
            <a:r>
              <a:rPr lang="en-US" sz="2000" dirty="0" smtClean="0"/>
              <a:t>: </a:t>
            </a:r>
            <a:r>
              <a:rPr lang="el-GR" sz="2000" dirty="0" smtClean="0"/>
              <a:t>Αποθηκεύει την τρέχουσα εντολή προς εκτέλεση.</a:t>
            </a:r>
          </a:p>
          <a:p>
            <a:pPr lvl="1">
              <a:lnSpc>
                <a:spcPct val="80000"/>
              </a:lnSpc>
            </a:pPr>
            <a:r>
              <a:rPr lang="el-GR" sz="2000" u="sng" dirty="0" err="1" smtClean="0"/>
              <a:t>Καταχωρητής</a:t>
            </a:r>
            <a:r>
              <a:rPr lang="el-GR" sz="2000" u="sng" dirty="0" smtClean="0"/>
              <a:t> μετρητής προγράμματος (</a:t>
            </a:r>
            <a:r>
              <a:rPr lang="en-US" sz="2000" u="sng" dirty="0" smtClean="0"/>
              <a:t>Program Counter</a:t>
            </a:r>
            <a:r>
              <a:rPr lang="el-GR" sz="2000" u="sng" dirty="0" smtClean="0"/>
              <a:t>)</a:t>
            </a:r>
            <a:r>
              <a:rPr lang="en-US" sz="2000" u="sng" dirty="0" smtClean="0"/>
              <a:t>:</a:t>
            </a:r>
            <a:r>
              <a:rPr lang="en-US" sz="2000" dirty="0" smtClean="0"/>
              <a:t> </a:t>
            </a:r>
            <a:r>
              <a:rPr lang="el-GR" sz="2000" dirty="0" smtClean="0"/>
              <a:t>Περιέχει την διεύθυνση μνήμης στην οποία βρίσκεται η εντολή που εκτελείται</a:t>
            </a:r>
            <a:endParaRPr lang="el-GR" dirty="0" smtClean="0"/>
          </a:p>
          <a:p>
            <a:pPr lvl="1"/>
            <a:endParaRPr lang="el-GR" sz="2000" dirty="0" smtClean="0"/>
          </a:p>
        </p:txBody>
      </p:sp>
      <p:sp>
        <p:nvSpPr>
          <p:cNvPr id="8" name="TextBox 7"/>
          <p:cNvSpPr txBox="1"/>
          <p:nvPr/>
        </p:nvSpPr>
        <p:spPr>
          <a:xfrm>
            <a:off x="827584" y="3001516"/>
            <a:ext cx="3960440" cy="17543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l-GR" dirty="0"/>
              <a:t>Όταν ολοκληρώνεται η εκτέλεση μιας εντολής η συνηθισμένη ενέργεια είναι η αύξηση του </a:t>
            </a:r>
            <a:r>
              <a:rPr lang="el-GR" u="sng" dirty="0"/>
              <a:t>μετρητή προγράμματος</a:t>
            </a:r>
            <a:r>
              <a:rPr lang="el-GR" dirty="0"/>
              <a:t> κατά ένα έτσι ώστε να δείχνει στην διεύθυνση της μνήμης που περιέχει την επόμενη εντολή προς εκτέλεση</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64757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3204"/>
            <a:ext cx="8784976" cy="952500"/>
          </a:xfrm>
        </p:spPr>
        <p:txBody>
          <a:bodyPr>
            <a:noAutofit/>
          </a:bodyPr>
          <a:lstStyle/>
          <a:p>
            <a:r>
              <a:rPr lang="el-GR" dirty="0"/>
              <a:t>Μονάδα ελέγχου (</a:t>
            </a:r>
            <a:r>
              <a:rPr lang="en-US" dirty="0"/>
              <a:t>Control Unit</a:t>
            </a:r>
            <a:r>
              <a:rPr lang="el-GR" dirty="0"/>
              <a:t>)</a:t>
            </a:r>
          </a:p>
        </p:txBody>
      </p:sp>
      <p:sp>
        <p:nvSpPr>
          <p:cNvPr id="9" name="Content Placeholder 2"/>
          <p:cNvSpPr>
            <a:spLocks noGrp="1"/>
          </p:cNvSpPr>
          <p:nvPr>
            <p:ph sz="quarter" idx="1"/>
          </p:nvPr>
        </p:nvSpPr>
        <p:spPr>
          <a:xfrm>
            <a:off x="395536" y="1057300"/>
            <a:ext cx="4041775" cy="4937125"/>
          </a:xfrm>
        </p:spPr>
        <p:txBody>
          <a:bodyPr/>
          <a:lstStyle/>
          <a:p>
            <a:pPr eaLnBrk="1" hangingPunct="1">
              <a:lnSpc>
                <a:spcPct val="80000"/>
              </a:lnSpc>
            </a:pPr>
            <a:r>
              <a:rPr lang="el-GR" sz="2800" dirty="0" smtClean="0"/>
              <a:t>Η Μονάδα Ελέγχου συντονίζει τη λειτουργία της ΑΛΜ και των </a:t>
            </a:r>
            <a:r>
              <a:rPr lang="el-GR" sz="2800" dirty="0" err="1" smtClean="0"/>
              <a:t>καταχωρητών</a:t>
            </a:r>
            <a:endParaRPr lang="en-US" sz="2800" dirty="0" smtClean="0"/>
          </a:p>
          <a:p>
            <a:pPr eaLnBrk="1" hangingPunct="1">
              <a:lnSpc>
                <a:spcPct val="80000"/>
              </a:lnSpc>
            </a:pPr>
            <a:r>
              <a:rPr lang="el-GR" sz="2800" dirty="0" smtClean="0"/>
              <a:t>Προκειμένου να στείλει εντολές προς την ΑΛΜ η Μονάδα Ελέγχου χρησιμοποιεί διαύλους </a:t>
            </a:r>
          </a:p>
        </p:txBody>
      </p:sp>
      <p:graphicFrame>
        <p:nvGraphicFramePr>
          <p:cNvPr id="10" name="Object 2"/>
          <p:cNvGraphicFramePr>
            <a:graphicFrameLocks noChangeAspect="1"/>
          </p:cNvGraphicFramePr>
          <p:nvPr>
            <p:extLst>
              <p:ext uri="{D42A27DB-BD31-4B8C-83A1-F6EECF244321}">
                <p14:modId xmlns:p14="http://schemas.microsoft.com/office/powerpoint/2010/main" val="2550127892"/>
              </p:ext>
            </p:extLst>
          </p:nvPr>
        </p:nvGraphicFramePr>
        <p:xfrm>
          <a:off x="4670043" y="944562"/>
          <a:ext cx="3990975" cy="4770438"/>
        </p:xfrm>
        <a:graphic>
          <a:graphicData uri="http://schemas.openxmlformats.org/presentationml/2006/ole">
            <mc:AlternateContent xmlns:mc="http://schemas.openxmlformats.org/markup-compatibility/2006">
              <mc:Choice xmlns:v="urn:schemas-microsoft-com:vml" Requires="v">
                <p:oleObj spid="_x0000_s5124" name="Visio" r:id="rId4" imgW="3991498" imgH="4770486" progId="Visio.Drawing.11">
                  <p:embed/>
                </p:oleObj>
              </mc:Choice>
              <mc:Fallback>
                <p:oleObj name="Visio" r:id="rId4" imgW="3991498" imgH="477048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043" y="944562"/>
                        <a:ext cx="3990975"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690993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3969</TotalTime>
  <Words>2444</Words>
  <Application>Microsoft Office PowerPoint</Application>
  <PresentationFormat>Προβολή στην οθόνη (16:10)</PresentationFormat>
  <Paragraphs>290</Paragraphs>
  <Slides>33</Slides>
  <Notes>33</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0" baseType="lpstr">
      <vt:lpstr>Arial Unicode MS</vt:lpstr>
      <vt:lpstr>Arial</vt:lpstr>
      <vt:lpstr>Calibri</vt:lpstr>
      <vt:lpstr>Times New Roman</vt:lpstr>
      <vt:lpstr>Wingdings</vt:lpstr>
      <vt:lpstr>Θέμα του Office</vt:lpstr>
      <vt:lpstr>Visio</vt:lpstr>
      <vt:lpstr>Πληροφορική Ι</vt:lpstr>
      <vt:lpstr>Παρουσίαση του PowerPoint</vt:lpstr>
      <vt:lpstr>Άδειες Χρήσης</vt:lpstr>
      <vt:lpstr>Χρηματοδότηση</vt:lpstr>
      <vt:lpstr>Υποσυστήματα αυτόνομου υπολογιστή</vt:lpstr>
      <vt:lpstr>Κεντρική Μονάδα Επεξεργασίας (ΚΜΕ)</vt:lpstr>
      <vt:lpstr>Αριθμητική και λογική μονάδα (Arithmetic and Logic Unit)</vt:lpstr>
      <vt:lpstr>Καταχωρητές (Registers)</vt:lpstr>
      <vt:lpstr>Μονάδα ελέγχου (Control Unit)</vt:lpstr>
      <vt:lpstr>Κύρια Μνήμη (Main Memory)</vt:lpstr>
      <vt:lpstr>Χώρος διευθύνσεων (address space) </vt:lpstr>
      <vt:lpstr>Τύποι μνήμης RAM (Random Access Memory)</vt:lpstr>
      <vt:lpstr>Μνήμη μόνο για ανάγνωση ROM (Read Only Memory)</vt:lpstr>
      <vt:lpstr>Ιεραρχία μνήμης – κρυφή μνήμη</vt:lpstr>
      <vt:lpstr>Κανόνας 80-20 (Pareto principle)</vt:lpstr>
      <vt:lpstr>Κρυφή μνήμη Cache</vt:lpstr>
      <vt:lpstr>Υποσύστημα εισόδου/εξόδου</vt:lpstr>
      <vt:lpstr>Μαγνητικοί δίσκοι</vt:lpstr>
      <vt:lpstr>Μαγνητικοί δίσκοι – χρόνος προσπέλασης</vt:lpstr>
      <vt:lpstr>Οπτικοί δίσκοι</vt:lpstr>
      <vt:lpstr>CD-R και CD-RW</vt:lpstr>
      <vt:lpstr>Σύνδεση υποσυστημάτων</vt:lpstr>
      <vt:lpstr>Δίαυλοι ανάμεσα στην ΚΜΕ και στην μνήμη</vt:lpstr>
      <vt:lpstr>Ελεγκτές – Controllers </vt:lpstr>
      <vt:lpstr>Είδη ελεγκτών</vt:lpstr>
      <vt:lpstr>SCSI ελεγκτής  και USB Ελεγκτής</vt:lpstr>
      <vt:lpstr>Επικοινωνία KME με τους ελεγκτές μέσω απομονωμένης Ε/Ε</vt:lpstr>
      <vt:lpstr>Επικοινωνία KME με τους ελεγκτές μέσω αντιστοιχισμένης στην μνήμη Ε/Ε</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281</cp:revision>
  <dcterms:created xsi:type="dcterms:W3CDTF">2012-09-06T09:03:05Z</dcterms:created>
  <dcterms:modified xsi:type="dcterms:W3CDTF">2015-07-21T13:42:17Z</dcterms:modified>
</cp:coreProperties>
</file>