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0" r:id="rId24"/>
    <p:sldId id="309" r:id="rId25"/>
    <p:sldId id="311" r:id="rId26"/>
    <p:sldId id="290" r:id="rId27"/>
    <p:sldId id="291" r:id="rId28"/>
    <p:sldId id="292" r:id="rId29"/>
    <p:sldId id="293" r:id="rId30"/>
    <p:sldId id="294" r:id="rId31"/>
    <p:sldId id="295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1" autoAdjust="0"/>
    <p:restoredTop sz="84478" autoAdjust="0"/>
  </p:normalViewPr>
  <p:slideViewPr>
    <p:cSldViewPr>
      <p:cViewPr varScale="1">
        <p:scale>
          <a:sx n="90" d="100"/>
          <a:sy n="90" d="100"/>
        </p:scale>
        <p:origin x="1452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91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233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448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458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780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881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85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20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267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16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482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52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52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431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091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88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–Παραγωγικότητα συντελεστών</a:t>
            </a:r>
            <a:r>
              <a:rPr lang="el-GR" sz="1000" b="1" baseline="0" smtClean="0">
                <a:solidFill>
                  <a:schemeClr val="bg1"/>
                </a:solidFill>
              </a:rPr>
              <a:t> παραγωγής 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92" y="288636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10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Παραγωγικότητα συντελεστών παραγωγής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 smtClean="0"/>
              <a:t>ΚΑΜΠΥΛΗ </a:t>
            </a:r>
            <a:r>
              <a:rPr lang="el-GR" sz="3600"/>
              <a:t>ΣΥΝΟΛΙΚΟΥ ΠΡΟΪΟΝΤΟΣ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61466"/>
            <a:ext cx="8291264" cy="4968552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769268"/>
            <a:ext cx="6624736" cy="4499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672" y="532894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Κιόχος Π., Παπανικολάου Γ. και Κιόχος Α., 2013</a:t>
            </a:r>
          </a:p>
        </p:txBody>
      </p:sp>
    </p:spTree>
    <p:extLst>
      <p:ext uri="{BB962C8B-B14F-4D97-AF65-F5344CB8AC3E}">
        <p14:creationId xmlns:p14="http://schemas.microsoft.com/office/powerpoint/2010/main" val="724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200" smtClean="0"/>
              <a:t>ΚΑΜΠΥΛΕΣ </a:t>
            </a:r>
            <a:r>
              <a:rPr lang="el-GR" sz="3200"/>
              <a:t>ΜΕΣΟΥ ΚΑΙ ΟΡΙΑΚΟΥ ΠΡΟΪΟΝΤΟΣ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480542"/>
            <a:ext cx="8291264" cy="4968552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619672" y="532894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Κιόχος Π., Παπανικολάου Γ. και Κιόχος Α.,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22597"/>
            <a:ext cx="7468931" cy="43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 smtClean="0"/>
              <a:t>ΚΑΜΠΥΛΕΣ   </a:t>
            </a:r>
            <a:r>
              <a:rPr lang="el-GR" sz="3200"/>
              <a:t>ΠΡΟΪΟΝΤΟΣ:  ΠΑΡΑΤΗΡΗΣΕΙΣ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1332" y="808114"/>
            <a:ext cx="7973116" cy="4713681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mtClean="0"/>
              <a:t>Το συνολικό προϊόν αρχικά αυξάνεται γρήγορα, µετά</a:t>
            </a:r>
            <a:r>
              <a:rPr lang="el-GR"/>
              <a:t>	</a:t>
            </a:r>
            <a:r>
              <a:rPr lang="el-GR" smtClean="0"/>
              <a:t>αυξάνει µε</a:t>
            </a:r>
            <a:r>
              <a:rPr lang="el-GR"/>
              <a:t>	</a:t>
            </a:r>
            <a:r>
              <a:rPr lang="el-GR" smtClean="0"/>
              <a:t> φθίνοντα ρυθµό µέχρις ότου φτάσει στο υψηλότερο σηµείο </a:t>
            </a:r>
            <a:r>
              <a:rPr lang="el-GR"/>
              <a:t>και στη συνέχεια αρχίζει να υποχωρεί.</a:t>
            </a:r>
          </a:p>
          <a:p>
            <a:pPr algn="just"/>
            <a:r>
              <a:rPr lang="el-GR" smtClean="0"/>
              <a:t>Το </a:t>
            </a:r>
            <a:r>
              <a:rPr lang="el-GR"/>
              <a:t>συνολικό προϊόν αποκτά τη µέγιστη τιµή του, όταν το οριακό προϊόν γίνεται µηδέν.</a:t>
            </a:r>
          </a:p>
          <a:p>
            <a:pPr algn="just"/>
            <a:r>
              <a:rPr lang="el-GR" smtClean="0"/>
              <a:t>Το συνολικό προϊόν µειώνεται, όταν το </a:t>
            </a:r>
            <a:r>
              <a:rPr lang="el-GR"/>
              <a:t>οριακό προϊόν λαµβάνει αρνητικές τιµές.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5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 smtClean="0"/>
              <a:t>ΚΑΜΠΥΛΕΣ   </a:t>
            </a:r>
            <a:r>
              <a:rPr lang="el-GR" sz="3200"/>
              <a:t>ΠΡΟΪΟΝΤΟΣ:  ΠΑΡΑΤΗΡΗΣΕΙΣ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1332" y="808114"/>
            <a:ext cx="7973116" cy="4713681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Το µέσο προϊόν αυξάνεται, όταν το οριακό προϊόν είναι µεγαλύτερο από το </a:t>
            </a:r>
            <a:r>
              <a:rPr lang="el-GR"/>
              <a:t>µέσο προϊόν.</a:t>
            </a:r>
          </a:p>
          <a:p>
            <a:pPr algn="just"/>
            <a:r>
              <a:rPr lang="el-GR" smtClean="0"/>
              <a:t>Το</a:t>
            </a:r>
            <a:r>
              <a:rPr lang="el-GR"/>
              <a:t>	µέσο	</a:t>
            </a:r>
            <a:r>
              <a:rPr lang="el-GR" smtClean="0"/>
              <a:t>προϊόν µειώνεται, όταν το οριακό </a:t>
            </a:r>
            <a:r>
              <a:rPr lang="el-GR"/>
              <a:t>προϊόν είναι µικρότερο από το µέσο </a:t>
            </a:r>
            <a:r>
              <a:rPr lang="el-GR" smtClean="0"/>
              <a:t>προϊόν.</a:t>
            </a: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2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 smtClean="0"/>
              <a:t>ΚΑΜΠΥΛΕΣ   </a:t>
            </a:r>
            <a:r>
              <a:rPr lang="el-GR" sz="3200"/>
              <a:t>ΠΡΟΪΟΝΤΟΣ:  ΠΑΡΑΤΗΡΗΣΕΙΣ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1332" y="808114"/>
            <a:ext cx="7973116" cy="4713681"/>
          </a:xfrm>
        </p:spPr>
        <p:txBody>
          <a:bodyPr>
            <a:normAutofit/>
          </a:bodyPr>
          <a:lstStyle/>
          <a:p>
            <a:pPr algn="just"/>
            <a:r>
              <a:rPr lang="el-GR"/>
              <a:t>Οι συµπεριφορές αυτές οφείλονται στην </a:t>
            </a:r>
            <a:r>
              <a:rPr lang="el-GR" smtClean="0"/>
              <a:t>αρχή της φθίνουσας οριακής </a:t>
            </a:r>
            <a:r>
              <a:rPr lang="el-GR"/>
              <a:t>παραγωγικότητας (ή φθίνον οριακό προϊόν), δηλαδή στην τάση το οριακό προϊόν ενός συντελεστή να </a:t>
            </a:r>
            <a:r>
              <a:rPr lang="el-GR" smtClean="0"/>
              <a:t>µειώνεται όταν </a:t>
            </a:r>
            <a:r>
              <a:rPr lang="el-GR"/>
              <a:t>αυξάνεται η ποσότητα του!!!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14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ΣΥΝΤΕΛΕΣΤΗΣ ΠΑΡΑΓΩΓΗΣ: ΕΔΑΦΟΣ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280920" cy="4793115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l-GR" sz="7000"/>
              <a:t>Α. Πηγή φυσικών υλών:</a:t>
            </a:r>
          </a:p>
          <a:p>
            <a:pPr marL="0" indent="0" algn="just">
              <a:buNone/>
            </a:pPr>
            <a:r>
              <a:rPr lang="el-GR" sz="7000"/>
              <a:t>-Ανανεώσιµες: µπορούν να αντικατασταθούν είτε αυτόµατα είτε ύστερα από ανθρώπινες ενέργειες (π.χ. το χορτάρι, η γονιµότητα του εδάφους µε λίπασµα κ.α.).</a:t>
            </a:r>
          </a:p>
          <a:p>
            <a:pPr marL="0" indent="0" algn="just">
              <a:buNone/>
            </a:pPr>
            <a:r>
              <a:rPr lang="el-GR" sz="7000"/>
              <a:t>-Μη Ανανεώσιµες: δεν µπορούν να αντικατασταθούν, παρά µόνο να κατασκευαστούν υποκατάστατά τους (π.χ. πετρέλαιο, άνθρακάς, πετρώµατα κ α )</a:t>
            </a:r>
          </a:p>
          <a:p>
            <a:pPr algn="just"/>
            <a:r>
              <a:rPr lang="el-GR" sz="7000"/>
              <a:t>Β. Τόπος εγκατάστασης της παραγωγής:</a:t>
            </a:r>
          </a:p>
          <a:p>
            <a:pPr marL="0" indent="0" algn="just">
              <a:buNone/>
            </a:pPr>
            <a:r>
              <a:rPr lang="el-GR" sz="7000"/>
              <a:t>-η επιλογή γίνεται µε κριτήρια ανάλογα µε τη φύση της παραγωγικής διαδικασίας (π.χ. προσφορά εργασίας, πρώτες ύλες, υποδοµές κ.λπ.)</a:t>
            </a:r>
          </a:p>
          <a:p>
            <a:pPr marL="0" indent="0" algn="just"/>
            <a:r>
              <a:rPr lang="el-GR" sz="7000"/>
              <a:t>Γ</a:t>
            </a:r>
            <a:r>
              <a:rPr lang="el-GR" sz="7000" smtClean="0"/>
              <a:t>. Η αµοιβή του εδάφους ως</a:t>
            </a:r>
            <a:r>
              <a:rPr lang="el-GR" sz="7000"/>
              <a:t>	</a:t>
            </a:r>
            <a:r>
              <a:rPr lang="el-GR" sz="7000" smtClean="0"/>
              <a:t>συντελεστή παραγωγής </a:t>
            </a:r>
            <a:r>
              <a:rPr lang="el-GR" sz="7000"/>
              <a:t>ονοµάζεται έγγειος πρόσοδος.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7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ΣΥΝΤΕΛΕΣΤΗΣ ΠΑΡΑΓΩΓΗΣ: ΕΡΓΑΣΙΑ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algn="just"/>
            <a:r>
              <a:rPr lang="el-GR" sz="2400"/>
              <a:t>Α. Διευθύνουσα: εργασία του  επιχειρηµατία  και γενικά καθενός που διευθύνει την επιχείρηση.</a:t>
            </a:r>
          </a:p>
          <a:p>
            <a:pPr algn="just"/>
            <a:r>
              <a:rPr lang="el-GR" sz="2400"/>
              <a:t>Β. Επινοήσεως: εργασία για την εφεύρεση και κατασκευή ενός νέου προϊόντος ή µεθόδου παραγωγής.</a:t>
            </a:r>
          </a:p>
          <a:p>
            <a:pPr algn="just"/>
            <a:r>
              <a:rPr lang="el-GR" sz="2400"/>
              <a:t>Γ. Εκτελούσα: πνευµατική ή σωµατική  εργασία  για την επίτευξη συγκεκριµένου έργου που σε ορισµένες περιπτώσεις απαιτεί µόνο γενικές γνώσεις (ανειδίκευτη) και σε άλλες και ειδικές γνώσεις (ειδικευµένη).</a:t>
            </a:r>
          </a:p>
          <a:p>
            <a:pPr algn="just"/>
            <a:r>
              <a:rPr lang="el-GR" sz="2400"/>
              <a:t>➢	Η αµοιβή της εργασίας µπορεί να είναι κατά χρόνο (µισθός/ηµεροµίσθιο) ή κατ΄ αποκοπή ή µε συµµετοχή στα κέρδη ή µετά βραβείου (πρόσθετη αµοιβή).</a:t>
            </a:r>
          </a:p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</p:spTree>
    <p:extLst>
      <p:ext uri="{BB962C8B-B14F-4D97-AF65-F5344CB8AC3E}">
        <p14:creationId xmlns:p14="http://schemas.microsoft.com/office/powerpoint/2010/main" val="14177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ΣΥΝΤΕΛΕΣΤΗΣ ΠΑΡΑΓΩΓΗΣ: ΚΕΦΑΛΑΙΟ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algn="just"/>
            <a:r>
              <a:rPr lang="el-GR" sz="2400"/>
              <a:t>1.Υλικό κεφάλαιο: αποτελείται από διαρκή αγαθά που χρησιµοποιούνται στην παραγωγική διαδικασία πολλές φορές για τον ίδιο σκοπό διατηρώντας τα ουσιαστικά τους χαρακτηριστικά και διακρίνεται σε πάγιο και κυκλοφοριακό…</a:t>
            </a:r>
          </a:p>
          <a:p>
            <a:pPr algn="just"/>
            <a:r>
              <a:rPr lang="el-GR" sz="2400" smtClean="0"/>
              <a:t>Πάγιο</a:t>
            </a:r>
            <a:r>
              <a:rPr lang="el-GR" sz="2400"/>
              <a:t>: περιλαµβάνει το σύνολο των διαρκών αγαθών (π.χ. κτίρια, αυτοκίνητα, µηχανήµατα και συσκευές κ.α.),</a:t>
            </a:r>
          </a:p>
          <a:p>
            <a:pPr algn="just"/>
            <a:r>
              <a:rPr lang="el-GR" sz="2400" smtClean="0"/>
              <a:t>Κυκλοφοριακό </a:t>
            </a:r>
            <a:r>
              <a:rPr lang="el-GR" sz="2400"/>
              <a:t>(ή κίνησης): αποτελείται από περιουσιακά στοιχεία που συµµετέχουν στην παραγωγική διαδικασία µόνο για ένα χρόνο ή µία παραγωγική περίοδο (π.χ. αποθέµατα πρώτων υλών, ηµικατεργασµένα ή έτοιµα προϊόντα κ.α.).</a:t>
            </a:r>
          </a:p>
          <a:p>
            <a:pPr algn="just"/>
            <a:r>
              <a:rPr lang="el-GR" sz="2400" smtClean="0"/>
              <a:t>➢Η</a:t>
            </a:r>
            <a:r>
              <a:rPr lang="el-GR" sz="2400"/>
              <a:t>	αµοιβή	</a:t>
            </a:r>
            <a:r>
              <a:rPr lang="el-GR" sz="2400" smtClean="0"/>
              <a:t> του κεφαλαίου για τη συµµετοχή στη </a:t>
            </a:r>
            <a:r>
              <a:rPr lang="el-GR" sz="2400"/>
              <a:t>παραγωγική διαδικασία ονοµάζεται τόκος.</a:t>
            </a:r>
          </a:p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</p:spTree>
    <p:extLst>
      <p:ext uri="{BB962C8B-B14F-4D97-AF65-F5344CB8AC3E}">
        <p14:creationId xmlns:p14="http://schemas.microsoft.com/office/powerpoint/2010/main" val="5884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ΣΥΝΤΕΛΕΣΤΗΣ ΠΑΡΑΓΩΓΗΣ: ΚΕΦΑΛΑΙΟ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algn="just"/>
            <a:r>
              <a:rPr lang="el-GR" sz="2400" smtClean="0"/>
              <a:t>2. Νεκρό κεφάλαιο: δεν παράγει άλλο κεφάλαιο </a:t>
            </a:r>
            <a:r>
              <a:rPr lang="el-GR" sz="2400"/>
              <a:t>(π.χ. έπιπλα, οικιακά σκεύη, κοσµήµατα κ.α.).</a:t>
            </a:r>
          </a:p>
          <a:p>
            <a:pPr algn="just"/>
            <a:r>
              <a:rPr lang="el-GR" sz="2400" smtClean="0"/>
              <a:t>3. Παραγωγικό </a:t>
            </a:r>
            <a:r>
              <a:rPr lang="el-GR" sz="2400"/>
              <a:t>κεφάλαιο: χρησιµεύει για την παραγωγή άλλων κεφαλαίων (π.χ. µηχανήµατα, εµπορεύµατα, πρώτες ύλες κ.α.).</a:t>
            </a:r>
          </a:p>
          <a:p>
            <a:pPr algn="just"/>
            <a:r>
              <a:rPr lang="el-GR" sz="2400" smtClean="0"/>
              <a:t>4. Ίδιο κεφάλαιο: ανήκει στον ίδιο </a:t>
            </a:r>
            <a:r>
              <a:rPr lang="el-GR" sz="2400"/>
              <a:t>	</a:t>
            </a:r>
            <a:r>
              <a:rPr lang="el-GR" sz="2400" smtClean="0"/>
              <a:t>τον  </a:t>
            </a:r>
            <a:r>
              <a:rPr lang="el-GR" sz="2400"/>
              <a:t>επιχειρηµατία.</a:t>
            </a:r>
          </a:p>
          <a:p>
            <a:pPr algn="just"/>
            <a:r>
              <a:rPr lang="el-GR" sz="2400" smtClean="0"/>
              <a:t>5. Ξένο κεφάλαιο: ανήκει σε τρίτους από</a:t>
            </a:r>
            <a:r>
              <a:rPr lang="el-GR" sz="2400"/>
              <a:t>	τους οποίους το έχει δανειστεί ο επιχειρηµατίας.</a:t>
            </a:r>
          </a:p>
          <a:p>
            <a:pPr algn="just"/>
            <a:r>
              <a:rPr lang="el-GR" sz="2400" smtClean="0"/>
              <a:t>6. Ατοµικό </a:t>
            </a:r>
            <a:r>
              <a:rPr lang="el-GR" sz="2400"/>
              <a:t>κεφάλαιο: ανήκει σε ένα άτοµο.</a:t>
            </a:r>
          </a:p>
          <a:p>
            <a:pPr algn="just"/>
            <a:r>
              <a:rPr lang="el-GR" sz="2400"/>
              <a:t>7</a:t>
            </a:r>
            <a:r>
              <a:rPr lang="el-GR" sz="2400" smtClean="0"/>
              <a:t>. Εταιρικό </a:t>
            </a:r>
            <a:r>
              <a:rPr lang="el-GR" sz="2400"/>
              <a:t>κεφάλαιο: ανήκει σε πολλά άτοµα.</a:t>
            </a:r>
          </a:p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</p:spTree>
    <p:extLst>
      <p:ext uri="{BB962C8B-B14F-4D97-AF65-F5344CB8AC3E}">
        <p14:creationId xmlns:p14="http://schemas.microsoft.com/office/powerpoint/2010/main" val="17684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ΕΞΕΛΙΞΗ ΤΗΣ 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algn="just"/>
            <a:r>
              <a:rPr lang="el-GR" sz="2400"/>
              <a:t>Α. Το προϊόν αυξάνεται µε µεγάλο ρυθµό</a:t>
            </a:r>
          </a:p>
          <a:p>
            <a:pPr algn="just"/>
            <a:r>
              <a:rPr lang="el-GR" sz="2400"/>
              <a:t>(αύξουσα απόδοση συντελεστή)</a:t>
            </a:r>
          </a:p>
          <a:p>
            <a:pPr algn="just"/>
            <a:r>
              <a:rPr lang="el-GR" sz="2400" smtClean="0"/>
              <a:t>Β</a:t>
            </a:r>
            <a:r>
              <a:rPr lang="el-GR" sz="2400"/>
              <a:t>. Ο ρυθµός αύξησης µειώνεται µέχρι το σηµείο εκείνο όπου επιτυγχάνεται το υψηλότερο </a:t>
            </a:r>
            <a:r>
              <a:rPr lang="el-GR" sz="2400" smtClean="0"/>
              <a:t>δυνατό σηµείο </a:t>
            </a:r>
            <a:r>
              <a:rPr lang="el-GR" sz="2400"/>
              <a:t>παραγωγής</a:t>
            </a:r>
          </a:p>
          <a:p>
            <a:pPr algn="just"/>
            <a:r>
              <a:rPr lang="el-GR" sz="2400"/>
              <a:t>(φθίνουσα απόδοση συντελεστή)</a:t>
            </a:r>
          </a:p>
          <a:p>
            <a:pPr algn="just"/>
            <a:r>
              <a:rPr lang="el-GR" sz="2400" smtClean="0"/>
              <a:t>Γ</a:t>
            </a:r>
            <a:r>
              <a:rPr lang="el-GR" sz="2400"/>
              <a:t>. Το συνολικό προϊόν µειώνεται όσο αυξάνεται η χρήση πρόσθετων µονάδων του συντελεστή</a:t>
            </a:r>
          </a:p>
          <a:p>
            <a:pPr algn="just"/>
            <a:r>
              <a:rPr lang="el-GR" sz="2400"/>
              <a:t>(αρνητική απόδοση συντελεστή)</a:t>
            </a:r>
          </a:p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</p:spTree>
    <p:extLst>
      <p:ext uri="{BB962C8B-B14F-4D97-AF65-F5344CB8AC3E}">
        <p14:creationId xmlns:p14="http://schemas.microsoft.com/office/powerpoint/2010/main" val="10613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10:</a:t>
            </a:r>
            <a:r>
              <a:rPr lang="en-US" sz="2800" smtClean="0"/>
              <a:t> </a:t>
            </a:r>
            <a:r>
              <a:rPr lang="el-GR" sz="2800"/>
              <a:t>Παραγωγικότητα συντελεστών παραγωγής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ΕΞΕΛΙΞΗ ΤΗΣ ΠΑΡΑΓΩΓΗΣ: ΚΑΜΠΥΛΕΣ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800" y="756227"/>
            <a:ext cx="6552728" cy="4656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9180" y="5277749"/>
            <a:ext cx="549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Κιόχος Π., Παπανικολάου Γ. και Κιόχος Α., 2013</a:t>
            </a:r>
          </a:p>
        </p:txBody>
      </p:sp>
    </p:spTree>
    <p:extLst>
      <p:ext uri="{BB962C8B-B14F-4D97-AF65-F5344CB8AC3E}">
        <p14:creationId xmlns:p14="http://schemas.microsoft.com/office/powerpoint/2010/main" val="3268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ΙΣΟΡΡΟΠΙΑ 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  <p:sp>
        <p:nvSpPr>
          <p:cNvPr id="6" name="Rectangle 5"/>
          <p:cNvSpPr/>
          <p:nvPr/>
        </p:nvSpPr>
        <p:spPr>
          <a:xfrm>
            <a:off x="323528" y="91328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smtClean="0"/>
              <a:t>Όταν διπλασιάσουµε τις ποσότητες </a:t>
            </a:r>
            <a:r>
              <a:rPr lang="el-GR" sz="2800"/>
              <a:t>εργασίας και κεφαλαίου τότε έχουµε:</a:t>
            </a:r>
          </a:p>
          <a:p>
            <a:pPr algn="just"/>
            <a:r>
              <a:rPr lang="el-GR" sz="2800"/>
              <a:t>Α. Σταθερές αποδόσεις κλίµακας, εάν το συνολικό προϊόν διπλασιαστεί</a:t>
            </a:r>
          </a:p>
          <a:p>
            <a:pPr algn="just"/>
            <a:r>
              <a:rPr lang="el-GR" sz="2800"/>
              <a:t>Β</a:t>
            </a:r>
            <a:r>
              <a:rPr lang="el-GR" sz="2800" smtClean="0"/>
              <a:t>. Αυξανόµενες αποδόσεις κλίµακας</a:t>
            </a:r>
            <a:r>
              <a:rPr lang="el-GR" sz="2800"/>
              <a:t>, εάν το συνολικό προϊόν </a:t>
            </a:r>
            <a:r>
              <a:rPr lang="el-GR" sz="2800" smtClean="0"/>
              <a:t>υπερδιπλασιαστεί</a:t>
            </a:r>
          </a:p>
          <a:p>
            <a:pPr algn="just"/>
            <a:r>
              <a:rPr lang="el-GR" sz="2800" smtClean="0"/>
              <a:t>Γ</a:t>
            </a:r>
            <a:r>
              <a:rPr lang="el-GR" sz="2800"/>
              <a:t>. Φθίνουσες αποδόσεις κλίµακας, εάν </a:t>
            </a:r>
            <a:r>
              <a:rPr lang="el-GR" sz="2800" smtClean="0"/>
              <a:t>το συνολικό </a:t>
            </a:r>
            <a:r>
              <a:rPr lang="el-GR" sz="2800"/>
              <a:t>προϊόν υποδιπλασιαστεί</a:t>
            </a:r>
          </a:p>
        </p:txBody>
      </p:sp>
    </p:spTree>
    <p:extLst>
      <p:ext uri="{BB962C8B-B14F-4D97-AF65-F5344CB8AC3E}">
        <p14:creationId xmlns:p14="http://schemas.microsoft.com/office/powerpoint/2010/main" val="18745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ΚΑΜΠΥΛΗ ΙΣΟΠΑΡΑΓΩΓΗΣ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  <p:sp>
        <p:nvSpPr>
          <p:cNvPr id="4" name="Rectangle 3"/>
          <p:cNvSpPr/>
          <p:nvPr/>
        </p:nvSpPr>
        <p:spPr>
          <a:xfrm>
            <a:off x="1849180" y="5277749"/>
            <a:ext cx="549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Κιόχος Π., Παπανικολάου Γ. και Κιόχος Α.,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87272"/>
            <a:ext cx="7704762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ΚΑΜΠΥΛΗ ΙΣΟΠΑΡΑΓΩΓΗΣ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  <p:sp>
        <p:nvSpPr>
          <p:cNvPr id="3" name="Rectangle 2"/>
          <p:cNvSpPr/>
          <p:nvPr/>
        </p:nvSpPr>
        <p:spPr>
          <a:xfrm>
            <a:off x="1187624" y="2534335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/>
              <a:t>Απεικονίζει τον γεωµετρικό τόπο των σηµείων που απεικονίζουν ίση ποσότητα προϊόντος.</a:t>
            </a:r>
          </a:p>
        </p:txBody>
      </p:sp>
    </p:spTree>
    <p:extLst>
      <p:ext uri="{BB962C8B-B14F-4D97-AF65-F5344CB8AC3E}">
        <p14:creationId xmlns:p14="http://schemas.microsoft.com/office/powerpoint/2010/main" val="4901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ΓΡΑΜΜΗ ΙΣΟΥ ΚΟΣΤΟΥΣ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08114"/>
            <a:ext cx="8363272" cy="5073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76" y="769268"/>
            <a:ext cx="7952381" cy="3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445" y="4927847"/>
            <a:ext cx="554784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2144" y="267712"/>
            <a:ext cx="8229600" cy="540403"/>
          </a:xfrm>
        </p:spPr>
        <p:txBody>
          <a:bodyPr>
            <a:noAutofit/>
          </a:bodyPr>
          <a:lstStyle/>
          <a:p>
            <a:r>
              <a:rPr lang="el-GR" sz="3200"/>
              <a:t>ΓΡΑΜΜΗ ΙΣΟΥ ΚΟΣΤΟΥΣ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864" y="121196"/>
            <a:ext cx="8363272" cy="5073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800"/>
          </a:p>
          <a:p>
            <a:pPr algn="just"/>
            <a:endParaRPr lang="el-GR" sz="800"/>
          </a:p>
        </p:txBody>
      </p:sp>
      <p:sp>
        <p:nvSpPr>
          <p:cNvPr id="6" name="Rectangle 5"/>
          <p:cNvSpPr/>
          <p:nvPr/>
        </p:nvSpPr>
        <p:spPr>
          <a:xfrm>
            <a:off x="611560" y="954631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smtClean="0"/>
              <a:t>Απεικονίζει τους δυνατούς συνδυασµούς των παραγωγικών συντελεστών που µπορούµε να χρησιµοποιήσουµε µε δεδοµένες τις τιµές τους και οι οποίοι επιφέρουν το ίδιο κόστος στην παραγωγική διαδικασία.</a:t>
            </a: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20220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M.P.</a:t>
            </a:r>
            <a:endParaRPr lang="el-GR" sz="140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10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30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</a:t>
            </a:r>
            <a:r>
              <a:rPr lang="el-GR" sz="1200" b="1" smtClean="0">
                <a:solidFill>
                  <a:schemeClr val="bg1"/>
                </a:solidFill>
              </a:rPr>
              <a:t>10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</a:t>
            </a:r>
          </a:p>
          <a:p>
            <a:r>
              <a:rPr lang="el-GR" smtClean="0"/>
              <a:t>Προσδιορίσετε το προϊόν παραγωγής </a:t>
            </a:r>
          </a:p>
          <a:p>
            <a:r>
              <a:rPr lang="el-GR" smtClean="0"/>
              <a:t>Δημιουργήσετε καμπύλες προϊόντος</a:t>
            </a:r>
          </a:p>
          <a:p>
            <a:r>
              <a:rPr lang="el-GR" smtClean="0"/>
              <a:t>Αναπτύξετε τις καμπύλες παραγωγής</a:t>
            </a:r>
          </a:p>
          <a:p>
            <a:r>
              <a:rPr lang="el-GR" smtClean="0"/>
              <a:t>Γραμμή ίσους κόστους</a:t>
            </a:r>
          </a:p>
          <a:p>
            <a:endParaRPr lang="el-GR" smtClean="0"/>
          </a:p>
          <a:p>
            <a:endParaRPr lang="el-GR" smtClean="0"/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el-GR" smtClean="0"/>
              <a:t>Καμπύλες προϊόντος </a:t>
            </a:r>
          </a:p>
          <a:p>
            <a:r>
              <a:rPr lang="el-GR" smtClean="0"/>
              <a:t>Συντελεστές παραγωγής </a:t>
            </a:r>
          </a:p>
          <a:p>
            <a:r>
              <a:rPr lang="el-GR" smtClean="0"/>
              <a:t>Καμπύλες ισοπαραγωγής </a:t>
            </a:r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44017" y="3672417"/>
            <a:ext cx="8999983" cy="1135063"/>
          </a:xfrm>
        </p:spPr>
        <p:txBody>
          <a:bodyPr>
            <a:noAutofit/>
          </a:bodyPr>
          <a:lstStyle/>
          <a:p>
            <a:r>
              <a:rPr lang="el-GR" sz="3600" smtClean="0"/>
              <a:t>Ενότητα 10 : Παραγωγικότητα συντελεστών </a:t>
            </a:r>
            <a:r>
              <a:rPr lang="el-GR" sz="3600"/>
              <a:t>παραγωγής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ΠΑΡΑΓΩΓΙΚΟΤΗΤΑ </a:t>
            </a:r>
            <a:r>
              <a:rPr lang="el-GR" sz="3600"/>
              <a:t>(ΠΡΟΪΟΝ)  ΤΩΝ ΣΥΝΕΛΕΣΤΩΝ 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l-GR" smtClean="0"/>
          </a:p>
          <a:p>
            <a:pPr algn="just"/>
            <a:r>
              <a:rPr lang="el-GR" sz="4000" smtClean="0"/>
              <a:t>Συνολικό </a:t>
            </a:r>
            <a:r>
              <a:rPr lang="el-GR" sz="4000"/>
              <a:t>προϊόν (ΤΡήQ): η σχέση µεταξύ του συνολικού παραγόµενου προϊόντος και καθενός από τους συντελεστές παραγωγής, δηλαδή είναι η ποσότητα του προϊόντος που παράγεται, όταν οι ποσότητες  των  συντελεστών  είναι  σταθερές  </a:t>
            </a:r>
            <a:r>
              <a:rPr lang="el-GR" sz="4000" smtClean="0"/>
              <a:t>και µεταβάλλεται </a:t>
            </a:r>
            <a:r>
              <a:rPr lang="el-GR" sz="4000"/>
              <a:t>η ποσότητα ενός µόνο συντελεστή.</a:t>
            </a:r>
          </a:p>
          <a:p>
            <a:pPr algn="just"/>
            <a:r>
              <a:rPr lang="el-GR" sz="4000" smtClean="0"/>
              <a:t>Μέσο προϊόν (</a:t>
            </a:r>
            <a:r>
              <a:rPr lang="el-GR" sz="4000"/>
              <a:t>ΑΡ</a:t>
            </a:r>
            <a:r>
              <a:rPr lang="el-GR" sz="4000" smtClean="0"/>
              <a:t>): το πηλίκο του συνολικού προϊόντος προς τη συνολική ποσότητα του µεταβλητού </a:t>
            </a:r>
            <a:r>
              <a:rPr lang="el-GR" sz="4000"/>
              <a:t>συντελεστή.</a:t>
            </a:r>
          </a:p>
          <a:p>
            <a:pPr algn="just"/>
            <a:r>
              <a:rPr lang="el-GR" sz="4000" smtClean="0"/>
              <a:t>Οριακό προϊόν (</a:t>
            </a:r>
            <a:r>
              <a:rPr lang="el-GR" sz="4000"/>
              <a:t>ΜΡ</a:t>
            </a:r>
            <a:r>
              <a:rPr lang="el-GR" sz="4000" smtClean="0"/>
              <a:t>): η µεταβολή του συνολικού προϊόντος που </a:t>
            </a:r>
            <a:r>
              <a:rPr lang="el-GR" sz="4000"/>
              <a:t>προκύπτει από την αύξηση </a:t>
            </a:r>
            <a:r>
              <a:rPr lang="el-GR" sz="4000" smtClean="0"/>
              <a:t>κατά µια µονάδας της ποσότητας του µεταβλητού </a:t>
            </a:r>
            <a:r>
              <a:rPr lang="el-GR" sz="4000"/>
              <a:t>συντελεστή.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1180</Words>
  <Application>Microsoft Office PowerPoint</Application>
  <PresentationFormat>On-screen Show (16:10)</PresentationFormat>
  <Paragraphs>191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 Unicode MS</vt:lpstr>
      <vt:lpstr>Arial</vt:lpstr>
      <vt:lpstr>Calibri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10 : Παραγωγικότητα συντελεστών παραγωγής</vt:lpstr>
      <vt:lpstr> ΠΑΡΑΓΩΓΙΚΟΤΗΤΑ (ΠΡΟΪΟΝ)  ΤΩΝ ΣΥΝΕΛΕΣΤΩΝ ΠΑΡΑΓΩΓΗΣ</vt:lpstr>
      <vt:lpstr>ΚΑΜΠΥΛΗ ΣΥΝΟΛΙΚΟΥ ΠΡΟΪΟΝΤΟΣ</vt:lpstr>
      <vt:lpstr> ΚΑΜΠΥΛΕΣ ΜΕΣΟΥ ΚΑΙ ΟΡΙΑΚΟΥ ΠΡΟΪΟΝΤΟΣ</vt:lpstr>
      <vt:lpstr>ΚΑΜΠΥΛΕΣ   ΠΡΟΪΟΝΤΟΣ:  ΠΑΡΑΤΗΡΗΣΕΙΣ</vt:lpstr>
      <vt:lpstr>ΚΑΜΠΥΛΕΣ   ΠΡΟΪΟΝΤΟΣ:  ΠΑΡΑΤΗΡΗΣΕΙΣ</vt:lpstr>
      <vt:lpstr>ΚΑΜΠΥΛΕΣ   ΠΡΟΪΟΝΤΟΣ:  ΠΑΡΑΤΗΡΗΣΕΙΣ</vt:lpstr>
      <vt:lpstr>ΣΥΝΤΕΛΕΣΤΗΣ ΠΑΡΑΓΩΓΗΣ: ΕΔΑΦΟΣ</vt:lpstr>
      <vt:lpstr>ΣΥΝΤΕΛΕΣΤΗΣ ΠΑΡΑΓΩΓΗΣ: ΕΡΓΑΣΙΑ</vt:lpstr>
      <vt:lpstr>ΣΥΝΤΕΛΕΣΤΗΣ ΠΑΡΑΓΩΓΗΣ: ΚΕΦΑΛΑΙΟ</vt:lpstr>
      <vt:lpstr>ΣΥΝΤΕΛΕΣΤΗΣ ΠΑΡΑΓΩΓΗΣ: ΚΕΦΑΛΑΙΟ</vt:lpstr>
      <vt:lpstr>ΕΞΕΛΙΞΗ ΤΗΣ ΠΑΡΑΓΩΓΗΣ</vt:lpstr>
      <vt:lpstr>ΕΞΕΛΙΞΗ ΤΗΣ ΠΑΡΑΓΩΓΗΣ: ΚΑΜΠΥΛΕΣ</vt:lpstr>
      <vt:lpstr>ΙΣΟΡΡΟΠΙΑ ΠΑΡΑΓΩΓΗΣ</vt:lpstr>
      <vt:lpstr>ΚΑΜΠΥΛΗ ΙΣΟΠΑΡΑΓΩΓΗΣ</vt:lpstr>
      <vt:lpstr>ΚΑΜΠΥΛΗ ΙΣΟΠΑΡΑΓΩΓΗΣ</vt:lpstr>
      <vt:lpstr>ΓΡΑΜΜΗ ΙΣΟΥ ΚΟΣΤΟΥΣ</vt:lpstr>
      <vt:lpstr>ΓΡΑΜΜΗ ΙΣΟΥ ΚΟΣΤΟΥΣ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211</cp:revision>
  <dcterms:created xsi:type="dcterms:W3CDTF">2012-09-06T09:03:05Z</dcterms:created>
  <dcterms:modified xsi:type="dcterms:W3CDTF">2015-10-09T13:17:42Z</dcterms:modified>
</cp:coreProperties>
</file>