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0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84478" autoAdjust="0"/>
  </p:normalViewPr>
  <p:slideViewPr>
    <p:cSldViewPr>
      <p:cViewPr varScale="1">
        <p:scale>
          <a:sx n="89" d="100"/>
          <a:sy n="89" d="100"/>
        </p:scale>
        <p:origin x="1482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012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50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1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60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309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590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364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203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4103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9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smtClean="0">
                <a:solidFill>
                  <a:schemeClr val="bg1"/>
                </a:solidFill>
              </a:rPr>
              <a:t>Μικροοικονομική –μορφές αγοράς</a:t>
            </a:r>
            <a:r>
              <a:rPr lang="el-GR" sz="1000" smtClean="0">
                <a:solidFill>
                  <a:schemeClr val="bg1"/>
                </a:solidFill>
              </a:rPr>
              <a:t>, τμήμα λογιστικής και χρηματοοικονομικής,</a:t>
            </a:r>
            <a:r>
              <a:rPr lang="el-GR" sz="1000" baseline="0" smtClean="0">
                <a:solidFill>
                  <a:schemeClr val="bg1"/>
                </a:solidFill>
              </a:rPr>
              <a:t> </a:t>
            </a:r>
            <a:r>
              <a:rPr lang="el-GR" sz="1000" smtClean="0">
                <a:solidFill>
                  <a:schemeClr val="bg1"/>
                </a:solidFill>
              </a:rPr>
              <a:t>ΤΕΙ </a:t>
            </a:r>
            <a:r>
              <a:rPr lang="el-GR" sz="1000">
                <a:solidFill>
                  <a:schemeClr val="bg1"/>
                </a:solidFill>
              </a:rPr>
              <a:t>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82" y="3342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0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1</a:t>
            </a:r>
            <a:r>
              <a:rPr lang="en-US" sz="2800" smtClean="0"/>
              <a:t>3 </a:t>
            </a:r>
            <a:r>
              <a:rPr lang="el-GR" sz="2800" smtClean="0"/>
              <a:t>: </a:t>
            </a:r>
            <a:r>
              <a:rPr lang="el-GR" sz="2800" b="1" smtClean="0"/>
              <a:t>Επανάληψη – ενδεικτικές ερωτήσεις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ΜΟΡΦΕΣ </a:t>
            </a:r>
            <a:r>
              <a:rPr lang="el-GR" sz="3600"/>
              <a:t>ΑΓΟΡΑΣ</a:t>
            </a:r>
            <a:br>
              <a:rPr lang="el-GR" sz="3600"/>
            </a:br>
            <a:r>
              <a:rPr lang="el-GR" sz="3600"/>
              <a:t>1. Πλήρης ανταγωνισµός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l-GR" sz="4000"/>
          </a:p>
          <a:p>
            <a:pPr algn="just"/>
            <a:r>
              <a:rPr lang="el-GR" smtClean="0"/>
              <a:t>Σε </a:t>
            </a:r>
            <a:r>
              <a:rPr lang="el-GR"/>
              <a:t>συνθήκες πλήρους ανταγωνισµού σε µια αγορά επιτυγχάνεται η αποτελεσµατικότερη κατανοµή των πόρων και παραγωγή των προϊόντων που επιθυµεί η κοινωνία.</a:t>
            </a:r>
          </a:p>
          <a:p>
            <a:pPr algn="just"/>
            <a:r>
              <a:rPr lang="el-GR" smtClean="0"/>
              <a:t>Παρουσιάζεται </a:t>
            </a:r>
            <a:r>
              <a:rPr lang="el-GR"/>
              <a:t>σπάνια στην πραγµατική οικονοµία.</a:t>
            </a:r>
          </a:p>
          <a:p>
            <a:pPr algn="just"/>
            <a:r>
              <a:rPr lang="el-GR" smtClean="0"/>
              <a:t>Χρησιµοποιείται </a:t>
            </a:r>
            <a:r>
              <a:rPr lang="el-GR"/>
              <a:t>κυρίως ως υπόδειγµα αγοράς που βοηθάει την παρατήρηση και αξιολόγηση της πραγµατικής οικονοµίας.</a:t>
            </a:r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>1. Πλήρης ανταγωνισµός:  Χαρακτηριστικά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l-GR" sz="4000"/>
          </a:p>
          <a:p>
            <a:pPr algn="just"/>
            <a:r>
              <a:rPr lang="el-GR"/>
              <a:t>Αποτελείται από πολλούς µικρούς αγοραστές και </a:t>
            </a:r>
            <a:r>
              <a:rPr lang="el-GR" smtClean="0"/>
              <a:t>πωλητές.</a:t>
            </a:r>
            <a:endParaRPr lang="el-GR"/>
          </a:p>
          <a:p>
            <a:pPr algn="just"/>
            <a:r>
              <a:rPr lang="el-GR" smtClean="0"/>
              <a:t>Το προϊόν όλων των επιχειρήσεων του κλάδου </a:t>
            </a:r>
            <a:r>
              <a:rPr lang="el-GR"/>
              <a:t>είναι οµοιογενές.</a:t>
            </a:r>
          </a:p>
          <a:p>
            <a:pPr algn="just"/>
            <a:r>
              <a:rPr lang="el-GR" smtClean="0"/>
              <a:t>Υπάρχει </a:t>
            </a:r>
            <a:r>
              <a:rPr lang="el-GR"/>
              <a:t>πλήρης πληροφόρηση για την τιµή, </a:t>
            </a:r>
            <a:r>
              <a:rPr lang="el-GR" smtClean="0"/>
              <a:t>την ποιότητα </a:t>
            </a:r>
            <a:r>
              <a:rPr lang="el-GR"/>
              <a:t>του προϊόντος κ.λπ.</a:t>
            </a:r>
          </a:p>
          <a:p>
            <a:pPr algn="just"/>
            <a:r>
              <a:rPr lang="el-GR" smtClean="0"/>
              <a:t>Υπάρχουν </a:t>
            </a:r>
            <a:r>
              <a:rPr lang="el-GR"/>
              <a:t>ίσες ευκαιρίες πρόσβασης στην ίδια τεχνολογία και τις ίδιες εισροές από όλες τις επιχειρήσεις του κλάδου</a:t>
            </a:r>
            <a:r>
              <a:rPr lang="el-GR" smtClean="0"/>
              <a:t>.</a:t>
            </a:r>
          </a:p>
          <a:p>
            <a:pPr algn="just"/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4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>1. Πλήρης ανταγωνισµός:  Τρόπος λειτουργίας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4000"/>
          </a:p>
          <a:p>
            <a:pPr algn="just"/>
            <a:r>
              <a:rPr lang="el-GR" smtClean="0"/>
              <a:t>Οι πωλητές και οι αγοραστές ενεργούν ως φορείς που λαµβάνουν την τιµή του προϊόντος </a:t>
            </a:r>
            <a:r>
              <a:rPr lang="el-GR"/>
              <a:t>ως δεδοµένη.</a:t>
            </a:r>
          </a:p>
          <a:p>
            <a:pPr algn="just"/>
            <a:r>
              <a:rPr lang="el-GR" smtClean="0"/>
              <a:t>Όλες οι συναλλαγές</a:t>
            </a:r>
            <a:r>
              <a:rPr lang="el-GR"/>
              <a:t>	</a:t>
            </a:r>
            <a:r>
              <a:rPr lang="el-GR" smtClean="0"/>
              <a:t>πραγµατοποιούνται σε µια </a:t>
            </a:r>
            <a:r>
              <a:rPr lang="el-GR"/>
              <a:t>συγκεκριµένη, κοινή αγοραία τιµή.</a:t>
            </a:r>
          </a:p>
          <a:p>
            <a:pPr algn="just"/>
            <a:r>
              <a:rPr lang="el-GR" smtClean="0"/>
              <a:t>Υπάρχει</a:t>
            </a:r>
            <a:r>
              <a:rPr lang="el-GR"/>
              <a:t>	</a:t>
            </a:r>
            <a:r>
              <a:rPr lang="el-GR" smtClean="0"/>
              <a:t>ευκολία εισόδου και εξόδου των </a:t>
            </a:r>
            <a:r>
              <a:rPr lang="el-GR"/>
              <a:t>επιχειρήσεων στον κλάδο.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0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>2</a:t>
            </a:r>
            <a:r>
              <a:rPr lang="el-GR" sz="3600"/>
              <a:t>.	Καθαρό Μονοπώλιο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Υπάρχει µια µόνο επιχείρηση που παράγει</a:t>
            </a:r>
            <a:r>
              <a:rPr lang="el-GR"/>
              <a:t>	</a:t>
            </a:r>
            <a:r>
              <a:rPr lang="el-GR" smtClean="0"/>
              <a:t>και  προσφέρει </a:t>
            </a:r>
            <a:r>
              <a:rPr lang="el-GR"/>
              <a:t>το προϊόν.</a:t>
            </a:r>
          </a:p>
          <a:p>
            <a:pPr algn="just"/>
            <a:r>
              <a:rPr lang="el-GR" smtClean="0"/>
              <a:t>Υπάρχει έλλειψη στενών υποκατάστατων του </a:t>
            </a:r>
            <a:r>
              <a:rPr lang="el-GR"/>
              <a:t>προϊόντος.</a:t>
            </a:r>
          </a:p>
          <a:p>
            <a:pPr algn="just"/>
            <a:r>
              <a:rPr lang="el-GR" smtClean="0"/>
              <a:t>Υπάρχουν αποτελεσµατικά εµπόδια πρόσβασης που καθιστούν αδύνατη την είσοδο νέων </a:t>
            </a:r>
            <a:r>
              <a:rPr lang="el-GR"/>
              <a:t>επιχειρήσεων στον κλάδο.</a:t>
            </a:r>
          </a:p>
          <a:p>
            <a:pPr algn="just"/>
            <a:r>
              <a:rPr lang="el-GR" smtClean="0"/>
              <a:t>[</a:t>
            </a:r>
            <a:r>
              <a:rPr lang="el-GR"/>
              <a:t>Παραδείγµατα: </a:t>
            </a:r>
            <a:r>
              <a:rPr lang="el-GR" smtClean="0"/>
              <a:t>επιχειρήσεις παραγωγής </a:t>
            </a:r>
            <a:r>
              <a:rPr lang="el-GR"/>
              <a:t>ηλεκτρισµού, φυσικού αερίου, υδάτων κ.α.]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1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>2</a:t>
            </a:r>
            <a:r>
              <a:rPr lang="el-GR" sz="3600"/>
              <a:t>.	Καθαρό  Μονοπώλιο:  συνθήκες δηµιουργίας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l-GR" smtClean="0"/>
          </a:p>
          <a:p>
            <a:pPr algn="just"/>
            <a:r>
              <a:rPr lang="el-GR" smtClean="0"/>
              <a:t>Το</a:t>
            </a:r>
            <a:r>
              <a:rPr lang="el-GR"/>
              <a:t>	</a:t>
            </a:r>
            <a:r>
              <a:rPr lang="el-GR" smtClean="0"/>
              <a:t>κόστος παραγωγής κάνει έναν µοναδικό </a:t>
            </a:r>
            <a:r>
              <a:rPr lang="el-GR"/>
              <a:t>παραγωγό πιο αποτελεσµατικό από έναν µεγάλο αριθµό παραγωγών (φυσικό µονοπώλιο).</a:t>
            </a:r>
          </a:p>
          <a:p>
            <a:pPr algn="just"/>
            <a:r>
              <a:rPr lang="el-GR" smtClean="0"/>
              <a:t>Μια </a:t>
            </a:r>
            <a:r>
              <a:rPr lang="el-GR"/>
              <a:t>αναγκαία εισροή παραγωγής (πρώτες ύλες, τεχνογνωσία, δικαίωµα ευρεσιτεχνίας)  κατέχεται  από  µια  </a:t>
            </a:r>
            <a:r>
              <a:rPr lang="el-GR" smtClean="0"/>
              <a:t>και µοναδική </a:t>
            </a:r>
            <a:r>
              <a:rPr lang="el-GR"/>
              <a:t>επιχείρηση.</a:t>
            </a:r>
          </a:p>
          <a:p>
            <a:pPr algn="just"/>
            <a:r>
              <a:rPr lang="el-GR" smtClean="0"/>
              <a:t>Το </a:t>
            </a:r>
            <a:r>
              <a:rPr lang="el-GR"/>
              <a:t>κράτος δίνει σε µια µοναδική επιχείρηση το αποκλειστικό δικαίωµα να παράγει κάποιο αγαθό.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2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3</a:t>
            </a:r>
            <a:r>
              <a:rPr lang="el-GR" sz="3600"/>
              <a:t>.	Μονοπωλιακός Ανταγωνισµός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mtClean="0"/>
              <a:t>Υπάρχει σχετικά µεγάλος αριθµός </a:t>
            </a:r>
            <a:r>
              <a:rPr lang="el-GR"/>
              <a:t>επιχειρήσεων µε µικρό µερίδιο αγοράς.</a:t>
            </a:r>
          </a:p>
          <a:p>
            <a:pPr algn="just"/>
            <a:r>
              <a:rPr lang="el-GR" smtClean="0"/>
              <a:t>Κάθε </a:t>
            </a:r>
            <a:r>
              <a:rPr lang="el-GR"/>
              <a:t>επιχείρηση του κλάδου παράγει και πωλεί ένα διαφοροποιηµένο προϊόν σε σχέση µε τα προϊόντα των άλλων επιχειρήσεων.</a:t>
            </a:r>
          </a:p>
          <a:p>
            <a:pPr algn="just"/>
            <a:r>
              <a:rPr lang="el-GR" smtClean="0"/>
              <a:t>Υπάρχει </a:t>
            </a:r>
            <a:r>
              <a:rPr lang="el-GR"/>
              <a:t>εύκολη είσοδος και έξοδος νέων επιχειρήσεων στον κλάδο</a:t>
            </a:r>
            <a:r>
              <a:rPr lang="el-GR" smtClean="0"/>
              <a:t>.</a:t>
            </a:r>
          </a:p>
          <a:p>
            <a:pPr marL="0" indent="0" algn="just">
              <a:buNone/>
            </a:pPr>
            <a:r>
              <a:rPr lang="el-GR"/>
              <a:t>[Παραδείγµατα: καταστήµατα ενδυµάτων και υποδηµάτων, εστιατόρια, καφετέριες, κοµµωτήρια,</a:t>
            </a:r>
          </a:p>
          <a:p>
            <a:pPr marL="0" indent="0" algn="just">
              <a:buNone/>
            </a:pPr>
            <a:r>
              <a:rPr lang="el-GR"/>
              <a:t>φροντιστήρια, πρατήρια βενζίνης κ.α.]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6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>4.	Ολιγοπώλιο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640960" cy="4968552"/>
          </a:xfrm>
        </p:spPr>
        <p:txBody>
          <a:bodyPr>
            <a:normAutofit fontScale="92500"/>
          </a:bodyPr>
          <a:lstStyle/>
          <a:p>
            <a:pPr algn="just"/>
            <a:r>
              <a:rPr lang="el-GR" smtClean="0"/>
              <a:t>Υπάρχει </a:t>
            </a:r>
            <a:r>
              <a:rPr lang="el-GR"/>
              <a:t>µικρός αριθµός επιχειρήσεων που παράγει και προσφέρει το µεγαλύτερο  µέρος της συνολικής προσφοράς ενός προϊόντος.</a:t>
            </a:r>
          </a:p>
          <a:p>
            <a:pPr algn="just"/>
            <a:r>
              <a:rPr lang="el-GR" smtClean="0"/>
              <a:t>Υπάρχει </a:t>
            </a:r>
            <a:r>
              <a:rPr lang="el-GR"/>
              <a:t>αµοιβαία	αλληλεξάρτηση µεταξύ των επιχειρήσεων του κλάδου.</a:t>
            </a:r>
          </a:p>
          <a:p>
            <a:pPr algn="just"/>
            <a:r>
              <a:rPr lang="el-GR" smtClean="0"/>
              <a:t>Υπάρχει </a:t>
            </a:r>
            <a:r>
              <a:rPr lang="el-GR"/>
              <a:t>οµοιογενές ή παρόµοιο προϊόν. </a:t>
            </a:r>
            <a:endParaRPr lang="el-GR" smtClean="0"/>
          </a:p>
          <a:p>
            <a:pPr algn="just"/>
            <a:r>
              <a:rPr lang="el-GR" smtClean="0"/>
              <a:t>Υπάρχουν σηµαντικά</a:t>
            </a:r>
            <a:r>
              <a:rPr lang="el-GR"/>
              <a:t>	</a:t>
            </a:r>
            <a:r>
              <a:rPr lang="el-GR" smtClean="0"/>
              <a:t>εµπόδια εισόδου</a:t>
            </a:r>
            <a:r>
              <a:rPr lang="el-GR"/>
              <a:t>	</a:t>
            </a:r>
            <a:r>
              <a:rPr lang="el-GR" smtClean="0"/>
              <a:t>στον κλάδο.</a:t>
            </a:r>
          </a:p>
          <a:p>
            <a:pPr marL="0" indent="0" algn="just">
              <a:buNone/>
            </a:pPr>
            <a:r>
              <a:rPr lang="el-GR" smtClean="0"/>
              <a:t>[</a:t>
            </a:r>
            <a:r>
              <a:rPr lang="el-GR"/>
              <a:t>Παραδείγµατα: ο κλάδος τσιµέντου, αλουµινίου, αυτοκινήτου, ηλεκτρικών συσκευών κ.α.]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5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4</a:t>
            </a:r>
            <a:r>
              <a:rPr lang="el-GR" sz="3600"/>
              <a:t>. Ολιγοπώλιο:  συνθήκες δηµιουργίας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640960" cy="4968552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Οικονοµίες κλίµακας παραγωγής (οι τεχνολογικές </a:t>
            </a:r>
            <a:r>
              <a:rPr lang="el-GR"/>
              <a:t>συνθήκες παραγωγής επιβάλλουν µεγάλο µέγεθος µονάδος για να είναι η παραγωγή οικονοµική).</a:t>
            </a:r>
          </a:p>
          <a:p>
            <a:pPr algn="just"/>
            <a:r>
              <a:rPr lang="el-GR" smtClean="0"/>
              <a:t>Τακτικές </a:t>
            </a:r>
            <a:r>
              <a:rPr lang="el-GR"/>
              <a:t>θεµιτού ή αθέµιτου ανταγωνισµού.</a:t>
            </a:r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1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Μορφές </a:t>
            </a:r>
            <a:r>
              <a:rPr lang="el-GR" sz="3600"/>
              <a:t>Αγοράς: Σχεδιάγραµµα</a:t>
            </a:r>
            <a:br>
              <a:rPr lang="el-GR" sz="3600"/>
            </a:br>
            <a:endParaRPr lang="el-GR" sz="36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64096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869072"/>
            <a:ext cx="6192688" cy="4238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9872" y="5264428"/>
            <a:ext cx="29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Mankiw &amp; Taylor, 2010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Σύγχρονη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Μικροοικονοµική Ανάλυση (2013), Κιόχος Π., Παπανικολάου Γ. και Κιόχος Α. </a:t>
            </a:r>
            <a:endParaRPr lang="el-GR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Αρχές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οικονοµικής θεωρίας (2010), Mankiw G.N. and Taylor M.P</a:t>
            </a: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280920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Μικροοικονομική</a:t>
            </a:r>
            <a:endParaRPr lang="el-GR" b="1"/>
          </a:p>
          <a:p>
            <a:pPr algn="l"/>
            <a:r>
              <a:rPr lang="el-GR" sz="2800" b="1" smtClean="0"/>
              <a:t>Ενότητα 12:</a:t>
            </a:r>
            <a:r>
              <a:rPr lang="en-US" sz="2800" smtClean="0"/>
              <a:t> </a:t>
            </a:r>
            <a:r>
              <a:rPr lang="el-GR" sz="2800" smtClean="0"/>
              <a:t>Μορφές αγοράς </a:t>
            </a:r>
            <a:endParaRPr lang="el-GR" sz="2800"/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23" y="4908246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7938137" cy="34163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Μικροοικονομική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Μικροοοικονομική.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 sz="2400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http://eclass.teiep.gr/OpenClass/courses/ACC140/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7257"/>
            <a:ext cx="8972930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Μικροοικονομική</a:t>
            </a:r>
            <a:r>
              <a:rPr lang="el-GR" sz="1100" smtClean="0">
                <a:solidFill>
                  <a:schemeClr val="bg1"/>
                </a:solidFill>
              </a:rPr>
              <a:t>, Ενότητα 1</a:t>
            </a:r>
            <a:r>
              <a:rPr lang="el-GR" sz="1100">
                <a:solidFill>
                  <a:schemeClr val="bg1"/>
                </a:solidFill>
              </a:rPr>
              <a:t>2</a:t>
            </a:r>
            <a:r>
              <a:rPr lang="el-GR" sz="1100" smtClean="0">
                <a:solidFill>
                  <a:schemeClr val="bg1"/>
                </a:solidFill>
              </a:rPr>
              <a:t> ΤΜΗΜΑ ΛΟΓΙΣΤΙΚΗΣ ΚΑΙ ΧΡΗΜΑΤΟΙΚΟΝΟΜΙΚΗΣ , ΤΕΙ ΗΠΕΙΡΟΥ </a:t>
            </a:r>
            <a:r>
              <a:rPr lang="el-GR" sz="1100" b="1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525079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4677"/>
            <a:ext cx="9144000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Μικροοικονομική, Ενότητα </a:t>
            </a:r>
            <a:r>
              <a:rPr lang="el-GR" sz="1200" b="1" smtClean="0">
                <a:solidFill>
                  <a:schemeClr val="bg1"/>
                </a:solidFill>
              </a:rPr>
              <a:t>1</a:t>
            </a:r>
            <a:r>
              <a:rPr lang="el-GR" sz="1200" b="1">
                <a:solidFill>
                  <a:schemeClr val="bg1"/>
                </a:solidFill>
              </a:rPr>
              <a:t>2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128276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rmAutofit/>
          </a:bodyPr>
          <a:lstStyle/>
          <a:p>
            <a:r>
              <a:rPr lang="el-GR"/>
              <a:t>Ολοκληρώνοντας την ενότητα θα πρέπει να είστε σε θέση να </a:t>
            </a:r>
            <a:r>
              <a:rPr lang="el-GR" smtClean="0"/>
              <a:t>:</a:t>
            </a:r>
          </a:p>
          <a:p>
            <a:r>
              <a:rPr lang="el-GR" smtClean="0"/>
              <a:t>Γνωρίζετε και διακρίνετε τις μορφές αγοράς</a:t>
            </a:r>
          </a:p>
          <a:p>
            <a:r>
              <a:rPr lang="el-GR" smtClean="0"/>
              <a:t>Παρουσιάζετε τον τρόπο που δημιουργούνται </a:t>
            </a:r>
          </a:p>
          <a:p>
            <a:r>
              <a:rPr lang="el-GR" smtClean="0"/>
              <a:t>Δίνετε παραδείγματα επιχειρήσεων με βάση τον κλάδο που ανήκουν </a:t>
            </a:r>
          </a:p>
          <a:p>
            <a:pPr marL="0" indent="0">
              <a:buNone/>
            </a:pPr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/>
          </a:p>
          <a:p>
            <a:endParaRPr lang="el-GR" smtClean="0"/>
          </a:p>
          <a:p>
            <a:endParaRPr lang="el-GR" smtClean="0"/>
          </a:p>
          <a:p>
            <a:pPr marL="0"/>
            <a:endParaRPr lang="el-GR" smtClean="0"/>
          </a:p>
          <a:p>
            <a:pPr marL="0"/>
            <a:endParaRPr lang="el-GR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/>
          <a:lstStyle/>
          <a:p>
            <a:r>
              <a:rPr lang="el-GR" smtClean="0"/>
              <a:t>Μορφή αγοράς</a:t>
            </a:r>
          </a:p>
          <a:p>
            <a:r>
              <a:rPr lang="el-GR" smtClean="0"/>
              <a:t>Πλήρης Ανταγωνισμός </a:t>
            </a:r>
          </a:p>
          <a:p>
            <a:r>
              <a:rPr lang="el-GR" smtClean="0"/>
              <a:t>Μονοπώλιο </a:t>
            </a:r>
          </a:p>
          <a:p>
            <a:r>
              <a:rPr lang="el-GR" smtClean="0"/>
              <a:t>Μονοπωλιακός ανταγωνισμός</a:t>
            </a:r>
          </a:p>
          <a:p>
            <a:r>
              <a:rPr lang="el-GR" smtClean="0"/>
              <a:t>Ολιγοπώλιο 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 marL="0" indent="0">
              <a:buNone/>
            </a:pPr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44017" y="3672417"/>
            <a:ext cx="8999983" cy="1135063"/>
          </a:xfrm>
        </p:spPr>
        <p:txBody>
          <a:bodyPr>
            <a:noAutofit/>
          </a:bodyPr>
          <a:lstStyle/>
          <a:p>
            <a:r>
              <a:rPr lang="el-GR" sz="3600" smtClean="0"/>
              <a:t>Ενότητα 12 : Μορφές αγοράς</a:t>
            </a:r>
            <a:endParaRPr lang="el-GR" sz="36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5719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>ΜΟΡΦΕΣ ΑΓΟΡΑΣ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841276"/>
            <a:ext cx="8291264" cy="4968552"/>
          </a:xfrm>
        </p:spPr>
        <p:txBody>
          <a:bodyPr>
            <a:normAutofit/>
          </a:bodyPr>
          <a:lstStyle/>
          <a:p>
            <a:pPr algn="just"/>
            <a:r>
              <a:rPr lang="el-GR" sz="4000" smtClean="0"/>
              <a:t>Μορφή αγοράς: το συγκεκριµένο περιβάλλον µέσα στο οποίο </a:t>
            </a:r>
            <a:r>
              <a:rPr lang="el-GR" sz="4000"/>
              <a:t>δραστηριοποιείται µια επιχείρηση και επηρεάζει τις αποφάσεις της, ως προς την τιµολογιακή πολιτική και το επίπεδο παραγωγής.</a:t>
            </a:r>
          </a:p>
          <a:p>
            <a:pPr marL="0" indent="0" algn="just">
              <a:buNone/>
            </a:pPr>
            <a:endParaRPr lang="el-GR" sz="4000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749</Words>
  <Application>Microsoft Office PowerPoint</Application>
  <PresentationFormat>On-screen Show (16:10)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Θέμα του Office</vt:lpstr>
      <vt:lpstr>Μικροοικονομική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12 : Μορφές αγοράς</vt:lpstr>
      <vt:lpstr> ΜΟΡΦΕΣ ΑΓΟΡΑΣ</vt:lpstr>
      <vt:lpstr>  ΜΟΡΦΕΣ ΑΓΟΡΑΣ 1. Πλήρης ανταγωνισµός</vt:lpstr>
      <vt:lpstr>  1. Πλήρης ανταγωνισµός:  Χαρακτηριστικά</vt:lpstr>
      <vt:lpstr>  1. Πλήρης ανταγωνισµός:  Τρόπος λειτουργίας</vt:lpstr>
      <vt:lpstr> 2. Καθαρό Μονοπώλιο</vt:lpstr>
      <vt:lpstr>  2. Καθαρό  Μονοπώλιο:  συνθήκες δηµιουργίας</vt:lpstr>
      <vt:lpstr> 3. Μονοπωλιακός Ανταγωνισµός</vt:lpstr>
      <vt:lpstr> 4. Ολιγοπώλιο</vt:lpstr>
      <vt:lpstr> 4. Ολιγοπώλιο:  συνθήκες δηµιουργίας</vt:lpstr>
      <vt:lpstr>  Μορφές Αγοράς: Σχεδιάγραµµα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222</cp:revision>
  <dcterms:created xsi:type="dcterms:W3CDTF">2012-09-06T09:03:05Z</dcterms:created>
  <dcterms:modified xsi:type="dcterms:W3CDTF">2015-10-09T18:36:31Z</dcterms:modified>
</cp:coreProperties>
</file>