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370" r:id="rId13"/>
    <p:sldId id="341" r:id="rId14"/>
    <p:sldId id="342" r:id="rId15"/>
    <p:sldId id="371" r:id="rId16"/>
    <p:sldId id="343" r:id="rId17"/>
    <p:sldId id="372" r:id="rId18"/>
    <p:sldId id="344" r:id="rId19"/>
    <p:sldId id="322" r:id="rId20"/>
    <p:sldId id="323" r:id="rId21"/>
    <p:sldId id="324" r:id="rId22"/>
    <p:sldId id="277" r:id="rId23"/>
    <p:sldId id="278" r:id="rId24"/>
    <p:sldId id="291" r:id="rId25"/>
    <p:sldId id="279" r:id="rId26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4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Τελεστές της γλώσσας </a:t>
            </a:r>
            <a:r>
              <a:rPr lang="en-US" sz="2800" b="1" dirty="0" smtClean="0">
                <a:solidFill>
                  <a:schemeClr val="tx1"/>
                </a:solidFill>
              </a:rPr>
              <a:t>PHP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Αριθμητικοί τελεστές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79934" y="1916832"/>
            <a:ext cx="102610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τα δύο ορίσματα του τελεστή </a:t>
            </a:r>
            <a:r>
              <a:rPr lang="el-GR" sz="3200" b="1" dirty="0" smtClean="0">
                <a:solidFill>
                  <a:srgbClr val="FF0000"/>
                </a:solidFill>
              </a:rPr>
              <a:t>/</a:t>
            </a:r>
            <a:r>
              <a:rPr lang="el-GR" sz="3200" dirty="0" smtClean="0"/>
              <a:t> είναι ακέραιοι τότε το αποτέλεσμα της διαιρέσεως είναι ακέραιος αριθμός. 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Επίσης υπάρχει και ο τελεστής 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(τελεία) </a:t>
            </a:r>
            <a:r>
              <a:rPr lang="el-GR" sz="3200" dirty="0" smtClean="0"/>
              <a:t>ο</a:t>
            </a:r>
          </a:p>
          <a:p>
            <a:r>
              <a:rPr lang="el-GR" sz="3200" dirty="0" smtClean="0"/>
              <a:t>οποίος κάνει ότι το </a:t>
            </a:r>
            <a:r>
              <a:rPr lang="el-GR" sz="3200" b="1" dirty="0" smtClean="0">
                <a:solidFill>
                  <a:srgbClr val="FF0000"/>
                </a:solidFill>
              </a:rPr>
              <a:t>+ </a:t>
            </a:r>
            <a:r>
              <a:rPr lang="el-GR" sz="3200" dirty="0" smtClean="0"/>
              <a:t>στους αριθμούς για τα αλφαριθμητικά. Με αυτόν τον τελεστή συνενώνουμε δύο αλφαριθμητικά.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Για παράδειγμα η έκφραση </a:t>
            </a:r>
            <a:r>
              <a:rPr lang="el-GR" sz="2800" b="1" dirty="0" smtClean="0"/>
              <a:t>“HELLO”.” WORLD” </a:t>
            </a:r>
            <a:r>
              <a:rPr lang="el-GR" sz="2800" dirty="0" smtClean="0"/>
              <a:t>έχει σαν αποτέλεσμα </a:t>
            </a:r>
            <a:r>
              <a:rPr lang="el-GR" sz="2800" b="1" dirty="0" smtClean="0"/>
              <a:t>“HELLO WORLD”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Τελεστές αναθέσεως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7" y="1412776"/>
            <a:ext cx="9866597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Όμοια με την</a:t>
            </a:r>
            <a:r>
              <a:rPr lang="el-GR" sz="3200" b="1" dirty="0" smtClean="0"/>
              <a:t> C </a:t>
            </a:r>
            <a:r>
              <a:rPr lang="el-GR" sz="3200" dirty="0" smtClean="0"/>
              <a:t>η </a:t>
            </a:r>
            <a:r>
              <a:rPr lang="el-GR" sz="3200" b="1" dirty="0" smtClean="0"/>
              <a:t>PHP</a:t>
            </a:r>
            <a:r>
              <a:rPr lang="el-GR" sz="3200" dirty="0" smtClean="0"/>
              <a:t> έχει και τελεστές αναθέσεως. Για παράδειγμα είναι απόλυτα έγκυρο να γράψουμε σε κάποιο σημείο του κώδικα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$a=($b = 2);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r>
              <a:rPr lang="el-GR" sz="3200" dirty="0" smtClean="0"/>
              <a:t>όπως και να γράψουμε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$a+=2;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 smtClean="0"/>
              <a:t>Η πρώτη εντολή αναθέτει το </a:t>
            </a:r>
            <a:r>
              <a:rPr lang="el-GR" sz="3200" b="1" dirty="0" smtClean="0"/>
              <a:t>2</a:t>
            </a:r>
            <a:r>
              <a:rPr lang="el-GR" sz="3200" dirty="0" smtClean="0"/>
              <a:t> στην μεταβλητή </a:t>
            </a:r>
            <a:r>
              <a:rPr lang="el-GR" sz="3200" b="1" dirty="0" smtClean="0"/>
              <a:t>$b </a:t>
            </a:r>
            <a:r>
              <a:rPr lang="el-GR" sz="3200" dirty="0" smtClean="0"/>
              <a:t>και φυσικά μετά την αναθέτει και στην μεταβλητή </a:t>
            </a:r>
            <a:r>
              <a:rPr lang="el-GR" sz="3200" b="1" dirty="0" smtClean="0"/>
              <a:t>$a.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 smtClean="0"/>
              <a:t>Στην δεύτερη εντολή το </a:t>
            </a:r>
            <a:r>
              <a:rPr lang="el-GR" sz="3200" b="1" dirty="0" smtClean="0"/>
              <a:t>2 </a:t>
            </a:r>
            <a:r>
              <a:rPr lang="el-GR" sz="3200" dirty="0" smtClean="0"/>
              <a:t>προστίθεται στην τιμή που</a:t>
            </a:r>
          </a:p>
          <a:p>
            <a:r>
              <a:rPr lang="el-GR" sz="3200" dirty="0" smtClean="0"/>
              <a:t>έχει εκείνη την στιγμή η μεταβλητή </a:t>
            </a:r>
            <a:r>
              <a:rPr lang="el-GR" sz="3200" b="1" dirty="0" smtClean="0"/>
              <a:t>$a.</a:t>
            </a: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Τελεστές συγκρίσεως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7" y="1412776"/>
            <a:ext cx="9866597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 να συγκρίνουμε αποτελέσματα πράξεων μεταξύ τους χρησιμοποιούμε τους τελεστές συγκρίσεως.</a:t>
            </a: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58" y="2780928"/>
            <a:ext cx="97069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Τελεστές συγκρίσεως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04" y="2399648"/>
            <a:ext cx="9661718" cy="261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Τελεστές εκτελέσεως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950" y="1601580"/>
            <a:ext cx="9866597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</a:t>
            </a:r>
            <a:r>
              <a:rPr lang="el-GR" sz="3200" b="1" dirty="0" smtClean="0"/>
              <a:t>PHP</a:t>
            </a:r>
            <a:r>
              <a:rPr lang="el-GR" sz="3200" dirty="0" smtClean="0"/>
              <a:t> έχει έναν τελεστή που όμοιό του δεν θα δούμε σε άλλη γλώσσα. Αυτός είναι ο </a:t>
            </a:r>
            <a:r>
              <a:rPr lang="el-GR" sz="3200" b="1" dirty="0" smtClean="0"/>
              <a:t>τελεστής εκτελέσεως </a:t>
            </a:r>
            <a:r>
              <a:rPr lang="el-GR" sz="3200" dirty="0" smtClean="0"/>
              <a:t>προγραμμάτων. 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εκτελέσουμε μία εντολή του λειτουργικού αρκεί να την περικλείσουμε σε </a:t>
            </a:r>
            <a:r>
              <a:rPr lang="el-GR" sz="3200" b="1" dirty="0" smtClean="0">
                <a:solidFill>
                  <a:srgbClr val="FF0000"/>
                </a:solidFill>
              </a:rPr>
              <a:t>` `</a:t>
            </a:r>
            <a:r>
              <a:rPr lang="el-GR" sz="3200" dirty="0" smtClean="0"/>
              <a:t>. Προσέξτε αυτά δεν είναι τα μονά εισαγωγικά αλλά οι απόστροφοι. </a:t>
            </a:r>
          </a:p>
          <a:p>
            <a:pPr>
              <a:buFont typeface="Arial" pitchFamily="34" charset="0"/>
              <a:buChar char="•"/>
            </a:pPr>
            <a:endParaRPr kumimoji="0" lang="el-GR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δούμε στην πράξη το αποτέλεσμα του παραπάνω τελεστή ας μελετήσουμε την επόμενη ενότητα κώδικα: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Τελεστές εκτελέσεως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950" y="1484784"/>
            <a:ext cx="9866597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9974" y="1700808"/>
            <a:ext cx="9433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&lt;?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$result=`</a:t>
            </a:r>
            <a:r>
              <a:rPr lang="en-US" sz="3200" b="1" dirty="0" err="1" smtClean="0">
                <a:solidFill>
                  <a:srgbClr val="FF0000"/>
                </a:solidFill>
              </a:rPr>
              <a:t>ls</a:t>
            </a:r>
            <a:r>
              <a:rPr lang="en-US" sz="3200" b="1" dirty="0" smtClean="0">
                <a:solidFill>
                  <a:srgbClr val="FF0000"/>
                </a:solidFill>
              </a:rPr>
              <a:t> -CF';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echo “LS RESULTS=&lt;B&gt;$result&lt;/B&gt;”;</a:t>
            </a:r>
          </a:p>
          <a:p>
            <a:r>
              <a:rPr lang="el-GR" sz="3200" b="1" dirty="0" smtClean="0">
                <a:solidFill>
                  <a:srgbClr val="FF0000"/>
                </a:solidFill>
              </a:rPr>
              <a:t>?&gt;</a:t>
            </a:r>
          </a:p>
          <a:p>
            <a:endParaRPr lang="el-GR" sz="3200" dirty="0" smtClean="0"/>
          </a:p>
          <a:p>
            <a:r>
              <a:rPr lang="el-GR" sz="3200" dirty="0" smtClean="0"/>
              <a:t>Στην παραπάνω ενότητα εκτελείται η εντολή </a:t>
            </a:r>
            <a:r>
              <a:rPr lang="el-GR" sz="3200" b="1" dirty="0" err="1" smtClean="0"/>
              <a:t>ls</a:t>
            </a:r>
            <a:r>
              <a:rPr lang="el-GR" sz="3200" b="1" dirty="0" smtClean="0"/>
              <a:t> -CF </a:t>
            </a:r>
            <a:r>
              <a:rPr lang="el-GR" sz="3200" dirty="0" smtClean="0"/>
              <a:t>του UNIX και το αποτέλεσμα αυτής εκχωρείται στην μεταβλητή </a:t>
            </a:r>
            <a:r>
              <a:rPr lang="el-GR" sz="3200" b="1" dirty="0" smtClean="0"/>
              <a:t>$</a:t>
            </a:r>
            <a:r>
              <a:rPr lang="el-GR" sz="3200" b="1" dirty="0" err="1" smtClean="0"/>
              <a:t>result</a:t>
            </a:r>
            <a:r>
              <a:rPr lang="el-GR" sz="3200" dirty="0" smtClean="0"/>
              <a:t>. Στην συνέχεια με μία </a:t>
            </a:r>
            <a:r>
              <a:rPr lang="el-GR" sz="3200" b="1" dirty="0" err="1" smtClean="0"/>
              <a:t>echo</a:t>
            </a:r>
            <a:endParaRPr lang="el-GR" sz="3200" b="1" dirty="0" smtClean="0"/>
          </a:p>
          <a:p>
            <a:r>
              <a:rPr lang="el-GR" sz="3200" dirty="0" smtClean="0"/>
              <a:t>εμφανίζουμε με έντονα γράμματα τα αποτελέσματα της εντολής.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Λογικοί τελεστές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90" y="1484784"/>
            <a:ext cx="902611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39974" y="5589240"/>
            <a:ext cx="9505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3200" dirty="0" smtClean="0"/>
              <a:t>Οι τελεστές </a:t>
            </a:r>
            <a:r>
              <a:rPr lang="el-GR" sz="3200" b="1" dirty="0" err="1" smtClean="0">
                <a:solidFill>
                  <a:srgbClr val="FF0000"/>
                </a:solidFill>
              </a:rPr>
              <a:t>and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και </a:t>
            </a:r>
            <a:r>
              <a:rPr lang="el-GR" sz="3200" b="1" dirty="0" err="1" smtClean="0">
                <a:solidFill>
                  <a:srgbClr val="FF0000"/>
                </a:solidFill>
              </a:rPr>
              <a:t>or</a:t>
            </a:r>
            <a:r>
              <a:rPr lang="el-GR" sz="3200" dirty="0" smtClean="0"/>
              <a:t> έχουν την ίδια σημασία με τους </a:t>
            </a:r>
            <a:r>
              <a:rPr lang="el-GR" sz="3200" b="1" dirty="0" smtClean="0"/>
              <a:t>&amp;&amp;</a:t>
            </a:r>
            <a:r>
              <a:rPr lang="el-GR" sz="3200" dirty="0" smtClean="0"/>
              <a:t> και </a:t>
            </a:r>
            <a:r>
              <a:rPr lang="el-GR" sz="3200" b="1" dirty="0" smtClean="0"/>
              <a:t>||</a:t>
            </a:r>
            <a:r>
              <a:rPr lang="el-GR" sz="3200" dirty="0" smtClean="0"/>
              <a:t> αλλά μικρότερη προτεραιότητα.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17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4,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4,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4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Τελεστές της γλώσσας </a:t>
            </a:r>
            <a:r>
              <a:rPr lang="en-US" sz="2800" dirty="0" smtClean="0">
                <a:solidFill>
                  <a:schemeClr val="tx1"/>
                </a:solidFill>
              </a:rPr>
              <a:t>PHP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των τελεστών (Αριθμητικοί τελεστές, Τελεστές αναθέσεως Τελεστές συγκρίσεως, Τελεστές εκτελέσεως) της γλώσσας </a:t>
            </a:r>
            <a:r>
              <a:rPr lang="en-US" sz="3200" dirty="0" smtClean="0"/>
              <a:t>PHP.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Αριθμητικοί </a:t>
            </a:r>
            <a:r>
              <a:rPr lang="el-GR" sz="3200" dirty="0" smtClean="0"/>
              <a:t>τελεστές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Τελεστές </a:t>
            </a:r>
            <a:r>
              <a:rPr lang="el-GR" sz="3200" dirty="0" smtClean="0"/>
              <a:t>αναθέσεως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Τελεστές συγκρίσεως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Τελεστές εκτελέσεως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Τελεστές της γλώσσας </a:t>
            </a:r>
            <a:r>
              <a:rPr lang="en-US" dirty="0" smtClean="0"/>
              <a:t>PHP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Αριθμητικοί τελεστές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4,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42" y="1988840"/>
            <a:ext cx="97930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970</Words>
  <Application>Microsoft Office PowerPoint</Application>
  <PresentationFormat>Προσαρμογή</PresentationFormat>
  <Paragraphs>154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Αριθμητικοί τελεστές</vt:lpstr>
      <vt:lpstr>Αριθμητικοί τελεστές</vt:lpstr>
      <vt:lpstr>Τελεστές αναθέσεως</vt:lpstr>
      <vt:lpstr>Τελεστές συγκρίσεως</vt:lpstr>
      <vt:lpstr>Τελεστές συγκρίσεως</vt:lpstr>
      <vt:lpstr>Τελεστές εκτελέσεως</vt:lpstr>
      <vt:lpstr>Τελεστές εκτελέσεως</vt:lpstr>
      <vt:lpstr>Λογικοί τελεστές</vt:lpstr>
      <vt:lpstr>Διαφάνεια 17</vt:lpstr>
      <vt:lpstr>Σημείωμα Αδειοδότησης</vt:lpstr>
      <vt:lpstr>Σημείωμα Αναφοράς</vt:lpstr>
      <vt:lpstr>Διαφάνεια 20</vt:lpstr>
      <vt:lpstr>Διαφάνεια 21</vt:lpstr>
      <vt:lpstr>Διαφάνεια 22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134</cp:revision>
  <dcterms:created xsi:type="dcterms:W3CDTF">2015-04-14T16:45:01Z</dcterms:created>
  <dcterms:modified xsi:type="dcterms:W3CDTF">2015-09-17T15:51:09Z</dcterms:modified>
</cp:coreProperties>
</file>