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16" r:id="rId16"/>
    <p:sldId id="291" r:id="rId17"/>
    <p:sldId id="292" r:id="rId18"/>
    <p:sldId id="293" r:id="rId19"/>
    <p:sldId id="280" r:id="rId20"/>
  </p:sldIdLst>
  <p:sldSz cx="9144000" cy="5715000" type="screen16x10"/>
  <p:notesSz cx="6858000" cy="9144000"/>
  <p:custDataLst>
    <p:tags r:id="rId2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>
        <p:scale>
          <a:sx n="100" d="100"/>
          <a:sy n="100" d="100"/>
        </p:scale>
        <p:origin x="902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797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5145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09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9335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342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69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744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917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3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Πίνακες,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Πίνακες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Περισσότερα για τα </a:t>
            </a:r>
            <a:r>
              <a:rPr lang="en-US" dirty="0"/>
              <a:t>Strings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Αντίθετα με τα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strings</a:t>
            </a:r>
            <a:r>
              <a:rPr lang="el-GR" sz="2400" dirty="0"/>
              <a:t> σε άλλες γλώσσες προγραμματισμού (C, PASCAL) που </a:t>
            </a:r>
            <a:r>
              <a:rPr lang="el-GR" sz="2400" dirty="0" smtClean="0"/>
              <a:t>είναι απλώς </a:t>
            </a:r>
            <a:r>
              <a:rPr lang="el-GR" sz="2400" dirty="0"/>
              <a:t>πίνακες χαρακτήρων, στη C++ τα </a:t>
            </a:r>
            <a:r>
              <a:rPr lang="el-GR" sz="2400" dirty="0" err="1"/>
              <a:t>strings</a:t>
            </a:r>
            <a:r>
              <a:rPr lang="el-GR" sz="2400" dirty="0"/>
              <a:t> είναι κανονικά αντικείμενα, </a:t>
            </a:r>
            <a:r>
              <a:rPr lang="el-GR" sz="2400" dirty="0" smtClean="0"/>
              <a:t>που υλοποιούνται </a:t>
            </a:r>
            <a:r>
              <a:rPr lang="el-GR" sz="2400" dirty="0"/>
              <a:t>με την κλάση </a:t>
            </a:r>
            <a:r>
              <a:rPr lang="el-GR" sz="2400" dirty="0" err="1"/>
              <a:t>string</a:t>
            </a:r>
            <a:r>
              <a:rPr lang="el-GR" sz="2400" dirty="0"/>
              <a:t> (στο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namespace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Για λόγους συμβατότητας </a:t>
            </a:r>
            <a:r>
              <a:rPr lang="el-GR" sz="2400" dirty="0"/>
              <a:t>με τη C, υπάρχει </a:t>
            </a:r>
            <a:r>
              <a:rPr lang="el-GR" sz="2400" dirty="0" smtClean="0"/>
              <a:t>πλήρης υποστήριξη </a:t>
            </a:r>
            <a:r>
              <a:rPr lang="el-GR" sz="2400" dirty="0"/>
              <a:t>των </a:t>
            </a:r>
            <a:r>
              <a:rPr lang="el-GR" sz="2400" dirty="0" err="1"/>
              <a:t>strings</a:t>
            </a:r>
            <a:r>
              <a:rPr lang="el-GR" sz="2400" dirty="0"/>
              <a:t> υπό την μορφή </a:t>
            </a:r>
            <a:r>
              <a:rPr lang="el-GR" sz="2400" dirty="0" smtClean="0"/>
              <a:t>πινάκων χαρακτήρων </a:t>
            </a:r>
            <a:r>
              <a:rPr lang="el-GR" sz="2400" dirty="0"/>
              <a:t>(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char *</a:t>
            </a:r>
            <a:r>
              <a:rPr lang="en-US" sz="2400" dirty="0"/>
              <a:t> </a:t>
            </a:r>
            <a:r>
              <a:rPr lang="el-GR" sz="2400" dirty="0"/>
              <a:t>ή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char []</a:t>
            </a:r>
            <a:r>
              <a:rPr lang="en-US" sz="2400" dirty="0"/>
              <a:t>).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3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Περισσότερα για τα </a:t>
            </a:r>
            <a:r>
              <a:rPr lang="en-US" dirty="0"/>
              <a:t>Strings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Πέρα από την απευθείας χρήση τους </a:t>
            </a:r>
            <a:r>
              <a:rPr lang="el-GR" sz="2000" dirty="0"/>
              <a:t>(</a:t>
            </a:r>
            <a:r>
              <a:rPr lang="el-GR" sz="2000" dirty="0" smtClean="0"/>
              <a:t>που </a:t>
            </a:r>
            <a:r>
              <a:rPr lang="el-GR" sz="2000" dirty="0"/>
              <a:t>είδαμε στην </a:t>
            </a:r>
            <a:r>
              <a:rPr lang="el-GR" sz="2000" dirty="0" err="1" smtClean="0"/>
              <a:t>cout</a:t>
            </a:r>
            <a:r>
              <a:rPr lang="el-GR" sz="2000" dirty="0" smtClean="0"/>
              <a:t>), </a:t>
            </a:r>
            <a:r>
              <a:rPr lang="el-GR" sz="2000" dirty="0"/>
              <a:t>μπορούμε </a:t>
            </a:r>
            <a:r>
              <a:rPr lang="el-GR" sz="2000" dirty="0" smtClean="0"/>
              <a:t>να δημιουργήσουμε </a:t>
            </a:r>
            <a:r>
              <a:rPr lang="el-GR" sz="2000" dirty="0"/>
              <a:t>αντικείμενα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2000" dirty="0"/>
              <a:t>, με τον ίδιο τρόπο όπως και με κάθε </a:t>
            </a:r>
            <a:r>
              <a:rPr lang="el-GR" sz="2000" dirty="0" smtClean="0"/>
              <a:t>άλλο αντικείμενο</a:t>
            </a:r>
            <a:r>
              <a:rPr lang="el-GR" sz="2000" dirty="0"/>
              <a:t>, δηλαδή στατικά ή δυναμικά (με τη χρήση της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l-GR" sz="2000" dirty="0" smtClean="0"/>
              <a:t>).</a:t>
            </a:r>
          </a:p>
          <a:p>
            <a:endParaRPr lang="el-GR" sz="2200" b="1" dirty="0"/>
          </a:p>
          <a:p>
            <a:endParaRPr lang="el-GR" sz="2200" b="1" dirty="0" smtClean="0"/>
          </a:p>
          <a:p>
            <a:endParaRPr lang="el-GR" sz="2200" b="1" dirty="0"/>
          </a:p>
          <a:p>
            <a:endParaRPr lang="el-GR" sz="2200" b="1" dirty="0" smtClean="0"/>
          </a:p>
          <a:p>
            <a:r>
              <a:rPr lang="el-GR" sz="2000" dirty="0"/>
              <a:t>Η κλάση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2000" dirty="0"/>
              <a:t> παρέχει ορισμένες μεθόδους, οι οποίες είναι αρκετά χρήσιμες </a:t>
            </a:r>
            <a:r>
              <a:rPr lang="el-GR" sz="2000" dirty="0" smtClean="0"/>
              <a:t>για επεξεργασία </a:t>
            </a:r>
            <a:r>
              <a:rPr lang="el-GR" sz="2000" dirty="0"/>
              <a:t>του κειμένου μέσα στο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2000" dirty="0"/>
              <a:t>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411760" y="2641476"/>
            <a:ext cx="374441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::string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(“Hello”);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::string str2 = “ there”;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::string *str3 = new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::string(“Hello there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”);</a:t>
            </a:r>
            <a:endParaRPr lang="el-GR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str2 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*str2 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Περισσότερα για τα </a:t>
            </a:r>
            <a:r>
              <a:rPr lang="en-US" dirty="0"/>
              <a:t>Strings</a:t>
            </a:r>
            <a:endParaRPr lang="el-GR" i="1" dirty="0"/>
          </a:p>
        </p:txBody>
      </p:sp>
      <p:graphicFrame>
        <p:nvGraphicFramePr>
          <p:cNvPr id="3" name="Θέση περιεχομένου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41845"/>
              </p:ext>
            </p:extLst>
          </p:nvPr>
        </p:nvGraphicFramePr>
        <p:xfrm>
          <a:off x="1116901" y="1221931"/>
          <a:ext cx="6910197" cy="409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883"/>
                <a:gridCol w="41633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Όνομα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Λειτουργία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το μήκος (σε χαρακτήρες) του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 operator[](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ένα δείκτη αναφοράς (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στον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χαρακτήρα που βρίσκεται στη θέση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του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Συγκρίνει δύο αντικείμενα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Αν το καλόν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αντικείμενο (δηλ. αυτό που καλεί την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()) είναι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μικρότερο από το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τότε επιστρέφει αρνητικό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αποτέλεσμα, μηδέν αν έχουν το ίδιο περιεχόμενο, ή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θετικό αποτέλεσμα αν το καλόν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είναι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μεγαλύτερο από το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str.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Αναζητά το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μέσα στο καλόν αντικείμενο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 βρεθεί επιστρέφει τη θέση της πρώτης εμφάνισής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του, αλλιώς -1.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find_last_of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Αναζητά το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μέσα στο καλόν αντικείμενο </a:t>
                      </a:r>
                      <a:r>
                        <a:rPr lang="el-GR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 βρεθεί επιστρέφει τη θέση της τελευταίας</a:t>
                      </a:r>
                    </a:p>
                    <a:p>
                      <a:r>
                        <a:rPr lang="el-GR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εμφάνισής του, αλλιώς -1.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30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0" y="617002"/>
            <a:ext cx="5796136" cy="483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str1(“Hello there, from C++!”);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str2 = “One two three four”;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str3 = “C++ strings are cool!”;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*str4 = new string(str3);</a:t>
            </a:r>
          </a:p>
          <a:p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index, result;</a:t>
            </a:r>
          </a:p>
          <a:p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“str1 is “ &lt;&lt; str1.length() &lt;&lt; “ characters long.”);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str1.length();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str1[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&lt;&lt; “|“;</a:t>
            </a:r>
          </a:p>
          <a:p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(str3 == *str4)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“str3 == str4”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“str3 != str4”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(str3 == str2)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“str3 == str2”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“str3 != str2”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 = str3.compare(str1);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(result &lt; 0)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“str3 &lt; str1”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if (result == 0)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“str3 == str1”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1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“str3 &gt; str1” &lt;&lt;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index = str1.find(“C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++”);</a:t>
            </a:r>
            <a:endParaRPr lang="el-GR" sz="11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if (index != -1)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“'C++' exists in str1 in position “ &lt;&lt; index &lt;&lt;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4008" y="1772828"/>
            <a:ext cx="4464496" cy="29700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“'C++' does not exist in str1“ &lt;&lt; 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 = str2.find(“C++”);</a:t>
            </a:r>
          </a:p>
          <a:p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(index != -1)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“'C++' exists in str2 in position “ &lt;&lt; index &lt;&lt;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“'C++' does not exist in str2“ &lt;&lt;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index = str3.find(“C++”);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if (index != -1)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“'C++' exists in str3 in position “ &lt;&lt; index &lt;&lt;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l-GR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1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&lt;&lt; “'C++' does not exist in str3“ &lt;&lt; </a:t>
            </a:r>
            <a:r>
              <a:rPr lang="en-US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1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Ελεύθερη σχεδίαση 9"/>
          <p:cNvSpPr/>
          <p:nvPr/>
        </p:nvSpPr>
        <p:spPr>
          <a:xfrm>
            <a:off x="3979897" y="1707464"/>
            <a:ext cx="1870983" cy="3413176"/>
          </a:xfrm>
          <a:custGeom>
            <a:avLst/>
            <a:gdLst>
              <a:gd name="connsiteX0" fmla="*/ 1712243 w 1870983"/>
              <a:gd name="connsiteY0" fmla="*/ 3413176 h 3413176"/>
              <a:gd name="connsiteX1" fmla="*/ 1742723 w 1870983"/>
              <a:gd name="connsiteY1" fmla="*/ 3146476 h 3413176"/>
              <a:gd name="connsiteX2" fmla="*/ 310163 w 1870983"/>
              <a:gd name="connsiteY2" fmla="*/ 3222676 h 3413176"/>
              <a:gd name="connsiteX3" fmla="*/ 20603 w 1870983"/>
              <a:gd name="connsiteY3" fmla="*/ 319456 h 3413176"/>
              <a:gd name="connsiteX4" fmla="*/ 668303 w 1870983"/>
              <a:gd name="connsiteY4" fmla="*/ 205156 h 34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983" h="3413176">
                <a:moveTo>
                  <a:pt x="1712243" y="3413176"/>
                </a:moveTo>
                <a:cubicBezTo>
                  <a:pt x="1844323" y="3295701"/>
                  <a:pt x="1976403" y="3178226"/>
                  <a:pt x="1742723" y="3146476"/>
                </a:cubicBezTo>
                <a:cubicBezTo>
                  <a:pt x="1509043" y="3114726"/>
                  <a:pt x="597183" y="3693846"/>
                  <a:pt x="310163" y="3222676"/>
                </a:cubicBezTo>
                <a:cubicBezTo>
                  <a:pt x="23143" y="2751506"/>
                  <a:pt x="-39087" y="822376"/>
                  <a:pt x="20603" y="319456"/>
                </a:cubicBezTo>
                <a:cubicBezTo>
                  <a:pt x="80293" y="-183464"/>
                  <a:pt x="374298" y="10846"/>
                  <a:pt x="668303" y="205156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6553200" y="841276"/>
            <a:ext cx="899120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21599991" rev="0"/>
              </a:camera>
              <a:lightRig rig="threePt" dir="t"/>
            </a:scene3d>
          </a:bodyPr>
          <a:lstStyle/>
          <a:p>
            <a:pPr algn="r"/>
            <a:r>
              <a:rPr lang="el-GR" sz="4000" dirty="0" smtClean="0"/>
              <a:t>Παράδειγμα</a:t>
            </a:r>
            <a:endParaRPr lang="el-GR" sz="4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0604" y="556042"/>
            <a:ext cx="545996" cy="4313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b="1" dirty="0" smtClean="0"/>
              <a:t>1/2</a:t>
            </a:r>
            <a:endParaRPr lang="el-GR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63940" y="1689732"/>
            <a:ext cx="545996" cy="4313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b="1" dirty="0" smtClean="0"/>
              <a:t>2/2</a:t>
            </a: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19707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21599991" rev="0"/>
              </a:camera>
              <a:lightRig rig="threePt" dir="t"/>
            </a:scene3d>
          </a:bodyPr>
          <a:lstStyle/>
          <a:p>
            <a:r>
              <a:rPr lang="el-GR" sz="4000" dirty="0" smtClean="0"/>
              <a:t>Παράδειγμα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Αποτέλεσμα</a:t>
            </a:r>
            <a:endParaRPr lang="en-US" sz="28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1619672" y="1993404"/>
            <a:ext cx="4248472" cy="23698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str1 is 22 characters long.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H|e|l|l|o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| |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t|h|e|r|e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|,| |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f|r|o|m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| |C|+|+|!|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str3 == str4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str3 != str2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str3 &lt; str1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'C++' exists in str1 in position 18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'C++' does not exist in str2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'C++' exists in str3 in position 0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Πίνακες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4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Πίνακες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Ο</a:t>
            </a:r>
            <a:r>
              <a:rPr lang="el-GR" sz="2200" dirty="0" smtClean="0"/>
              <a:t>ι </a:t>
            </a:r>
            <a:r>
              <a:rPr lang="el-GR" sz="2200" dirty="0"/>
              <a:t>πίνακες υλοποιούνται είτε ως </a:t>
            </a:r>
            <a:r>
              <a:rPr lang="el-GR" sz="2200" dirty="0" smtClean="0"/>
              <a:t>παραδοσιακοί πίνακες </a:t>
            </a:r>
            <a:r>
              <a:rPr lang="el-GR" sz="2200" dirty="0"/>
              <a:t>(όπως στη C</a:t>
            </a:r>
            <a:r>
              <a:rPr lang="el-GR" sz="2200" dirty="0" smtClean="0"/>
              <a:t>) είτε </a:t>
            </a:r>
            <a:r>
              <a:rPr lang="el-GR" sz="2200" dirty="0"/>
              <a:t>ως </a:t>
            </a:r>
            <a:r>
              <a:rPr lang="el-GR" sz="2200" dirty="0" smtClean="0"/>
              <a:t>αντικείμενα.</a:t>
            </a:r>
          </a:p>
          <a:p>
            <a:r>
              <a:rPr lang="el-GR" sz="2200" dirty="0"/>
              <a:t>Μπορούν να είναι μίας ή πολλών διαστάσεων και ο τρόπος </a:t>
            </a:r>
            <a:r>
              <a:rPr lang="el-GR" sz="2200" dirty="0" smtClean="0"/>
              <a:t>προσπέλασης</a:t>
            </a:r>
            <a:r>
              <a:rPr lang="en-US" sz="2200" dirty="0" smtClean="0"/>
              <a:t> </a:t>
            </a:r>
            <a:r>
              <a:rPr lang="el-GR" sz="2200" dirty="0" smtClean="0"/>
              <a:t>των </a:t>
            </a:r>
            <a:r>
              <a:rPr lang="el-GR" sz="2200" dirty="0"/>
              <a:t>στοιχείων είναι ο ίδιος με αυτόν της C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endParaRPr lang="en-US" sz="2200" b="1" dirty="0"/>
          </a:p>
          <a:p>
            <a:r>
              <a:rPr lang="el-GR" sz="2200" dirty="0"/>
              <a:t>Ως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l-GR" sz="2200" dirty="0"/>
              <a:t> θεωρούμε τον τύπο δεδομένων των αντικειμένων του πίνακα </a:t>
            </a:r>
            <a:r>
              <a:rPr lang="el-GR" sz="2200" dirty="0" smtClean="0"/>
              <a:t>(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short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l-GR" sz="2200" dirty="0"/>
              <a:t>) είτε το όνομα μιας κλάσης αντικειμένων. </a:t>
            </a:r>
            <a:endParaRPr lang="en-US" sz="2200" dirty="0" smtClean="0"/>
          </a:p>
          <a:p>
            <a:r>
              <a:rPr lang="el-GR" sz="2200" dirty="0" smtClean="0"/>
              <a:t>Το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l-GR" sz="2000" dirty="0"/>
              <a:t> </a:t>
            </a:r>
            <a:r>
              <a:rPr lang="el-GR" sz="2200" dirty="0"/>
              <a:t>απεικονίζει το μέγεθος </a:t>
            </a:r>
            <a:r>
              <a:rPr lang="el-GR" sz="2200" dirty="0" smtClean="0"/>
              <a:t>του</a:t>
            </a:r>
            <a:r>
              <a:rPr lang="en-US" sz="2200" dirty="0" smtClean="0"/>
              <a:t> </a:t>
            </a:r>
            <a:r>
              <a:rPr lang="el-GR" sz="2200" dirty="0" smtClean="0"/>
              <a:t>πίνακα </a:t>
            </a:r>
            <a:r>
              <a:rPr lang="en-US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n-US" sz="2200" dirty="0"/>
              <a:t>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203848" y="3034652"/>
            <a:ext cx="23374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type table[size];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</a:t>
            </a:r>
            <a:r>
              <a:rPr lang="el-GR" sz="2200" dirty="0" err="1" smtClean="0"/>
              <a:t>πορούμε</a:t>
            </a:r>
            <a:r>
              <a:rPr lang="el-GR" sz="2200" dirty="0" smtClean="0"/>
              <a:t> </a:t>
            </a:r>
            <a:r>
              <a:rPr lang="el-GR" sz="2200" dirty="0"/>
              <a:t>να </a:t>
            </a:r>
            <a:r>
              <a:rPr lang="el-GR" sz="2200" dirty="0" err="1"/>
              <a:t>προσπελλάσουμε</a:t>
            </a:r>
            <a:r>
              <a:rPr lang="el-GR" sz="2200" dirty="0"/>
              <a:t> τα στοιχεία του πίνακα με την </a:t>
            </a:r>
            <a:r>
              <a:rPr lang="el-GR" sz="2200" dirty="0" smtClean="0"/>
              <a:t>σύνταξη</a:t>
            </a:r>
            <a:r>
              <a:rPr lang="en-US" sz="2200" dirty="0" smtClean="0"/>
              <a:t>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l-GR" sz="2200" dirty="0"/>
              <a:t>, όπου 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l-GR" sz="2200" dirty="0"/>
              <a:t>η θέση του στοιχείου που μας ενδιαφέρει. </a:t>
            </a:r>
            <a:endParaRPr lang="el-GR" sz="2200" dirty="0" smtClean="0"/>
          </a:p>
          <a:p>
            <a:r>
              <a:rPr lang="el-GR" sz="2200" dirty="0" smtClean="0"/>
              <a:t>Αν </a:t>
            </a:r>
            <a:r>
              <a:rPr lang="el-GR" sz="2200" dirty="0"/>
              <a:t>έχουμε έναν πίνακα A με 10 στοιχεία το πρώτο </a:t>
            </a:r>
            <a:r>
              <a:rPr lang="el-GR" sz="2200" dirty="0" smtClean="0"/>
              <a:t>στοιχείο είναι </a:t>
            </a:r>
            <a:r>
              <a:rPr lang="el-GR" sz="2200" dirty="0"/>
              <a:t>το A[0] και το τελευταίο το A[9].</a:t>
            </a:r>
          </a:p>
          <a:p>
            <a:r>
              <a:rPr lang="el-GR" sz="2200" dirty="0" smtClean="0"/>
              <a:t>Λαμβάνουμε το </a:t>
            </a:r>
            <a:r>
              <a:rPr lang="el-GR" sz="2200" dirty="0"/>
              <a:t>μέγεθος </a:t>
            </a:r>
            <a:r>
              <a:rPr lang="el-GR" sz="2200" dirty="0" smtClean="0"/>
              <a:t>του με χρήση </a:t>
            </a:r>
            <a:r>
              <a:rPr lang="el-GR" sz="2200" dirty="0"/>
              <a:t>της συνάρτησης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200" dirty="0" smtClean="0"/>
              <a:t> (επιστρέφει </a:t>
            </a:r>
            <a:r>
              <a:rPr lang="el-GR" sz="2200" dirty="0"/>
              <a:t>το μέγεθος σε </a:t>
            </a:r>
            <a:r>
              <a:rPr lang="el-GR" sz="2200" dirty="0" err="1"/>
              <a:t>bytes</a:t>
            </a:r>
            <a:r>
              <a:rPr lang="el-GR" sz="2200" dirty="0"/>
              <a:t> και όχι σε </a:t>
            </a:r>
            <a:r>
              <a:rPr lang="el-GR" sz="2200" dirty="0" smtClean="0"/>
              <a:t>στοιχεία </a:t>
            </a:r>
            <a:r>
              <a:rPr lang="el-GR" sz="2200" dirty="0"/>
              <a:t>του </a:t>
            </a:r>
            <a:r>
              <a:rPr lang="el-GR" sz="2200" dirty="0" smtClean="0"/>
              <a:t>πίνακα).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42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M</a:t>
            </a:r>
            <a:r>
              <a:rPr lang="el-GR" sz="2200" dirty="0" err="1" smtClean="0"/>
              <a:t>πορούμε</a:t>
            </a:r>
            <a:r>
              <a:rPr lang="el-GR" sz="2200" dirty="0" smtClean="0"/>
              <a:t> </a:t>
            </a:r>
            <a:r>
              <a:rPr lang="el-GR" sz="2200" dirty="0"/>
              <a:t>να </a:t>
            </a:r>
            <a:r>
              <a:rPr lang="el-GR" sz="2200" dirty="0" err="1"/>
              <a:t>προσπελλάσουμε</a:t>
            </a:r>
            <a:r>
              <a:rPr lang="el-GR" sz="2200" dirty="0"/>
              <a:t> τα στοιχεία του πίνακα με την </a:t>
            </a:r>
            <a:r>
              <a:rPr lang="el-GR" sz="2200" dirty="0" smtClean="0"/>
              <a:t>σύνταξη</a:t>
            </a:r>
            <a:r>
              <a:rPr lang="en-US" sz="2200" dirty="0" smtClean="0"/>
              <a:t>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[i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l-GR" sz="2200" dirty="0"/>
              <a:t>, όπου 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l-GR" sz="2200" dirty="0"/>
              <a:t>η θέση του στοιχείου που μας ενδιαφέρει. </a:t>
            </a:r>
            <a:endParaRPr lang="el-GR" sz="2200" dirty="0" smtClean="0"/>
          </a:p>
          <a:p>
            <a:r>
              <a:rPr lang="el-GR" sz="2200" dirty="0" smtClean="0"/>
              <a:t>Αν </a:t>
            </a:r>
            <a:r>
              <a:rPr lang="el-GR" sz="2200" dirty="0"/>
              <a:t>έχουμε έναν πίνακα A με 10 στοιχεία το πρώτο </a:t>
            </a:r>
            <a:r>
              <a:rPr lang="el-GR" sz="2200" dirty="0" smtClean="0"/>
              <a:t>στοιχείο είναι </a:t>
            </a:r>
            <a:r>
              <a:rPr lang="el-GR" sz="2200" dirty="0"/>
              <a:t>το A[0] και το τελευταίο το A[9].</a:t>
            </a:r>
          </a:p>
          <a:p>
            <a:r>
              <a:rPr lang="el-GR" sz="2200" dirty="0" smtClean="0"/>
              <a:t>Λαμβάνουμε το </a:t>
            </a:r>
            <a:r>
              <a:rPr lang="el-GR" sz="2200" dirty="0"/>
              <a:t>μέγεθος </a:t>
            </a:r>
            <a:r>
              <a:rPr lang="el-GR" sz="2200" dirty="0" smtClean="0"/>
              <a:t>του με χρήση </a:t>
            </a:r>
            <a:r>
              <a:rPr lang="el-GR" sz="2200" dirty="0"/>
              <a:t>της συνάρτησης </a:t>
            </a:r>
            <a:r>
              <a:rPr lang="el-GR" sz="20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l-GR" sz="20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200" dirty="0" smtClean="0"/>
              <a:t> (επιστρέφει </a:t>
            </a:r>
            <a:r>
              <a:rPr lang="el-GR" sz="2200" dirty="0"/>
              <a:t>το μέγεθος σε </a:t>
            </a:r>
            <a:r>
              <a:rPr lang="el-GR" sz="2200" dirty="0" err="1"/>
              <a:t>bytes</a:t>
            </a:r>
            <a:r>
              <a:rPr lang="el-GR" sz="2200" dirty="0"/>
              <a:t> και όχι σε </a:t>
            </a:r>
            <a:r>
              <a:rPr lang="el-GR" sz="2200" dirty="0" smtClean="0"/>
              <a:t>στοιχεία </a:t>
            </a:r>
            <a:r>
              <a:rPr lang="el-GR" sz="2200" dirty="0"/>
              <a:t>του </a:t>
            </a:r>
            <a:r>
              <a:rPr lang="el-GR" sz="2200" dirty="0" smtClean="0"/>
              <a:t>πίνακα).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15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611560" y="1057300"/>
            <a:ext cx="792088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data[10];</a:t>
            </a:r>
          </a:p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datasize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(data) /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“Size of array data: “ &lt;&lt;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(data) /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&lt;&lt;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datasize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{</a:t>
            </a:r>
          </a:p>
          <a:p>
            <a:pPr lvl="1"/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data[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nn-NO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cout &lt;&lt; “data[“ &lt;&lt; i &lt;&lt; “] = “ &lt;&lt; data[i] &lt;&lt; endl;</a:t>
            </a:r>
          </a:p>
          <a:p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082208" y="3203258"/>
            <a:ext cx="2941984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Size of array data: 10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data[0] = 0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data[1] = 1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data[2] = 4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data[3] = 9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data[4] = 16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data[5] = 25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data[6] = 36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data[7] = 49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data[8] = 64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data[9] = 81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Βέλος προς τα κάτω 7"/>
          <p:cNvSpPr/>
          <p:nvPr/>
        </p:nvSpPr>
        <p:spPr>
          <a:xfrm>
            <a:off x="6373180" y="2895997"/>
            <a:ext cx="360040" cy="279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0" y="3075469"/>
            <a:ext cx="5004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tabLst>
                <a:tab pos="182563" algn="l"/>
                <a:tab pos="266700" algn="l"/>
              </a:tabLst>
            </a:pPr>
            <a:r>
              <a:rPr lang="el-GR" sz="1600" i="1" dirty="0"/>
              <a:t>Σε περίπτωση που θέλουμε να </a:t>
            </a:r>
            <a:r>
              <a:rPr lang="el-GR" sz="1600" i="1" dirty="0" err="1"/>
              <a:t>αρχικοποιήσουμε</a:t>
            </a:r>
            <a:r>
              <a:rPr lang="el-GR" sz="1600" i="1" dirty="0"/>
              <a:t> ένα πίνακα, δηλαδή να </a:t>
            </a:r>
            <a:r>
              <a:rPr lang="el-GR" sz="1600" i="1" dirty="0" smtClean="0"/>
              <a:t>ορίσουμε αρχικές </a:t>
            </a:r>
            <a:r>
              <a:rPr lang="el-GR" sz="1600" i="1" dirty="0"/>
              <a:t>τιμές για τα στοιχεία του, αυτό μπορούμε να το πετύχουμε με την </a:t>
            </a:r>
            <a:r>
              <a:rPr lang="el-GR" sz="1600" i="1" dirty="0" smtClean="0"/>
              <a:t>εξής συντακτική </a:t>
            </a:r>
            <a:r>
              <a:rPr lang="el-GR" sz="1600" i="1" dirty="0"/>
              <a:t>δομή:</a:t>
            </a:r>
          </a:p>
          <a:p>
            <a:endParaRPr lang="el-GR" sz="1600" dirty="0" smtClean="0"/>
          </a:p>
          <a:p>
            <a:pPr marL="266700"/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dataset[]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{22,3,54,43,199,20,20,67,7,80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Πολυδιάστατοι πίνακες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Έ</a:t>
            </a:r>
            <a:r>
              <a:rPr lang="el-GR" sz="2400" dirty="0" smtClean="0"/>
              <a:t>νας </a:t>
            </a:r>
            <a:r>
              <a:rPr lang="el-GR" sz="2400" dirty="0"/>
              <a:t>δισδιάστατος πίνακας μπορεί να δηλωθεί ως εξής</a:t>
            </a:r>
            <a:r>
              <a:rPr lang="el-GR" sz="2400" dirty="0" smtClean="0"/>
              <a:t>: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323528" y="1849388"/>
            <a:ext cx="460851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39963" indent="-2239963"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twodim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[4][4];</a:t>
            </a:r>
          </a:p>
          <a:p>
            <a:pPr marL="2239963" indent="-2239963"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arraysize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4;</a:t>
            </a:r>
          </a:p>
          <a:p>
            <a:pPr marL="2239963" indent="-2239963"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j, counter = 1;</a:t>
            </a:r>
          </a:p>
          <a:p>
            <a:pPr marL="2239963" indent="-2239963">
              <a:spcBef>
                <a:spcPts val="0"/>
              </a:spcBef>
              <a:buNone/>
            </a:pPr>
            <a:r>
              <a:rPr lang="nn-NO" sz="1600" dirty="0">
                <a:latin typeface="Consolas" panose="020B0609020204030204" pitchFamily="49" charset="0"/>
                <a:cs typeface="Consolas" panose="020B0609020204030204" pitchFamily="49" charset="0"/>
              </a:rPr>
              <a:t>for (i = 0; i &lt; arraysize; i++) {</a:t>
            </a:r>
          </a:p>
          <a:p>
            <a:pPr marL="2697163" lvl="1" indent="-2239963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for (j = 0; j 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arraysize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j++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3154363" lvl="2" indent="-2239963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twodim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][j] = counter;</a:t>
            </a:r>
          </a:p>
          <a:p>
            <a:pPr marL="3154363" lvl="2" indent="-2239963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counter++;</a:t>
            </a:r>
          </a:p>
          <a:p>
            <a:pPr marL="3154363" lvl="2" indent="-2239963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twodim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][j] &lt;&lt; “ “;</a:t>
            </a:r>
          </a:p>
          <a:p>
            <a:pPr marL="3154363" lvl="2" indent="-2239963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697163" lvl="1" indent="-2239963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239963" indent="-2239963">
              <a:spcBef>
                <a:spcPts val="0"/>
              </a:spcBef>
              <a:buNone/>
            </a:pP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929808" y="2462907"/>
            <a:ext cx="14549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1 2 3 4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5 6 7 8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9 10 11 12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13 14 15 16</a:t>
            </a:r>
          </a:p>
        </p:txBody>
      </p:sp>
      <p:sp>
        <p:nvSpPr>
          <p:cNvPr id="7" name="Δεξιό βέλος 6"/>
          <p:cNvSpPr/>
          <p:nvPr/>
        </p:nvSpPr>
        <p:spPr>
          <a:xfrm>
            <a:off x="5220072" y="285750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649588"/>
            <a:ext cx="2908517" cy="16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4255</TotalTime>
  <Words>1419</Words>
  <Application>Microsoft Office PowerPoint</Application>
  <PresentationFormat>Προβολή στην οθόνη (16:10)</PresentationFormat>
  <Paragraphs>235</Paragraphs>
  <Slides>19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Consolas</vt:lpstr>
      <vt:lpstr>Courier New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Εισαγωγικά</vt:lpstr>
      <vt:lpstr>Εισαγωγικά</vt:lpstr>
      <vt:lpstr>Εισαγωγικά</vt:lpstr>
      <vt:lpstr>Εισαγωγικά</vt:lpstr>
      <vt:lpstr>Πολυδιάστατοι πίνακες</vt:lpstr>
      <vt:lpstr>Περισσότερα για τα Strings</vt:lpstr>
      <vt:lpstr>Περισσότερα για τα Strings</vt:lpstr>
      <vt:lpstr>Περισσότερα για τα Strings</vt:lpstr>
      <vt:lpstr>Παράδειγμα</vt:lpstr>
      <vt:lpstr>Παράδειγμα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430</cp:revision>
  <dcterms:created xsi:type="dcterms:W3CDTF">2012-09-06T09:03:05Z</dcterms:created>
  <dcterms:modified xsi:type="dcterms:W3CDTF">2015-09-29T09:04:08Z</dcterms:modified>
</cp:coreProperties>
</file>