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9" r:id="rId3"/>
    <p:sldId id="257" r:id="rId4"/>
    <p:sldId id="259" r:id="rId5"/>
    <p:sldId id="388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91" r:id="rId24"/>
    <p:sldId id="291" r:id="rId25"/>
    <p:sldId id="292" r:id="rId26"/>
    <p:sldId id="293" r:id="rId27"/>
    <p:sldId id="280" r:id="rId28"/>
  </p:sldIdLst>
  <p:sldSz cx="9144000" cy="5715000" type="screen16x10"/>
  <p:notesSz cx="6858000" cy="9144000"/>
  <p:custDataLst>
    <p:tags r:id="rId3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10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48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539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08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321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489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62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02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1976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587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4885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38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18496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42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6905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88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Αρχιτεκτονική υπολογιστών – Οργάνωση και Αρχιτεκτονική υπολογιστών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5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Οργάνωση και </a:t>
            </a:r>
            <a:r>
              <a:rPr lang="el-GR" sz="2800" b="1" dirty="0" smtClean="0"/>
              <a:t>Αρχιτεκτονική υπολογιστών</a:t>
            </a:r>
            <a:endParaRPr lang="el-GR" sz="2800" b="1" dirty="0"/>
          </a:p>
          <a:p>
            <a:endParaRPr lang="el-GR" sz="2800" b="1" dirty="0"/>
          </a:p>
          <a:p>
            <a:r>
              <a:rPr lang="el-GR" sz="2800" dirty="0" smtClean="0"/>
              <a:t>Φώτης Βαρζιώτης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Διάκριση Οργάνωσης και Αρχιτεκτονικής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sz="2800" dirty="0"/>
              <a:t>Αρχιτεκτονική υπολογιστών:</a:t>
            </a:r>
          </a:p>
          <a:p>
            <a:r>
              <a:rPr lang="el-GR" sz="2800" dirty="0" smtClean="0"/>
              <a:t>Μπορεί </a:t>
            </a:r>
            <a:r>
              <a:rPr lang="el-GR" sz="2800" dirty="0"/>
              <a:t>να διατηρηθεί επί σειρά ετών με στόχο την συμβατότητα λογισμικού.</a:t>
            </a:r>
          </a:p>
          <a:p>
            <a:r>
              <a:rPr lang="el-GR" sz="2800" dirty="0" smtClean="0"/>
              <a:t>Οργάνωση </a:t>
            </a:r>
            <a:r>
              <a:rPr lang="el-GR" sz="2800" dirty="0"/>
              <a:t>Υπολογιστών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Διαφορετική </a:t>
            </a:r>
            <a:r>
              <a:rPr lang="el-GR" sz="2800" dirty="0"/>
              <a:t>με βάση το απαιτούμενο κόστος  και απόδοση.</a:t>
            </a:r>
          </a:p>
          <a:p>
            <a:r>
              <a:rPr lang="el-GR" sz="2800" dirty="0" smtClean="0"/>
              <a:t>(</a:t>
            </a:r>
            <a:r>
              <a:rPr lang="el-GR" sz="2800" dirty="0"/>
              <a:t>IBM </a:t>
            </a:r>
            <a:r>
              <a:rPr lang="el-GR" sz="2800" dirty="0" err="1"/>
              <a:t>System</a:t>
            </a:r>
            <a:r>
              <a:rPr lang="el-GR" sz="2800" dirty="0"/>
              <a:t>/370 </a:t>
            </a:r>
            <a:r>
              <a:rPr lang="en-US" sz="2800" dirty="0" smtClean="0">
                <a:sym typeface="Wingdings" panose="05000000000000000000" pitchFamily="2" charset="2"/>
              </a:rPr>
              <a:t></a:t>
            </a:r>
            <a:r>
              <a:rPr lang="el-GR" sz="2800" dirty="0" smtClean="0"/>
              <a:t> </a:t>
            </a:r>
            <a:r>
              <a:rPr lang="el-GR" sz="2800" dirty="0"/>
              <a:t>70..Σήμερα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Μικροϋπολογιστές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Μικρότερη απαίτηση για συμβατότητα  μεγαλύτερη αλληλεπίδραση αρχιτεκτονικής / οργάνωσης.</a:t>
            </a:r>
          </a:p>
          <a:p>
            <a:pPr marL="360363" indent="0">
              <a:buNone/>
            </a:pPr>
            <a:r>
              <a:rPr lang="el-GR" sz="2800" dirty="0" smtClean="0"/>
              <a:t>(</a:t>
            </a:r>
            <a:r>
              <a:rPr lang="el-GR" sz="2800" dirty="0"/>
              <a:t>π.χ. RISC υπολογιστής)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27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Ιεραρχία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Περιπλοκότητα Υπολογιστών</a:t>
            </a:r>
          </a:p>
          <a:p>
            <a:r>
              <a:rPr lang="el-GR" sz="2800" b="1" dirty="0"/>
              <a:t>Λύση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Ιεραρχική φύση υπολογιστών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Κάθε </a:t>
            </a:r>
            <a:r>
              <a:rPr lang="el-GR" dirty="0"/>
              <a:t>επίπεδο αποτελείται από ένα σύνολο εξαρτημάτων και τις διασυνδέσεις τους.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συμπεριφορά σε κάθε επίπεδο εξαρτάται μόνο από τον αφηρημένο χαρακτηρισμό του συστήματος  στο επόμενο κατώτερο επίπεδο.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55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και </a:t>
            </a:r>
            <a:r>
              <a:rPr lang="el-GR" dirty="0" smtClean="0"/>
              <a:t>Λειτουργία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Σε κάθε επίπεδο ο σχεδιαστής απασχολείται με την δομή και την λειτουργία. </a:t>
            </a:r>
          </a:p>
          <a:p>
            <a:r>
              <a:rPr lang="el-GR" sz="2800" b="1" dirty="0" smtClean="0"/>
              <a:t>Δομή</a:t>
            </a:r>
            <a:r>
              <a:rPr lang="el-GR" sz="2800" b="1" dirty="0"/>
              <a:t>:</a:t>
            </a:r>
            <a:r>
              <a:rPr lang="el-GR" sz="2800" dirty="0"/>
              <a:t> Ο τρόπος με τον οποίο διασυνδέονται οι </a:t>
            </a:r>
            <a:r>
              <a:rPr lang="el-GR" sz="2800" dirty="0" err="1"/>
              <a:t>υπομονάδες</a:t>
            </a:r>
            <a:r>
              <a:rPr lang="el-GR" sz="2800" dirty="0"/>
              <a:t>.</a:t>
            </a:r>
          </a:p>
          <a:p>
            <a:r>
              <a:rPr lang="el-GR" sz="2800" b="1" dirty="0" smtClean="0"/>
              <a:t>Λειτουργία</a:t>
            </a:r>
            <a:r>
              <a:rPr lang="el-GR" sz="2800" b="1" dirty="0"/>
              <a:t>: </a:t>
            </a:r>
            <a:r>
              <a:rPr lang="el-GR" sz="2800" dirty="0"/>
              <a:t>Η λειτουργία κάθε μεμονωμένης </a:t>
            </a:r>
            <a:r>
              <a:rPr lang="el-GR" sz="2800" dirty="0" err="1"/>
              <a:t>υπομονάδας</a:t>
            </a:r>
            <a:r>
              <a:rPr lang="el-GR" sz="2800" dirty="0"/>
              <a:t> ως μέρος της δομής. </a:t>
            </a:r>
          </a:p>
          <a:p>
            <a:r>
              <a:rPr lang="el-GR" sz="2800" dirty="0" smtClean="0"/>
              <a:t>Προσέγγιση  </a:t>
            </a:r>
            <a:r>
              <a:rPr lang="el-GR" sz="2800" dirty="0"/>
              <a:t>«από ψηλά».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82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905020"/>
            <a:ext cx="4041775" cy="323273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l-GR" dirty="0"/>
              <a:t>Τέσσερις βασικές λειτουργίες: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Επεξεργασία </a:t>
            </a:r>
            <a:r>
              <a:rPr lang="el-GR" dirty="0"/>
              <a:t>Δεδομένων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Αποθήκευση Δεδομένων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Μετακίνηση Δεδομένων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Έλεγχος</a:t>
            </a:r>
          </a:p>
        </p:txBody>
      </p:sp>
      <p:pic>
        <p:nvPicPr>
          <p:cNvPr id="15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rcRect l="21006" r="26495" b="-1115"/>
          <a:stretch>
            <a:fillRect/>
          </a:stretch>
        </p:blipFill>
        <p:spPr>
          <a:xfrm>
            <a:off x="1043608" y="1345094"/>
            <a:ext cx="3002920" cy="4104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Εξωτερικό </a:t>
            </a:r>
            <a:r>
              <a:rPr lang="el-GR" dirty="0" smtClean="0"/>
              <a:t>περιβάλλον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640991"/>
            <a:ext cx="4041775" cy="3232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000" dirty="0"/>
              <a:t>Διαδικασία ”I/Ο”: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Δεδομένα </a:t>
            </a:r>
            <a:r>
              <a:rPr lang="el-GR" sz="2000" dirty="0"/>
              <a:t>λαμβάνονται ή αποστέλλονται σε μια συσκευή, η οποία είναι απευθείας συνδεδεμένη με τον υπολογιστή</a:t>
            </a:r>
            <a:r>
              <a:rPr lang="el-GR" sz="2000" dirty="0" smtClean="0"/>
              <a:t>.</a:t>
            </a:r>
            <a:r>
              <a:rPr lang="en-US" sz="2000" dirty="0" smtClean="0"/>
              <a:t> </a:t>
            </a:r>
            <a:r>
              <a:rPr lang="el-GR" sz="2000" dirty="0" smtClean="0"/>
              <a:t>Η </a:t>
            </a:r>
            <a:r>
              <a:rPr lang="el-GR" sz="2000" dirty="0"/>
              <a:t>συσκευή αναφέρεται ως ένα περιφερειακό.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Διαδικασία </a:t>
            </a:r>
            <a:r>
              <a:rPr lang="el-GR" sz="2000" dirty="0"/>
              <a:t>“Επικοινωνία Δεδομένων”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Δεδομένα </a:t>
            </a:r>
            <a:r>
              <a:rPr lang="el-GR" sz="2000" dirty="0"/>
              <a:t>λαμβάνονται ή αποστέλλονται σε μια απομακρυσμένη συσκευή</a:t>
            </a:r>
          </a:p>
        </p:txBody>
      </p:sp>
      <p:pic>
        <p:nvPicPr>
          <p:cNvPr id="15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rcRect l="21006" r="26495" b="-1115"/>
          <a:stretch>
            <a:fillRect/>
          </a:stretch>
        </p:blipFill>
        <p:spPr>
          <a:xfrm>
            <a:off x="1043608" y="1345094"/>
            <a:ext cx="3002920" cy="4104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Εξωτερικό </a:t>
            </a:r>
            <a:r>
              <a:rPr lang="el-GR" dirty="0" smtClean="0"/>
              <a:t>περιβάλλον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640991"/>
            <a:ext cx="4041775" cy="3232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000" dirty="0"/>
              <a:t>Εκτενής λειτουργική εξειδίκευση λαμβάνει χώρα κατά τον προγραμματισμό, όχι κατά τον σχεδιασμό του υπολογιστή</a:t>
            </a:r>
            <a:br>
              <a:rPr lang="el-GR" sz="2000" dirty="0"/>
            </a:br>
            <a:r>
              <a:rPr lang="el-GR" sz="2000" dirty="0">
                <a:sym typeface="Wingdings" pitchFamily="2" charset="2"/>
              </a:rPr>
              <a:t></a:t>
            </a:r>
            <a:br>
              <a:rPr lang="el-GR" sz="2000" dirty="0">
                <a:sym typeface="Wingdings" pitchFamily="2" charset="2"/>
              </a:rPr>
            </a:br>
            <a:r>
              <a:rPr lang="el-GR" sz="2000" dirty="0">
                <a:sym typeface="Wingdings" pitchFamily="2" charset="2"/>
              </a:rPr>
              <a:t>Γενική χρήση υπολογιστών</a:t>
            </a:r>
            <a:endParaRPr lang="el-GR" sz="2000" dirty="0"/>
          </a:p>
        </p:txBody>
      </p:sp>
      <p:pic>
        <p:nvPicPr>
          <p:cNvPr id="7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9094"/>
            <a:ext cx="3016599" cy="396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Γενική  </a:t>
            </a:r>
            <a:r>
              <a:rPr lang="el-GR" dirty="0" smtClean="0"/>
              <a:t>Εικόνα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905020"/>
            <a:ext cx="4041775" cy="32327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l-GR" sz="2000" dirty="0"/>
              <a:t>Ο υπολογιστής </a:t>
            </a:r>
            <a:r>
              <a:rPr lang="el-GR" sz="2000" dirty="0" err="1"/>
              <a:t>αλληλεπιδρά</a:t>
            </a:r>
            <a:r>
              <a:rPr lang="el-GR" sz="2000" dirty="0"/>
              <a:t> γενικά με το εξωτερικό περιβάλλον.</a:t>
            </a:r>
          </a:p>
          <a:p>
            <a:r>
              <a:rPr lang="el-GR" sz="2000" dirty="0" smtClean="0"/>
              <a:t>Οι </a:t>
            </a:r>
            <a:r>
              <a:rPr lang="el-GR" sz="2000" dirty="0"/>
              <a:t>διασυνδέσεις με το εξωτερικό περιβάλλον μπορούν να ταξινομηθούν ως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Περιφερειακών συσκευών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Γραμμές </a:t>
            </a:r>
            <a:r>
              <a:rPr lang="el-GR" sz="2000" dirty="0"/>
              <a:t>επικοινωνίας</a:t>
            </a:r>
          </a:p>
        </p:txBody>
      </p:sp>
      <p:pic>
        <p:nvPicPr>
          <p:cNvPr id="7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715525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9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Εσωτερική </a:t>
            </a:r>
            <a:r>
              <a:rPr lang="el-GR" dirty="0" smtClean="0"/>
              <a:t>Δομή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905020"/>
            <a:ext cx="4041775" cy="3232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000" dirty="0"/>
              <a:t>Τέσσερα κύρια δομικά </a:t>
            </a:r>
            <a:r>
              <a:rPr lang="el-GR" sz="2000" dirty="0" smtClean="0"/>
              <a:t>στοιχεία: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Κεντρική </a:t>
            </a:r>
            <a:r>
              <a:rPr lang="el-GR" sz="2000" dirty="0"/>
              <a:t>μονάδα επεξεργασίας (</a:t>
            </a:r>
            <a:r>
              <a:rPr lang="en-US" sz="2000" dirty="0"/>
              <a:t>CPU) – </a:t>
            </a:r>
            <a:r>
              <a:rPr lang="el-GR" sz="2000" dirty="0" smtClean="0"/>
              <a:t>Επεξεργαστής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Κύρια </a:t>
            </a:r>
            <a:r>
              <a:rPr lang="el-GR" sz="2000" dirty="0"/>
              <a:t>μνήμη (</a:t>
            </a:r>
            <a:r>
              <a:rPr lang="en-US" sz="2000" dirty="0"/>
              <a:t>Main </a:t>
            </a:r>
            <a:r>
              <a:rPr lang="en-US" sz="2000" dirty="0" smtClean="0"/>
              <a:t>Memory)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Είσοδος </a:t>
            </a:r>
            <a:r>
              <a:rPr lang="el-GR" sz="2000" dirty="0"/>
              <a:t>/ Έξοδος </a:t>
            </a:r>
            <a:r>
              <a:rPr lang="en-US" sz="2000" dirty="0"/>
              <a:t>– </a:t>
            </a:r>
            <a:r>
              <a:rPr lang="en-US" sz="2000" dirty="0" smtClean="0"/>
              <a:t>I/O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Διασύνδεση </a:t>
            </a:r>
            <a:r>
              <a:rPr lang="el-GR" sz="2000" dirty="0"/>
              <a:t>του συστήματος</a:t>
            </a:r>
          </a:p>
          <a:p>
            <a:r>
              <a:rPr lang="el-GR" sz="2000" dirty="0" smtClean="0"/>
              <a:t>Μπορεί </a:t>
            </a:r>
            <a:r>
              <a:rPr lang="el-GR" sz="2000" dirty="0"/>
              <a:t>να υπάρχει μια ή περισσότερες από τις </a:t>
            </a:r>
            <a:r>
              <a:rPr lang="el-GR" sz="2000" dirty="0" err="1"/>
              <a:t>υπομονάδες</a:t>
            </a:r>
            <a:r>
              <a:rPr lang="el-GR" sz="2000" dirty="0"/>
              <a:t> αυτές (π.χ. </a:t>
            </a:r>
            <a:r>
              <a:rPr lang="en-US" sz="2000" dirty="0"/>
              <a:t>CPU)</a:t>
            </a:r>
            <a:endParaRPr lang="el-GR" sz="2000" dirty="0"/>
          </a:p>
        </p:txBody>
      </p:sp>
      <p:pic>
        <p:nvPicPr>
          <p:cNvPr id="8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12438"/>
            <a:ext cx="2606206" cy="42198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20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Εσωτερική Δομή </a:t>
            </a:r>
            <a:r>
              <a:rPr lang="en-US" dirty="0" smtClean="0"/>
              <a:t>CPU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905020"/>
            <a:ext cx="4041775" cy="32327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l-GR" sz="2000" dirty="0"/>
              <a:t>Τέσσερα κύρια δομικά </a:t>
            </a:r>
            <a:r>
              <a:rPr lang="el-GR" sz="2000" dirty="0" smtClean="0"/>
              <a:t>στοιχεία: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Μονάδα Ελέγχου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Καταχωρητές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Διασυνδέσεις </a:t>
            </a:r>
            <a:r>
              <a:rPr lang="el-GR" sz="2000" dirty="0"/>
              <a:t>της </a:t>
            </a:r>
            <a:r>
              <a:rPr lang="en-US" sz="2000" dirty="0"/>
              <a:t>CPU</a:t>
            </a:r>
            <a:endParaRPr lang="el-GR" sz="2000" dirty="0"/>
          </a:p>
        </p:txBody>
      </p:sp>
      <p:pic>
        <p:nvPicPr>
          <p:cNvPr id="7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29288"/>
            <a:ext cx="2508137" cy="42198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Αρχιτεκτονική </a:t>
            </a:r>
            <a:r>
              <a:rPr lang="el-GR" b="1" dirty="0" smtClean="0"/>
              <a:t>υπολογιστών 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Οργάνωση και Αρχιτεκτονική υπολογιστών</a:t>
            </a:r>
          </a:p>
          <a:p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Φώτης Βαρζιώτης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Εσωτερική Δομή Μονάδας Ελέγχου </a:t>
            </a:r>
            <a:r>
              <a:rPr lang="el-GR" dirty="0" smtClean="0"/>
              <a:t>CPU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294967295"/>
          </p:nvPr>
        </p:nvSpPr>
        <p:spPr>
          <a:xfrm>
            <a:off x="4645026" y="1905020"/>
            <a:ext cx="4041775" cy="32327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Εσωτερική Δομή Μονάδας Ελέγχου </a:t>
            </a:r>
            <a:r>
              <a:rPr lang="en-US" sz="2000" dirty="0"/>
              <a:t>CPU</a:t>
            </a:r>
            <a:endParaRPr lang="el-GR" sz="2000" dirty="0"/>
          </a:p>
        </p:txBody>
      </p:sp>
      <p:pic>
        <p:nvPicPr>
          <p:cNvPr id="8" name="4 - Θέση εικόνας" descr="MC900433145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5010"/>
            <a:ext cx="2642543" cy="4176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Γιατί πρέπει να γνωρίζετε Οργάνωση &amp; 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dirty="0"/>
              <a:t>Γιατί μπορεί να προσληφθείτε σε μια βιομηχανία ή/και υπηρεσία και να σας αναθέσουν να επιλέξετε τον πιο οικονομικά αποδοτικό υπολογιστικό σύστημα. Θα  πρέπει να εξάγετε σωστές προδιαγραφές αγοράς.</a:t>
            </a:r>
          </a:p>
          <a:p>
            <a:r>
              <a:rPr lang="el-GR" sz="2400" dirty="0"/>
              <a:t>Μπορεί να χρειαστεί να προγραμματίσετε </a:t>
            </a:r>
            <a:r>
              <a:rPr lang="el-GR" sz="2400" dirty="0" err="1"/>
              <a:t>embedded</a:t>
            </a:r>
            <a:r>
              <a:rPr lang="el-GR" sz="2400" dirty="0"/>
              <a:t> </a:t>
            </a:r>
            <a:r>
              <a:rPr lang="el-GR" sz="2400" dirty="0" err="1"/>
              <a:t>systems</a:t>
            </a:r>
            <a:r>
              <a:rPr lang="el-GR" sz="2400" dirty="0"/>
              <a:t> (π.χ. ελεγκτής αυτοκινήτου).</a:t>
            </a:r>
          </a:p>
          <a:p>
            <a:r>
              <a:rPr lang="el-GR" sz="2400" dirty="0"/>
              <a:t>Κατανόηση λειτουργικών συστημάτων και γλωσσών προγραμματισμού.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9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32082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Δομή βιβλίου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62128"/>
            <a:ext cx="8229600" cy="3771636"/>
          </a:xfrm>
        </p:spPr>
        <p:txBody>
          <a:bodyPr>
            <a:noAutofit/>
          </a:bodyPr>
          <a:lstStyle/>
          <a:p>
            <a:r>
              <a:rPr lang="el-GR" sz="2200" b="1" dirty="0">
                <a:solidFill>
                  <a:srgbClr val="C00000"/>
                </a:solidFill>
              </a:rPr>
              <a:t>1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 μέρος</a:t>
            </a:r>
            <a:r>
              <a:rPr lang="el-GR" sz="2200" dirty="0"/>
              <a:t>: Συνοπτική επισκόπηση της οργάνωσης και αρχιτεκτονικής υπολογιστών και εξέλιξη του σχεδιασμού υπολογιστών</a:t>
            </a:r>
          </a:p>
          <a:p>
            <a:r>
              <a:rPr lang="el-GR" sz="2200" b="1" dirty="0">
                <a:solidFill>
                  <a:srgbClr val="C00000"/>
                </a:solidFill>
              </a:rPr>
              <a:t>2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 μέρος</a:t>
            </a:r>
            <a:r>
              <a:rPr lang="el-GR" sz="2200" dirty="0"/>
              <a:t>: Κύριες </a:t>
            </a:r>
            <a:r>
              <a:rPr lang="el-GR" sz="2200" dirty="0" err="1"/>
              <a:t>υπομονάδες</a:t>
            </a:r>
            <a:r>
              <a:rPr lang="el-GR" sz="2200" dirty="0"/>
              <a:t> υπολογιστή και διασυνδέσεις, εσωτερική / εξωτερική μνήμη, λειτουργία Ι/Ο, σχέση αρχιτεκτονικής υπολογιστή – λειτουργικού συστήματος</a:t>
            </a:r>
          </a:p>
          <a:p>
            <a:r>
              <a:rPr lang="el-GR" sz="2200" b="1" dirty="0">
                <a:solidFill>
                  <a:srgbClr val="C00000"/>
                </a:solidFill>
              </a:rPr>
              <a:t>3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 μέρος</a:t>
            </a:r>
            <a:r>
              <a:rPr lang="el-GR" sz="2200" dirty="0"/>
              <a:t>: Εσωτερική αρχιτεκτονική και οργάνωση επεξεργαστή</a:t>
            </a:r>
          </a:p>
          <a:p>
            <a:r>
              <a:rPr lang="el-GR" sz="2200" b="1" dirty="0">
                <a:solidFill>
                  <a:srgbClr val="C00000"/>
                </a:solidFill>
              </a:rPr>
              <a:t>4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 μέρος</a:t>
            </a:r>
            <a:r>
              <a:rPr lang="el-GR" sz="2200" dirty="0"/>
              <a:t>: Εσωτερική δομή μονάδας ελέγχου </a:t>
            </a:r>
            <a:r>
              <a:rPr lang="en-US" sz="2200" dirty="0"/>
              <a:t>CPU</a:t>
            </a:r>
            <a:r>
              <a:rPr lang="el-GR" sz="2200" dirty="0"/>
              <a:t>, χρήση προγραμματισμού</a:t>
            </a:r>
          </a:p>
          <a:p>
            <a:r>
              <a:rPr lang="el-GR" sz="2200" b="1" dirty="0">
                <a:solidFill>
                  <a:srgbClr val="C00000"/>
                </a:solidFill>
              </a:rPr>
              <a:t>5</a:t>
            </a:r>
            <a:r>
              <a:rPr lang="el-GR" sz="2200" b="1" baseline="30000" dirty="0">
                <a:solidFill>
                  <a:srgbClr val="C00000"/>
                </a:solidFill>
              </a:rPr>
              <a:t>ο</a:t>
            </a:r>
            <a:r>
              <a:rPr lang="el-GR" sz="2200" b="1" dirty="0">
                <a:solidFill>
                  <a:srgbClr val="C00000"/>
                </a:solidFill>
              </a:rPr>
              <a:t> μέρος</a:t>
            </a:r>
            <a:r>
              <a:rPr lang="el-GR" sz="2200" dirty="0"/>
              <a:t>: Παράλληλη οργάνωση 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0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Οργάνωση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Δημοσθένης Ε.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Μπολανάκης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(2011). Αρχιτεκτονική Μικροϋπολογιστών: αρχές προγραμματισμού χαμηλού επιπέδου και εφαρμογές με το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M68HC908GP32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Σύγχρονη Παιδεία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S. (1995). 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Αρχιτεκτονική των Υπολογιστών μια δομημένη προσέγγιση Συγγραφέας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Tanenbaum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Andrew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S. </a:t>
            </a: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Κλειδάριθμος. 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Luce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T.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1991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Αρχιτεκτονική των Υπολογιστών.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Gilmore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1999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Μικροεπεξεργαστές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θεωρία και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εφαρμογές. Εκδόσεις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Predko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M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2000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Προγραμματίζοντας τον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Μικροελεγκτή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PIC, Εκδόσεις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Μπεκάκος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Π. (1994). Αρχιτεκτονική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υπολογιστών &amp; τεχνολογία παράλληλης επεξεργασίας,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Σταμούλης.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Φώτης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Βαρζιώτης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Αρχιτεκτονική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υπολογιστών.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://eclass.teiep.gr/OpenClass/courses/COMP115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Οργάνωση και 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Τεράστια ποικιλία προϊόντων ως προς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Κόστος</a:t>
            </a:r>
            <a:endParaRPr lang="el-G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Μέγεθος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Απόδοση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/>
              <a:t>Εφαρμογές</a:t>
            </a:r>
            <a:endParaRPr lang="el-GR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Ωστόσο βασικές έννοιες εφαρμόζονται σταθερά</a:t>
            </a:r>
          </a:p>
          <a:p>
            <a:r>
              <a:rPr lang="el-GR" sz="2800" dirty="0" smtClean="0"/>
              <a:t>Αλλάζει </a:t>
            </a:r>
            <a:r>
              <a:rPr lang="el-GR" sz="2800" dirty="0"/>
              <a:t>η εφαρμογή των εννοιών με βάση: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Την </a:t>
            </a:r>
            <a:r>
              <a:rPr lang="el-GR" dirty="0"/>
              <a:t>τρέχουσα κατάσταση της τεχνολογίας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/>
              <a:t>Τους </a:t>
            </a:r>
            <a:r>
              <a:rPr lang="el-GR" dirty="0"/>
              <a:t>αντικειμενικούς στόχους κόστους / απόδοσης του σχεδιαστή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Αναφέρεται σε εκείνα τα χαρακτηριστικά ενός συστήματος τα οποία είναι ορατά σε έναν προγραμματιστή ή, αλλιώς, τα χαρακτηριστικά εκείνα που έχουν άμεσο αντίκτυπο  στη λογική εκτέλεση ενός προγράμματος</a:t>
            </a:r>
            <a:r>
              <a:rPr lang="el-GR" sz="2800" dirty="0" smtClean="0"/>
              <a:t>.</a:t>
            </a:r>
            <a:r>
              <a:rPr lang="en-US" sz="2800" dirty="0" smtClean="0"/>
              <a:t> </a:t>
            </a:r>
            <a:endParaRPr lang="el-GR" sz="2800" dirty="0"/>
          </a:p>
          <a:p>
            <a:pPr marL="360363" indent="0">
              <a:buNone/>
            </a:pPr>
            <a:r>
              <a:rPr lang="el-GR" sz="2800" dirty="0"/>
              <a:t>(Σύνολα εντολών, αριθμός </a:t>
            </a:r>
            <a:r>
              <a:rPr lang="el-GR" sz="2800" dirty="0" err="1"/>
              <a:t>bit</a:t>
            </a:r>
            <a:r>
              <a:rPr lang="el-GR" sz="2800" dirty="0"/>
              <a:t> για αναπαράσταση δεδομένων, Ι/Ο, τεχνικές </a:t>
            </a:r>
            <a:r>
              <a:rPr lang="el-GR" sz="2800" dirty="0" err="1"/>
              <a:t>διευθυνσιοδότησης</a:t>
            </a:r>
            <a:r>
              <a:rPr lang="el-GR" sz="2800" dirty="0"/>
              <a:t> μνήμης)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Οργάνωση </a:t>
            </a:r>
            <a:r>
              <a:rPr lang="el-GR" dirty="0" smtClean="0"/>
              <a:t>Υπολογιστών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Αναφέρεται στις λειτουργικές </a:t>
            </a:r>
            <a:r>
              <a:rPr lang="el-GR" sz="2800" dirty="0" err="1"/>
              <a:t>υπομονάδες</a:t>
            </a:r>
            <a:r>
              <a:rPr lang="el-GR" sz="2800" dirty="0"/>
              <a:t> και τις διασυνδέσεις τους, οι οποίες υλοποιούν αρχιτεκτονικές προδιαγραφές </a:t>
            </a:r>
          </a:p>
          <a:p>
            <a:pPr marL="360363" indent="0">
              <a:buNone/>
            </a:pPr>
            <a:r>
              <a:rPr lang="el-GR" sz="2800" dirty="0" smtClean="0"/>
              <a:t>(Σήματα </a:t>
            </a:r>
            <a:r>
              <a:rPr lang="el-GR" sz="2800" dirty="0"/>
              <a:t>ελέγχου, διασυνδέσεις υπολογιστή – περιφερειακών, τεχνολογία μνήμης)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25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Ζήτημα αρχιτεκτονικής:</a:t>
            </a:r>
          </a:p>
          <a:p>
            <a:r>
              <a:rPr lang="el-GR" sz="2800" dirty="0" smtClean="0"/>
              <a:t>Διαθέσιμη </a:t>
            </a:r>
            <a:r>
              <a:rPr lang="el-GR" sz="2800" dirty="0"/>
              <a:t>ή μη εντολή πολλαπλασιασμού</a:t>
            </a:r>
          </a:p>
          <a:p>
            <a:r>
              <a:rPr lang="el-GR" sz="2800" dirty="0" smtClean="0"/>
              <a:t>Ζήτημα </a:t>
            </a:r>
            <a:r>
              <a:rPr lang="el-GR" sz="2800" dirty="0"/>
              <a:t>Οργάνωσης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Τρόπος </a:t>
            </a:r>
            <a:r>
              <a:rPr lang="el-GR" sz="2800" dirty="0"/>
              <a:t>υλοποίησης του πολλαπλασιαστή</a:t>
            </a:r>
          </a:p>
          <a:p>
            <a:endParaRPr lang="el-GR" sz="2800" dirty="0"/>
          </a:p>
          <a:p>
            <a:r>
              <a:rPr lang="el-GR" sz="2800" dirty="0"/>
              <a:t>Άλλα παραδείγματα;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3213</TotalTime>
  <Words>1043</Words>
  <Application>Microsoft Office PowerPoint</Application>
  <PresentationFormat>Προβολή στην οθόνη (16:10)</PresentationFormat>
  <Paragraphs>196</Paragraphs>
  <Slides>27</Slides>
  <Notes>27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3" baseType="lpstr">
      <vt:lpstr>Arial Unicode MS</vt:lpstr>
      <vt:lpstr>Arial</vt:lpstr>
      <vt:lpstr>Calibri</vt:lpstr>
      <vt:lpstr>Times New Roman</vt:lpstr>
      <vt:lpstr>Wingdings</vt:lpstr>
      <vt:lpstr>Θέμα του Office</vt:lpstr>
      <vt:lpstr>Αρχιτεκτονική υπολογιστών</vt:lpstr>
      <vt:lpstr>Παρουσίαση του PowerPoint</vt:lpstr>
      <vt:lpstr>Άδειες Χρήσης</vt:lpstr>
      <vt:lpstr>Χρηματοδότηση</vt:lpstr>
      <vt:lpstr>Εισαγωγή</vt:lpstr>
      <vt:lpstr>Εισαγωγή</vt:lpstr>
      <vt:lpstr>Αρχιτεκτονική Υπολογιστών</vt:lpstr>
      <vt:lpstr>Οργάνωση Υπολογιστών</vt:lpstr>
      <vt:lpstr>Παράδειγμα</vt:lpstr>
      <vt:lpstr>Διάκριση Οργάνωσης και Αρχιτεκτονικής υπολογιστών</vt:lpstr>
      <vt:lpstr>Μικροϋπολογιστές</vt:lpstr>
      <vt:lpstr>Ιεραρχία</vt:lpstr>
      <vt:lpstr>Δομή και Λειτουργία</vt:lpstr>
      <vt:lpstr>Λειτουργία</vt:lpstr>
      <vt:lpstr>Εξωτερικό περιβάλλον</vt:lpstr>
      <vt:lpstr>Εξωτερικό περιβάλλον</vt:lpstr>
      <vt:lpstr>Γενική  Εικόνα</vt:lpstr>
      <vt:lpstr>Εσωτερική Δομή</vt:lpstr>
      <vt:lpstr>Εσωτερική Δομή CPU</vt:lpstr>
      <vt:lpstr>Εσωτερική Δομή Μονάδας Ελέγχου CPU</vt:lpstr>
      <vt:lpstr>Γιατί πρέπει να γνωρίζετε Οργάνωση &amp; Αρχιτεκτονική υπολογιστών</vt:lpstr>
      <vt:lpstr>Δομή βιβλίου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215</cp:revision>
  <dcterms:created xsi:type="dcterms:W3CDTF">2012-09-06T09:03:05Z</dcterms:created>
  <dcterms:modified xsi:type="dcterms:W3CDTF">2015-05-07T14:12:32Z</dcterms:modified>
</cp:coreProperties>
</file>