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289" r:id="rId3"/>
    <p:sldId id="257" r:id="rId4"/>
    <p:sldId id="259" r:id="rId5"/>
    <p:sldId id="409" r:id="rId6"/>
    <p:sldId id="476" r:id="rId7"/>
    <p:sldId id="477" r:id="rId8"/>
    <p:sldId id="478" r:id="rId9"/>
    <p:sldId id="410" r:id="rId10"/>
    <p:sldId id="497" r:id="rId11"/>
    <p:sldId id="439" r:id="rId12"/>
    <p:sldId id="498" r:id="rId13"/>
    <p:sldId id="461" r:id="rId14"/>
    <p:sldId id="479" r:id="rId15"/>
    <p:sldId id="480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393" r:id="rId33"/>
    <p:sldId id="515" r:id="rId34"/>
    <p:sldId id="516" r:id="rId35"/>
    <p:sldId id="462" r:id="rId36"/>
    <p:sldId id="517" r:id="rId37"/>
    <p:sldId id="518" r:id="rId38"/>
    <p:sldId id="519" r:id="rId39"/>
    <p:sldId id="520" r:id="rId40"/>
    <p:sldId id="521" r:id="rId41"/>
    <p:sldId id="522" r:id="rId42"/>
    <p:sldId id="523" r:id="rId43"/>
    <p:sldId id="524" r:id="rId44"/>
    <p:sldId id="526" r:id="rId45"/>
    <p:sldId id="527" r:id="rId46"/>
    <p:sldId id="528" r:id="rId47"/>
    <p:sldId id="529" r:id="rId48"/>
    <p:sldId id="530" r:id="rId49"/>
    <p:sldId id="531" r:id="rId50"/>
    <p:sldId id="532" r:id="rId51"/>
    <p:sldId id="533" r:id="rId52"/>
    <p:sldId id="534" r:id="rId53"/>
    <p:sldId id="535" r:id="rId54"/>
    <p:sldId id="536" r:id="rId55"/>
    <p:sldId id="537" r:id="rId56"/>
    <p:sldId id="538" r:id="rId57"/>
    <p:sldId id="539" r:id="rId58"/>
    <p:sldId id="540" r:id="rId59"/>
    <p:sldId id="541" r:id="rId60"/>
    <p:sldId id="391" r:id="rId61"/>
    <p:sldId id="291" r:id="rId62"/>
    <p:sldId id="292" r:id="rId63"/>
    <p:sldId id="293" r:id="rId64"/>
    <p:sldId id="280" r:id="rId65"/>
  </p:sldIdLst>
  <p:sldSz cx="9144000" cy="5715000" type="screen16x10"/>
  <p:notesSz cx="6858000" cy="9144000"/>
  <p:custDataLst>
    <p:tags r:id="rId6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6306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6335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2414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3082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770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6365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6829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4328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5668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592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2087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5938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1926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0240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246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5312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4493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8240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3904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181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4849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32209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8040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6781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91705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4441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1217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95080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45655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086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59851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17768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82115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26244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09346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56253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95214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3075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24149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347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265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86265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49402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71215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4333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25423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21205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76455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47784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84601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7384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78630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07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6593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Αρχιτεκτονική υπολογιστών – Είσοδος/Έξοδος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5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7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Είσοδος/Έξοδος</a:t>
            </a:r>
          </a:p>
          <a:p>
            <a:endParaRPr lang="el-GR" sz="2800" b="1" dirty="0" smtClean="0"/>
          </a:p>
          <a:p>
            <a:r>
              <a:rPr lang="el-GR" sz="2800" dirty="0" smtClean="0"/>
              <a:t>Φώτης Βαρζιώτης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Τυπικοί Ρυθμοί Μετάδοσης 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n-GB" altLang="el-GR" sz="3600" dirty="0" smtClean="0"/>
              <a:t>I/O </a:t>
            </a:r>
            <a:r>
              <a:rPr lang="el-GR" altLang="el-GR" sz="3600" dirty="0"/>
              <a:t>Δεδομένων</a:t>
            </a:r>
            <a:endParaRPr lang="el-GR" sz="3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10928" r="6126" b="14757"/>
          <a:stretch/>
        </p:blipFill>
        <p:spPr bwMode="auto">
          <a:xfrm>
            <a:off x="1115616" y="1198781"/>
            <a:ext cx="6677994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Λειτουργίες </a:t>
            </a:r>
            <a:r>
              <a:rPr lang="el-GR" altLang="el-GR" sz="3600" dirty="0" err="1"/>
              <a:t>Υπομονάδας</a:t>
            </a:r>
            <a:r>
              <a:rPr lang="el-GR" altLang="el-GR" sz="3600" dirty="0"/>
              <a:t> </a:t>
            </a:r>
            <a:r>
              <a:rPr lang="en-US" altLang="el-GR" sz="3600" dirty="0"/>
              <a:t>I/O</a:t>
            </a:r>
            <a:endParaRPr lang="el-GR" sz="36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Έλεγχος και Χρονισμός</a:t>
            </a:r>
            <a:endParaRPr lang="en-US" altLang="el-GR" sz="2800" dirty="0"/>
          </a:p>
          <a:p>
            <a:r>
              <a:rPr lang="el-GR" altLang="el-GR" sz="2800" dirty="0"/>
              <a:t>Επικοινωνία με την </a:t>
            </a:r>
            <a:r>
              <a:rPr lang="en-US" altLang="el-GR" sz="2800" dirty="0"/>
              <a:t>CPU </a:t>
            </a:r>
          </a:p>
          <a:p>
            <a:r>
              <a:rPr lang="el-GR" altLang="el-GR" sz="2800" dirty="0"/>
              <a:t>Επικοινωνία με την συσκευή</a:t>
            </a:r>
            <a:endParaRPr lang="en-US" altLang="el-GR" sz="2800" dirty="0"/>
          </a:p>
          <a:p>
            <a:r>
              <a:rPr lang="el-GR" altLang="el-GR" sz="2800" dirty="0"/>
              <a:t>Προσωρινή αποθήκευση δεδομένων</a:t>
            </a:r>
            <a:endParaRPr lang="en-US" altLang="el-GR" sz="2800" dirty="0"/>
          </a:p>
          <a:p>
            <a:r>
              <a:rPr lang="el-GR" altLang="el-GR" sz="2800" dirty="0"/>
              <a:t>Ανίχνευση σφάλματος</a:t>
            </a:r>
            <a:endParaRPr lang="en-US" altLang="el-GR" sz="2800" dirty="0"/>
          </a:p>
          <a:p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9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Βήματα </a:t>
            </a:r>
            <a:r>
              <a:rPr lang="en-US" altLang="el-GR" dirty="0"/>
              <a:t>I/O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Η </a:t>
            </a:r>
            <a:r>
              <a:rPr lang="en-US" altLang="el-GR" sz="2800" dirty="0"/>
              <a:t>CPU </a:t>
            </a:r>
            <a:r>
              <a:rPr lang="el-GR" altLang="el-GR" sz="2800" dirty="0"/>
              <a:t>ελέγχει μέσω της </a:t>
            </a:r>
            <a:r>
              <a:rPr lang="el-GR" altLang="el-GR" sz="2800" dirty="0" err="1"/>
              <a:t>υπομονάδας</a:t>
            </a:r>
            <a:r>
              <a:rPr lang="el-GR" altLang="el-GR" sz="2800" dirty="0"/>
              <a:t> </a:t>
            </a:r>
            <a:r>
              <a:rPr lang="en-US" altLang="el-GR" sz="2800" dirty="0"/>
              <a:t>I/O</a:t>
            </a:r>
            <a:r>
              <a:rPr lang="el-GR" altLang="el-GR" sz="2800" dirty="0"/>
              <a:t> την κατάσταση της συσκευής</a:t>
            </a:r>
            <a:endParaRPr lang="en-US" altLang="el-GR" sz="2800" dirty="0"/>
          </a:p>
          <a:p>
            <a:r>
              <a:rPr lang="el-GR" altLang="el-GR" sz="2800" dirty="0"/>
              <a:t>Η </a:t>
            </a:r>
            <a:r>
              <a:rPr lang="el-GR" altLang="el-GR" sz="2800" dirty="0" err="1"/>
              <a:t>υπομονάδα</a:t>
            </a:r>
            <a:r>
              <a:rPr lang="el-GR" altLang="el-GR" sz="2800" dirty="0"/>
              <a:t> επιστρέφει την κατάσταση της συσκευής </a:t>
            </a:r>
            <a:endParaRPr lang="en-US" altLang="el-GR" sz="2800" dirty="0"/>
          </a:p>
          <a:p>
            <a:r>
              <a:rPr lang="el-GR" altLang="el-GR" sz="2800" dirty="0"/>
              <a:t>Αν είναι έτοιμη</a:t>
            </a:r>
            <a:r>
              <a:rPr lang="en-US" altLang="el-GR" sz="2800" dirty="0"/>
              <a:t>, </a:t>
            </a:r>
            <a:r>
              <a:rPr lang="el-GR" altLang="el-GR" sz="2800" dirty="0"/>
              <a:t>η </a:t>
            </a:r>
            <a:r>
              <a:rPr lang="en-US" altLang="el-GR" sz="2800" dirty="0"/>
              <a:t>CPU </a:t>
            </a:r>
            <a:r>
              <a:rPr lang="el-GR" altLang="el-GR" sz="2800" dirty="0"/>
              <a:t>ζητά την μεταφορά δεδομένων</a:t>
            </a:r>
            <a:endParaRPr lang="en-US" altLang="el-GR" sz="2800" dirty="0"/>
          </a:p>
          <a:p>
            <a:r>
              <a:rPr lang="el-GR" altLang="el-GR" sz="2800" dirty="0"/>
              <a:t>Η </a:t>
            </a:r>
            <a:r>
              <a:rPr lang="el-GR" altLang="el-GR" sz="2800" dirty="0" err="1"/>
              <a:t>υπομονάδα</a:t>
            </a:r>
            <a:r>
              <a:rPr lang="el-GR" altLang="el-GR" sz="2800" dirty="0"/>
              <a:t> </a:t>
            </a:r>
            <a:r>
              <a:rPr lang="en-US" altLang="el-GR" sz="2800" dirty="0"/>
              <a:t>I/O </a:t>
            </a:r>
            <a:r>
              <a:rPr lang="el-GR" altLang="el-GR" sz="2800" dirty="0"/>
              <a:t>λαμβάνει δεδομένα από την συσκευή</a:t>
            </a:r>
            <a:endParaRPr lang="en-US" altLang="el-GR" sz="2800" dirty="0"/>
          </a:p>
          <a:p>
            <a:r>
              <a:rPr lang="el-GR" altLang="el-GR" sz="2800" dirty="0"/>
              <a:t>Η </a:t>
            </a:r>
            <a:r>
              <a:rPr lang="el-GR" altLang="el-GR" sz="2800" dirty="0" err="1"/>
              <a:t>υπομονάδα</a:t>
            </a:r>
            <a:r>
              <a:rPr lang="el-GR" altLang="el-GR" sz="2800" dirty="0"/>
              <a:t> </a:t>
            </a:r>
            <a:r>
              <a:rPr lang="en-US" altLang="el-GR" sz="2800" dirty="0"/>
              <a:t>I/O </a:t>
            </a:r>
            <a:r>
              <a:rPr lang="el-GR" altLang="el-GR" sz="2800" dirty="0"/>
              <a:t>μεταφέρει τα δεδομένα στη </a:t>
            </a:r>
            <a:r>
              <a:rPr lang="en-US" altLang="el-GR" sz="2800" dirty="0"/>
              <a:t>CPU</a:t>
            </a:r>
          </a:p>
          <a:p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40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Σχηματικό </a:t>
            </a:r>
            <a:r>
              <a:rPr lang="el-GR" altLang="el-GR" dirty="0" err="1"/>
              <a:t>υπομονάδας</a:t>
            </a:r>
            <a:r>
              <a:rPr lang="el-GR" altLang="el-GR" dirty="0"/>
              <a:t> </a:t>
            </a:r>
            <a:r>
              <a:rPr lang="en-US" altLang="el-GR" dirty="0"/>
              <a:t>I/O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8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13445" r="9837" b="23286"/>
          <a:stretch>
            <a:fillRect/>
          </a:stretch>
        </p:blipFill>
        <p:spPr bwMode="auto">
          <a:xfrm>
            <a:off x="832734" y="1058626"/>
            <a:ext cx="7478531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3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Αποφάσεις για την </a:t>
            </a:r>
            <a:r>
              <a:rPr lang="el-GR" altLang="el-GR" dirty="0" err="1"/>
              <a:t>Υπομονάδα</a:t>
            </a:r>
            <a:r>
              <a:rPr lang="el-GR" altLang="el-GR" dirty="0"/>
              <a:t> </a:t>
            </a:r>
            <a:r>
              <a:rPr lang="en-US" altLang="el-GR" dirty="0"/>
              <a:t>I/O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Εμφάνιση ή απόκρυψη των χαρακτηριστικών της συσκευής στη </a:t>
            </a:r>
            <a:r>
              <a:rPr lang="en-US" altLang="el-GR" sz="2800" dirty="0"/>
              <a:t>CPU</a:t>
            </a:r>
          </a:p>
          <a:p>
            <a:r>
              <a:rPr lang="el-GR" altLang="el-GR" sz="2800" dirty="0"/>
              <a:t>Υποστήριξη πολλαπλών ή απλής συσκευής</a:t>
            </a:r>
            <a:endParaRPr lang="en-US" altLang="el-GR" sz="2800" dirty="0"/>
          </a:p>
          <a:p>
            <a:r>
              <a:rPr lang="el-GR" altLang="el-GR" sz="2800" dirty="0"/>
              <a:t>Ανεξάρτητος έλεγχος λειτουργιών συσκευής ή έλεγχος από την </a:t>
            </a:r>
            <a:r>
              <a:rPr lang="en-US" altLang="el-GR" sz="2800" dirty="0"/>
              <a:t>CPU</a:t>
            </a:r>
          </a:p>
          <a:p>
            <a:r>
              <a:rPr lang="el-GR" altLang="el-GR" sz="2800" dirty="0"/>
              <a:t>Επίσης αποφάσεις σχετικές με </a:t>
            </a:r>
            <a:r>
              <a:rPr lang="en-US" altLang="el-GR" sz="2800" dirty="0"/>
              <a:t>O/S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</a:t>
            </a:r>
            <a:r>
              <a:rPr lang="en-US" altLang="el-GR" dirty="0"/>
              <a:t>.</a:t>
            </a:r>
            <a:r>
              <a:rPr lang="el-GR" altLang="el-GR" dirty="0"/>
              <a:t>χ</a:t>
            </a:r>
            <a:r>
              <a:rPr lang="en-US" altLang="el-GR" dirty="0"/>
              <a:t>. </a:t>
            </a:r>
            <a:r>
              <a:rPr lang="el-GR" altLang="el-GR" dirty="0"/>
              <a:t>Το </a:t>
            </a:r>
            <a:r>
              <a:rPr lang="en-US" altLang="el-GR" dirty="0"/>
              <a:t>Unix </a:t>
            </a:r>
            <a:r>
              <a:rPr lang="el-GR" altLang="el-GR" dirty="0"/>
              <a:t>μεταχειρίζεται τα πάντα σαν αρχείο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18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Τεχνικές </a:t>
            </a:r>
            <a:r>
              <a:rPr lang="en-US" altLang="el-GR" dirty="0"/>
              <a:t>Input Output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Ι/Ο μέσω προγραμματισμού</a:t>
            </a:r>
            <a:endParaRPr lang="en-US" altLang="el-GR" sz="2800" dirty="0"/>
          </a:p>
          <a:p>
            <a:r>
              <a:rPr lang="el-GR" altLang="el-GR" sz="2800" dirty="0"/>
              <a:t>Ι/Ο με χρήση διακοπών</a:t>
            </a:r>
            <a:endParaRPr lang="en-US" altLang="el-GR" sz="2800" dirty="0"/>
          </a:p>
          <a:p>
            <a:r>
              <a:rPr lang="en-US" altLang="el-GR" sz="2800" dirty="0"/>
              <a:t>Direct Memory Access (DMA)</a:t>
            </a:r>
          </a:p>
          <a:p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I/O</a:t>
            </a:r>
            <a:r>
              <a:rPr lang="el-GR" altLang="el-GR" dirty="0"/>
              <a:t> μέσω προγραμματισμού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Η </a:t>
            </a:r>
            <a:r>
              <a:rPr lang="en-US" altLang="el-GR" sz="2800" dirty="0"/>
              <a:t>CPU </a:t>
            </a:r>
            <a:r>
              <a:rPr lang="el-GR" altLang="el-GR" sz="2800" dirty="0"/>
              <a:t>έχει άμεσο έλεγχο της </a:t>
            </a:r>
            <a:r>
              <a:rPr lang="en-US" altLang="el-GR" sz="2800" dirty="0"/>
              <a:t>I/O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Περιοδικός έλεγχος κατάστασης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Εντολές </a:t>
            </a:r>
            <a:r>
              <a:rPr lang="en-US" altLang="el-GR" dirty="0"/>
              <a:t>Read/write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Μεταφορά δεδομένων</a:t>
            </a:r>
            <a:endParaRPr lang="en-US" altLang="el-GR" dirty="0"/>
          </a:p>
          <a:p>
            <a:r>
              <a:rPr lang="el-GR" altLang="el-GR" sz="2800" dirty="0"/>
              <a:t>Η </a:t>
            </a:r>
            <a:r>
              <a:rPr lang="en-US" altLang="el-GR" sz="2800" dirty="0"/>
              <a:t>CPU </a:t>
            </a:r>
            <a:r>
              <a:rPr lang="el-GR" altLang="el-GR" sz="2800" dirty="0"/>
              <a:t>τίθεται σε αναμονή μέχρι να ολοκληρώσει την λειτουργία της η </a:t>
            </a:r>
            <a:r>
              <a:rPr lang="el-GR" altLang="el-GR" sz="2800" dirty="0" err="1"/>
              <a:t>υπομονάδα</a:t>
            </a:r>
            <a:r>
              <a:rPr lang="el-GR" altLang="el-GR" sz="2800" dirty="0"/>
              <a:t> </a:t>
            </a:r>
            <a:r>
              <a:rPr lang="en-US" altLang="el-GR" sz="2800" dirty="0"/>
              <a:t> I/O</a:t>
            </a:r>
          </a:p>
          <a:p>
            <a:r>
              <a:rPr lang="el-GR" altLang="el-GR" sz="2800" dirty="0"/>
              <a:t>Σπατάλη χρόνου για τη </a:t>
            </a:r>
            <a:r>
              <a:rPr lang="en-US" altLang="el-GR" sz="2800" dirty="0"/>
              <a:t>CPU</a:t>
            </a:r>
          </a:p>
          <a:p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68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3600" dirty="0"/>
              <a:t>I/O </a:t>
            </a:r>
            <a:r>
              <a:rPr lang="el-GR" altLang="el-GR" sz="3600" dirty="0"/>
              <a:t>μέσω προγραμματισμού </a:t>
            </a:r>
            <a:r>
              <a:rPr lang="en-US" altLang="el-GR" sz="3600" dirty="0"/>
              <a:t>- </a:t>
            </a:r>
            <a:r>
              <a:rPr lang="el-GR" altLang="el-GR" sz="3600" dirty="0"/>
              <a:t>αναλυτικά</a:t>
            </a:r>
            <a:endParaRPr lang="el-GR" sz="36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Η </a:t>
            </a:r>
            <a:r>
              <a:rPr lang="en-US" altLang="el-GR" sz="2800" dirty="0"/>
              <a:t>CPU </a:t>
            </a:r>
            <a:r>
              <a:rPr lang="el-GR" altLang="el-GR" sz="2800" dirty="0"/>
              <a:t>στέλνει αίτηση λειτουργίας </a:t>
            </a:r>
            <a:r>
              <a:rPr lang="en-US" altLang="el-GR" sz="2800" dirty="0"/>
              <a:t>I/O</a:t>
            </a:r>
          </a:p>
          <a:p>
            <a:r>
              <a:rPr lang="el-GR" altLang="el-GR" sz="2800" dirty="0"/>
              <a:t>Η </a:t>
            </a:r>
            <a:r>
              <a:rPr lang="el-GR" altLang="el-GR" sz="2800" dirty="0" err="1"/>
              <a:t>υπομονάδα</a:t>
            </a:r>
            <a:r>
              <a:rPr lang="el-GR" altLang="el-GR" sz="2800" dirty="0"/>
              <a:t> </a:t>
            </a:r>
            <a:r>
              <a:rPr lang="en-US" altLang="el-GR" sz="2800" dirty="0"/>
              <a:t>I/O </a:t>
            </a:r>
            <a:r>
              <a:rPr lang="el-GR" altLang="el-GR" sz="2800" dirty="0"/>
              <a:t>εκτελεί την λειτουργία</a:t>
            </a:r>
            <a:endParaRPr lang="en-US" altLang="el-GR" sz="2800" dirty="0"/>
          </a:p>
          <a:p>
            <a:r>
              <a:rPr lang="el-GR" altLang="el-GR" sz="2800" dirty="0"/>
              <a:t>Η </a:t>
            </a:r>
            <a:r>
              <a:rPr lang="el-GR" altLang="el-GR" sz="2800" dirty="0" err="1"/>
              <a:t>υπομονάδα</a:t>
            </a:r>
            <a:r>
              <a:rPr lang="el-GR" altLang="el-GR" sz="2800" dirty="0"/>
              <a:t> </a:t>
            </a:r>
            <a:r>
              <a:rPr lang="en-US" altLang="el-GR" sz="2800" dirty="0"/>
              <a:t>I/O </a:t>
            </a:r>
            <a:r>
              <a:rPr lang="el-GR" altLang="el-GR" sz="2800" dirty="0"/>
              <a:t>θέτει τα</a:t>
            </a:r>
            <a:r>
              <a:rPr lang="en-US" altLang="el-GR" sz="2800" dirty="0"/>
              <a:t> bits</a:t>
            </a:r>
            <a:r>
              <a:rPr lang="el-GR" altLang="el-GR" sz="2800" dirty="0"/>
              <a:t> κατάστασης</a:t>
            </a:r>
            <a:endParaRPr lang="en-US" altLang="el-GR" sz="2800" dirty="0"/>
          </a:p>
          <a:p>
            <a:r>
              <a:rPr lang="el-GR" altLang="el-GR" sz="2800" dirty="0"/>
              <a:t>Η </a:t>
            </a:r>
            <a:r>
              <a:rPr lang="en-US" altLang="el-GR" sz="2800" dirty="0"/>
              <a:t>CPU </a:t>
            </a:r>
            <a:r>
              <a:rPr lang="el-GR" altLang="el-GR" sz="2800" dirty="0"/>
              <a:t>ελέγχει τα </a:t>
            </a:r>
            <a:r>
              <a:rPr lang="en-US" altLang="el-GR" sz="2800" dirty="0"/>
              <a:t>bits</a:t>
            </a:r>
            <a:r>
              <a:rPr lang="el-GR" altLang="el-GR" sz="2800" dirty="0"/>
              <a:t> κατάστασης</a:t>
            </a:r>
            <a:r>
              <a:rPr lang="en-US" altLang="el-GR" sz="2800" dirty="0"/>
              <a:t> </a:t>
            </a:r>
            <a:r>
              <a:rPr lang="el-GR" altLang="el-GR" sz="2800" dirty="0"/>
              <a:t>περιοδικά</a:t>
            </a:r>
            <a:endParaRPr lang="en-US" altLang="el-GR" sz="2800" dirty="0"/>
          </a:p>
          <a:p>
            <a:r>
              <a:rPr lang="el-GR" altLang="el-GR" sz="2800" dirty="0"/>
              <a:t>Η </a:t>
            </a:r>
            <a:r>
              <a:rPr lang="el-GR" altLang="el-GR" sz="2800" dirty="0" err="1"/>
              <a:t>υπομονάδα</a:t>
            </a:r>
            <a:r>
              <a:rPr lang="el-GR" altLang="el-GR" sz="2800" dirty="0"/>
              <a:t> </a:t>
            </a:r>
            <a:r>
              <a:rPr lang="en-US" altLang="el-GR" sz="2800" dirty="0"/>
              <a:t>I/O </a:t>
            </a:r>
            <a:r>
              <a:rPr lang="el-GR" altLang="el-GR" sz="2800" dirty="0"/>
              <a:t>δεν ενημερώνει άμεσα την </a:t>
            </a:r>
            <a:r>
              <a:rPr lang="en-US" altLang="el-GR" sz="2800" dirty="0"/>
              <a:t> CPU</a:t>
            </a:r>
          </a:p>
          <a:p>
            <a:r>
              <a:rPr lang="el-GR" altLang="el-GR" sz="2800" dirty="0"/>
              <a:t>Η </a:t>
            </a:r>
            <a:r>
              <a:rPr lang="el-GR" altLang="el-GR" sz="2800" dirty="0" err="1"/>
              <a:t>υπομονάδα</a:t>
            </a:r>
            <a:r>
              <a:rPr lang="el-GR" altLang="el-GR" sz="2800" dirty="0"/>
              <a:t> </a:t>
            </a:r>
            <a:r>
              <a:rPr lang="en-US" altLang="el-GR" sz="2800" dirty="0"/>
              <a:t>I/O </a:t>
            </a:r>
            <a:r>
              <a:rPr lang="el-GR" altLang="el-GR" sz="2800" dirty="0"/>
              <a:t>δεν διακόπτει την</a:t>
            </a:r>
            <a:r>
              <a:rPr lang="en-US" altLang="el-GR" sz="2800" dirty="0"/>
              <a:t> CPU</a:t>
            </a:r>
          </a:p>
          <a:p>
            <a:r>
              <a:rPr lang="el-GR" altLang="el-GR" sz="2800" dirty="0"/>
              <a:t>Η </a:t>
            </a:r>
            <a:r>
              <a:rPr lang="en-US" altLang="el-GR" sz="2800" dirty="0"/>
              <a:t>CPU </a:t>
            </a:r>
            <a:r>
              <a:rPr lang="el-GR" altLang="el-GR" sz="2800" dirty="0"/>
              <a:t>μπορεί να είναι σε θέση αναμονής ή να επιστρέψει σε μεταγενέστερο χρόνο</a:t>
            </a:r>
            <a:endParaRPr lang="en-US" altLang="el-GR" sz="2800" dirty="0"/>
          </a:p>
          <a:p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73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Εντολές </a:t>
            </a:r>
            <a:r>
              <a:rPr lang="en-US" altLang="el-GR" dirty="0"/>
              <a:t>I/O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000" dirty="0"/>
              <a:t>Η </a:t>
            </a:r>
            <a:r>
              <a:rPr lang="en-US" altLang="el-GR" sz="2000" dirty="0"/>
              <a:t>CPU </a:t>
            </a:r>
            <a:r>
              <a:rPr lang="el-GR" altLang="el-GR" sz="2000" dirty="0"/>
              <a:t>παράγει διευθύνσεις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Αναγνώριση </a:t>
            </a:r>
            <a:r>
              <a:rPr lang="el-GR" altLang="el-GR" sz="2000" dirty="0" err="1"/>
              <a:t>υπομονάδας</a:t>
            </a:r>
            <a:r>
              <a:rPr lang="en-US" altLang="el-GR" sz="2000" dirty="0"/>
              <a:t> (&amp; </a:t>
            </a:r>
            <a:r>
              <a:rPr lang="el-GR" altLang="el-GR" sz="2000" dirty="0"/>
              <a:t>συσκευής</a:t>
            </a:r>
            <a:r>
              <a:rPr lang="en-US" altLang="el-GR" sz="2000" dirty="0"/>
              <a:t> if &gt;1</a:t>
            </a:r>
            <a:r>
              <a:rPr lang="el-GR" altLang="el-GR" sz="2000" dirty="0"/>
              <a:t>/</a:t>
            </a:r>
            <a:r>
              <a:rPr lang="en-US" altLang="el-GR" sz="2000" dirty="0"/>
              <a:t> </a:t>
            </a:r>
            <a:r>
              <a:rPr lang="el-GR" altLang="el-GR" sz="2000" dirty="0" err="1"/>
              <a:t>υπομονάδα</a:t>
            </a:r>
            <a:r>
              <a:rPr lang="en-US" altLang="el-GR" sz="2000" dirty="0"/>
              <a:t>)</a:t>
            </a:r>
          </a:p>
          <a:p>
            <a:r>
              <a:rPr lang="el-GR" altLang="el-GR" sz="2000" dirty="0"/>
              <a:t>Η </a:t>
            </a:r>
            <a:r>
              <a:rPr lang="en-US" altLang="el-GR" sz="2000" dirty="0"/>
              <a:t>CPU </a:t>
            </a:r>
            <a:r>
              <a:rPr lang="el-GR" altLang="el-GR" sz="2000" dirty="0"/>
              <a:t>παράγει εντολές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Ελέγχου</a:t>
            </a:r>
            <a:r>
              <a:rPr lang="en-US" altLang="el-GR" sz="2000" dirty="0"/>
              <a:t> – </a:t>
            </a:r>
            <a:r>
              <a:rPr lang="el-GR" altLang="el-GR" sz="2000" dirty="0"/>
              <a:t>Καθοδηγεί τις ενέργειες της </a:t>
            </a:r>
            <a:r>
              <a:rPr lang="el-GR" altLang="el-GR" sz="2000" dirty="0" err="1"/>
              <a:t>υπομονάδας</a:t>
            </a:r>
            <a:endParaRPr lang="en-US" altLang="el-GR" sz="20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sz="2000" dirty="0"/>
              <a:t>π</a:t>
            </a:r>
            <a:r>
              <a:rPr lang="en-US" altLang="el-GR" sz="2000" dirty="0"/>
              <a:t>.</a:t>
            </a:r>
            <a:r>
              <a:rPr lang="el-GR" altLang="el-GR" sz="2000" dirty="0"/>
              <a:t>χ</a:t>
            </a:r>
            <a:r>
              <a:rPr lang="en-US" altLang="el-GR" sz="2000" dirty="0"/>
              <a:t>. </a:t>
            </a:r>
            <a:r>
              <a:rPr lang="el-GR" altLang="el-GR" sz="2000" dirty="0"/>
              <a:t>περιστροφή δίσκου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Τεστ</a:t>
            </a:r>
            <a:r>
              <a:rPr lang="en-US" altLang="el-GR" sz="2000" dirty="0"/>
              <a:t> – </a:t>
            </a:r>
            <a:r>
              <a:rPr lang="el-GR" altLang="el-GR" sz="2000" dirty="0"/>
              <a:t>Έλεγχος κατάστασης</a:t>
            </a:r>
            <a:endParaRPr lang="en-US" altLang="el-GR" sz="20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sz="2000" dirty="0"/>
              <a:t>π</a:t>
            </a:r>
            <a:r>
              <a:rPr lang="en-US" altLang="el-GR" sz="2000" dirty="0"/>
              <a:t>.</a:t>
            </a:r>
            <a:r>
              <a:rPr lang="el-GR" altLang="el-GR" sz="2000" dirty="0"/>
              <a:t>χ</a:t>
            </a:r>
            <a:r>
              <a:rPr lang="en-US" altLang="el-GR" sz="2000" dirty="0"/>
              <a:t>. </a:t>
            </a:r>
            <a:r>
              <a:rPr lang="el-GR" altLang="el-GR" sz="2000" dirty="0"/>
              <a:t>Παροχή ρεύματος;</a:t>
            </a:r>
            <a:r>
              <a:rPr lang="en-US" altLang="el-GR" sz="2000" dirty="0"/>
              <a:t> </a:t>
            </a:r>
            <a:r>
              <a:rPr lang="el-GR" altLang="el-GR" sz="2000" dirty="0"/>
              <a:t>Σφάλματα;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Ανάγνωσης</a:t>
            </a:r>
            <a:r>
              <a:rPr lang="en-US" altLang="el-GR" sz="2000" dirty="0"/>
              <a:t>/</a:t>
            </a:r>
            <a:r>
              <a:rPr lang="el-GR" altLang="el-GR" sz="2000" dirty="0"/>
              <a:t>Εγγραφής</a:t>
            </a:r>
            <a:endParaRPr lang="en-US" altLang="el-GR" sz="20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sz="2000" dirty="0"/>
              <a:t>Η </a:t>
            </a:r>
            <a:r>
              <a:rPr lang="el-GR" altLang="el-GR" sz="2000" dirty="0" err="1"/>
              <a:t>υπομονάδα</a:t>
            </a:r>
            <a:r>
              <a:rPr lang="el-GR" altLang="el-GR" sz="2000" dirty="0"/>
              <a:t> </a:t>
            </a:r>
            <a:r>
              <a:rPr lang="en-US" altLang="el-GR" sz="2000" dirty="0"/>
              <a:t>I/O </a:t>
            </a:r>
            <a:r>
              <a:rPr lang="el-GR" altLang="el-GR" sz="2000" dirty="0"/>
              <a:t>μεταφέρει δεδομένα μέσω </a:t>
            </a:r>
            <a:r>
              <a:rPr lang="en-US" altLang="el-GR" sz="2000" dirty="0"/>
              <a:t>buffer </a:t>
            </a:r>
            <a:r>
              <a:rPr lang="el-GR" altLang="el-GR" sz="2000" dirty="0"/>
              <a:t>από / προς τη συσκευή</a:t>
            </a:r>
            <a:endParaRPr lang="en-US" alt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76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Διευθυνσιοδότηση</a:t>
            </a:r>
            <a:r>
              <a:rPr lang="el-GR" altLang="el-GR" dirty="0"/>
              <a:t> </a:t>
            </a:r>
            <a:r>
              <a:rPr lang="en-US" altLang="el-GR" dirty="0"/>
              <a:t>I/O </a:t>
            </a:r>
            <a:r>
              <a:rPr lang="el-GR" altLang="el-GR" dirty="0"/>
              <a:t>συσκευών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Στην περίπτωση του </a:t>
            </a:r>
            <a:r>
              <a:rPr lang="en-US" altLang="el-GR" sz="2800" dirty="0"/>
              <a:t>I/O </a:t>
            </a:r>
            <a:r>
              <a:rPr lang="el-GR" altLang="el-GR" sz="2800" dirty="0"/>
              <a:t>μέσω προγραμματισμού ακολουθείται παρόμοια μέθοδο με αυτή της μνήμης </a:t>
            </a:r>
            <a:r>
              <a:rPr lang="en-US" altLang="el-GR" sz="2800" dirty="0"/>
              <a:t> (CPU viewpoint)</a:t>
            </a:r>
          </a:p>
          <a:p>
            <a:r>
              <a:rPr lang="el-GR" altLang="el-GR" sz="2800" dirty="0"/>
              <a:t>Κάθε συσκευή λαμβάνει μια ξεχωριστή διεύθυνση</a:t>
            </a:r>
            <a:endParaRPr lang="en-US" altLang="el-GR" sz="2800" dirty="0"/>
          </a:p>
          <a:p>
            <a:r>
              <a:rPr lang="el-GR" altLang="el-GR" sz="2800" dirty="0"/>
              <a:t>Οι εντολές της </a:t>
            </a:r>
            <a:r>
              <a:rPr lang="en-US" altLang="el-GR" sz="2800" dirty="0"/>
              <a:t>CPU </a:t>
            </a:r>
            <a:r>
              <a:rPr lang="el-GR" altLang="el-GR" sz="2800" dirty="0"/>
              <a:t>περιέχουν την διεύθυνση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46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Αρχιτεκτονική </a:t>
            </a:r>
            <a:r>
              <a:rPr lang="el-GR" b="1" dirty="0" smtClean="0"/>
              <a:t>υπολογιστών 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7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Είσοδος/Έξοδος</a:t>
            </a:r>
            <a:endParaRPr lang="en-US" sz="2800" dirty="0" smtClean="0"/>
          </a:p>
          <a:p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Φώτης Βαρζιώτης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Χαρτογράφηση </a:t>
            </a:r>
            <a:r>
              <a:rPr lang="en-US" altLang="el-GR" dirty="0" smtClean="0"/>
              <a:t>I/O</a:t>
            </a:r>
            <a:r>
              <a:rPr lang="el-GR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n-US" altLang="el-GR" sz="2800" dirty="0"/>
              <a:t>I/O</a:t>
            </a:r>
            <a:r>
              <a:rPr lang="el-GR" altLang="el-GR" sz="2800" dirty="0"/>
              <a:t> μέσω χαρτογράφησης μνήμης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Συσκευές και μνήμη μοιράζονται τον χώρο των διευθύνσεων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Η </a:t>
            </a:r>
            <a:r>
              <a:rPr lang="en-US" altLang="el-GR" dirty="0"/>
              <a:t>I/O </a:t>
            </a:r>
            <a:r>
              <a:rPr lang="el-GR" altLang="el-GR" dirty="0"/>
              <a:t>ακολουθεί το </a:t>
            </a:r>
            <a:r>
              <a:rPr lang="en-US" altLang="el-GR" dirty="0"/>
              <a:t>read/write</a:t>
            </a:r>
            <a:r>
              <a:rPr lang="el-GR" altLang="el-GR" dirty="0"/>
              <a:t> στη μνήμη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Δεν υπάρχου εξειδικευμένες εντολές </a:t>
            </a:r>
            <a:r>
              <a:rPr lang="en-US" altLang="el-GR" dirty="0"/>
              <a:t>I/O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sz="2800" dirty="0"/>
              <a:t>Διαθέσιμες οι εντολές προσπέλασης στη </a:t>
            </a:r>
            <a:r>
              <a:rPr lang="el-GR" altLang="el-GR" sz="2800" dirty="0" smtClean="0"/>
              <a:t>μνήμη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9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Χαρτογράφηση </a:t>
            </a:r>
            <a:r>
              <a:rPr lang="en-US" altLang="el-GR" dirty="0" smtClean="0"/>
              <a:t>I/O</a:t>
            </a:r>
            <a:r>
              <a:rPr lang="el-GR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n-US" altLang="el-GR" sz="2800" dirty="0" smtClean="0"/>
              <a:t>I/O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με απομόνωση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Ξεχωριστός χώρος διευθύνσεων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Απαιτείται</a:t>
            </a:r>
            <a:r>
              <a:rPr lang="en-US" altLang="el-GR" dirty="0"/>
              <a:t> </a:t>
            </a:r>
            <a:r>
              <a:rPr lang="el-GR" altLang="el-GR" dirty="0" err="1"/>
              <a:t>επιλογέας</a:t>
            </a:r>
            <a:r>
              <a:rPr lang="el-GR" altLang="el-GR" dirty="0"/>
              <a:t> για γραμμές </a:t>
            </a:r>
            <a:r>
              <a:rPr lang="en-US" altLang="el-GR" dirty="0"/>
              <a:t>I/O </a:t>
            </a:r>
            <a:r>
              <a:rPr lang="el-GR" altLang="el-GR" dirty="0"/>
              <a:t>ή μνήμης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Εξειδικευμένες εντολές </a:t>
            </a:r>
            <a:r>
              <a:rPr lang="en-US" altLang="el-GR" dirty="0"/>
              <a:t>I/O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sz="2800" dirty="0"/>
              <a:t>Περιορισμένο σύνολο εντολών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11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I/O</a:t>
            </a:r>
            <a:r>
              <a:rPr lang="el-GR" altLang="el-GR" dirty="0"/>
              <a:t> με χρήση διακοπών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Ξεπερνά το πρόβλημα της αναμονής της </a:t>
            </a:r>
            <a:r>
              <a:rPr lang="en-US" altLang="el-GR" sz="2800" dirty="0"/>
              <a:t>CPU</a:t>
            </a:r>
          </a:p>
          <a:p>
            <a:r>
              <a:rPr lang="el-GR" altLang="el-GR" sz="2800" dirty="0"/>
              <a:t>Δεν απαιτείται περιοδικός έλεγχος της συσκευής από την</a:t>
            </a:r>
            <a:r>
              <a:rPr lang="en-US" altLang="el-GR" sz="2800" dirty="0"/>
              <a:t> CPU</a:t>
            </a:r>
          </a:p>
          <a:p>
            <a:r>
              <a:rPr lang="el-GR" altLang="el-GR" sz="2800" dirty="0"/>
              <a:t>Η </a:t>
            </a:r>
            <a:r>
              <a:rPr lang="el-GR" altLang="el-GR" sz="2800" dirty="0" err="1"/>
              <a:t>υπομονάδα</a:t>
            </a:r>
            <a:r>
              <a:rPr lang="el-GR" altLang="el-GR" sz="2800" dirty="0"/>
              <a:t> </a:t>
            </a:r>
            <a:r>
              <a:rPr lang="en-US" altLang="el-GR" sz="2800" dirty="0"/>
              <a:t>I/O </a:t>
            </a:r>
            <a:r>
              <a:rPr lang="el-GR" altLang="el-GR" sz="2800" dirty="0"/>
              <a:t>στέλνει διακοπή όταν ολοκληρώσει την εργασία της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23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I/O</a:t>
            </a:r>
            <a:r>
              <a:rPr lang="el-GR" altLang="el-GR" dirty="0"/>
              <a:t> με χρήση διακοπών 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/>
              <a:t>Βασική λειτουργία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Η </a:t>
            </a:r>
            <a:r>
              <a:rPr lang="en-US" altLang="el-GR" sz="2800" dirty="0"/>
              <a:t>CPU </a:t>
            </a:r>
            <a:r>
              <a:rPr lang="el-GR" altLang="el-GR" sz="2800" dirty="0"/>
              <a:t>παράγει μια εντολή ανάγνωσης</a:t>
            </a:r>
            <a:endParaRPr lang="en-US" altLang="el-GR" sz="2800" dirty="0"/>
          </a:p>
          <a:p>
            <a:r>
              <a:rPr lang="el-GR" altLang="el-GR" sz="2800" dirty="0"/>
              <a:t>Η </a:t>
            </a:r>
            <a:r>
              <a:rPr lang="el-GR" altLang="el-GR" sz="2800" dirty="0" err="1"/>
              <a:t>υπομονάδα</a:t>
            </a:r>
            <a:r>
              <a:rPr lang="el-GR" altLang="el-GR" sz="2800" dirty="0"/>
              <a:t> </a:t>
            </a:r>
            <a:r>
              <a:rPr lang="en-US" altLang="el-GR" sz="2800" dirty="0"/>
              <a:t>I/O </a:t>
            </a:r>
            <a:r>
              <a:rPr lang="el-GR" altLang="el-GR" sz="2800" dirty="0"/>
              <a:t>λαμβάνει δεδομένα από το περιφερειακό, ενώ η </a:t>
            </a:r>
            <a:r>
              <a:rPr lang="en-US" altLang="el-GR" sz="2800" dirty="0"/>
              <a:t>CPU </a:t>
            </a:r>
            <a:r>
              <a:rPr lang="el-GR" altLang="el-GR" sz="2800" dirty="0"/>
              <a:t>εκτελεί άλλες εργασίες</a:t>
            </a:r>
            <a:endParaRPr lang="en-US" altLang="el-GR" sz="2800" dirty="0"/>
          </a:p>
          <a:p>
            <a:r>
              <a:rPr lang="el-GR" altLang="el-GR" sz="2800" dirty="0"/>
              <a:t>Η </a:t>
            </a:r>
            <a:r>
              <a:rPr lang="el-GR" altLang="el-GR" sz="2800" dirty="0" err="1"/>
              <a:t>υπομονάδα</a:t>
            </a:r>
            <a:r>
              <a:rPr lang="el-GR" altLang="el-GR" sz="2800" dirty="0"/>
              <a:t> </a:t>
            </a:r>
            <a:r>
              <a:rPr lang="en-US" altLang="el-GR" sz="2800" dirty="0"/>
              <a:t>I/O </a:t>
            </a:r>
            <a:r>
              <a:rPr lang="el-GR" altLang="el-GR" sz="2800" dirty="0"/>
              <a:t>διακόπτει την </a:t>
            </a:r>
            <a:r>
              <a:rPr lang="en-US" altLang="el-GR" sz="2800" dirty="0"/>
              <a:t>CPU</a:t>
            </a:r>
          </a:p>
          <a:p>
            <a:r>
              <a:rPr lang="el-GR" altLang="el-GR" sz="2800" dirty="0"/>
              <a:t>Η </a:t>
            </a:r>
            <a:r>
              <a:rPr lang="en-US" altLang="el-GR" sz="2800" dirty="0"/>
              <a:t>CPU </a:t>
            </a:r>
            <a:r>
              <a:rPr lang="el-GR" altLang="el-GR" sz="2800" dirty="0"/>
              <a:t>ζητά τα δεδομένα</a:t>
            </a:r>
            <a:endParaRPr lang="en-US" altLang="el-GR" sz="2800" dirty="0"/>
          </a:p>
          <a:p>
            <a:r>
              <a:rPr lang="el-GR" altLang="el-GR" sz="2800" dirty="0"/>
              <a:t>Η </a:t>
            </a:r>
            <a:r>
              <a:rPr lang="el-GR" altLang="el-GR" sz="2800" dirty="0" err="1"/>
              <a:t>υπομονάδα</a:t>
            </a:r>
            <a:r>
              <a:rPr lang="el-GR" altLang="el-GR" sz="2800" dirty="0"/>
              <a:t> </a:t>
            </a:r>
            <a:r>
              <a:rPr lang="en-US" altLang="el-GR" sz="2800" dirty="0"/>
              <a:t>I/O </a:t>
            </a:r>
            <a:r>
              <a:rPr lang="el-GR" altLang="el-GR" sz="2800" dirty="0"/>
              <a:t>μεταφέρει τα δεδομένα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70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Λειτουργία από την άποψη της </a:t>
            </a:r>
            <a:r>
              <a:rPr lang="en-US" altLang="el-GR" dirty="0"/>
              <a:t>CPU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dirty="0"/>
              <a:t>Παραγωγή εντολής ανάγνωσης</a:t>
            </a:r>
            <a:endParaRPr lang="en-US" altLang="el-GR" dirty="0"/>
          </a:p>
          <a:p>
            <a:r>
              <a:rPr lang="el-GR" altLang="el-GR" dirty="0"/>
              <a:t>Εκτέλεση άλλων εργασιών</a:t>
            </a:r>
            <a:endParaRPr lang="en-US" altLang="el-GR" dirty="0"/>
          </a:p>
          <a:p>
            <a:r>
              <a:rPr lang="el-GR" altLang="el-GR" dirty="0"/>
              <a:t>Έλεγχος για διακοπή μετά από κάθε κύκλο εντολής</a:t>
            </a:r>
            <a:endParaRPr lang="en-US" altLang="el-GR" dirty="0"/>
          </a:p>
          <a:p>
            <a:r>
              <a:rPr lang="el-GR" altLang="el-GR" dirty="0"/>
              <a:t>Αν υπάρχει διακοπή</a:t>
            </a:r>
            <a:r>
              <a:rPr lang="en-US" altLang="el-GR" dirty="0"/>
              <a:t>:-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Αποθήκευση υπάρχουσας κατάστασης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Επεξεργασία διακοπής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22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Ζητήματα Σχεδιασμού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Πως αναγνωρίζεται η </a:t>
            </a:r>
            <a:r>
              <a:rPr lang="el-GR" altLang="el-GR" sz="2800" dirty="0" err="1"/>
              <a:t>υπομονάδα</a:t>
            </a:r>
            <a:r>
              <a:rPr lang="el-GR" altLang="el-GR" sz="2800" dirty="0"/>
              <a:t> </a:t>
            </a:r>
            <a:r>
              <a:rPr lang="en-US" altLang="el-GR" sz="2800" dirty="0"/>
              <a:t>I/O</a:t>
            </a:r>
            <a:r>
              <a:rPr lang="el-GR" altLang="el-GR" sz="2800" dirty="0"/>
              <a:t> που στέλνει την διακοπή</a:t>
            </a:r>
            <a:r>
              <a:rPr lang="en-US" altLang="el-GR" sz="2800" dirty="0"/>
              <a:t>?</a:t>
            </a:r>
          </a:p>
          <a:p>
            <a:r>
              <a:rPr lang="el-GR" altLang="el-GR" sz="2800" dirty="0"/>
              <a:t>Πως ανταπεξέρχεται το σύστημα σε πολλαπλές διακοπές</a:t>
            </a:r>
            <a:r>
              <a:rPr lang="en-US" altLang="el-GR" sz="2800" dirty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</a:t>
            </a:r>
            <a:r>
              <a:rPr lang="en-US" altLang="el-GR" dirty="0"/>
              <a:t>.</a:t>
            </a:r>
            <a:r>
              <a:rPr lang="el-GR" altLang="el-GR" dirty="0"/>
              <a:t>χ</a:t>
            </a:r>
            <a:r>
              <a:rPr lang="en-US" altLang="el-GR" dirty="0"/>
              <a:t>. </a:t>
            </a:r>
            <a:r>
              <a:rPr lang="el-GR" altLang="el-GR" dirty="0"/>
              <a:t>Ένας χειριστής διακοπής λαμβάνει διακοπή..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7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Αναγνώριση </a:t>
            </a:r>
            <a:r>
              <a:rPr lang="el-GR" altLang="el-GR" sz="3600" dirty="0" err="1"/>
              <a:t>Υπομονάδας</a:t>
            </a:r>
            <a:r>
              <a:rPr lang="el-GR" altLang="el-GR" sz="3600" dirty="0"/>
              <a:t> </a:t>
            </a:r>
            <a:r>
              <a:rPr lang="en-US" altLang="el-GR" sz="3600" dirty="0"/>
              <a:t>I/O</a:t>
            </a:r>
            <a:r>
              <a:rPr lang="el-GR" altLang="el-GR" sz="3600" dirty="0"/>
              <a:t> 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l-GR" altLang="el-GR" sz="3600" dirty="0" smtClean="0"/>
              <a:t>σε Διακοπή</a:t>
            </a:r>
            <a:r>
              <a:rPr lang="el-GR" altLang="el-GR" sz="3600" baseline="-25000" dirty="0" smtClean="0"/>
              <a:t>1/2</a:t>
            </a:r>
            <a:endParaRPr lang="el-GR" sz="36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Διαφορετικές γραμμές για κάθε </a:t>
            </a:r>
            <a:r>
              <a:rPr lang="el-GR" altLang="el-GR" sz="2800" dirty="0" err="1"/>
              <a:t>υπομονάδα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Μη πρακτική</a:t>
            </a:r>
            <a:endParaRPr lang="en-US" altLang="el-GR" dirty="0"/>
          </a:p>
          <a:p>
            <a:r>
              <a:rPr lang="el-GR" altLang="el-GR" sz="2800" dirty="0"/>
              <a:t>Επιλογή μέσω λογισμικού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Η </a:t>
            </a:r>
            <a:r>
              <a:rPr lang="en-US" altLang="el-GR" dirty="0"/>
              <a:t>CPU </a:t>
            </a:r>
            <a:r>
              <a:rPr lang="el-GR" altLang="el-GR" dirty="0"/>
              <a:t>ελέγχει όλες τις </a:t>
            </a:r>
            <a:r>
              <a:rPr lang="el-GR" altLang="el-GR" dirty="0" err="1"/>
              <a:t>υπομονάδες</a:t>
            </a:r>
            <a:r>
              <a:rPr lang="el-GR" altLang="el-GR" dirty="0"/>
              <a:t> με την σειρά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Αργή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58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Αναγνώριση </a:t>
            </a:r>
            <a:r>
              <a:rPr lang="el-GR" altLang="el-GR" sz="3600" dirty="0" err="1"/>
              <a:t>Υπομονάδας</a:t>
            </a:r>
            <a:r>
              <a:rPr lang="el-GR" altLang="el-GR" sz="3600" dirty="0"/>
              <a:t> </a:t>
            </a:r>
            <a:r>
              <a:rPr lang="en-US" altLang="el-GR" sz="3600" dirty="0"/>
              <a:t>I/O</a:t>
            </a:r>
            <a:r>
              <a:rPr lang="el-GR" altLang="el-GR" sz="3600" dirty="0"/>
              <a:t> 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l-GR" altLang="el-GR" sz="3600" dirty="0" smtClean="0"/>
              <a:t>σε Διακοπή</a:t>
            </a:r>
            <a:r>
              <a:rPr lang="el-GR" altLang="el-GR" sz="3600" baseline="-25000" dirty="0" smtClean="0"/>
              <a:t>2/2</a:t>
            </a:r>
            <a:endParaRPr lang="el-GR" sz="36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Αλυσιδωτή εξέταση</a:t>
            </a:r>
            <a:r>
              <a:rPr lang="en-US" altLang="el-GR" sz="2800" dirty="0"/>
              <a:t> </a:t>
            </a:r>
            <a:r>
              <a:rPr lang="el-GR" altLang="el-GR" sz="2800" dirty="0"/>
              <a:t>ή</a:t>
            </a:r>
            <a:r>
              <a:rPr lang="en-US" altLang="el-GR" sz="2800" dirty="0"/>
              <a:t> </a:t>
            </a:r>
            <a:r>
              <a:rPr lang="el-GR" altLang="el-GR" sz="2800" dirty="0"/>
              <a:t>Επιλογή μέσω υλικού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Στέλνεται σήμα αναγνώρισης στην αλυσίδα</a:t>
            </a:r>
            <a:endParaRPr lang="en-US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Η υπεύθυνη </a:t>
            </a:r>
            <a:r>
              <a:rPr lang="el-GR" altLang="el-GR" sz="2400" dirty="0" err="1"/>
              <a:t>υπομονάδα</a:t>
            </a:r>
            <a:r>
              <a:rPr lang="el-GR" altLang="el-GR" sz="2400" dirty="0"/>
              <a:t> απαντά με ένα διάνυσμα</a:t>
            </a:r>
            <a:endParaRPr lang="en-US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Η </a:t>
            </a:r>
            <a:r>
              <a:rPr lang="en-US" altLang="el-GR" sz="2400" dirty="0"/>
              <a:t>CPU </a:t>
            </a:r>
            <a:r>
              <a:rPr lang="el-GR" altLang="el-GR" sz="2400" dirty="0"/>
              <a:t>χρησιμοποιεί το διάνυσμα για αναγνώριση της συσκευής</a:t>
            </a:r>
            <a:endParaRPr lang="en-US" altLang="el-GR" sz="2400" dirty="0"/>
          </a:p>
          <a:p>
            <a:r>
              <a:rPr lang="el-GR" altLang="el-GR" sz="2800" dirty="0"/>
              <a:t>Διαιτησία διαύλου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Η </a:t>
            </a:r>
            <a:r>
              <a:rPr lang="el-GR" altLang="el-GR" sz="2400" dirty="0" err="1"/>
              <a:t>υπομονάδα</a:t>
            </a:r>
            <a:r>
              <a:rPr lang="el-GR" altLang="el-GR" sz="2400" dirty="0"/>
              <a:t> πρέπει να αποκτήσει τον έλεγχο του διαύλου πριν στείλει σήμα διακοπής</a:t>
            </a:r>
            <a:endParaRPr lang="en-US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π</a:t>
            </a:r>
            <a:r>
              <a:rPr lang="en-US" altLang="el-GR" sz="2400" dirty="0"/>
              <a:t>.</a:t>
            </a:r>
            <a:r>
              <a:rPr lang="el-GR" altLang="el-GR" sz="2400" dirty="0"/>
              <a:t>χ</a:t>
            </a:r>
            <a:r>
              <a:rPr lang="en-US" altLang="el-GR" sz="2400" dirty="0"/>
              <a:t>. PCI &amp; SCSI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31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Πολλαπλές Διακοπές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Κάθε γραμμή διακοπής έχει τη δική της προτεραιότητα</a:t>
            </a:r>
            <a:endParaRPr lang="en-US" altLang="el-GR" sz="2800" dirty="0"/>
          </a:p>
          <a:p>
            <a:r>
              <a:rPr lang="el-GR" altLang="el-GR" sz="2800" dirty="0"/>
              <a:t>Γραμμές με μεγαλύτερη προτεραιότητα μπορούν να διακόπτουν γραμμές μικρότερης προτεραιότητας</a:t>
            </a:r>
            <a:endParaRPr lang="en-US" altLang="el-GR" sz="2800" dirty="0"/>
          </a:p>
          <a:p>
            <a:r>
              <a:rPr lang="el-GR" altLang="el-GR" sz="2800" dirty="0"/>
              <a:t>Η διαιτησία διαύλου μπορεί να χρησιμοποιεί σχέδιο προτεραιότητας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98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Παραδείγματα – </a:t>
            </a:r>
            <a:r>
              <a:rPr lang="en-US" altLang="el-GR" dirty="0"/>
              <a:t>PC </a:t>
            </a:r>
            <a:r>
              <a:rPr lang="el-GR" altLang="el-GR" dirty="0"/>
              <a:t>Δίαυλος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Ο </a:t>
            </a:r>
            <a:r>
              <a:rPr lang="en-US" altLang="el-GR" sz="2800" dirty="0"/>
              <a:t>80x86 </a:t>
            </a:r>
            <a:r>
              <a:rPr lang="el-GR" altLang="el-GR" sz="2800" dirty="0"/>
              <a:t>έχει μια γραμμή διακοπής</a:t>
            </a:r>
            <a:endParaRPr lang="en-US" altLang="el-GR" sz="2800" dirty="0"/>
          </a:p>
          <a:p>
            <a:r>
              <a:rPr lang="el-GR" altLang="el-GR" sz="2800" dirty="0"/>
              <a:t>Τα συστήματα </a:t>
            </a:r>
            <a:r>
              <a:rPr lang="en-US" altLang="el-GR" sz="2800" dirty="0"/>
              <a:t>8086 </a:t>
            </a:r>
            <a:r>
              <a:rPr lang="el-GR" altLang="el-GR" sz="2800" dirty="0"/>
              <a:t>χρησιμοποιούν τον ελεγκτή διακοπών</a:t>
            </a:r>
            <a:r>
              <a:rPr lang="en-US" altLang="el-GR" sz="2800" dirty="0"/>
              <a:t> 8259A</a:t>
            </a:r>
          </a:p>
          <a:p>
            <a:r>
              <a:rPr lang="el-GR" altLang="el-GR" sz="2800" dirty="0"/>
              <a:t>Ο </a:t>
            </a:r>
            <a:r>
              <a:rPr lang="en-US" altLang="el-GR" sz="2800" dirty="0"/>
              <a:t>8259A </a:t>
            </a:r>
            <a:r>
              <a:rPr lang="el-GR" altLang="el-GR" sz="2800" dirty="0"/>
              <a:t>έχει 8 γραμμές διακοπής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08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Ακολουθία γεγονότων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Ο </a:t>
            </a:r>
            <a:r>
              <a:rPr lang="en-US" altLang="el-GR" sz="2800" dirty="0"/>
              <a:t>8259A </a:t>
            </a:r>
            <a:r>
              <a:rPr lang="el-GR" altLang="el-GR" sz="2800" dirty="0"/>
              <a:t>δέχεται μια διακοπή</a:t>
            </a:r>
            <a:endParaRPr lang="en-US" altLang="el-GR" sz="2800" dirty="0"/>
          </a:p>
          <a:p>
            <a:r>
              <a:rPr lang="el-GR" altLang="el-GR" sz="2800" dirty="0"/>
              <a:t>Ο </a:t>
            </a:r>
            <a:r>
              <a:rPr lang="en-US" altLang="el-GR" sz="2800" dirty="0"/>
              <a:t>8259A </a:t>
            </a:r>
            <a:r>
              <a:rPr lang="el-GR" altLang="el-GR" sz="2800" dirty="0"/>
              <a:t>αποφασίζει σχετικά με την προτεραιότητα </a:t>
            </a:r>
            <a:endParaRPr lang="en-US" altLang="el-GR" sz="2800" dirty="0"/>
          </a:p>
          <a:p>
            <a:r>
              <a:rPr lang="el-GR" altLang="el-GR" sz="2800" dirty="0"/>
              <a:t>Ο </a:t>
            </a:r>
            <a:r>
              <a:rPr lang="en-US" altLang="el-GR" sz="2800" dirty="0"/>
              <a:t>8259A </a:t>
            </a:r>
            <a:r>
              <a:rPr lang="el-GR" altLang="el-GR" sz="2800" dirty="0"/>
              <a:t>σηματοδοτεί τον </a:t>
            </a:r>
            <a:r>
              <a:rPr lang="en-US" altLang="el-GR" sz="2800" dirty="0"/>
              <a:t> 8086 (</a:t>
            </a:r>
            <a:r>
              <a:rPr lang="el-GR" altLang="el-GR" sz="2800" dirty="0"/>
              <a:t>ενεργοποιεί την γραμμή</a:t>
            </a:r>
            <a:r>
              <a:rPr lang="en-US" altLang="el-GR" sz="2800" dirty="0"/>
              <a:t> INTR)</a:t>
            </a:r>
          </a:p>
          <a:p>
            <a:r>
              <a:rPr lang="el-GR" altLang="el-GR" sz="2800" dirty="0"/>
              <a:t>Η </a:t>
            </a:r>
            <a:r>
              <a:rPr lang="en-US" altLang="el-GR" sz="2800" dirty="0"/>
              <a:t>CPU </a:t>
            </a:r>
            <a:r>
              <a:rPr lang="el-GR" altLang="el-GR" sz="2800" dirty="0"/>
              <a:t>στέλνει αναγνώριση</a:t>
            </a:r>
            <a:endParaRPr lang="en-US" altLang="el-GR" sz="2800" dirty="0"/>
          </a:p>
          <a:p>
            <a:r>
              <a:rPr lang="el-GR" altLang="el-GR" sz="2800" dirty="0"/>
              <a:t>Ο </a:t>
            </a:r>
            <a:r>
              <a:rPr lang="en-US" altLang="el-GR" sz="2800" dirty="0"/>
              <a:t>8259A </a:t>
            </a:r>
            <a:r>
              <a:rPr lang="el-GR" altLang="el-GR" sz="2800" dirty="0"/>
              <a:t>εισάγει το επιθυμητό διάνυσμα στον δίαυλο δεδομένων</a:t>
            </a:r>
            <a:endParaRPr lang="en-US" altLang="el-GR" sz="2800" dirty="0"/>
          </a:p>
          <a:p>
            <a:r>
              <a:rPr lang="el-GR" altLang="el-GR" sz="2800" dirty="0"/>
              <a:t>Η </a:t>
            </a:r>
            <a:r>
              <a:rPr lang="en-US" altLang="el-GR" sz="2800" dirty="0"/>
              <a:t>CPU </a:t>
            </a:r>
            <a:r>
              <a:rPr lang="el-GR" altLang="el-GR" sz="2800" dirty="0"/>
              <a:t>επεξεργάζεται την διακοπή</a:t>
            </a:r>
            <a:endParaRPr lang="en-US" altLang="el-GR" sz="2800" dirty="0"/>
          </a:p>
          <a:p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30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/>
              <a:t>Σύστημα διακοπών στο δίαυλο </a:t>
            </a:r>
            <a:r>
              <a:rPr lang="en-US" altLang="el-GR" sz="4000" dirty="0"/>
              <a:t>ISA </a:t>
            </a:r>
            <a:endParaRPr lang="el-GR" sz="40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Ο δίαυλος </a:t>
            </a:r>
            <a:r>
              <a:rPr lang="en-US" altLang="el-GR" sz="2800" dirty="0"/>
              <a:t>ISA </a:t>
            </a:r>
            <a:r>
              <a:rPr lang="el-GR" altLang="el-GR" sz="2800" dirty="0"/>
              <a:t>χρησιμοποιεί αλυσιδωτά δύο</a:t>
            </a:r>
            <a:r>
              <a:rPr lang="en-US" altLang="el-GR" sz="2800" dirty="0"/>
              <a:t> 8259A</a:t>
            </a:r>
          </a:p>
          <a:p>
            <a:r>
              <a:rPr lang="el-GR" altLang="el-GR" sz="2800" dirty="0"/>
              <a:t>Συνδέονται μέσω της γραμμής διακοπής </a:t>
            </a:r>
            <a:r>
              <a:rPr lang="en-US" altLang="el-GR" sz="2800" dirty="0"/>
              <a:t>2</a:t>
            </a:r>
          </a:p>
          <a:p>
            <a:r>
              <a:rPr lang="el-GR" altLang="el-GR" sz="2800" dirty="0"/>
              <a:t>Δίνει</a:t>
            </a:r>
            <a:r>
              <a:rPr lang="en-US" altLang="el-GR" sz="2800" dirty="0"/>
              <a:t> 15 </a:t>
            </a:r>
            <a:r>
              <a:rPr lang="el-GR" altLang="el-GR" sz="2800" dirty="0"/>
              <a:t>γραμμές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/>
              <a:t>16 </a:t>
            </a:r>
            <a:r>
              <a:rPr lang="el-GR" altLang="el-GR" dirty="0"/>
              <a:t>γραμμές μείον</a:t>
            </a:r>
            <a:r>
              <a:rPr lang="en-US" altLang="el-GR" dirty="0"/>
              <a:t> </a:t>
            </a:r>
            <a:r>
              <a:rPr lang="el-GR" altLang="el-GR" dirty="0"/>
              <a:t>μια για σύνδεση</a:t>
            </a:r>
            <a:endParaRPr lang="en-US" altLang="el-GR" dirty="0"/>
          </a:p>
          <a:p>
            <a:r>
              <a:rPr lang="el-GR" altLang="el-GR" sz="2800" dirty="0"/>
              <a:t>Η </a:t>
            </a:r>
            <a:r>
              <a:rPr lang="en-US" altLang="el-GR" sz="2800" dirty="0"/>
              <a:t>IRQ 9 </a:t>
            </a:r>
            <a:r>
              <a:rPr lang="el-GR" altLang="el-GR" sz="2800" dirty="0"/>
              <a:t>χρησιμοποιείται για να </a:t>
            </a:r>
            <a:r>
              <a:rPr lang="el-GR" altLang="el-GR" sz="2800" dirty="0" err="1"/>
              <a:t>επανα</a:t>
            </a:r>
            <a:r>
              <a:rPr lang="el-GR" altLang="el-GR" sz="2800" dirty="0"/>
              <a:t>-δρομολογήσει οτιδήποτε προσπαθεί να χρησιμοποιήσει την</a:t>
            </a:r>
            <a:r>
              <a:rPr lang="en-US" altLang="el-GR" sz="2800" dirty="0"/>
              <a:t> IRQ 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Συμβατότητα προς κάθε κατεύθυνση</a:t>
            </a:r>
            <a:endParaRPr lang="en-US" altLang="el-GR" dirty="0"/>
          </a:p>
          <a:p>
            <a:r>
              <a:rPr lang="el-GR" altLang="el-GR" sz="2800" dirty="0"/>
              <a:t>Ενσωματωμένο σε </a:t>
            </a:r>
            <a:r>
              <a:rPr lang="en-US" altLang="el-GR" sz="2800" dirty="0"/>
              <a:t>chip set</a:t>
            </a:r>
          </a:p>
          <a:p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l-GR" sz="3600" dirty="0"/>
              <a:t>82C59A </a:t>
            </a:r>
            <a:r>
              <a:rPr lang="el-GR" altLang="el-GR" sz="3600" dirty="0"/>
              <a:t>Ελεγκτής </a:t>
            </a:r>
            <a:br>
              <a:rPr lang="el-GR" altLang="el-GR" sz="3600" dirty="0"/>
            </a:br>
            <a:r>
              <a:rPr lang="el-GR" altLang="el-GR" sz="3600" dirty="0"/>
              <a:t>Διακοπών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4410" r="14850" b="9837"/>
          <a:stretch>
            <a:fillRect/>
          </a:stretch>
        </p:blipFill>
        <p:spPr bwMode="auto">
          <a:xfrm>
            <a:off x="4283968" y="206988"/>
            <a:ext cx="3904038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l-GR" sz="3200" dirty="0"/>
              <a:t>Intel 82C55A </a:t>
            </a:r>
            <a:br>
              <a:rPr lang="en-GB" altLang="el-GR" sz="3200" dirty="0"/>
            </a:br>
            <a:r>
              <a:rPr lang="el-GR" altLang="el-GR" sz="3200" dirty="0"/>
              <a:t>Προγραμματιζόμενη </a:t>
            </a:r>
            <a:r>
              <a:rPr lang="el-GR" altLang="el-GR" sz="3200" dirty="0" err="1"/>
              <a:t>διεπαφή</a:t>
            </a:r>
            <a:r>
              <a:rPr lang="el-GR" altLang="el-GR" sz="3200" dirty="0"/>
              <a:t> περιφερειακών</a:t>
            </a:r>
            <a:endParaRPr lang="el-GR" sz="32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1247" r="18588" b="27271"/>
          <a:stretch>
            <a:fillRect/>
          </a:stretch>
        </p:blipFill>
        <p:spPr bwMode="auto">
          <a:xfrm>
            <a:off x="1179629" y="1181365"/>
            <a:ext cx="6784742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6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Χρήση του </a:t>
            </a:r>
            <a:r>
              <a:rPr lang="en-GB" altLang="el-GR" sz="3200" dirty="0"/>
              <a:t>82C55A </a:t>
            </a:r>
            <a:r>
              <a:rPr lang="el-GR" altLang="el-GR" sz="3200" dirty="0"/>
              <a:t>για έλεγχο</a:t>
            </a:r>
            <a:r>
              <a:rPr lang="en-GB" altLang="el-GR" sz="3200" dirty="0"/>
              <a:t> </a:t>
            </a:r>
            <a:r>
              <a:rPr lang="el-GR" altLang="el-GR" sz="3200" dirty="0" smtClean="0"/>
              <a:t/>
            </a:r>
            <a:br>
              <a:rPr lang="el-GR" altLang="el-GR" sz="3200" dirty="0" smtClean="0"/>
            </a:br>
            <a:r>
              <a:rPr lang="el-GR" altLang="el-GR" sz="3200" dirty="0" smtClean="0"/>
              <a:t>πληκτρολογίου </a:t>
            </a:r>
            <a:r>
              <a:rPr lang="el-GR" altLang="el-GR" sz="3200" dirty="0"/>
              <a:t>/ οθόνης</a:t>
            </a:r>
            <a:endParaRPr lang="el-GR" sz="40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7666" r="23286" b="20692"/>
          <a:stretch>
            <a:fillRect/>
          </a:stretch>
        </p:blipFill>
        <p:spPr bwMode="auto">
          <a:xfrm>
            <a:off x="3054001" y="1274693"/>
            <a:ext cx="3035998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Direct Memory Access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Η λειτουργία </a:t>
            </a:r>
            <a:r>
              <a:rPr lang="en-GB" altLang="el-GR" sz="2800" dirty="0"/>
              <a:t>I/O </a:t>
            </a:r>
            <a:r>
              <a:rPr lang="el-GR" altLang="el-GR" sz="2800" dirty="0"/>
              <a:t>μέσω προγραμματισμού ή διακοπών απαιτεί την ενεργή παρέμβαση της </a:t>
            </a:r>
            <a:r>
              <a:rPr lang="en-GB" altLang="el-GR" sz="2800" dirty="0"/>
              <a:t>CPU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Ο ρυθμός μεταφοράς δεδομένων είναι περιορισμένος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Η </a:t>
            </a:r>
            <a:r>
              <a:rPr lang="en-GB" altLang="el-GR" dirty="0"/>
              <a:t>CPU </a:t>
            </a:r>
            <a:r>
              <a:rPr lang="el-GR" altLang="el-GR" dirty="0"/>
              <a:t>καταναλώνει πόρους</a:t>
            </a:r>
            <a:endParaRPr lang="en-GB" altLang="el-GR" dirty="0"/>
          </a:p>
          <a:p>
            <a:r>
              <a:rPr lang="el-GR" altLang="el-GR" sz="2800" dirty="0"/>
              <a:t>Η απάντηση είναι η </a:t>
            </a:r>
            <a:r>
              <a:rPr lang="en-GB" altLang="el-GR" sz="2800" dirty="0"/>
              <a:t>DMA</a:t>
            </a:r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57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DMA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Πρόσθετη μονάδα</a:t>
            </a:r>
            <a:r>
              <a:rPr lang="en-GB" altLang="el-GR" sz="2800" dirty="0"/>
              <a:t> (hardware) </a:t>
            </a:r>
            <a:r>
              <a:rPr lang="el-GR" altLang="el-GR" sz="2800" dirty="0"/>
              <a:t>στο δίαυλο</a:t>
            </a:r>
            <a:endParaRPr lang="en-GB" altLang="el-GR" sz="2800" dirty="0"/>
          </a:p>
          <a:p>
            <a:r>
              <a:rPr lang="el-GR" altLang="el-GR" sz="2800" dirty="0"/>
              <a:t>Ένας ελεγκτής </a:t>
            </a:r>
            <a:r>
              <a:rPr lang="en-GB" altLang="el-GR" sz="2800" dirty="0"/>
              <a:t>DMA </a:t>
            </a:r>
            <a:r>
              <a:rPr lang="el-GR" altLang="el-GR" sz="2800" dirty="0"/>
              <a:t>αναλαμβάνει τις λειτουργίες </a:t>
            </a:r>
            <a:r>
              <a:rPr lang="en-GB" altLang="el-GR" sz="2800" dirty="0"/>
              <a:t> I/O</a:t>
            </a:r>
            <a:r>
              <a:rPr lang="el-GR" altLang="el-GR" sz="2800" dirty="0"/>
              <a:t> απελευθερώνοντας τη </a:t>
            </a:r>
            <a:r>
              <a:rPr lang="en-GB" altLang="el-GR" sz="2800" dirty="0"/>
              <a:t>CPU </a:t>
            </a:r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34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Σχηματικό μονάδας </a:t>
            </a:r>
            <a:r>
              <a:rPr lang="en-GB" altLang="el-GR" dirty="0"/>
              <a:t>DMA</a:t>
            </a:r>
            <a:endParaRPr lang="el-GR" sz="54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15196" r="31606" b="35957"/>
          <a:stretch>
            <a:fillRect/>
          </a:stretch>
        </p:blipFill>
        <p:spPr bwMode="auto">
          <a:xfrm>
            <a:off x="2296649" y="1043703"/>
            <a:ext cx="45507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6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Λειτουργία της </a:t>
            </a:r>
            <a:r>
              <a:rPr lang="en-GB" altLang="el-GR" dirty="0"/>
              <a:t>DMA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Η </a:t>
            </a:r>
            <a:r>
              <a:rPr lang="en-GB" altLang="el-GR" sz="2400" dirty="0"/>
              <a:t>CPU </a:t>
            </a:r>
            <a:r>
              <a:rPr lang="el-GR" altLang="el-GR" sz="2400" dirty="0"/>
              <a:t>ενημερώνει τον ελεγκτή</a:t>
            </a:r>
            <a:r>
              <a:rPr lang="en-GB" altLang="el-GR" sz="2400" dirty="0"/>
              <a:t> DMA:-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Read/Write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Διεύθυνση συσκευής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Εναρκτήρια διεύθυνση δεδομένων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Ποσότητα δεδομένων για μεταφορά</a:t>
            </a:r>
            <a:endParaRPr lang="en-GB" altLang="el-GR" sz="2400" dirty="0"/>
          </a:p>
          <a:p>
            <a:r>
              <a:rPr lang="el-GR" altLang="el-GR" sz="2400" dirty="0"/>
              <a:t>Η </a:t>
            </a:r>
            <a:r>
              <a:rPr lang="en-GB" altLang="el-GR" sz="2400" dirty="0"/>
              <a:t>CPU </a:t>
            </a:r>
            <a:r>
              <a:rPr lang="el-GR" altLang="el-GR" sz="2400" dirty="0"/>
              <a:t>εκτελεί άλλες εργασίες</a:t>
            </a:r>
            <a:endParaRPr lang="en-GB" altLang="el-GR" sz="2400" dirty="0"/>
          </a:p>
          <a:p>
            <a:r>
              <a:rPr lang="el-GR" altLang="el-GR" sz="2400" dirty="0"/>
              <a:t>Ο ελεγκτής </a:t>
            </a:r>
            <a:r>
              <a:rPr lang="en-GB" altLang="el-GR" sz="2400" dirty="0"/>
              <a:t>DMA</a:t>
            </a:r>
            <a:r>
              <a:rPr lang="el-GR" altLang="el-GR" sz="2400" dirty="0"/>
              <a:t> διαχειρίζεται την μεταφορά</a:t>
            </a:r>
            <a:endParaRPr lang="en-GB" altLang="el-GR" sz="2400" dirty="0"/>
          </a:p>
          <a:p>
            <a:r>
              <a:rPr lang="el-GR" altLang="el-GR" sz="2400" dirty="0"/>
              <a:t>Ο ελεγκτής </a:t>
            </a:r>
            <a:r>
              <a:rPr lang="en-GB" altLang="el-GR" sz="2400" dirty="0"/>
              <a:t>DMA </a:t>
            </a:r>
            <a:r>
              <a:rPr lang="el-GR" altLang="el-GR" sz="2400" dirty="0"/>
              <a:t>αποστέλλει διακοπή με την ολοκλήρωση των εργασιών</a:t>
            </a:r>
            <a:endParaRPr lang="en-GB" altLang="el-GR" sz="2400" dirty="0"/>
          </a:p>
          <a:p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98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DMA </a:t>
            </a:r>
            <a:r>
              <a:rPr lang="el-GR" altLang="el-GR" dirty="0" smtClean="0"/>
              <a:t>Μεταφορά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Κλοπή </a:t>
            </a:r>
            <a:r>
              <a:rPr lang="el-GR" altLang="el-GR" dirty="0"/>
              <a:t>Κύκλου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Ο ελεγκτής </a:t>
            </a:r>
            <a:r>
              <a:rPr lang="en-GB" altLang="el-GR" sz="2400" dirty="0"/>
              <a:t>DMA </a:t>
            </a:r>
            <a:r>
              <a:rPr lang="el-GR" altLang="el-GR" sz="2400" dirty="0"/>
              <a:t>παίρνει τον έλεγχο του διαύλου για έναν κύκλο</a:t>
            </a:r>
            <a:endParaRPr lang="en-GB" altLang="el-GR" sz="2400" dirty="0"/>
          </a:p>
          <a:p>
            <a:r>
              <a:rPr lang="el-GR" altLang="el-GR" sz="2400" dirty="0"/>
              <a:t>Μεταφέρει μια λέξη δεδομένων</a:t>
            </a:r>
            <a:endParaRPr lang="en-GB" altLang="el-GR" sz="2400" dirty="0"/>
          </a:p>
          <a:p>
            <a:r>
              <a:rPr lang="el-GR" altLang="el-GR" sz="2400" dirty="0"/>
              <a:t>Δεν είναι </a:t>
            </a:r>
            <a:r>
              <a:rPr lang="el-GR" altLang="el-GR" sz="2400" dirty="0" smtClean="0"/>
              <a:t>Διακοπή</a:t>
            </a:r>
            <a:r>
              <a:rPr lang="en-US" altLang="el-GR" sz="2400" dirty="0" smtClean="0"/>
              <a:t> (</a:t>
            </a:r>
            <a:r>
              <a:rPr lang="el-GR" altLang="el-GR" sz="2000" dirty="0" smtClean="0"/>
              <a:t>Η </a:t>
            </a:r>
            <a:r>
              <a:rPr lang="en-GB" altLang="el-GR" sz="2000" dirty="0"/>
              <a:t>CPU </a:t>
            </a:r>
            <a:r>
              <a:rPr lang="el-GR" altLang="el-GR" sz="2000" dirty="0"/>
              <a:t>δεν αλλάζει </a:t>
            </a:r>
            <a:r>
              <a:rPr lang="el-GR" altLang="el-GR" sz="2000" dirty="0" smtClean="0"/>
              <a:t>κατάσταση</a:t>
            </a:r>
            <a:r>
              <a:rPr lang="en-US" altLang="el-GR" sz="2000" dirty="0" smtClean="0"/>
              <a:t>)</a:t>
            </a:r>
            <a:endParaRPr lang="en-GB" altLang="el-GR" sz="2000" dirty="0"/>
          </a:p>
          <a:p>
            <a:r>
              <a:rPr lang="el-GR" altLang="el-GR" sz="2400" dirty="0"/>
              <a:t>Η λειτουργία της </a:t>
            </a:r>
            <a:r>
              <a:rPr lang="en-GB" altLang="el-GR" sz="2400" dirty="0"/>
              <a:t>CPU </a:t>
            </a:r>
            <a:r>
              <a:rPr lang="el-GR" altLang="el-GR" sz="2400" dirty="0"/>
              <a:t>αναστέλλεται</a:t>
            </a:r>
            <a:r>
              <a:rPr lang="en-GB" altLang="el-GR" sz="2400" dirty="0"/>
              <a:t> </a:t>
            </a:r>
            <a:r>
              <a:rPr lang="el-GR" altLang="el-GR" sz="2400" dirty="0"/>
              <a:t>ακριβώς πριν την προσπέλαση του διαύλου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π</a:t>
            </a:r>
            <a:r>
              <a:rPr lang="en-GB" altLang="el-GR" sz="2400" dirty="0"/>
              <a:t>.</a:t>
            </a:r>
            <a:r>
              <a:rPr lang="el-GR" altLang="el-GR" sz="2400" dirty="0"/>
              <a:t>χ</a:t>
            </a:r>
            <a:r>
              <a:rPr lang="en-GB" altLang="el-GR" sz="2400" dirty="0"/>
              <a:t>. </a:t>
            </a:r>
            <a:r>
              <a:rPr lang="el-GR" altLang="el-GR" sz="2400" dirty="0"/>
              <a:t>πριν έναν τελεστή, ή ανάκτηση δεδομένων ή εγγραφή δεδομένων</a:t>
            </a:r>
            <a:endParaRPr lang="en-GB" altLang="el-GR" sz="2400" dirty="0"/>
          </a:p>
          <a:p>
            <a:r>
              <a:rPr lang="el-GR" altLang="el-GR" sz="2400" dirty="0"/>
              <a:t>Καθυστερεί την</a:t>
            </a:r>
            <a:r>
              <a:rPr lang="en-GB" altLang="el-GR" sz="2400" dirty="0"/>
              <a:t> CPU </a:t>
            </a:r>
            <a:r>
              <a:rPr lang="el-GR" altLang="el-GR" sz="2400" dirty="0"/>
              <a:t>αλλά όχι τόσο σε σχέση με την μεταφορά από την</a:t>
            </a:r>
            <a:r>
              <a:rPr lang="en-GB" altLang="el-GR" sz="2400" dirty="0"/>
              <a:t> CPU</a:t>
            </a:r>
          </a:p>
          <a:p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54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Ερώτημα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Τι επίδραση έχει η </a:t>
            </a:r>
            <a:r>
              <a:rPr lang="en-GB" altLang="el-GR" sz="2800" dirty="0"/>
              <a:t>DMA</a:t>
            </a:r>
            <a:r>
              <a:rPr lang="el-GR" altLang="el-GR" sz="2800" dirty="0"/>
              <a:t> στην ενδιάμεση μνήμη</a:t>
            </a:r>
            <a:r>
              <a:rPr lang="en-GB" altLang="el-GR" sz="2800" dirty="0"/>
              <a:t>?</a:t>
            </a:r>
          </a:p>
          <a:p>
            <a:r>
              <a:rPr lang="en-GB" altLang="el-GR" sz="2800" dirty="0"/>
              <a:t>Hint:  </a:t>
            </a:r>
            <a:r>
              <a:rPr lang="el-GR" altLang="el-GR" sz="2800" dirty="0"/>
              <a:t>Ποια είναι η διαθεσιμότητα του διαύλου</a:t>
            </a:r>
            <a:r>
              <a:rPr lang="en-GB" altLang="el-GR" sz="2800" dirty="0"/>
              <a:t>?</a:t>
            </a:r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53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Διατάξεις </a:t>
            </a:r>
            <a:r>
              <a:rPr lang="en-GB" altLang="el-GR" dirty="0" smtClean="0"/>
              <a:t>DMA</a:t>
            </a:r>
            <a:r>
              <a:rPr lang="en-GB" altLang="el-GR" baseline="-25000" dirty="0" smtClean="0"/>
              <a:t>1/3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2929508"/>
            <a:ext cx="8229600" cy="2043444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Απλός δίαυλος</a:t>
            </a:r>
            <a:r>
              <a:rPr lang="en-GB" altLang="el-GR" sz="2400" dirty="0"/>
              <a:t>, </a:t>
            </a:r>
            <a:r>
              <a:rPr lang="el-GR" altLang="el-GR" sz="2400" dirty="0"/>
              <a:t>Ενσωματωμένος ελεγκτής </a:t>
            </a:r>
            <a:r>
              <a:rPr lang="en-GB" altLang="el-GR" sz="2400" dirty="0"/>
              <a:t>DMA</a:t>
            </a:r>
          </a:p>
          <a:p>
            <a:r>
              <a:rPr lang="el-GR" altLang="el-GR" sz="2400" dirty="0"/>
              <a:t>Κάθε μεταφορά χρησιμοποιεί τον δίαυλο δύο φορές</a:t>
            </a:r>
            <a:endParaRPr lang="en-GB" altLang="el-GR" sz="2400" dirty="0"/>
          </a:p>
          <a:p>
            <a:pPr lvl="1"/>
            <a:r>
              <a:rPr lang="en-GB" altLang="el-GR" sz="2400" dirty="0"/>
              <a:t>I/O </a:t>
            </a:r>
            <a:r>
              <a:rPr lang="el-GR" altLang="el-GR" sz="2400" dirty="0"/>
              <a:t>στο</a:t>
            </a:r>
            <a:r>
              <a:rPr lang="en-GB" altLang="el-GR" sz="2400" dirty="0"/>
              <a:t> DMA </a:t>
            </a:r>
            <a:r>
              <a:rPr lang="el-GR" altLang="el-GR" sz="2400" dirty="0"/>
              <a:t>μετά </a:t>
            </a:r>
            <a:r>
              <a:rPr lang="en-GB" altLang="el-GR" sz="2400" dirty="0"/>
              <a:t>DMA </a:t>
            </a:r>
            <a:r>
              <a:rPr lang="el-GR" altLang="el-GR" sz="2400" dirty="0"/>
              <a:t>στη μνήμη</a:t>
            </a:r>
            <a:endParaRPr lang="en-GB" altLang="el-GR" sz="2400" dirty="0"/>
          </a:p>
          <a:p>
            <a:r>
              <a:rPr lang="el-GR" altLang="el-GR" sz="2400" dirty="0"/>
              <a:t>Η λειτουργία της </a:t>
            </a:r>
            <a:r>
              <a:rPr lang="en-GB" altLang="el-GR" sz="2400" dirty="0"/>
              <a:t>CPU </a:t>
            </a:r>
            <a:r>
              <a:rPr lang="el-GR" altLang="el-GR" sz="2400" dirty="0"/>
              <a:t>αναστέλλεται δύο φορές</a:t>
            </a:r>
            <a:endParaRPr lang="en-GB" altLang="el-GR" sz="2400" dirty="0"/>
          </a:p>
          <a:p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7666" r="12871" b="81479"/>
          <a:stretch>
            <a:fillRect/>
          </a:stretch>
        </p:blipFill>
        <p:spPr bwMode="auto">
          <a:xfrm>
            <a:off x="495300" y="1060863"/>
            <a:ext cx="81534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3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Διατάξεις </a:t>
            </a:r>
            <a:r>
              <a:rPr lang="en-GB" altLang="el-GR" dirty="0" smtClean="0"/>
              <a:t>DMA</a:t>
            </a:r>
            <a:r>
              <a:rPr lang="en-GB" altLang="el-GR" baseline="-25000" dirty="0" smtClean="0"/>
              <a:t>2/3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2929508"/>
            <a:ext cx="8229600" cy="2043444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Απλός δίαυλος</a:t>
            </a:r>
            <a:r>
              <a:rPr lang="en-GB" altLang="el-GR" sz="2400" dirty="0"/>
              <a:t>, </a:t>
            </a:r>
            <a:r>
              <a:rPr lang="el-GR" altLang="el-GR" sz="2400" dirty="0"/>
              <a:t>Ολοκληρωμένος ελεγκτής </a:t>
            </a:r>
            <a:r>
              <a:rPr lang="en-GB" altLang="el-GR" sz="2400" dirty="0"/>
              <a:t>DMA</a:t>
            </a:r>
          </a:p>
          <a:p>
            <a:r>
              <a:rPr lang="el-GR" altLang="el-GR" sz="2400" dirty="0"/>
              <a:t>Ο ελεγκτής μπορεί να υποστηρίζει </a:t>
            </a:r>
            <a:r>
              <a:rPr lang="en-GB" altLang="el-GR" sz="2400" dirty="0"/>
              <a:t>&gt;1 </a:t>
            </a:r>
            <a:r>
              <a:rPr lang="el-GR" altLang="el-GR" sz="2400" dirty="0"/>
              <a:t>συσκευές</a:t>
            </a:r>
            <a:endParaRPr lang="en-GB" altLang="el-GR" sz="2400" dirty="0"/>
          </a:p>
          <a:p>
            <a:r>
              <a:rPr lang="el-GR" altLang="el-GR" sz="2400" dirty="0"/>
              <a:t>Κάθε μεταφορά χρησιμοποιεί το δίαυλο μια φορά</a:t>
            </a:r>
            <a:endParaRPr lang="en-GB" altLang="el-GR" sz="2400" dirty="0"/>
          </a:p>
          <a:p>
            <a:pPr lvl="1"/>
            <a:r>
              <a:rPr lang="en-GB" altLang="el-GR" sz="2000" dirty="0"/>
              <a:t>DMA </a:t>
            </a:r>
            <a:r>
              <a:rPr lang="el-GR" altLang="el-GR" sz="2000" dirty="0"/>
              <a:t>στη μνήμη</a:t>
            </a:r>
            <a:endParaRPr lang="en-GB" altLang="el-GR" sz="2000" dirty="0"/>
          </a:p>
          <a:p>
            <a:r>
              <a:rPr lang="el-GR" altLang="el-GR" sz="2400" dirty="0"/>
              <a:t>Η </a:t>
            </a:r>
            <a:r>
              <a:rPr lang="en-GB" altLang="el-GR" sz="2400" dirty="0"/>
              <a:t>CPU </a:t>
            </a:r>
            <a:r>
              <a:rPr lang="el-GR" altLang="el-GR" sz="2400" dirty="0"/>
              <a:t>σταματάει μια φορά</a:t>
            </a:r>
            <a:endParaRPr lang="en-GB" altLang="el-GR" sz="2400" dirty="0"/>
          </a:p>
          <a:p>
            <a:endParaRPr lang="en-GB" alt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25034" r="13445" b="52171"/>
          <a:stretch>
            <a:fillRect/>
          </a:stretch>
        </p:blipFill>
        <p:spPr bwMode="auto">
          <a:xfrm>
            <a:off x="1763688" y="1083437"/>
            <a:ext cx="4908357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7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48915" r="13445" b="25034"/>
          <a:stretch>
            <a:fillRect/>
          </a:stretch>
        </p:blipFill>
        <p:spPr bwMode="auto">
          <a:xfrm>
            <a:off x="2425175" y="961402"/>
            <a:ext cx="4293650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Διατάξεις </a:t>
            </a:r>
            <a:r>
              <a:rPr lang="en-GB" altLang="el-GR" dirty="0" smtClean="0"/>
              <a:t>DMA</a:t>
            </a:r>
            <a:r>
              <a:rPr lang="en-GB" altLang="el-GR" baseline="-25000" dirty="0" smtClean="0"/>
              <a:t>3/3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2929508"/>
            <a:ext cx="8229600" cy="2043444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Ξεχωριστός </a:t>
            </a:r>
            <a:r>
              <a:rPr lang="en-GB" altLang="el-GR" sz="2400" dirty="0"/>
              <a:t>I/O </a:t>
            </a:r>
            <a:r>
              <a:rPr lang="el-GR" altLang="el-GR" sz="2400" dirty="0"/>
              <a:t>δίαυλος</a:t>
            </a:r>
            <a:endParaRPr lang="en-GB" altLang="el-GR" sz="2400" dirty="0"/>
          </a:p>
          <a:p>
            <a:r>
              <a:rPr lang="el-GR" altLang="el-GR" sz="2400" dirty="0"/>
              <a:t>Ο δίαυλος υποστηρίζει όλες τις συσκευές που χρησιμοποιούν </a:t>
            </a:r>
            <a:r>
              <a:rPr lang="en-US" altLang="el-GR" sz="2400" dirty="0"/>
              <a:t>DMA </a:t>
            </a:r>
            <a:endParaRPr lang="en-GB" altLang="el-GR" sz="2400" dirty="0"/>
          </a:p>
          <a:p>
            <a:r>
              <a:rPr lang="el-GR" altLang="el-GR" sz="2400" dirty="0"/>
              <a:t>Κάθε μεταφορά χρησιμοποιεί το δίαυλο μια </a:t>
            </a:r>
            <a:r>
              <a:rPr lang="el-GR" altLang="el-GR" sz="2400" dirty="0" smtClean="0"/>
              <a:t>φορά</a:t>
            </a:r>
            <a:r>
              <a:rPr lang="en-US" altLang="el-GR" sz="2400" dirty="0" smtClean="0"/>
              <a:t> (</a:t>
            </a:r>
            <a:r>
              <a:rPr lang="en-GB" altLang="el-GR" sz="2400" dirty="0" smtClean="0"/>
              <a:t>DMA </a:t>
            </a:r>
            <a:r>
              <a:rPr lang="el-GR" altLang="el-GR" sz="2400" dirty="0"/>
              <a:t>στη </a:t>
            </a:r>
            <a:r>
              <a:rPr lang="el-GR" altLang="el-GR" sz="2400" dirty="0" smtClean="0"/>
              <a:t>μνήμη</a:t>
            </a:r>
            <a:r>
              <a:rPr lang="en-US" altLang="el-GR" sz="2400" dirty="0" smtClean="0"/>
              <a:t>)</a:t>
            </a:r>
            <a:endParaRPr lang="en-GB" altLang="el-GR" sz="2400" dirty="0"/>
          </a:p>
          <a:p>
            <a:r>
              <a:rPr lang="el-GR" altLang="el-GR" sz="2400" dirty="0"/>
              <a:t>Η λειτουργία της </a:t>
            </a:r>
            <a:r>
              <a:rPr lang="en-GB" altLang="el-GR" sz="2400" dirty="0"/>
              <a:t>CPU </a:t>
            </a:r>
            <a:r>
              <a:rPr lang="el-GR" altLang="el-GR" sz="2400" dirty="0"/>
              <a:t>αναστέλλεται μια φορά</a:t>
            </a:r>
            <a:endParaRPr lang="en-GB" altLang="el-GR" sz="2400" dirty="0"/>
          </a:p>
          <a:p>
            <a:endParaRPr lang="en-GB" altLang="el-GR" sz="2400" dirty="0"/>
          </a:p>
          <a:p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2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I/O Channels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n-GB" altLang="el-GR" sz="2800" dirty="0"/>
              <a:t>I/O devices getting more sophisticated</a:t>
            </a:r>
          </a:p>
          <a:p>
            <a:r>
              <a:rPr lang="en-GB" altLang="el-GR" sz="2800" dirty="0"/>
              <a:t>e.g. 3D graphics cards</a:t>
            </a:r>
          </a:p>
          <a:p>
            <a:r>
              <a:rPr lang="en-GB" altLang="el-GR" sz="2800" dirty="0"/>
              <a:t>CPU instructs I/O controller to do transfer</a:t>
            </a:r>
          </a:p>
          <a:p>
            <a:r>
              <a:rPr lang="en-GB" altLang="el-GR" sz="2800" dirty="0"/>
              <a:t>I/O controller does entire transfer</a:t>
            </a:r>
          </a:p>
          <a:p>
            <a:r>
              <a:rPr lang="en-GB" altLang="el-GR" sz="2800" dirty="0"/>
              <a:t>Improves speed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Takes load off CPU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Dedicated processor is faster</a:t>
            </a:r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91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Αρχιτεκτονική </a:t>
            </a:r>
            <a:r>
              <a:rPr lang="en-GB" altLang="el-GR" dirty="0"/>
              <a:t>I/O </a:t>
            </a:r>
            <a:r>
              <a:rPr lang="el-GR" altLang="el-GR" dirty="0"/>
              <a:t>Καναλιού</a:t>
            </a:r>
            <a:endParaRPr lang="el-GR" sz="54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10922" r="20767" b="14180"/>
          <a:stretch>
            <a:fillRect/>
          </a:stretch>
        </p:blipFill>
        <p:spPr bwMode="auto">
          <a:xfrm>
            <a:off x="2915816" y="993230"/>
            <a:ext cx="3192001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7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Διεπαφή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Διασύνδεση συσκευών</a:t>
            </a:r>
            <a:endParaRPr lang="en-GB" altLang="el-GR" sz="2800" dirty="0"/>
          </a:p>
          <a:p>
            <a:r>
              <a:rPr lang="el-GR" altLang="el-GR" sz="2800" dirty="0"/>
              <a:t>Παράλληλη ή σειριακή; </a:t>
            </a:r>
            <a:endParaRPr lang="en-GB" altLang="el-GR" sz="2800" dirty="0"/>
          </a:p>
          <a:p>
            <a:r>
              <a:rPr lang="el-GR" altLang="el-GR" sz="2800" dirty="0"/>
              <a:t>Εξειδικευμένος επεξεργαστής</a:t>
            </a:r>
            <a:r>
              <a:rPr lang="en-GB" altLang="el-GR" sz="2800" dirty="0"/>
              <a:t>/</a:t>
            </a:r>
            <a:r>
              <a:rPr lang="el-GR" altLang="el-GR" sz="2800" dirty="0"/>
              <a:t>μνήμη</a:t>
            </a:r>
            <a:r>
              <a:rPr lang="en-GB" altLang="el-GR" sz="2800" dirty="0"/>
              <a:t>/</a:t>
            </a:r>
            <a:r>
              <a:rPr lang="el-GR" altLang="el-GR" sz="2800" dirty="0"/>
              <a:t>δίαυλοι;</a:t>
            </a:r>
            <a:endParaRPr lang="en-GB" altLang="el-GR" sz="2800" dirty="0"/>
          </a:p>
          <a:p>
            <a:r>
              <a:rPr lang="el-GR" altLang="el-GR" sz="2800" dirty="0"/>
              <a:t>π</a:t>
            </a:r>
            <a:r>
              <a:rPr lang="en-GB" altLang="el-GR" sz="2800" dirty="0"/>
              <a:t>.</a:t>
            </a:r>
            <a:r>
              <a:rPr lang="el-GR" altLang="el-GR" sz="2800" dirty="0"/>
              <a:t>χ</a:t>
            </a:r>
            <a:r>
              <a:rPr lang="en-GB" altLang="el-GR" sz="2800" dirty="0"/>
              <a:t>. FireWire, </a:t>
            </a:r>
            <a:r>
              <a:rPr lang="en-GB" altLang="el-GR" sz="2800" dirty="0" err="1"/>
              <a:t>InfiniBand</a:t>
            </a:r>
            <a:endParaRPr lang="en-GB" altLang="el-GR" sz="2800" dirty="0"/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97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IEEE 1394 FireWire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Υψηλής απόδοσης σειριακός δίαυλος</a:t>
            </a:r>
            <a:endParaRPr lang="en-US" altLang="el-GR" sz="2800" dirty="0"/>
          </a:p>
          <a:p>
            <a:r>
              <a:rPr lang="el-GR" altLang="el-GR" sz="2800" dirty="0"/>
              <a:t>Γρήγορο</a:t>
            </a:r>
            <a:endParaRPr lang="en-US" altLang="el-GR" sz="2800" dirty="0"/>
          </a:p>
          <a:p>
            <a:r>
              <a:rPr lang="el-GR" altLang="el-GR" sz="2800" dirty="0"/>
              <a:t>Χαμηλού κόστους</a:t>
            </a:r>
            <a:endParaRPr lang="en-US" altLang="el-GR" sz="2800" dirty="0"/>
          </a:p>
          <a:p>
            <a:r>
              <a:rPr lang="el-GR" altLang="el-GR" sz="2800" dirty="0"/>
              <a:t>Εύκολα υλοποιήσιμο</a:t>
            </a:r>
            <a:endParaRPr lang="en-US" altLang="el-GR" sz="2800" dirty="0"/>
          </a:p>
          <a:p>
            <a:r>
              <a:rPr lang="el-GR" altLang="el-GR" sz="2800" dirty="0"/>
              <a:t>Χρησιμοποιείται σε κάμερες</a:t>
            </a:r>
            <a:r>
              <a:rPr lang="en-US" altLang="el-GR" sz="2800" dirty="0"/>
              <a:t>, VCRs </a:t>
            </a:r>
            <a:r>
              <a:rPr lang="el-GR" altLang="el-GR" sz="2800" dirty="0"/>
              <a:t>και</a:t>
            </a:r>
            <a:r>
              <a:rPr lang="en-US" altLang="el-GR" sz="2800" dirty="0"/>
              <a:t> TV</a:t>
            </a:r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FireWire Configuration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n-US" altLang="el-GR" sz="2800" dirty="0"/>
              <a:t>Daisy chain</a:t>
            </a:r>
          </a:p>
          <a:p>
            <a:r>
              <a:rPr lang="en-US" altLang="el-GR" sz="2800" dirty="0"/>
              <a:t>Up to 63 devices on single 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/>
              <a:t>Really 64 of which one is the interface itself</a:t>
            </a:r>
          </a:p>
          <a:p>
            <a:r>
              <a:rPr lang="en-US" altLang="el-GR" sz="2800" dirty="0"/>
              <a:t>Up to 1022 buses can be connected with bridges</a:t>
            </a:r>
          </a:p>
          <a:p>
            <a:r>
              <a:rPr lang="en-US" altLang="el-GR" sz="2800" dirty="0"/>
              <a:t>Automatic configuration</a:t>
            </a:r>
          </a:p>
          <a:p>
            <a:r>
              <a:rPr lang="en-US" altLang="el-GR" sz="2800" dirty="0"/>
              <a:t>No bus terminators</a:t>
            </a:r>
          </a:p>
          <a:p>
            <a:r>
              <a:rPr lang="en-US" altLang="el-GR" sz="2800" dirty="0"/>
              <a:t>May be tree structure</a:t>
            </a:r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92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Απλή διάταξη </a:t>
            </a:r>
            <a:r>
              <a:rPr lang="en-GB" altLang="el-GR" dirty="0"/>
              <a:t>FireWire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35149" r="5563" b="22672"/>
          <a:stretch>
            <a:fillRect/>
          </a:stretch>
        </p:blipFill>
        <p:spPr bwMode="auto">
          <a:xfrm>
            <a:off x="381000" y="1345332"/>
            <a:ext cx="838200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Προβλήματα σχετικά με </a:t>
            </a:r>
            <a:r>
              <a:rPr lang="en-US" altLang="el-GR" dirty="0" err="1"/>
              <a:t>Input/Output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Μεγάλη ποικιλία περιφερειακών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Που μεταφέρουν διάφορες ποσότητες δεδομένων 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Σε διάφορες ταχύτητες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Σε διαφορετικά </a:t>
            </a:r>
            <a:r>
              <a:rPr lang="en-US" altLang="el-GR" dirty="0"/>
              <a:t>Format</a:t>
            </a:r>
          </a:p>
          <a:p>
            <a:r>
              <a:rPr lang="el-GR" altLang="el-GR" sz="2800" dirty="0"/>
              <a:t>Όλα είναι πιο αργά από την </a:t>
            </a:r>
            <a:r>
              <a:rPr lang="en-US" altLang="el-GR" sz="2800" dirty="0"/>
              <a:t>CPU </a:t>
            </a:r>
            <a:r>
              <a:rPr lang="el-GR" altLang="el-GR" sz="2800" dirty="0"/>
              <a:t>και την </a:t>
            </a:r>
            <a:r>
              <a:rPr lang="en-US" altLang="el-GR" sz="2800" dirty="0"/>
              <a:t>RAM</a:t>
            </a:r>
          </a:p>
          <a:p>
            <a:r>
              <a:rPr lang="el-GR" altLang="el-GR" sz="2800" dirty="0"/>
              <a:t>Απαιτούνται </a:t>
            </a:r>
            <a:r>
              <a:rPr lang="el-GR" altLang="el-GR" sz="2800" dirty="0" err="1"/>
              <a:t>υπομονάδες</a:t>
            </a:r>
            <a:r>
              <a:rPr lang="el-GR" altLang="el-GR" sz="2800" dirty="0"/>
              <a:t> </a:t>
            </a:r>
            <a:r>
              <a:rPr lang="en-US" altLang="el-GR" sz="2800" dirty="0"/>
              <a:t>I/O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90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FireWire 3 Layer Stack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Φυσικό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Μέσο μετάδοσης</a:t>
            </a:r>
            <a:r>
              <a:rPr lang="en-US" altLang="el-GR" dirty="0"/>
              <a:t>, </a:t>
            </a:r>
            <a:r>
              <a:rPr lang="el-GR" altLang="el-GR" dirty="0"/>
              <a:t>ηλεκτρικά χαρακτηριστικά</a:t>
            </a:r>
            <a:r>
              <a:rPr lang="en-US" altLang="el-GR" dirty="0"/>
              <a:t> </a:t>
            </a:r>
            <a:r>
              <a:rPr lang="el-GR" altLang="el-GR" dirty="0"/>
              <a:t>και σηματοδοσία</a:t>
            </a:r>
            <a:endParaRPr lang="en-US" altLang="el-GR" dirty="0"/>
          </a:p>
          <a:p>
            <a:r>
              <a:rPr lang="el-GR" altLang="el-GR" sz="2800" dirty="0"/>
              <a:t>Διασύνδεσης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Μετάδοση δεδομένων σε πακέτα</a:t>
            </a:r>
            <a:endParaRPr lang="en-US" altLang="el-GR" dirty="0"/>
          </a:p>
          <a:p>
            <a:r>
              <a:rPr lang="el-GR" altLang="el-GR" sz="2800" dirty="0"/>
              <a:t>Μεταφοράς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/>
              <a:t>Request-response </a:t>
            </a:r>
            <a:r>
              <a:rPr lang="el-GR" altLang="el-GR" dirty="0"/>
              <a:t>πρωτόκολλο</a:t>
            </a:r>
            <a:endParaRPr lang="en-US" altLang="el-GR" dirty="0"/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85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FireWire Protocol Stack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19606" r="15260" b="29376"/>
          <a:stretch>
            <a:fillRect/>
          </a:stretch>
        </p:blipFill>
        <p:spPr bwMode="auto">
          <a:xfrm>
            <a:off x="1999932" y="1065230"/>
            <a:ext cx="5144136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9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FireWire – </a:t>
            </a:r>
            <a:r>
              <a:rPr lang="el-GR" altLang="el-GR" dirty="0"/>
              <a:t>Φυσικό επίπεδο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Ρυθμοί δεδομένων από</a:t>
            </a:r>
            <a:r>
              <a:rPr lang="en-US" altLang="el-GR" sz="2400" dirty="0"/>
              <a:t> 25 </a:t>
            </a:r>
            <a:r>
              <a:rPr lang="el-GR" altLang="el-GR" sz="2400" dirty="0"/>
              <a:t>ως</a:t>
            </a:r>
            <a:r>
              <a:rPr lang="en-US" altLang="el-GR" sz="2400" dirty="0"/>
              <a:t> 400Mbps</a:t>
            </a:r>
          </a:p>
          <a:p>
            <a:r>
              <a:rPr lang="el-GR" altLang="el-GR" sz="2400" dirty="0"/>
              <a:t>Δύο μορφές διαιτησίας</a:t>
            </a:r>
            <a:endParaRPr lang="en-US" altLang="el-GR" sz="2400" dirty="0"/>
          </a:p>
          <a:p>
            <a:pPr lvl="1"/>
            <a:r>
              <a:rPr lang="el-GR" altLang="el-GR" sz="2000" dirty="0"/>
              <a:t>Βασισμένες σε μορφή δένδρου</a:t>
            </a:r>
            <a:endParaRPr lang="en-US" altLang="el-GR" sz="2000" dirty="0"/>
          </a:p>
          <a:p>
            <a:pPr lvl="1"/>
            <a:r>
              <a:rPr lang="el-GR" altLang="el-GR" sz="2000" dirty="0"/>
              <a:t>Η ρίζα ενεργεί σαν διαιτητής</a:t>
            </a:r>
            <a:endParaRPr lang="en-US" altLang="el-GR" sz="2000" dirty="0"/>
          </a:p>
          <a:p>
            <a:pPr lvl="1"/>
            <a:r>
              <a:rPr lang="en-US" altLang="el-GR" sz="2000" dirty="0"/>
              <a:t>First come first served</a:t>
            </a:r>
          </a:p>
          <a:p>
            <a:pPr lvl="1"/>
            <a:r>
              <a:rPr lang="el-GR" altLang="el-GR" sz="2000" dirty="0"/>
              <a:t>Η φυσική προτεραιότητα ελέγχει ταυτόχρονα αιτήματα</a:t>
            </a:r>
            <a:endParaRPr lang="en-US" altLang="el-GR" sz="20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sz="2000" dirty="0"/>
              <a:t>π</a:t>
            </a:r>
            <a:r>
              <a:rPr lang="en-US" altLang="el-GR" sz="2000" dirty="0"/>
              <a:t>.</a:t>
            </a:r>
            <a:r>
              <a:rPr lang="el-GR" altLang="el-GR" sz="2000" dirty="0"/>
              <a:t>χ</a:t>
            </a:r>
            <a:r>
              <a:rPr lang="en-US" altLang="el-GR" sz="2000" dirty="0"/>
              <a:t>. </a:t>
            </a:r>
            <a:r>
              <a:rPr lang="el-GR" altLang="el-GR" sz="2000" dirty="0"/>
              <a:t>κοντινότερος στη ρίζα</a:t>
            </a:r>
            <a:endParaRPr lang="en-US" altLang="el-GR" sz="2000" dirty="0"/>
          </a:p>
          <a:p>
            <a:pPr lvl="1"/>
            <a:r>
              <a:rPr lang="el-GR" altLang="el-GR" sz="2000" dirty="0"/>
              <a:t>Δίκαια διαιτησία</a:t>
            </a:r>
            <a:endParaRPr lang="en-US" altLang="el-GR" sz="2000" dirty="0"/>
          </a:p>
          <a:p>
            <a:pPr lvl="1"/>
            <a:r>
              <a:rPr lang="el-GR" altLang="el-GR" sz="2000" dirty="0"/>
              <a:t>Επείγουσα διαιτησία</a:t>
            </a:r>
            <a:endParaRPr lang="en-US" altLang="el-GR" sz="2000" dirty="0"/>
          </a:p>
          <a:p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9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FireWire – </a:t>
            </a:r>
            <a:r>
              <a:rPr lang="el-GR" altLang="el-GR" dirty="0"/>
              <a:t>Επίπεδο Διασύνδεσης 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Δύο τύποι μετάδοσης</a:t>
            </a:r>
            <a:endParaRPr lang="en-US" altLang="el-GR" sz="2400" dirty="0"/>
          </a:p>
          <a:p>
            <a:pPr lvl="1"/>
            <a:r>
              <a:rPr lang="el-GR" altLang="el-GR" sz="2400" dirty="0"/>
              <a:t>Ασύγχρονη</a:t>
            </a:r>
            <a:endParaRPr lang="en-US" altLang="el-GR" sz="2400" dirty="0"/>
          </a:p>
          <a:p>
            <a:pPr lvl="2"/>
            <a:r>
              <a:rPr lang="el-GR" altLang="el-GR" sz="2000" dirty="0"/>
              <a:t>Μεταφορά δεδομένων σε πακέτα μεταβλητού μεγέθους</a:t>
            </a:r>
            <a:endParaRPr lang="en-US" altLang="el-GR" sz="2000" dirty="0"/>
          </a:p>
          <a:p>
            <a:pPr lvl="2"/>
            <a:r>
              <a:rPr lang="el-GR" altLang="el-GR" sz="2000" dirty="0"/>
              <a:t>Με ενσωματωμένη </a:t>
            </a:r>
            <a:r>
              <a:rPr lang="el-GR" altLang="el-GR" sz="2000" dirty="0" smtClean="0"/>
              <a:t>διεύθυνση</a:t>
            </a:r>
            <a:endParaRPr lang="en-US" altLang="el-GR" sz="2000" dirty="0"/>
          </a:p>
          <a:p>
            <a:pPr lvl="2"/>
            <a:r>
              <a:rPr lang="el-GR" altLang="el-GR" sz="2000" dirty="0"/>
              <a:t>Επιστρέφει </a:t>
            </a:r>
            <a:r>
              <a:rPr lang="en-US" altLang="el-GR" sz="2000" dirty="0"/>
              <a:t>Acknowledgement</a:t>
            </a:r>
          </a:p>
          <a:p>
            <a:pPr lvl="1"/>
            <a:r>
              <a:rPr lang="el-GR" altLang="el-GR" sz="2400" dirty="0"/>
              <a:t>Ισόχρονη</a:t>
            </a:r>
            <a:endParaRPr lang="en-US" altLang="el-GR" sz="2400" dirty="0"/>
          </a:p>
          <a:p>
            <a:pPr lvl="2"/>
            <a:r>
              <a:rPr lang="el-GR" altLang="el-GR" sz="2000" dirty="0"/>
              <a:t>Πακέτα σταθερού μήκους αποστέλλονται σε σταθερά χρονικά διαστήματα</a:t>
            </a:r>
            <a:endParaRPr lang="en-US" altLang="el-GR" sz="2000" dirty="0"/>
          </a:p>
          <a:p>
            <a:pPr lvl="2"/>
            <a:r>
              <a:rPr lang="el-GR" altLang="el-GR" sz="2000" dirty="0"/>
              <a:t>Απλοποιημένη </a:t>
            </a:r>
            <a:r>
              <a:rPr lang="el-GR" altLang="el-GR" sz="2000" dirty="0" err="1"/>
              <a:t>διευθυνσιοδότηση</a:t>
            </a:r>
            <a:endParaRPr lang="en-US" altLang="el-GR" sz="2000" dirty="0"/>
          </a:p>
          <a:p>
            <a:pPr lvl="2"/>
            <a:r>
              <a:rPr lang="el-GR" altLang="el-GR" sz="2000" dirty="0"/>
              <a:t>Χωρίς</a:t>
            </a:r>
            <a:r>
              <a:rPr lang="en-US" altLang="el-GR" sz="2000" dirty="0"/>
              <a:t> acknowledgement</a:t>
            </a:r>
          </a:p>
          <a:p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27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Επιδράσεις </a:t>
            </a:r>
            <a:r>
              <a:rPr lang="en-US" altLang="el-GR" dirty="0"/>
              <a:t>FireWire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54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6" r="7674" b="27205"/>
          <a:stretch>
            <a:fillRect/>
          </a:stretch>
        </p:blipFill>
        <p:spPr bwMode="auto">
          <a:xfrm>
            <a:off x="1979712" y="1158087"/>
            <a:ext cx="5748571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2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 err="1"/>
              <a:t>InfiniBand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n-GB" altLang="el-GR" sz="2400" dirty="0"/>
              <a:t>I/O </a:t>
            </a:r>
            <a:r>
              <a:rPr lang="el-GR" altLang="el-GR" sz="2400" dirty="0"/>
              <a:t>προδιαγραφές για</a:t>
            </a:r>
            <a:r>
              <a:rPr lang="en-GB" altLang="el-GR" sz="2400" dirty="0"/>
              <a:t> </a:t>
            </a:r>
            <a:r>
              <a:rPr lang="el-GR" altLang="el-GR" sz="2400" dirty="0"/>
              <a:t>«</a:t>
            </a:r>
            <a:r>
              <a:rPr lang="en-GB" altLang="el-GR" sz="2400" dirty="0"/>
              <a:t>high end servers</a:t>
            </a:r>
            <a:r>
              <a:rPr lang="el-GR" altLang="el-GR" sz="2400" dirty="0"/>
              <a:t>»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Συγχώνευση των</a:t>
            </a:r>
            <a:r>
              <a:rPr lang="en-GB" altLang="el-GR" sz="2400" dirty="0"/>
              <a:t> Future I/O (Cisco, HP, Compaq, IBM) and Next Generation I/O (Intel)</a:t>
            </a:r>
          </a:p>
          <a:p>
            <a:r>
              <a:rPr lang="el-GR" altLang="el-GR" sz="2400" dirty="0"/>
              <a:t>Η 1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έκδοση το</a:t>
            </a:r>
            <a:r>
              <a:rPr lang="en-GB" altLang="el-GR" sz="2400" dirty="0"/>
              <a:t> 2001</a:t>
            </a:r>
          </a:p>
          <a:p>
            <a:r>
              <a:rPr lang="el-GR" altLang="el-GR" sz="2400" dirty="0"/>
              <a:t>Αρχιτεκτονική για ροή δεδομένων μεταξύ υπολογιστών και ευφυών</a:t>
            </a:r>
            <a:r>
              <a:rPr lang="en-GB" altLang="el-GR" sz="2400" dirty="0"/>
              <a:t> I/O </a:t>
            </a:r>
            <a:r>
              <a:rPr lang="el-GR" altLang="el-GR" sz="2400" dirty="0"/>
              <a:t>συσκευών</a:t>
            </a:r>
            <a:endParaRPr lang="en-GB" altLang="el-GR" sz="2400" dirty="0"/>
          </a:p>
          <a:p>
            <a:r>
              <a:rPr lang="el-GR" altLang="el-GR" sz="2400" dirty="0"/>
              <a:t>Αντικαταστάτης του </a:t>
            </a:r>
            <a:r>
              <a:rPr lang="en-GB" altLang="el-GR" sz="2400" dirty="0"/>
              <a:t>PCI </a:t>
            </a:r>
            <a:r>
              <a:rPr lang="el-GR" altLang="el-GR" sz="2400" dirty="0"/>
              <a:t>στους </a:t>
            </a:r>
            <a:r>
              <a:rPr lang="en-GB" altLang="el-GR" sz="2400" dirty="0"/>
              <a:t>servers</a:t>
            </a:r>
          </a:p>
          <a:p>
            <a:r>
              <a:rPr lang="el-GR" altLang="el-GR" sz="2400" dirty="0"/>
              <a:t>Αυξημένη χωρητικότητα</a:t>
            </a:r>
            <a:r>
              <a:rPr lang="en-GB" altLang="el-GR" sz="2400" dirty="0"/>
              <a:t>, </a:t>
            </a:r>
            <a:r>
              <a:rPr lang="el-GR" altLang="el-GR" sz="2400" dirty="0"/>
              <a:t>επεκτασιμότητα</a:t>
            </a:r>
            <a:r>
              <a:rPr lang="en-GB" altLang="el-GR" sz="2400" dirty="0"/>
              <a:t>, </a:t>
            </a:r>
            <a:r>
              <a:rPr lang="el-GR" altLang="el-GR" sz="2400" dirty="0"/>
              <a:t>ελαστικότητα</a:t>
            </a:r>
            <a:endParaRPr lang="en-GB" altLang="el-GR" sz="2400" dirty="0"/>
          </a:p>
          <a:p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31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 err="1"/>
              <a:t>InfiniBand</a:t>
            </a:r>
            <a:r>
              <a:rPr lang="en-GB" altLang="el-GR" dirty="0"/>
              <a:t> Architecture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l-GR" sz="2000" dirty="0"/>
              <a:t>Remote storage, networking and connection between servers</a:t>
            </a:r>
          </a:p>
          <a:p>
            <a:pPr>
              <a:lnSpc>
                <a:spcPct val="90000"/>
              </a:lnSpc>
            </a:pPr>
            <a:r>
              <a:rPr lang="en-GB" altLang="el-GR" sz="2000" dirty="0"/>
              <a:t>Attach servers, remote storage, network devices to central fabric of switches and links</a:t>
            </a:r>
          </a:p>
          <a:p>
            <a:pPr>
              <a:lnSpc>
                <a:spcPct val="90000"/>
              </a:lnSpc>
            </a:pPr>
            <a:r>
              <a:rPr lang="en-GB" altLang="el-GR" sz="2000" dirty="0"/>
              <a:t>Greater server density</a:t>
            </a:r>
          </a:p>
          <a:p>
            <a:pPr>
              <a:lnSpc>
                <a:spcPct val="90000"/>
              </a:lnSpc>
            </a:pPr>
            <a:r>
              <a:rPr lang="en-GB" altLang="el-GR" sz="2000" dirty="0"/>
              <a:t>Scalable data centre</a:t>
            </a:r>
          </a:p>
          <a:p>
            <a:pPr>
              <a:lnSpc>
                <a:spcPct val="90000"/>
              </a:lnSpc>
            </a:pPr>
            <a:r>
              <a:rPr lang="en-GB" altLang="el-GR" sz="2000" dirty="0"/>
              <a:t>Independent nodes added as required</a:t>
            </a:r>
          </a:p>
          <a:p>
            <a:pPr>
              <a:lnSpc>
                <a:spcPct val="90000"/>
              </a:lnSpc>
            </a:pPr>
            <a:r>
              <a:rPr lang="en-GB" altLang="el-GR" sz="2000" dirty="0"/>
              <a:t>I/O distance from server up to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sz="2000" dirty="0"/>
              <a:t>17m using copper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sz="2000" dirty="0"/>
              <a:t>300m multimode fibre optic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sz="2000" dirty="0"/>
              <a:t>10km single mode fibre</a:t>
            </a:r>
          </a:p>
          <a:p>
            <a:pPr>
              <a:lnSpc>
                <a:spcPct val="90000"/>
              </a:lnSpc>
            </a:pPr>
            <a:r>
              <a:rPr lang="en-GB" altLang="el-GR" sz="2000" dirty="0"/>
              <a:t>Up to 30Gbps</a:t>
            </a:r>
          </a:p>
          <a:p>
            <a:endParaRPr lang="en-GB" alt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07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Μεταγωγή </a:t>
            </a:r>
            <a:r>
              <a:rPr lang="en-GB" altLang="el-GR" dirty="0" err="1"/>
              <a:t>InfiniBand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57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2" r="17592" b="38060"/>
          <a:stretch>
            <a:fillRect/>
          </a:stretch>
        </p:blipFill>
        <p:spPr bwMode="auto">
          <a:xfrm>
            <a:off x="1101986" y="989162"/>
            <a:ext cx="6940028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 err="1"/>
              <a:t>InfiniBand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n-GB" altLang="el-GR" sz="2800" dirty="0"/>
              <a:t>16 </a:t>
            </a:r>
            <a:r>
              <a:rPr lang="el-GR" altLang="el-GR" sz="2800" dirty="0"/>
              <a:t>λογικά κανάλια</a:t>
            </a:r>
            <a:r>
              <a:rPr lang="en-GB" altLang="el-GR" sz="2800" dirty="0"/>
              <a:t> (virtual lanes) </a:t>
            </a:r>
            <a:r>
              <a:rPr lang="el-GR" altLang="el-GR" sz="2800" dirty="0"/>
              <a:t>ανά φυσική </a:t>
            </a:r>
            <a:r>
              <a:rPr lang="el-GR" altLang="el-GR" sz="2800" dirty="0" err="1"/>
              <a:t>συνδεση</a:t>
            </a:r>
            <a:endParaRPr lang="en-GB" altLang="el-GR" sz="2800" dirty="0"/>
          </a:p>
          <a:p>
            <a:r>
              <a:rPr lang="el-GR" altLang="el-GR" sz="2800" dirty="0"/>
              <a:t>Ένα για διαχείριση</a:t>
            </a:r>
            <a:r>
              <a:rPr lang="en-GB" altLang="el-GR" sz="2800" dirty="0"/>
              <a:t>, </a:t>
            </a:r>
            <a:r>
              <a:rPr lang="el-GR" altLang="el-GR" sz="2800" dirty="0"/>
              <a:t>15 για δεδομένα</a:t>
            </a:r>
            <a:endParaRPr lang="en-GB" altLang="el-GR" sz="2800" dirty="0"/>
          </a:p>
          <a:p>
            <a:r>
              <a:rPr lang="el-GR" altLang="el-GR" sz="2800" dirty="0"/>
              <a:t>Δεδομένα σε ροές πακέτων</a:t>
            </a:r>
            <a:endParaRPr lang="en-GB" altLang="el-GR" sz="2800" dirty="0"/>
          </a:p>
          <a:p>
            <a:r>
              <a:rPr lang="el-GR" altLang="el-GR" sz="2800" dirty="0"/>
              <a:t>Εικονικοί διάδρομοι (</a:t>
            </a:r>
            <a:r>
              <a:rPr lang="en-GB" altLang="el-GR" sz="2800" dirty="0"/>
              <a:t>Virtual lane</a:t>
            </a:r>
            <a:r>
              <a:rPr lang="el-GR" altLang="el-GR" sz="2800" dirty="0"/>
              <a:t>)</a:t>
            </a:r>
            <a:r>
              <a:rPr lang="en-GB" altLang="el-GR" sz="2800" dirty="0"/>
              <a:t> </a:t>
            </a:r>
            <a:r>
              <a:rPr lang="el-GR" altLang="el-GR" sz="2800" dirty="0"/>
              <a:t>προσωρινά διαθέσιμοι για μεταφορά </a:t>
            </a:r>
            <a:r>
              <a:rPr lang="en-US" altLang="el-GR" sz="2800" dirty="0"/>
              <a:t>e</a:t>
            </a:r>
            <a:r>
              <a:rPr lang="en-GB" altLang="el-GR" sz="2800" dirty="0" err="1"/>
              <a:t>nd</a:t>
            </a:r>
            <a:r>
              <a:rPr lang="en-GB" altLang="el-GR" sz="2800" dirty="0"/>
              <a:t> to end transfer</a:t>
            </a:r>
          </a:p>
          <a:p>
            <a:r>
              <a:rPr lang="el-GR" altLang="el-GR" sz="2800" dirty="0" err="1"/>
              <a:t>Μεταγωγείς</a:t>
            </a:r>
            <a:r>
              <a:rPr lang="el-GR" altLang="el-GR" sz="2800" dirty="0"/>
              <a:t> για χαρτογράφηση της κίνησης εισόδου / εξόδου</a:t>
            </a:r>
            <a:endParaRPr lang="en-GB" altLang="el-GR" sz="2800" dirty="0"/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3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 err="1"/>
              <a:t>InfiniBand</a:t>
            </a:r>
            <a:r>
              <a:rPr lang="en-GB" altLang="el-GR" dirty="0"/>
              <a:t> Protocol Stack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59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19069" r="9837" b="17516"/>
          <a:stretch>
            <a:fillRect/>
          </a:stretch>
        </p:blipFill>
        <p:spPr bwMode="auto">
          <a:xfrm>
            <a:off x="780625" y="1099104"/>
            <a:ext cx="7582749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9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Υπομονάδα</a:t>
            </a:r>
            <a:r>
              <a:rPr lang="el-GR" altLang="el-GR" dirty="0"/>
              <a:t> </a:t>
            </a:r>
            <a:r>
              <a:rPr lang="en-US" altLang="el-GR" dirty="0" err="1"/>
              <a:t>Input/Output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 err="1"/>
              <a:t>Διεπαφή</a:t>
            </a:r>
            <a:r>
              <a:rPr lang="el-GR" altLang="el-GR" sz="2800" dirty="0"/>
              <a:t> σε </a:t>
            </a:r>
            <a:r>
              <a:rPr lang="en-US" altLang="el-GR" sz="2800" dirty="0"/>
              <a:t>CPU </a:t>
            </a:r>
            <a:r>
              <a:rPr lang="el-GR" altLang="el-GR" sz="2800" dirty="0"/>
              <a:t>και μνήμη</a:t>
            </a:r>
            <a:endParaRPr lang="en-US" altLang="el-GR" sz="2800" dirty="0"/>
          </a:p>
          <a:p>
            <a:r>
              <a:rPr lang="el-GR" altLang="el-GR" sz="2800" dirty="0" err="1"/>
              <a:t>Διεπαφή</a:t>
            </a:r>
            <a:r>
              <a:rPr lang="el-GR" altLang="el-GR" sz="2800" dirty="0"/>
              <a:t> σε ένα ή περισσότερα περιφερειακά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97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Οργάνωση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Δημοσθένης Ε.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Μπολανάκης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Μικροϋπολογιστών: αρχές προγραμματισμού χαμηλού επιπέδου και εφαρμογές με το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M68HC908GP32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Σύγχρονη Παιδεία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S. (1995). 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Αρχιτεκτονική των Υπολογιστών μια δομημένη προσέγγιση Συγγραφέας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S.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Κλειδάριθμος. 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Luce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T.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1991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Αρχιτεκτονική των Υπολογιστών.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Gilmore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1999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Μικροεπεξεργαστές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θεωρία και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εφαρμογές. Εκδόσεις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Predko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2000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Προγραμματίζοντας τον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PIC, 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Μπεκάκος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Π. (1994).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 &amp; τεχνολογία παράλληλης επεξεργασίας,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Σταμούλης.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61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Φώτης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Βαρζιώτης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Αρχιτεκτονική υπολογιστών.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http://eclass.teiep.gr/OpenClass/courses/COMP115/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Είσοδος</a:t>
            </a:r>
            <a:r>
              <a:rPr lang="en-US" altLang="el-GR" dirty="0" smtClean="0"/>
              <a:t> / </a:t>
            </a:r>
            <a:r>
              <a:rPr lang="el-GR" altLang="el-GR" dirty="0" smtClean="0"/>
              <a:t>Έξοδος</a:t>
            </a:r>
            <a:endParaRPr lang="en-US" alt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Αφαιρετικό Μοντέλο </a:t>
            </a:r>
            <a:r>
              <a:rPr lang="el-GR" altLang="el-GR" sz="3600" dirty="0" err="1"/>
              <a:t>Υπομονάδας</a:t>
            </a:r>
            <a:r>
              <a:rPr lang="en-GB" altLang="el-GR" sz="3600" dirty="0"/>
              <a:t> I/O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16350" r="10925" b="21777"/>
          <a:stretch>
            <a:fillRect/>
          </a:stretch>
        </p:blipFill>
        <p:spPr bwMode="auto">
          <a:xfrm>
            <a:off x="1907704" y="957230"/>
            <a:ext cx="4847321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0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Εξωτερικές Συσκευές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Αναγνώσιμες από Ανθρώπους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Οθόνη</a:t>
            </a:r>
            <a:r>
              <a:rPr lang="en-US" altLang="el-GR" dirty="0"/>
              <a:t>, </a:t>
            </a:r>
            <a:r>
              <a:rPr lang="el-GR" altLang="el-GR" dirty="0"/>
              <a:t>εκτυπωτής</a:t>
            </a:r>
            <a:r>
              <a:rPr lang="en-US" altLang="el-GR" dirty="0"/>
              <a:t>, </a:t>
            </a:r>
            <a:r>
              <a:rPr lang="el-GR" altLang="el-GR" dirty="0"/>
              <a:t>πληκτρολόγιο</a:t>
            </a:r>
            <a:endParaRPr lang="en-US" altLang="el-GR" dirty="0"/>
          </a:p>
          <a:p>
            <a:r>
              <a:rPr lang="el-GR" altLang="el-GR" sz="2800" dirty="0"/>
              <a:t>Αναγνώσιμες από μηχανές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Επίβλεψη και έλεγχος εξοπλισμού</a:t>
            </a:r>
            <a:endParaRPr lang="en-US" altLang="el-GR" dirty="0"/>
          </a:p>
          <a:p>
            <a:r>
              <a:rPr lang="el-GR" altLang="el-GR" sz="2800" dirty="0"/>
              <a:t>Επικοινωνία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/>
              <a:t>Modem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/>
              <a:t>Network Interface Card (NIC)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54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Διάγραμμα Εξωτερικής Συσκευής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 t="21777" r="18512" b="36266"/>
          <a:stretch>
            <a:fillRect/>
          </a:stretch>
        </p:blipFill>
        <p:spPr bwMode="auto">
          <a:xfrm>
            <a:off x="1835696" y="1185400"/>
            <a:ext cx="5047021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8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4576</TotalTime>
  <Words>2049</Words>
  <Application>Microsoft Office PowerPoint</Application>
  <PresentationFormat>Προβολή στην οθόνη (16:10)</PresentationFormat>
  <Paragraphs>496</Paragraphs>
  <Slides>64</Slides>
  <Notes>64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64</vt:i4>
      </vt:variant>
    </vt:vector>
  </HeadingPairs>
  <TitlesOfParts>
    <vt:vector size="70" baseType="lpstr">
      <vt:lpstr>Arial Unicode MS</vt:lpstr>
      <vt:lpstr>Arial</vt:lpstr>
      <vt:lpstr>Calibri</vt:lpstr>
      <vt:lpstr>Times New Roman</vt:lpstr>
      <vt:lpstr>Wingdings</vt:lpstr>
      <vt:lpstr>Θέμα του Office</vt:lpstr>
      <vt:lpstr>Αρχιτεκτονική υπολογιστών</vt:lpstr>
      <vt:lpstr>Παρουσίαση του PowerPoint</vt:lpstr>
      <vt:lpstr>Άδειες Χρήσης</vt:lpstr>
      <vt:lpstr>Χρηματοδότηση</vt:lpstr>
      <vt:lpstr>Προβλήματα σχετικά με Input/Output</vt:lpstr>
      <vt:lpstr>Υπομονάδα Input/Output</vt:lpstr>
      <vt:lpstr>Αφαιρετικό Μοντέλο Υπομονάδας I/O</vt:lpstr>
      <vt:lpstr>Εξωτερικές Συσκευές</vt:lpstr>
      <vt:lpstr>Διάγραμμα Εξωτερικής Συσκευής</vt:lpstr>
      <vt:lpstr>Τυπικοί Ρυθμοί Μετάδοσης  I/O Δεδομένων</vt:lpstr>
      <vt:lpstr>Λειτουργίες Υπομονάδας I/O</vt:lpstr>
      <vt:lpstr>Βήματα I/O</vt:lpstr>
      <vt:lpstr>Σχηματικό υπομονάδας I/O</vt:lpstr>
      <vt:lpstr>Αποφάσεις για την Υπομονάδα I/O</vt:lpstr>
      <vt:lpstr>Τεχνικές Input Output</vt:lpstr>
      <vt:lpstr>I/O μέσω προγραμματισμού</vt:lpstr>
      <vt:lpstr>I/O μέσω προγραμματισμού - αναλυτικά</vt:lpstr>
      <vt:lpstr>Εντολές I/O</vt:lpstr>
      <vt:lpstr>Διευθυνσιοδότηση I/O συσκευών</vt:lpstr>
      <vt:lpstr>Χαρτογράφηση I/O1/2</vt:lpstr>
      <vt:lpstr>Χαρτογράφηση I/O2/2</vt:lpstr>
      <vt:lpstr>I/O με χρήση διακοπών</vt:lpstr>
      <vt:lpstr>I/O με χρήση διακοπών  Βασική λειτουργία</vt:lpstr>
      <vt:lpstr>Λειτουργία από την άποψη της CPU</vt:lpstr>
      <vt:lpstr>Ζητήματα Σχεδιασμού</vt:lpstr>
      <vt:lpstr>Αναγνώριση Υπομονάδας I/O  σε Διακοπή1/2</vt:lpstr>
      <vt:lpstr>Αναγνώριση Υπομονάδας I/O  σε Διακοπή2/2</vt:lpstr>
      <vt:lpstr>Πολλαπλές Διακοπές</vt:lpstr>
      <vt:lpstr>Παραδείγματα – PC Δίαυλος</vt:lpstr>
      <vt:lpstr>Ακολουθία γεγονότων</vt:lpstr>
      <vt:lpstr>Σύστημα διακοπών στο δίαυλο ISA </vt:lpstr>
      <vt:lpstr>82C59A Ελεγκτής  Διακοπών</vt:lpstr>
      <vt:lpstr>Intel 82C55A  Προγραμματιζόμενη διεπαφή περιφερειακών</vt:lpstr>
      <vt:lpstr>Χρήση του 82C55A για έλεγχο  πληκτρολογίου / οθόνης</vt:lpstr>
      <vt:lpstr>Direct Memory Access</vt:lpstr>
      <vt:lpstr>DMA</vt:lpstr>
      <vt:lpstr>Σχηματικό μονάδας DMA</vt:lpstr>
      <vt:lpstr>Λειτουργία της DMA</vt:lpstr>
      <vt:lpstr>DMA Μεταφορά Κλοπή Κύκλου</vt:lpstr>
      <vt:lpstr>Ερώτημα</vt:lpstr>
      <vt:lpstr>Διατάξεις DMA1/3</vt:lpstr>
      <vt:lpstr>Διατάξεις DMA2/3</vt:lpstr>
      <vt:lpstr>Διατάξεις DMA3/3</vt:lpstr>
      <vt:lpstr>I/O Channels</vt:lpstr>
      <vt:lpstr>Αρχιτεκτονική I/O Καναλιού</vt:lpstr>
      <vt:lpstr>Διεπαφή</vt:lpstr>
      <vt:lpstr>IEEE 1394 FireWire</vt:lpstr>
      <vt:lpstr>FireWire Configuration</vt:lpstr>
      <vt:lpstr>Απλή διάταξη FireWire</vt:lpstr>
      <vt:lpstr>FireWire 3 Layer Stack</vt:lpstr>
      <vt:lpstr>FireWire Protocol Stack</vt:lpstr>
      <vt:lpstr>FireWire – Φυσικό επίπεδο</vt:lpstr>
      <vt:lpstr>FireWire – Επίπεδο Διασύνδεσης </vt:lpstr>
      <vt:lpstr>Επιδράσεις FireWire</vt:lpstr>
      <vt:lpstr>InfiniBand</vt:lpstr>
      <vt:lpstr>InfiniBand Architecture</vt:lpstr>
      <vt:lpstr>Μεταγωγή InfiniBand</vt:lpstr>
      <vt:lpstr>InfiniBand</vt:lpstr>
      <vt:lpstr>InfiniBand Protocol Stack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257</cp:revision>
  <dcterms:created xsi:type="dcterms:W3CDTF">2012-09-06T09:03:05Z</dcterms:created>
  <dcterms:modified xsi:type="dcterms:W3CDTF">2015-05-07T14:13:44Z</dcterms:modified>
</cp:coreProperties>
</file>