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17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295" r:id="rId26"/>
    <p:sldId id="318" r:id="rId27"/>
    <p:sldId id="292" r:id="rId28"/>
    <p:sldId id="293" r:id="rId29"/>
    <p:sldId id="280" r:id="rId30"/>
  </p:sldIdLst>
  <p:sldSz cx="9144000" cy="5715000" type="screen16x10"/>
  <p:notesSz cx="6858000" cy="9144000"/>
  <p:custDataLst>
    <p:tags r:id="rId3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1182" y="-17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Ανόργανα στοιχεία και ενώσεις, ραδιοϊσότοπα,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Ανόργανα στοιχεία και ενώσεις, ραδιοϊσότοπα,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13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Ανόργανα στοιχεία και ενώσεις, ραδιοϊσότοπα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Cl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dirty="0" smtClean="0"/>
              <a:t> Cl</a:t>
            </a:r>
            <a:r>
              <a:rPr lang="en-US" baseline="30000" dirty="0" smtClean="0"/>
              <a:t>-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 –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– </a:t>
            </a:r>
            <a:r>
              <a:rPr lang="en-US" dirty="0" smtClean="0"/>
              <a:t>Cl</a:t>
            </a:r>
            <a:r>
              <a:rPr lang="en-US" baseline="30000" dirty="0" smtClean="0"/>
              <a:t>-</a:t>
            </a:r>
            <a:r>
              <a:rPr lang="en-US" dirty="0"/>
              <a:t> –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80896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41276"/>
            <a:ext cx="8229600" cy="42638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 </a:t>
            </a:r>
            <a:r>
              <a:rPr lang="el-GR" dirty="0" smtClean="0"/>
              <a:t>υδρόθειο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l-GR" dirty="0" smtClean="0"/>
              <a:t> νερό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4,3 </a:t>
            </a:r>
            <a:r>
              <a:rPr lang="el-GR" dirty="0" err="1" smtClean="0"/>
              <a:t>δ.υ</a:t>
            </a:r>
            <a:r>
              <a:rPr lang="el-GR" dirty="0" smtClean="0"/>
              <a:t>./μόριο νερού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98529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148934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39" y="148934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7" name="TextBox 6"/>
          <p:cNvSpPr txBox="1"/>
          <p:nvPr/>
        </p:nvSpPr>
        <p:spPr>
          <a:xfrm rot="2202350">
            <a:off x="6544601" y="757677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sp>
        <p:nvSpPr>
          <p:cNvPr id="8" name="TextBox 7"/>
          <p:cNvSpPr txBox="1"/>
          <p:nvPr/>
        </p:nvSpPr>
        <p:spPr>
          <a:xfrm rot="19448468">
            <a:off x="5925155" y="584419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5400" b="1" dirty="0" smtClean="0"/>
              <a:t>..</a:t>
            </a:r>
          </a:p>
        </p:txBody>
      </p:sp>
      <p:cxnSp>
        <p:nvCxnSpPr>
          <p:cNvPr id="9" name="Ευθεία γραμμή σύνδεσης 8"/>
          <p:cNvCxnSpPr/>
          <p:nvPr/>
        </p:nvCxnSpPr>
        <p:spPr>
          <a:xfrm flipH="1">
            <a:off x="6228184" y="1489348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6660232" y="1489347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48264" y="91328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0272" y="134533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134533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213742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056" y="264147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0151" y="264147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17" name="Ευθεία γραμμή σύνδεσης 16"/>
          <p:cNvCxnSpPr/>
          <p:nvPr/>
        </p:nvCxnSpPr>
        <p:spPr>
          <a:xfrm flipH="1">
            <a:off x="5436096" y="2641476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5868144" y="2641475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90077" y="2009024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8184" y="249746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2497460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cxnSp>
        <p:nvCxnSpPr>
          <p:cNvPr id="22" name="Ευθεία γραμμή σύνδεσης 21"/>
          <p:cNvCxnSpPr/>
          <p:nvPr/>
        </p:nvCxnSpPr>
        <p:spPr>
          <a:xfrm flipH="1">
            <a:off x="5825273" y="2106179"/>
            <a:ext cx="186887" cy="17525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0192" y="314553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144" y="364958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32239" y="3649588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Η</a:t>
            </a:r>
          </a:p>
        </p:txBody>
      </p:sp>
      <p:cxnSp>
        <p:nvCxnSpPr>
          <p:cNvPr id="26" name="Ευθεία γραμμή σύνδεσης 25"/>
          <p:cNvCxnSpPr/>
          <p:nvPr/>
        </p:nvCxnSpPr>
        <p:spPr>
          <a:xfrm flipH="1">
            <a:off x="6228184" y="3649588"/>
            <a:ext cx="186887" cy="175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6660232" y="3649587"/>
            <a:ext cx="186029" cy="1752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96856" y="3001516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20272" y="350557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3505572"/>
            <a:ext cx="864096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3200" b="1" dirty="0" smtClean="0"/>
              <a:t>δ</a:t>
            </a:r>
            <a:r>
              <a:rPr lang="el-GR" sz="3200" b="1" baseline="30000" dirty="0" smtClean="0"/>
              <a:t>+</a:t>
            </a:r>
          </a:p>
        </p:txBody>
      </p:sp>
      <p:cxnSp>
        <p:nvCxnSpPr>
          <p:cNvPr id="31" name="Ευθεία γραμμή σύνδεσης 30"/>
          <p:cNvCxnSpPr/>
          <p:nvPr/>
        </p:nvCxnSpPr>
        <p:spPr>
          <a:xfrm>
            <a:off x="6300192" y="3145532"/>
            <a:ext cx="114879" cy="21602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25888"/>
            <a:ext cx="8229600" cy="4191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1815 </a:t>
            </a:r>
            <a:r>
              <a:rPr lang="en-US" sz="2800" dirty="0" err="1" smtClean="0"/>
              <a:t>Amadeo</a:t>
            </a:r>
            <a:r>
              <a:rPr lang="en-US" sz="2800" dirty="0" smtClean="0"/>
              <a:t> Avogadro</a:t>
            </a:r>
          </a:p>
          <a:p>
            <a:pPr marL="0"/>
            <a:r>
              <a:rPr lang="el-GR" sz="2800" dirty="0" smtClean="0"/>
              <a:t>Σε πρότυπες συνθήκες (πίεση μιας ατμόσφαιρας σε 25 βαθμούς κελσίου προκύπτει:</a:t>
            </a:r>
          </a:p>
          <a:p>
            <a:pPr marL="0"/>
            <a:r>
              <a:rPr lang="el-GR" sz="2800" dirty="0" smtClean="0"/>
              <a:t>Ίσοι όγκοι αερίων = ίσος αριθμός μορίων των αερίων</a:t>
            </a:r>
          </a:p>
          <a:p>
            <a:pPr marL="0" indent="0">
              <a:buNone/>
            </a:pPr>
            <a:r>
              <a:rPr lang="el-GR" sz="2800" dirty="0" smtClean="0"/>
              <a:t>Ο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Η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Ν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,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CH</a:t>
            </a:r>
            <a:r>
              <a:rPr lang="en-US" sz="2800" baseline="-25000" dirty="0" smtClean="0"/>
              <a:t>4</a:t>
            </a:r>
            <a:endParaRPr lang="el-GR" sz="2800" baseline="-25000" dirty="0" smtClean="0"/>
          </a:p>
          <a:p>
            <a:pPr marL="0" indent="0">
              <a:buNone/>
            </a:pPr>
            <a:r>
              <a:rPr lang="el-GR" sz="2800" dirty="0"/>
              <a:t>Όγκος 22,4 </a:t>
            </a:r>
            <a:r>
              <a:rPr lang="en-US" sz="2800" dirty="0"/>
              <a:t>L </a:t>
            </a:r>
            <a:r>
              <a:rPr lang="el-GR" sz="2800" dirty="0" smtClean="0"/>
              <a:t>λέγονται γραμμομοριακός όγκος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3208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Διαφάνεια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 b="56068"/>
          <a:stretch/>
        </p:blipFill>
        <p:spPr>
          <a:xfrm>
            <a:off x="0" y="553244"/>
            <a:ext cx="9144000" cy="9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Διαφάνεια3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1"/>
          <a:stretch/>
        </p:blipFill>
        <p:spPr>
          <a:xfrm>
            <a:off x="0" y="1793174"/>
            <a:ext cx="9144000" cy="3656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1331640" y="4369668"/>
            <a:ext cx="2797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Το νερό δεν διαλύει τα λίπη</a:t>
            </a:r>
          </a:p>
        </p:txBody>
      </p:sp>
    </p:spTree>
    <p:extLst>
      <p:ext uri="{BB962C8B-B14F-4D97-AF65-F5344CB8AC3E}">
        <p14:creationId xmlns:p14="http://schemas.microsoft.com/office/powerpoint/2010/main" val="413714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3244"/>
            <a:ext cx="8136904" cy="50405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sz="3200" dirty="0" smtClean="0"/>
              <a:t>Έκφραση συγκέντρωσης</a:t>
            </a:r>
          </a:p>
          <a:p>
            <a:endParaRPr lang="el-GR" sz="3200" dirty="0"/>
          </a:p>
          <a:p>
            <a:r>
              <a:rPr lang="el-GR" sz="3200" dirty="0" smtClean="0"/>
              <a:t>Διαλύτης  = υγρό</a:t>
            </a:r>
          </a:p>
          <a:p>
            <a:r>
              <a:rPr lang="el-GR" sz="3200" dirty="0" smtClean="0"/>
              <a:t>Διαλυμένη ουσία = στερεά, υγρή</a:t>
            </a:r>
          </a:p>
          <a:p>
            <a:endParaRPr lang="el-GR" sz="3200" dirty="0"/>
          </a:p>
          <a:p>
            <a:r>
              <a:rPr lang="el-GR" sz="3200" dirty="0" smtClean="0"/>
              <a:t>Ο τρόπος έκφρασης εξαρτάται από την κατάσταση που βρίσκεται ο διαλύτης και η διαλυμένη ουσία</a:t>
            </a:r>
          </a:p>
          <a:p>
            <a:r>
              <a:rPr lang="el-GR" sz="3200" dirty="0" smtClean="0"/>
              <a:t>Γραμμομόρια/</a:t>
            </a:r>
            <a:r>
              <a:rPr lang="en-US" sz="3200" dirty="0" smtClean="0"/>
              <a:t>L</a:t>
            </a:r>
            <a:endParaRPr lang="el-GR" sz="3200" dirty="0" smtClean="0"/>
          </a:p>
          <a:p>
            <a:endParaRPr lang="el-GR" sz="3200" dirty="0"/>
          </a:p>
          <a:p>
            <a:r>
              <a:rPr lang="el-GR" sz="3200" dirty="0" smtClean="0"/>
              <a:t>Συγκέντρωση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4729708"/>
            <a:ext cx="4104456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Ποσότητα ουσίας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5161756"/>
            <a:ext cx="52565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sz="3200" dirty="0" smtClean="0"/>
              <a:t>Ποσότητα ή όγκος διαλύματος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3203848" y="5161756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7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3244"/>
            <a:ext cx="8136904" cy="50405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Έστω θέλουμε ένα διάλυμα </a:t>
            </a:r>
            <a:r>
              <a:rPr lang="en-US" sz="3200" dirty="0" smtClean="0"/>
              <a:t>5% w/v </a:t>
            </a:r>
            <a:r>
              <a:rPr lang="el-GR" sz="3200" dirty="0" smtClean="0"/>
              <a:t>ζάχαρης</a:t>
            </a:r>
          </a:p>
          <a:p>
            <a:r>
              <a:rPr lang="en-US" sz="3200" dirty="0" smtClean="0"/>
              <a:t>g </a:t>
            </a:r>
            <a:r>
              <a:rPr lang="el-GR" sz="3200" dirty="0" smtClean="0"/>
              <a:t>ουσίας/100 </a:t>
            </a:r>
            <a:r>
              <a:rPr lang="en-US" sz="3200" dirty="0" smtClean="0"/>
              <a:t>mL</a:t>
            </a:r>
            <a:r>
              <a:rPr lang="el-GR" sz="3200" dirty="0" smtClean="0"/>
              <a:t> διαλύματος</a:t>
            </a:r>
          </a:p>
          <a:p>
            <a:endParaRPr lang="el-GR" sz="3200" dirty="0"/>
          </a:p>
          <a:p>
            <a:r>
              <a:rPr lang="el-GR" sz="3200" dirty="0" smtClean="0"/>
              <a:t>Θα βάλουμε σε ένα δοχείο 90</a:t>
            </a:r>
            <a:r>
              <a:rPr lang="en-US" sz="3200" dirty="0" smtClean="0"/>
              <a:t>mL </a:t>
            </a:r>
            <a:r>
              <a:rPr lang="el-GR" sz="3200" dirty="0" smtClean="0"/>
              <a:t>νερό</a:t>
            </a:r>
          </a:p>
          <a:p>
            <a:r>
              <a:rPr lang="el-GR" sz="3200" dirty="0" smtClean="0"/>
              <a:t>Προσθέτω 5 </a:t>
            </a:r>
            <a:r>
              <a:rPr lang="en-US" sz="3200" dirty="0" smtClean="0"/>
              <a:t>g </a:t>
            </a:r>
            <a:r>
              <a:rPr lang="el-GR" sz="3200" dirty="0" smtClean="0"/>
              <a:t>ζάχαρης</a:t>
            </a:r>
          </a:p>
          <a:p>
            <a:r>
              <a:rPr lang="el-GR" sz="3200" dirty="0" smtClean="0"/>
              <a:t>Αναδεύω </a:t>
            </a:r>
          </a:p>
          <a:p>
            <a:r>
              <a:rPr lang="el-GR" sz="3200" dirty="0" smtClean="0"/>
              <a:t>Και συμπληρώνω με νερό μέχρι 100 </a:t>
            </a:r>
            <a:r>
              <a:rPr lang="en-US" sz="3200" dirty="0" smtClean="0"/>
              <a:t>mL</a:t>
            </a: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val="64833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3244"/>
            <a:ext cx="8136904" cy="50405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l-GR" sz="3200" dirty="0" smtClean="0"/>
              <a:t>Διάλυμα υγρού σε υγρό</a:t>
            </a:r>
          </a:p>
          <a:p>
            <a:r>
              <a:rPr lang="el-GR" sz="3200" dirty="0" smtClean="0"/>
              <a:t>% </a:t>
            </a:r>
            <a:r>
              <a:rPr lang="en-US" sz="3200" dirty="0" smtClean="0"/>
              <a:t>v/v		v </a:t>
            </a:r>
            <a:r>
              <a:rPr lang="el-GR" sz="3200" dirty="0" smtClean="0"/>
              <a:t>ουσίας/</a:t>
            </a:r>
            <a:r>
              <a:rPr lang="en-US" sz="3200" dirty="0" smtClean="0"/>
              <a:t>v </a:t>
            </a:r>
            <a:r>
              <a:rPr lang="el-GR" sz="3200" dirty="0" smtClean="0"/>
              <a:t>διαλύματος</a:t>
            </a:r>
          </a:p>
          <a:p>
            <a:r>
              <a:rPr lang="el-GR" sz="3200" dirty="0" smtClean="0"/>
              <a:t>Έστω ότι θέλουμε διάλυμα 5% </a:t>
            </a:r>
            <a:r>
              <a:rPr lang="en-US" sz="3200" dirty="0" smtClean="0"/>
              <a:t>v/v</a:t>
            </a:r>
            <a:r>
              <a:rPr lang="el-GR" sz="3200" dirty="0" smtClean="0"/>
              <a:t> 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OH </a:t>
            </a:r>
            <a:r>
              <a:rPr lang="el-GR" sz="3200" dirty="0" smtClean="0"/>
              <a:t>σε 100 </a:t>
            </a:r>
            <a:r>
              <a:rPr lang="en-US" sz="3200" dirty="0" smtClean="0"/>
              <a:t>mL</a:t>
            </a:r>
          </a:p>
          <a:p>
            <a:r>
              <a:rPr lang="el-GR" sz="3200" dirty="0" smtClean="0"/>
              <a:t>Ομοίως</a:t>
            </a:r>
          </a:p>
          <a:p>
            <a:r>
              <a:rPr lang="el-GR" sz="3200" dirty="0" smtClean="0"/>
              <a:t>Θα </a:t>
            </a:r>
            <a:r>
              <a:rPr lang="el-GR" sz="3200" dirty="0"/>
              <a:t>βάλουμε σε ένα δοχείο 90</a:t>
            </a:r>
            <a:r>
              <a:rPr lang="en-US" sz="3200" dirty="0"/>
              <a:t>mL </a:t>
            </a:r>
            <a:r>
              <a:rPr lang="el-GR" sz="3200" dirty="0"/>
              <a:t>νερό</a:t>
            </a:r>
          </a:p>
          <a:p>
            <a:r>
              <a:rPr lang="el-GR" sz="3200" dirty="0"/>
              <a:t>Προσθέτω 5 </a:t>
            </a:r>
            <a:r>
              <a:rPr lang="en-US" sz="3200" dirty="0" smtClean="0"/>
              <a:t>mL </a:t>
            </a:r>
            <a:r>
              <a:rPr lang="el-GR" sz="3200" dirty="0" smtClean="0"/>
              <a:t>οινοπνεύματος</a:t>
            </a:r>
            <a:endParaRPr lang="el-GR" sz="3200" dirty="0"/>
          </a:p>
          <a:p>
            <a:r>
              <a:rPr lang="el-GR" sz="3200" dirty="0"/>
              <a:t>Αναδεύω </a:t>
            </a:r>
          </a:p>
          <a:p>
            <a:r>
              <a:rPr lang="el-GR" sz="3200" dirty="0"/>
              <a:t>Και συμπληρώνω με νερό μέχρι 100 </a:t>
            </a:r>
            <a:r>
              <a:rPr lang="en-US" sz="3200" dirty="0"/>
              <a:t>mL</a:t>
            </a:r>
            <a:endParaRPr lang="el-GR" sz="3200" dirty="0"/>
          </a:p>
          <a:p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val="283948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 smtClean="0"/>
          </a:p>
          <a:p>
            <a:r>
              <a:rPr lang="el-GR" sz="2800" dirty="0" smtClean="0"/>
              <a:t>Πάντα θυμόμαστε την ισορροπία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		Α + Β 		Γ + Δ</a:t>
            </a:r>
          </a:p>
          <a:p>
            <a:pPr marL="0" indent="0">
              <a:buNone/>
            </a:pPr>
            <a:r>
              <a:rPr lang="el-GR" sz="2800" dirty="0"/>
              <a:t>	</a:t>
            </a:r>
            <a:endParaRPr lang="en-US" sz="2800" dirty="0" smtClean="0"/>
          </a:p>
          <a:p>
            <a:endParaRPr lang="el-GR" sz="1600" dirty="0"/>
          </a:p>
        </p:txBody>
      </p:sp>
      <p:sp>
        <p:nvSpPr>
          <p:cNvPr id="4" name="Ορθογώνιο 3"/>
          <p:cNvSpPr/>
          <p:nvPr/>
        </p:nvSpPr>
        <p:spPr>
          <a:xfrm>
            <a:off x="3131840" y="2045667"/>
            <a:ext cx="1028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αμφίδρομη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347864" y="18493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>
            <a:off x="3343892" y="1995192"/>
            <a:ext cx="652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077727"/>
              </p:ext>
            </p:extLst>
          </p:nvPr>
        </p:nvGraphicFramePr>
        <p:xfrm>
          <a:off x="1599232" y="2497460"/>
          <a:ext cx="486741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Εξίσωση" r:id="rId3" imgW="2031840" imgH="660240" progId="Equation.3">
                  <p:embed/>
                </p:oleObj>
              </mc:Choice>
              <mc:Fallback>
                <p:oleObj name="Εξίσωση" r:id="rId3" imgW="203184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9232" y="2497460"/>
                        <a:ext cx="4867417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88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Αρχή του </a:t>
            </a:r>
            <a:r>
              <a:rPr lang="en-US" sz="2800" dirty="0" smtClean="0"/>
              <a:t>Le </a:t>
            </a:r>
            <a:r>
              <a:rPr lang="en-US" sz="2800" dirty="0" err="1" smtClean="0"/>
              <a:t>Chatelier</a:t>
            </a:r>
            <a:r>
              <a:rPr lang="el-GR" sz="2800" dirty="0" smtClean="0"/>
              <a:t>, όπου αν οτιδήποτε διαταράξει μια ισορροπία σε μια αντίδραση τότε αυτή η αντίδραση θα πάει προς την κατεύθυνση που θα </a:t>
            </a:r>
            <a:r>
              <a:rPr lang="el-GR" sz="2800" dirty="0" smtClean="0"/>
              <a:t>αναιρέσει </a:t>
            </a:r>
            <a:r>
              <a:rPr lang="el-GR" sz="2800" dirty="0" smtClean="0"/>
              <a:t>το αίτιο που την προκάλεσε. </a:t>
            </a:r>
            <a:endParaRPr lang="en-US" sz="2800" dirty="0" smtClean="0"/>
          </a:p>
          <a:p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Α </a:t>
            </a:r>
            <a:r>
              <a:rPr lang="el-GR" sz="2800" dirty="0"/>
              <a:t>+ Β 		Γ + </a:t>
            </a:r>
            <a:r>
              <a:rPr lang="el-GR" sz="2800" dirty="0" smtClean="0"/>
              <a:t>Δ</a:t>
            </a: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Οι αντιδράσεις είναι </a:t>
            </a:r>
            <a:r>
              <a:rPr lang="el-GR" sz="2800" dirty="0" err="1" smtClean="0"/>
              <a:t>ενδόεργες</a:t>
            </a:r>
            <a:r>
              <a:rPr lang="el-GR" sz="2800" dirty="0" smtClean="0"/>
              <a:t> ή </a:t>
            </a:r>
            <a:r>
              <a:rPr lang="el-GR" sz="2800" dirty="0" err="1" smtClean="0"/>
              <a:t>εξώεργες</a:t>
            </a:r>
            <a:endParaRPr lang="el-GR" sz="2800" dirty="0" smtClean="0"/>
          </a:p>
          <a:p>
            <a:pPr marL="0" indent="0">
              <a:buNone/>
            </a:pPr>
            <a:r>
              <a:rPr lang="en-US" sz="2800" dirty="0"/>
              <a:t>G </a:t>
            </a:r>
            <a:r>
              <a:rPr lang="en-US" sz="2800" dirty="0" smtClean="0"/>
              <a:t>= H – TS, </a:t>
            </a:r>
            <a:r>
              <a:rPr lang="el-GR" sz="2800" dirty="0" smtClean="0"/>
              <a:t>Δ</a:t>
            </a:r>
            <a:r>
              <a:rPr lang="en-US" sz="2800" dirty="0" smtClean="0"/>
              <a:t>G = </a:t>
            </a:r>
            <a:r>
              <a:rPr lang="el-GR" sz="2800" dirty="0" smtClean="0"/>
              <a:t>Δ</a:t>
            </a:r>
            <a:r>
              <a:rPr lang="en-US" sz="2800" dirty="0" smtClean="0"/>
              <a:t>H </a:t>
            </a:r>
            <a:r>
              <a:rPr lang="en-US" sz="2800" dirty="0"/>
              <a:t>– </a:t>
            </a:r>
            <a:r>
              <a:rPr lang="el-GR" sz="2800" dirty="0" smtClean="0"/>
              <a:t>Δ</a:t>
            </a:r>
            <a:r>
              <a:rPr lang="en-US" sz="2800" dirty="0" smtClean="0"/>
              <a:t>TS</a:t>
            </a:r>
            <a:endParaRPr lang="el-GR" sz="28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475656" y="314374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>
            <a:off x="1471684" y="3289548"/>
            <a:ext cx="652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33409"/>
              </p:ext>
            </p:extLst>
          </p:nvPr>
        </p:nvGraphicFramePr>
        <p:xfrm>
          <a:off x="4932040" y="2640506"/>
          <a:ext cx="2006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Εξίσωση" r:id="rId3" imgW="838080" imgH="419040" progId="Equation.3">
                  <p:embed/>
                </p:oleObj>
              </mc:Choice>
              <mc:Fallback>
                <p:oleObj name="Εξίσωση" r:id="rId3" imgW="838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040" y="2640506"/>
                        <a:ext cx="20066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78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 r="44156"/>
          <a:stretch/>
        </p:blipFill>
        <p:spPr>
          <a:xfrm>
            <a:off x="0" y="1199407"/>
            <a:ext cx="5106390" cy="3801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Ομάδα 5"/>
          <p:cNvGrpSpPr/>
          <p:nvPr/>
        </p:nvGrpSpPr>
        <p:grpSpPr>
          <a:xfrm>
            <a:off x="5497226" y="1633364"/>
            <a:ext cx="2725426" cy="523220"/>
            <a:chOff x="2771800" y="714375"/>
            <a:chExt cx="2725426" cy="523220"/>
          </a:xfrm>
        </p:grpSpPr>
        <p:sp>
          <p:nvSpPr>
            <p:cNvPr id="3" name="Ορθογώνιο 2"/>
            <p:cNvSpPr/>
            <p:nvPr/>
          </p:nvSpPr>
          <p:spPr>
            <a:xfrm>
              <a:off x="2771800" y="714375"/>
              <a:ext cx="27254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/>
                <a:t>Α + Β 		Γ + Δ</a:t>
              </a:r>
              <a:endParaRPr lang="en-US" sz="2800" dirty="0"/>
            </a:p>
          </p:txBody>
        </p:sp>
        <p:cxnSp>
          <p:nvCxnSpPr>
            <p:cNvPr id="4" name="Ευθύγραμμο βέλος σύνδεσης 3"/>
            <p:cNvCxnSpPr/>
            <p:nvPr/>
          </p:nvCxnSpPr>
          <p:spPr>
            <a:xfrm>
              <a:off x="3807699" y="950362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Ευθύγραμμο βέλος σύνδεσης 4"/>
            <p:cNvCxnSpPr/>
            <p:nvPr/>
          </p:nvCxnSpPr>
          <p:spPr>
            <a:xfrm flipH="1">
              <a:off x="3803727" y="1096166"/>
              <a:ext cx="6520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73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Ανόργανα στοιχεία και ενώσεις, </a:t>
            </a:r>
            <a:r>
              <a:rPr lang="el-GR" sz="2400" dirty="0" smtClean="0"/>
              <a:t>ραδιοϊσότοπα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dirty="0" smtClean="0"/>
              <a:t>Εξουδετέρωση οξέως – βάσης</a:t>
            </a:r>
          </a:p>
          <a:p>
            <a:pPr marL="0" indent="0">
              <a:buNone/>
            </a:pPr>
            <a:r>
              <a:rPr lang="el-GR" sz="2800" dirty="0" smtClean="0"/>
              <a:t>Οξύ:	Η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Ο → Η</a:t>
            </a:r>
            <a:r>
              <a:rPr lang="el-GR" sz="2800" baseline="30000" dirty="0" smtClean="0"/>
              <a:t>+</a:t>
            </a:r>
            <a:r>
              <a:rPr lang="el-GR" sz="2800" dirty="0" smtClean="0"/>
              <a:t>      Η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Ο</a:t>
            </a:r>
            <a:r>
              <a:rPr lang="el-GR" sz="2800" baseline="30000" dirty="0" smtClean="0"/>
              <a:t>+</a:t>
            </a:r>
          </a:p>
          <a:p>
            <a:pPr marL="0" indent="0">
              <a:buNone/>
            </a:pPr>
            <a:r>
              <a:rPr lang="el-GR" sz="2800" dirty="0" smtClean="0"/>
              <a:t>Βάση: </a:t>
            </a:r>
            <a:r>
              <a:rPr lang="el-GR" sz="2800" dirty="0"/>
              <a:t>Η</a:t>
            </a:r>
            <a:r>
              <a:rPr lang="el-GR" sz="2800" baseline="-25000" dirty="0"/>
              <a:t>2</a:t>
            </a:r>
            <a:r>
              <a:rPr lang="el-GR" sz="2800" dirty="0"/>
              <a:t>Ο → </a:t>
            </a:r>
            <a:r>
              <a:rPr lang="el-GR" sz="2800" dirty="0" smtClean="0"/>
              <a:t> ΟΗ</a:t>
            </a:r>
            <a:r>
              <a:rPr lang="el-GR" sz="2800" baseline="30000" dirty="0" smtClean="0"/>
              <a:t>-</a:t>
            </a:r>
          </a:p>
          <a:p>
            <a:pPr marL="0" indent="0">
              <a:buNone/>
            </a:pPr>
            <a:r>
              <a:rPr lang="el-GR" sz="2800" dirty="0"/>
              <a:t>Η</a:t>
            </a:r>
            <a:r>
              <a:rPr lang="el-GR" sz="2800" baseline="-25000" dirty="0"/>
              <a:t>3</a:t>
            </a:r>
            <a:r>
              <a:rPr lang="el-GR" sz="2800" dirty="0"/>
              <a:t>Ο</a:t>
            </a:r>
            <a:r>
              <a:rPr lang="el-GR" sz="2800" baseline="30000" dirty="0" smtClean="0"/>
              <a:t>+ </a:t>
            </a:r>
            <a:r>
              <a:rPr lang="el-GR" sz="2800" dirty="0" smtClean="0"/>
              <a:t>+ ΟΗ</a:t>
            </a:r>
            <a:r>
              <a:rPr lang="el-GR" sz="2800" baseline="30000" dirty="0" smtClean="0"/>
              <a:t>-</a:t>
            </a:r>
            <a:r>
              <a:rPr lang="el-GR" sz="2800" dirty="0" smtClean="0"/>
              <a:t> = 2</a:t>
            </a:r>
            <a:r>
              <a:rPr lang="el-GR" sz="2800" dirty="0"/>
              <a:t> Η</a:t>
            </a:r>
            <a:r>
              <a:rPr lang="el-GR" sz="2800" baseline="-25000" dirty="0"/>
              <a:t>2</a:t>
            </a:r>
            <a:r>
              <a:rPr lang="el-GR" sz="2800" dirty="0"/>
              <a:t>Ο </a:t>
            </a:r>
            <a:r>
              <a:rPr lang="el-GR" sz="2800" dirty="0" smtClean="0"/>
              <a:t>(εξουδετέρωση)</a:t>
            </a:r>
          </a:p>
          <a:p>
            <a:pPr marL="0" indent="0">
              <a:buNone/>
            </a:pPr>
            <a:endParaRPr lang="el-GR" sz="2800" baseline="30000" dirty="0"/>
          </a:p>
          <a:p>
            <a:pPr marL="0" indent="0">
              <a:buNone/>
            </a:pPr>
            <a:r>
              <a:rPr lang="el-GR" sz="2800" dirty="0" smtClean="0"/>
              <a:t>Πρέπει να ισχύει [Η</a:t>
            </a:r>
            <a:r>
              <a:rPr lang="el-GR" sz="2800" baseline="-25000" dirty="0" smtClean="0"/>
              <a:t>3</a:t>
            </a:r>
            <a:r>
              <a:rPr lang="el-GR" sz="2800" dirty="0" smtClean="0"/>
              <a:t>Ο</a:t>
            </a:r>
            <a:r>
              <a:rPr lang="el-GR" sz="2800" baseline="30000" dirty="0"/>
              <a:t>+ </a:t>
            </a:r>
            <a:r>
              <a:rPr lang="el-GR" sz="2800" dirty="0" smtClean="0"/>
              <a:t>]=[</a:t>
            </a:r>
            <a:r>
              <a:rPr lang="el-GR" sz="2800" dirty="0"/>
              <a:t>ΟΗ</a:t>
            </a:r>
            <a:r>
              <a:rPr lang="el-GR" sz="2800" baseline="30000" dirty="0"/>
              <a:t>-</a:t>
            </a:r>
            <a:r>
              <a:rPr lang="el-GR" sz="2800" dirty="0" smtClean="0"/>
              <a:t>]</a:t>
            </a:r>
          </a:p>
          <a:p>
            <a:pPr marL="0" indent="0">
              <a:buNone/>
            </a:pPr>
            <a:r>
              <a:rPr lang="el-GR" sz="2800" dirty="0" smtClean="0"/>
              <a:t>Το οξύ έχει </a:t>
            </a:r>
            <a:r>
              <a:rPr lang="en-US" sz="2800" dirty="0" smtClean="0"/>
              <a:t>V</a:t>
            </a:r>
            <a:r>
              <a:rPr lang="el-GR" sz="2800" baseline="-25000" dirty="0" err="1" smtClean="0"/>
              <a:t>οξ</a:t>
            </a:r>
            <a:r>
              <a:rPr lang="el-GR" sz="2800" dirty="0" smtClean="0"/>
              <a:t> και Ν</a:t>
            </a:r>
            <a:r>
              <a:rPr lang="el-GR" sz="2800" baseline="-25000" dirty="0" smtClean="0"/>
              <a:t>οξ</a:t>
            </a:r>
            <a:r>
              <a:rPr lang="el-GR" sz="2800" dirty="0" smtClean="0"/>
              <a:t>, ενώ η βάση </a:t>
            </a:r>
            <a:r>
              <a:rPr lang="en-US" sz="2800" dirty="0" smtClean="0"/>
              <a:t>V</a:t>
            </a:r>
            <a:r>
              <a:rPr lang="el-GR" sz="2800" baseline="-25000" dirty="0" err="1" smtClean="0"/>
              <a:t>βασ</a:t>
            </a:r>
            <a:r>
              <a:rPr lang="el-GR" sz="2800" dirty="0" smtClean="0"/>
              <a:t> και </a:t>
            </a:r>
            <a:r>
              <a:rPr lang="el-GR" sz="2800" dirty="0" err="1" smtClean="0"/>
              <a:t>Ν</a:t>
            </a:r>
            <a:r>
              <a:rPr lang="el-GR" sz="2800" baseline="-25000" dirty="0" err="1" smtClean="0"/>
              <a:t>βασ</a:t>
            </a:r>
            <a:endParaRPr lang="el-GR" sz="2800" baseline="-25000" dirty="0" smtClean="0"/>
          </a:p>
          <a:p>
            <a:pPr marL="0" indent="0">
              <a:buNone/>
            </a:pPr>
            <a:r>
              <a:rPr lang="el-GR" sz="2800" dirty="0" smtClean="0"/>
              <a:t>Τότε πρέπει </a:t>
            </a:r>
            <a:r>
              <a:rPr lang="en-US" sz="2800" dirty="0"/>
              <a:t>V</a:t>
            </a:r>
            <a:r>
              <a:rPr lang="el-GR" sz="2800" baseline="-25000" dirty="0" err="1"/>
              <a:t>οξ</a:t>
            </a:r>
            <a:r>
              <a:rPr lang="el-GR" sz="2800" dirty="0"/>
              <a:t> </a:t>
            </a:r>
            <a:r>
              <a:rPr lang="el-GR" sz="2800" dirty="0" smtClean="0"/>
              <a:t>Ν</a:t>
            </a:r>
            <a:r>
              <a:rPr lang="el-GR" sz="2800" baseline="-25000" dirty="0" smtClean="0"/>
              <a:t>οξ = </a:t>
            </a:r>
            <a:r>
              <a:rPr lang="en-US" sz="2800" dirty="0"/>
              <a:t>V</a:t>
            </a:r>
            <a:r>
              <a:rPr lang="el-GR" sz="2800" baseline="-25000" dirty="0" err="1"/>
              <a:t>βασ</a:t>
            </a:r>
            <a:r>
              <a:rPr lang="el-GR" sz="2800" dirty="0"/>
              <a:t> </a:t>
            </a:r>
            <a:r>
              <a:rPr lang="el-GR" sz="2800" dirty="0" err="1"/>
              <a:t>Ν</a:t>
            </a:r>
            <a:r>
              <a:rPr lang="el-GR" sz="2800" baseline="-25000" dirty="0" err="1"/>
              <a:t>βασ</a:t>
            </a:r>
            <a:endParaRPr lang="el-GR" sz="2800" baseline="-250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9483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	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2595409" y="625252"/>
            <a:ext cx="476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l-GR" sz="16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2627784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H="1">
            <a:off x="2619400" y="1057300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5364088" y="707132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5372472" y="789013"/>
            <a:ext cx="144016" cy="14401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5372472" y="1073578"/>
            <a:ext cx="207640" cy="1398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5380856" y="983314"/>
            <a:ext cx="199256" cy="11588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5482976" y="337220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</a:t>
            </a:r>
            <a:endParaRPr lang="el-GR" sz="3200" dirty="0"/>
          </a:p>
        </p:txBody>
      </p:sp>
      <p:sp>
        <p:nvSpPr>
          <p:cNvPr id="12" name="Ορθογώνιο 11"/>
          <p:cNvSpPr/>
          <p:nvPr/>
        </p:nvSpPr>
        <p:spPr>
          <a:xfrm>
            <a:off x="5482976" y="913284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O</a:t>
            </a:r>
            <a:endParaRPr lang="el-GR" sz="3200" dirty="0"/>
          </a:p>
        </p:txBody>
      </p:sp>
      <p:cxnSp>
        <p:nvCxnSpPr>
          <p:cNvPr id="13" name="Ευθεία γραμμή σύνδεσης 12"/>
          <p:cNvCxnSpPr/>
          <p:nvPr/>
        </p:nvCxnSpPr>
        <p:spPr>
          <a:xfrm>
            <a:off x="5880708" y="861021"/>
            <a:ext cx="1440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5796136" y="779140"/>
            <a:ext cx="288032" cy="1538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827584" y="1345332"/>
            <a:ext cx="165618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0,1-x ≈ 0,1M</a:t>
            </a:r>
          </a:p>
          <a:p>
            <a:r>
              <a:rPr lang="en-US" dirty="0" smtClean="0"/>
              <a:t>0,1000-0,0022</a:t>
            </a:r>
          </a:p>
          <a:p>
            <a:r>
              <a:rPr lang="en-US" dirty="0" err="1" smtClean="0"/>
              <a:t>Ka</a:t>
            </a:r>
            <a:r>
              <a:rPr lang="en-US" dirty="0" smtClean="0"/>
              <a:t>=5x10</a:t>
            </a:r>
            <a:r>
              <a:rPr lang="en-US" baseline="30000" dirty="0" smtClean="0"/>
              <a:t>-5</a:t>
            </a:r>
            <a:r>
              <a:rPr lang="en-US" dirty="0" smtClean="0"/>
              <a:t> M</a:t>
            </a:r>
            <a:endParaRPr lang="el-GR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1345332"/>
            <a:ext cx="165618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X M</a:t>
            </a:r>
            <a:endParaRPr lang="el-GR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1345332"/>
            <a:ext cx="1656184" cy="1152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X M</a:t>
            </a:r>
            <a:endParaRPr lang="el-GR" dirty="0" smtClean="0"/>
          </a:p>
        </p:txBody>
      </p:sp>
      <p:graphicFrame>
        <p:nvGraphicFramePr>
          <p:cNvPr id="18" name="Αντικείμενο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840000"/>
              </p:ext>
            </p:extLst>
          </p:nvPr>
        </p:nvGraphicFramePr>
        <p:xfrm>
          <a:off x="491026" y="2497460"/>
          <a:ext cx="6570663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Εξίσωση" r:id="rId3" imgW="2743200" imgH="1155600" progId="Equation.3">
                  <p:embed/>
                </p:oleObj>
              </mc:Choice>
              <mc:Fallback>
                <p:oleObj name="Εξίσωση" r:id="rId3" imgW="274320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26" y="2497460"/>
                        <a:ext cx="6570663" cy="277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45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1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7" r="75949" b="13469"/>
          <a:stretch/>
        </p:blipFill>
        <p:spPr>
          <a:xfrm>
            <a:off x="5796136" y="2569469"/>
            <a:ext cx="2199203" cy="2346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4078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Α + Β → Α Β		Το ΑΒ είναι ευθέως ανάλογο με το Α 			που υπήρχε</a:t>
            </a:r>
          </a:p>
          <a:p>
            <a:pPr marL="0" indent="0">
              <a:buNone/>
            </a:pPr>
            <a:r>
              <a:rPr lang="el-GR" sz="2800" dirty="0" smtClean="0"/>
              <a:t>Αν το ΑΒ απορροφά φως, τότε μπορούμε να υπολογίσουμε τη συγκέντρωση του Α</a:t>
            </a:r>
          </a:p>
          <a:p>
            <a:pPr marL="0" indent="0">
              <a:buNone/>
            </a:pPr>
            <a:r>
              <a:rPr lang="el-GR" sz="2800" dirty="0" smtClean="0"/>
              <a:t>Απορρόφηση Α = </a:t>
            </a:r>
            <a:r>
              <a:rPr lang="en-US" sz="2800" dirty="0" smtClean="0"/>
              <a:t>log I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/I = </a:t>
            </a:r>
            <a:r>
              <a:rPr lang="el-GR" sz="2800" dirty="0" smtClean="0"/>
              <a:t>ε </a:t>
            </a:r>
            <a:r>
              <a:rPr lang="en-US" sz="2800" dirty="0" smtClean="0"/>
              <a:t>c l</a:t>
            </a:r>
          </a:p>
          <a:p>
            <a:pPr marL="0" indent="0">
              <a:buNone/>
            </a:pPr>
            <a:r>
              <a:rPr lang="el-GR" sz="2800" dirty="0" smtClean="0"/>
              <a:t>για μια κυψελίδα του σχήματος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3000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2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7" t="35927" r="3896"/>
          <a:stretch/>
        </p:blipFill>
        <p:spPr>
          <a:xfrm>
            <a:off x="5756859" y="3690216"/>
            <a:ext cx="3207629" cy="18226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8"/>
          <p:cNvSpPr txBox="1">
            <a:spLocks/>
          </p:cNvSpPr>
          <p:nvPr/>
        </p:nvSpPr>
        <p:spPr>
          <a:xfrm>
            <a:off x="457200" y="697260"/>
            <a:ext cx="8229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Ώσμωση </a:t>
            </a:r>
            <a:r>
              <a:rPr lang="el-GR" sz="2400" dirty="0" smtClean="0"/>
              <a:t>είναι το φαινόμενο όπου φεύγει νερό από ένα σημείο μέσω μιας </a:t>
            </a:r>
            <a:r>
              <a:rPr lang="el-GR" sz="2400" dirty="0" err="1" smtClean="0"/>
              <a:t>ημιδιαπερατής</a:t>
            </a:r>
            <a:r>
              <a:rPr lang="el-GR" sz="2400" dirty="0" smtClean="0"/>
              <a:t> μεμβράνης και πάει εκεί που υπάρχει και μια ουσία η οποία δεν είναι νερό με αποτέλεσμα να ανέβει η στάθμη </a:t>
            </a:r>
          </a:p>
          <a:p>
            <a:pPr marL="0" indent="0">
              <a:buNone/>
            </a:pPr>
            <a:r>
              <a:rPr lang="el-GR" sz="2400" dirty="0" smtClean="0"/>
              <a:t>Αυτό το πράγμα είναι η ωσμωτική πίεση</a:t>
            </a:r>
          </a:p>
          <a:p>
            <a:pPr marL="0" indent="0">
              <a:buNone/>
            </a:pPr>
            <a:r>
              <a:rPr lang="el-GR" sz="2400" dirty="0" smtClean="0"/>
              <a:t>Αυτό συμβαίνει και στα κύτταρα και μπορεί να τα καταστρέψει</a:t>
            </a:r>
          </a:p>
          <a:p>
            <a:pPr marL="0" indent="0">
              <a:buNone/>
            </a:pPr>
            <a:r>
              <a:rPr lang="el-GR" sz="2400" dirty="0" smtClean="0"/>
              <a:t>Τα φυτικά κύτταρα έχουν το κυτταρικό τοίχωμα που τα προστατεύει</a:t>
            </a:r>
          </a:p>
          <a:p>
            <a:pPr marL="0" indent="0">
              <a:buNone/>
            </a:pPr>
            <a:r>
              <a:rPr lang="el-GR" sz="2400" dirty="0" smtClean="0"/>
              <a:t>Άλλοι τρόποι μεταφοράς είναι η παθητική</a:t>
            </a:r>
          </a:p>
          <a:p>
            <a:pPr marL="0" indent="0">
              <a:buNone/>
            </a:pPr>
            <a:r>
              <a:rPr lang="el-GR" sz="2400" dirty="0" smtClean="0"/>
              <a:t>και ενεργητική μεταφορά (χρειάζεται </a:t>
            </a:r>
          </a:p>
          <a:p>
            <a:pPr marL="0" indent="0">
              <a:buNone/>
            </a:pPr>
            <a:r>
              <a:rPr lang="el-GR" sz="2400" dirty="0" smtClean="0"/>
              <a:t>ενέργεια)</a:t>
            </a:r>
            <a:endParaRPr lang="el-GR" sz="2400" dirty="0"/>
          </a:p>
        </p:txBody>
      </p:sp>
      <p:pic>
        <p:nvPicPr>
          <p:cNvPr id="4" name="Εικόνα 3" descr="Σχέδιο2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2291" r="58294" b="71666"/>
          <a:stretch/>
        </p:blipFill>
        <p:spPr>
          <a:xfrm>
            <a:off x="5961395" y="1777380"/>
            <a:ext cx="2725405" cy="102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30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287-307</a:t>
            </a:r>
            <a:r>
              <a:rPr lang="el-GR" sz="1400" dirty="0" smtClean="0"/>
              <a:t>*, 123-150#, διάλεξη, 75-85</a:t>
            </a:r>
            <a:r>
              <a:rPr lang="el-GR" sz="1400" dirty="0"/>
              <a:t>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smtClean="0"/>
              <a:t>Άρτα, </a:t>
            </a:r>
            <a:r>
              <a:rPr lang="el-GR" sz="2900" dirty="0" smtClean="0"/>
              <a:t>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Ανόργανα στοιχεία και ενώσεις, ραδιοϊσότοπα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Παρουσίαση της θεωρίας γύρω από τα ανόργανα στοιχεία και ενώσεις</a:t>
            </a:r>
          </a:p>
          <a:p>
            <a:pPr marL="0"/>
            <a:r>
              <a:rPr lang="el-GR" dirty="0" smtClean="0"/>
              <a:t>Εισαγωγή στα ραδιοϊσότοπα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97260"/>
            <a:ext cx="8229600" cy="4119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Τα άτομα αποτελούνται από πρωτόνια, νετρόνια και ηλεκτρόνια</a:t>
            </a:r>
          </a:p>
          <a:p>
            <a:pPr marL="0"/>
            <a:r>
              <a:rPr lang="el-GR" dirty="0" smtClean="0"/>
              <a:t>Τα πρωτόνια και τα νετρόνια βρίσκονται στον πυρήνα</a:t>
            </a:r>
          </a:p>
          <a:p>
            <a:pPr marL="0"/>
            <a:r>
              <a:rPr lang="el-GR" dirty="0" smtClean="0"/>
              <a:t>Τα ηλεκτρόνια βρίσκονται γύρω από τον πυρήνα στις </a:t>
            </a:r>
            <a:r>
              <a:rPr lang="el-GR" dirty="0" err="1" smtClean="0"/>
              <a:t>ηλεκτρονιακές</a:t>
            </a:r>
            <a:r>
              <a:rPr lang="el-GR" dirty="0" smtClean="0"/>
              <a:t> στοιβάδες</a:t>
            </a:r>
          </a:p>
          <a:p>
            <a:pPr marL="0"/>
            <a:r>
              <a:rPr lang="el-GR" dirty="0" smtClean="0"/>
              <a:t>Ένα στοιχείο είναι σταθερό όταν έχει συμπληρωμένη την εξωτερική του στοιβάδα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41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97260"/>
            <a:ext cx="8229600" cy="4119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dirty="0" smtClean="0"/>
              <a:t>Ατομικός αριθμός είναι ο αριθμός των πρωτονίων</a:t>
            </a:r>
          </a:p>
          <a:p>
            <a:pPr marL="0"/>
            <a:r>
              <a:rPr lang="el-GR" dirty="0" smtClean="0"/>
              <a:t>Μαζικός αριθμός είναι ο αριθμός πρωτονίων και νετρονίων</a:t>
            </a:r>
          </a:p>
          <a:p>
            <a:pPr marL="0"/>
            <a:r>
              <a:rPr lang="el-GR" dirty="0" smtClean="0"/>
              <a:t>Ατομικό βάρος (μάζα) = </a:t>
            </a:r>
            <a:r>
              <a:rPr lang="el-GR" dirty="0" err="1" smtClean="0"/>
              <a:t>α.μ.μ</a:t>
            </a:r>
            <a:r>
              <a:rPr lang="el-GR" dirty="0" smtClean="0"/>
              <a:t> = 1/12 </a:t>
            </a:r>
            <a:r>
              <a:rPr lang="el-GR" baseline="30000" dirty="0" smtClean="0"/>
              <a:t>12</a:t>
            </a:r>
            <a:r>
              <a:rPr lang="en-US" dirty="0" smtClean="0"/>
              <a:t>C</a:t>
            </a:r>
            <a:endParaRPr lang="el-GR" dirty="0" smtClean="0"/>
          </a:p>
          <a:p>
            <a:pPr marL="0"/>
            <a:r>
              <a:rPr lang="el-GR" dirty="0" smtClean="0"/>
              <a:t>Το μοριακό βάρος δηλώνει το συνολικό βάρος που έχει ένα μόριο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55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97260"/>
            <a:ext cx="8229600" cy="4119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Ο χημικός δεσμός είναι μια ηλεκτροστατική δύναμη μεταξύ των ατόμων που ενώνονται</a:t>
            </a:r>
          </a:p>
          <a:p>
            <a:pPr marL="0"/>
            <a:r>
              <a:rPr lang="el-GR" sz="2800" dirty="0" smtClean="0"/>
              <a:t>Σχετίζεται με τη </a:t>
            </a:r>
            <a:r>
              <a:rPr lang="el-GR" sz="2800" dirty="0" err="1" smtClean="0"/>
              <a:t>ηλεκτρονιακή</a:t>
            </a:r>
            <a:r>
              <a:rPr lang="el-GR" sz="2800" dirty="0" smtClean="0"/>
              <a:t> δύναμη της εξωτερικής στοιβάδας</a:t>
            </a:r>
          </a:p>
          <a:p>
            <a:pPr marL="0"/>
            <a:r>
              <a:rPr lang="el-GR" sz="2800" dirty="0" smtClean="0"/>
              <a:t>Υπάρχει ο ομοιοπολικός δεσμός και ο ιοντικός δεσμός</a:t>
            </a:r>
          </a:p>
          <a:p>
            <a:pPr marL="0"/>
            <a:r>
              <a:rPr lang="el-GR" sz="2800" dirty="0" smtClean="0"/>
              <a:t>Στον ομοιοπολικό δεσμό τα ηλεκτρόνια διαμοιράζονται στο μόριο</a:t>
            </a:r>
          </a:p>
          <a:p>
            <a:pPr marL="0"/>
            <a:r>
              <a:rPr lang="el-GR" sz="2800" dirty="0" smtClean="0"/>
              <a:t>Στον ιοντικό δεσμό τα άτομα δίνουν ηλεκτρόνια (</a:t>
            </a:r>
            <a:r>
              <a:rPr lang="el-GR" sz="2800" dirty="0" err="1" smtClean="0"/>
              <a:t>ηλεκτροθετικά</a:t>
            </a:r>
            <a:r>
              <a:rPr lang="el-GR" sz="2800" dirty="0" smtClean="0"/>
              <a:t>). Ουσιαστικά είναι όλα τα μέταλλα.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3312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97260"/>
            <a:ext cx="8229600" cy="4119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baseline="-25000" dirty="0" smtClean="0"/>
              <a:t>3</a:t>
            </a:r>
            <a:r>
              <a:rPr lang="en-US" dirty="0" smtClean="0"/>
              <a:t>Li: 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1</a:t>
            </a:r>
            <a:r>
              <a:rPr lang="en-US" dirty="0" smtClean="0"/>
              <a:t>		</a:t>
            </a:r>
            <a:r>
              <a:rPr lang="en-US" dirty="0" err="1" smtClean="0"/>
              <a:t>Li→Li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r>
              <a:rPr lang="en-US" dirty="0" smtClean="0"/>
              <a:t>		</a:t>
            </a:r>
          </a:p>
          <a:p>
            <a:pPr marL="0"/>
            <a:r>
              <a:rPr lang="en-US" baseline="-25000" dirty="0" smtClean="0"/>
              <a:t>11</a:t>
            </a:r>
            <a:r>
              <a:rPr lang="en-US" dirty="0" smtClean="0"/>
              <a:t>Na: </a:t>
            </a:r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1</a:t>
            </a:r>
            <a:r>
              <a:rPr lang="en-US" dirty="0"/>
              <a:t>		</a:t>
            </a:r>
            <a:r>
              <a:rPr lang="en-US" dirty="0" err="1" smtClean="0"/>
              <a:t>Na→Na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endParaRPr lang="el-GR" dirty="0" smtClean="0"/>
          </a:p>
          <a:p>
            <a:pPr marL="0"/>
            <a:r>
              <a:rPr lang="en-US" baseline="-25000" dirty="0" smtClean="0"/>
              <a:t>17</a:t>
            </a:r>
            <a:r>
              <a:rPr lang="en-US" dirty="0" smtClean="0"/>
              <a:t>Cl: </a:t>
            </a:r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 2s</a:t>
            </a:r>
            <a:r>
              <a:rPr lang="en-US" baseline="30000" dirty="0"/>
              <a:t>2</a:t>
            </a:r>
            <a:r>
              <a:rPr lang="en-US" dirty="0"/>
              <a:t> 2p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r>
              <a:rPr lang="en-US" dirty="0" smtClean="0"/>
              <a:t>	Cl</a:t>
            </a:r>
            <a:r>
              <a:rPr lang="en-US" dirty="0"/>
              <a:t>+ e</a:t>
            </a:r>
            <a:r>
              <a:rPr lang="en-US" baseline="30000" dirty="0"/>
              <a:t>-</a:t>
            </a:r>
            <a:r>
              <a:rPr lang="en-US" dirty="0"/>
              <a:t>	</a:t>
            </a:r>
            <a:r>
              <a:rPr lang="en-US" dirty="0" smtClean="0"/>
              <a:t>→</a:t>
            </a:r>
            <a:r>
              <a:rPr lang="en-US" baseline="-25000" dirty="0" smtClean="0"/>
              <a:t>17</a:t>
            </a:r>
            <a:r>
              <a:rPr lang="en-US" dirty="0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 	</a:t>
            </a:r>
            <a:endParaRPr lang="el-GR" dirty="0" smtClean="0"/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5818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1275</TotalTime>
  <Words>892</Words>
  <Application>Microsoft Office PowerPoint</Application>
  <PresentationFormat>Προβολή στην οθόνη (16:10)</PresentationFormat>
  <Paragraphs>183</Paragraphs>
  <Slides>29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1" baseType="lpstr">
      <vt:lpstr>Θέμα του Office</vt:lpstr>
      <vt:lpstr>Εξίσωση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176</cp:revision>
  <dcterms:created xsi:type="dcterms:W3CDTF">2012-09-06T09:03:05Z</dcterms:created>
  <dcterms:modified xsi:type="dcterms:W3CDTF">2015-10-25T17:05:42Z</dcterms:modified>
</cp:coreProperties>
</file>