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289" r:id="rId3"/>
    <p:sldId id="257" r:id="rId4"/>
    <p:sldId id="259" r:id="rId5"/>
    <p:sldId id="261" r:id="rId6"/>
    <p:sldId id="262" r:id="rId7"/>
    <p:sldId id="452" r:id="rId8"/>
    <p:sldId id="566" r:id="rId9"/>
    <p:sldId id="565" r:id="rId10"/>
    <p:sldId id="534" r:id="rId11"/>
    <p:sldId id="533" r:id="rId12"/>
    <p:sldId id="531" r:id="rId13"/>
    <p:sldId id="535" r:id="rId14"/>
    <p:sldId id="536" r:id="rId15"/>
    <p:sldId id="524" r:id="rId16"/>
    <p:sldId id="526" r:id="rId17"/>
    <p:sldId id="527" r:id="rId18"/>
    <p:sldId id="540" r:id="rId19"/>
    <p:sldId id="537" r:id="rId20"/>
    <p:sldId id="538" r:id="rId21"/>
    <p:sldId id="539" r:id="rId22"/>
    <p:sldId id="541" r:id="rId23"/>
    <p:sldId id="542" r:id="rId24"/>
    <p:sldId id="543" r:id="rId25"/>
    <p:sldId id="544" r:id="rId26"/>
    <p:sldId id="545" r:id="rId27"/>
    <p:sldId id="546" r:id="rId28"/>
    <p:sldId id="549" r:id="rId29"/>
    <p:sldId id="553" r:id="rId30"/>
    <p:sldId id="554" r:id="rId31"/>
    <p:sldId id="550" r:id="rId32"/>
    <p:sldId id="555" r:id="rId33"/>
    <p:sldId id="556" r:id="rId34"/>
    <p:sldId id="551" r:id="rId35"/>
    <p:sldId id="552" r:id="rId36"/>
    <p:sldId id="559" r:id="rId37"/>
    <p:sldId id="557" r:id="rId38"/>
    <p:sldId id="558" r:id="rId39"/>
    <p:sldId id="560" r:id="rId40"/>
    <p:sldId id="561" r:id="rId41"/>
    <p:sldId id="562" r:id="rId42"/>
    <p:sldId id="563" r:id="rId43"/>
    <p:sldId id="564" r:id="rId44"/>
    <p:sldId id="567" r:id="rId45"/>
    <p:sldId id="523" r:id="rId46"/>
    <p:sldId id="351" r:id="rId47"/>
    <p:sldId id="291" r:id="rId48"/>
    <p:sldId id="292" r:id="rId49"/>
    <p:sldId id="293" r:id="rId50"/>
    <p:sldId id="294" r:id="rId51"/>
    <p:sldId id="295" r:id="rId52"/>
    <p:sldId id="280" r:id="rId53"/>
  </p:sldIdLst>
  <p:sldSz cx="9144000" cy="5715000" type="screen16x10"/>
  <p:notesSz cx="6858000" cy="9144000"/>
  <p:custDataLst>
    <p:tags r:id="rId5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Ελένη Τσάνταλη" initials="ΕΤ" lastIdx="3" clrIdx="1">
    <p:extLst>
      <p:ext uri="{19B8F6BF-5375-455C-9EA6-DF929625EA0E}">
        <p15:presenceInfo xmlns:p15="http://schemas.microsoft.com/office/powerpoint/2012/main" userId="ca97fe87154994d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8" autoAdjust="0"/>
    <p:restoredTop sz="99309" autoAdjust="0"/>
  </p:normalViewPr>
  <p:slideViewPr>
    <p:cSldViewPr>
      <p:cViewPr varScale="1">
        <p:scale>
          <a:sx n="89" d="100"/>
          <a:sy n="89" d="100"/>
        </p:scale>
        <p:origin x="90" y="9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a:lstStyle/>
          <a:p>
            <a:pPr>
              <a:defRPr sz="2400">
                <a:latin typeface="Book Antiqua" pitchFamily="18" charset="0"/>
              </a:defRPr>
            </a:pPr>
            <a:r>
              <a:rPr lang="el-GR" sz="2400">
                <a:latin typeface="Book Antiqua" pitchFamily="18" charset="0"/>
              </a:rPr>
              <a:t>Ηλικιακές Ομάδες</a:t>
            </a:r>
            <a:endParaRPr lang="en-GB" sz="2400">
              <a:latin typeface="Book Antiqua" pitchFamily="18" charset="0"/>
            </a:endParaRPr>
          </a:p>
        </c:rich>
      </c:tx>
      <c:layout/>
      <c:overlay val="0"/>
    </c:title>
    <c:autoTitleDeleted val="0"/>
    <c:view3D>
      <c:rotX val="15"/>
      <c:rotY val="20"/>
      <c:rAngAx val="1"/>
    </c:view3D>
    <c:floor>
      <c:thickness val="0"/>
      <c:spPr>
        <a:gradFill>
          <a:gsLst>
            <a:gs pos="0">
              <a:srgbClr val="FFEFD1"/>
            </a:gs>
            <a:gs pos="64999">
              <a:srgbClr val="F0EBD5"/>
            </a:gs>
            <a:gs pos="100000">
              <a:srgbClr val="D1C39F"/>
            </a:gs>
          </a:gsLst>
          <a:lin ang="5400000" scaled="0"/>
        </a:gradFill>
        <a:ln>
          <a:solidFill>
            <a:schemeClr val="tx1"/>
          </a:solidFill>
        </a:ln>
      </c:spPr>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6">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1">
                  <a:lumMod val="75000"/>
                </a:schemeClr>
              </a:solidFill>
            </c:spPr>
          </c:dPt>
          <c:dPt>
            <c:idx val="3"/>
            <c:invertIfNegative val="0"/>
            <c:bubble3D val="0"/>
            <c:spPr>
              <a:solidFill>
                <a:srgbClr val="FF9900"/>
              </a:solidFill>
            </c:spPr>
          </c:dPt>
          <c:dLbls>
            <c:spPr>
              <a:noFill/>
              <a:ln>
                <a:noFill/>
              </a:ln>
              <a:effectLst/>
            </c:spPr>
            <c:txPr>
              <a:bodyPr/>
              <a:lstStyle/>
              <a:p>
                <a:pPr>
                  <a:defRPr sz="1600">
                    <a:latin typeface="Book Antiqua"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Sheet1!$A$1:$A$4</c:f>
              <c:strCache>
                <c:ptCount val="4"/>
                <c:pt idx="0">
                  <c:v>18-20</c:v>
                </c:pt>
                <c:pt idx="1">
                  <c:v>21-30</c:v>
                </c:pt>
                <c:pt idx="2">
                  <c:v>31-40</c:v>
                </c:pt>
                <c:pt idx="3">
                  <c:v>41-75</c:v>
                </c:pt>
              </c:strCache>
            </c:strRef>
          </c:cat>
          <c:val>
            <c:numRef>
              <c:f>Sheet1!$C$1:$C$4</c:f>
              <c:numCache>
                <c:formatCode>####.0</c:formatCode>
                <c:ptCount val="4"/>
                <c:pt idx="0">
                  <c:v>22.222222222222193</c:v>
                </c:pt>
                <c:pt idx="1">
                  <c:v>24.786324786324773</c:v>
                </c:pt>
                <c:pt idx="2">
                  <c:v>39.316239316239304</c:v>
                </c:pt>
                <c:pt idx="3">
                  <c:v>13.675213675213675</c:v>
                </c:pt>
              </c:numCache>
            </c:numRef>
          </c:val>
        </c:ser>
        <c:dLbls>
          <c:showLegendKey val="0"/>
          <c:showVal val="1"/>
          <c:showCatName val="0"/>
          <c:showSerName val="0"/>
          <c:showPercent val="0"/>
          <c:showBubbleSize val="0"/>
        </c:dLbls>
        <c:gapWidth val="150"/>
        <c:shape val="box"/>
        <c:axId val="2056498048"/>
        <c:axId val="2056499680"/>
        <c:axId val="0"/>
      </c:bar3DChart>
      <c:catAx>
        <c:axId val="2056498048"/>
        <c:scaling>
          <c:orientation val="minMax"/>
        </c:scaling>
        <c:delete val="0"/>
        <c:axPos val="b"/>
        <c:numFmt formatCode="General" sourceLinked="0"/>
        <c:majorTickMark val="none"/>
        <c:minorTickMark val="none"/>
        <c:tickLblPos val="nextTo"/>
        <c:txPr>
          <a:bodyPr/>
          <a:lstStyle/>
          <a:p>
            <a:pPr>
              <a:defRPr sz="1600" b="1">
                <a:latin typeface="Book Antiqua" pitchFamily="18" charset="0"/>
              </a:defRPr>
            </a:pPr>
            <a:endParaRPr lang="el-GR"/>
          </a:p>
        </c:txPr>
        <c:crossAx val="2056499680"/>
        <c:crosses val="autoZero"/>
        <c:auto val="1"/>
        <c:lblAlgn val="ctr"/>
        <c:lblOffset val="100"/>
        <c:noMultiLvlLbl val="0"/>
      </c:catAx>
      <c:valAx>
        <c:axId val="2056499680"/>
        <c:scaling>
          <c:orientation val="minMax"/>
        </c:scaling>
        <c:delete val="1"/>
        <c:axPos val="l"/>
        <c:numFmt formatCode="####.0" sourceLinked="1"/>
        <c:majorTickMark val="none"/>
        <c:minorTickMark val="none"/>
        <c:tickLblPos val="none"/>
        <c:crossAx val="2056498048"/>
        <c:crosses val="autoZero"/>
        <c:crossBetween val="between"/>
      </c:valAx>
    </c:plotArea>
    <c:legend>
      <c:legendPos val="t"/>
      <c:layout/>
      <c:overlay val="0"/>
      <c:txPr>
        <a:bodyPr/>
        <a:lstStyle/>
        <a:p>
          <a:pPr>
            <a:defRPr sz="1400">
              <a:latin typeface="Book Antiqua" pitchFamily="18" charset="0"/>
            </a:defRPr>
          </a:pPr>
          <a:endParaRPr lang="el-GR"/>
        </a:p>
      </c:txPr>
    </c:legend>
    <c:plotVisOnly val="1"/>
    <c:dispBlanksAs val="gap"/>
    <c:showDLblsOverMax val="0"/>
  </c:chart>
  <c:spPr>
    <a:gradFill>
      <a:gsLst>
        <a:gs pos="0">
          <a:srgbClr val="DDEBCF"/>
        </a:gs>
        <a:gs pos="50000">
          <a:srgbClr val="9CB86E"/>
        </a:gs>
        <a:gs pos="100000">
          <a:srgbClr val="156B13"/>
        </a:gs>
      </a:gsLst>
      <a:lin ang="5400000" scaled="0"/>
    </a:gradFill>
    <a:ln w="38100" cap="rnd">
      <a:solidFill>
        <a:schemeClr val="tx2">
          <a:lumMod val="10000"/>
        </a:schemeClr>
      </a:solidFill>
    </a:ln>
    <a:effectLst>
      <a:outerShdw blurRad="50800" dist="38100" algn="l" rotWithShape="0">
        <a:prstClr val="black">
          <a:alpha val="40000"/>
        </a:prstClr>
      </a:outerShdw>
    </a:effectLst>
  </c:spPr>
  <c:txPr>
    <a:bodyPr/>
    <a:lstStyle/>
    <a:p>
      <a:pPr>
        <a:defRPr>
          <a:solidFill>
            <a:schemeClr val="bg1"/>
          </a:solidFill>
        </a:defRPr>
      </a:pPr>
      <a:endParaRPr lang="el-G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1"/>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title>
      <c:tx>
        <c:rich>
          <a:bodyPr/>
          <a:lstStyle/>
          <a:p>
            <a:pPr>
              <a:defRPr sz="2400">
                <a:latin typeface="Book Antiqua" pitchFamily="18" charset="0"/>
              </a:defRPr>
            </a:pPr>
            <a:r>
              <a:rPr lang="el-GR" sz="2400">
                <a:latin typeface="Book Antiqua" pitchFamily="18" charset="0"/>
              </a:rPr>
              <a:t>Αδίκημα</a:t>
            </a:r>
            <a:endParaRPr lang="en-GB" sz="2400">
              <a:latin typeface="Book Antiqua" pitchFamily="18" charset="0"/>
            </a:endParaRPr>
          </a:p>
        </c:rich>
      </c:tx>
      <c:layout/>
      <c:overlay val="0"/>
    </c:title>
    <c:autoTitleDeleted val="0"/>
    <c:view3D>
      <c:rotX val="15"/>
      <c:rotY val="20"/>
      <c:rAngAx val="1"/>
    </c:view3D>
    <c:floor>
      <c:thickness val="0"/>
      <c:spPr>
        <a:gradFill>
          <a:gsLst>
            <a:gs pos="0">
              <a:srgbClr val="FFEFD1"/>
            </a:gs>
            <a:gs pos="64999">
              <a:srgbClr val="F0EBD5"/>
            </a:gs>
            <a:gs pos="100000">
              <a:srgbClr val="D1C39F"/>
            </a:gs>
          </a:gsLst>
          <a:lin ang="5400000" scaled="0"/>
        </a:gradFill>
      </c:spPr>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chemeClr val="accent6">
                  <a:lumMod val="50000"/>
                </a:schemeClr>
              </a:solidFill>
            </c:spPr>
          </c:dPt>
          <c:dPt>
            <c:idx val="1"/>
            <c:invertIfNegative val="0"/>
            <c:bubble3D val="0"/>
            <c:spPr>
              <a:solidFill>
                <a:schemeClr val="accent3">
                  <a:lumMod val="75000"/>
                </a:schemeClr>
              </a:solidFill>
            </c:spPr>
          </c:dPt>
          <c:dPt>
            <c:idx val="2"/>
            <c:invertIfNegative val="0"/>
            <c:bubble3D val="0"/>
            <c:spPr>
              <a:solidFill>
                <a:schemeClr val="accent1">
                  <a:lumMod val="75000"/>
                </a:schemeClr>
              </a:solidFill>
            </c:spPr>
          </c:dPt>
          <c:dPt>
            <c:idx val="3"/>
            <c:invertIfNegative val="0"/>
            <c:bubble3D val="0"/>
            <c:spPr>
              <a:solidFill>
                <a:srgbClr val="FF9900"/>
              </a:solidFill>
            </c:spPr>
          </c:dPt>
          <c:dPt>
            <c:idx val="4"/>
            <c:invertIfNegative val="0"/>
            <c:bubble3D val="0"/>
            <c:spPr>
              <a:solidFill>
                <a:srgbClr val="7030A0"/>
              </a:solidFill>
            </c:spPr>
          </c:dPt>
          <c:dPt>
            <c:idx val="5"/>
            <c:invertIfNegative val="0"/>
            <c:bubble3D val="0"/>
            <c:spPr>
              <a:solidFill>
                <a:srgbClr val="FFFF00"/>
              </a:solidFill>
            </c:spPr>
          </c:dPt>
          <c:dLbls>
            <c:spPr>
              <a:noFill/>
              <a:ln>
                <a:noFill/>
              </a:ln>
              <a:effectLst/>
            </c:spPr>
            <c:txPr>
              <a:bodyPr/>
              <a:lstStyle/>
              <a:p>
                <a:pPr>
                  <a:defRPr sz="1600">
                    <a:latin typeface="Book Antiqua" pitchFamily="18"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Sheet1!$F$1:$F$6</c:f>
              <c:strCache>
                <c:ptCount val="6"/>
                <c:pt idx="0">
                  <c:v>Κλοπή</c:v>
                </c:pt>
                <c:pt idx="1">
                  <c:v>Ναρκωτικά</c:v>
                </c:pt>
                <c:pt idx="2">
                  <c:v>Λαθρομετανάστες</c:v>
                </c:pt>
                <c:pt idx="3">
                  <c:v>Οικονομικά</c:v>
                </c:pt>
                <c:pt idx="4">
                  <c:v>Ανθρωποκτονία</c:v>
                </c:pt>
                <c:pt idx="5">
                  <c:v>Άλλο</c:v>
                </c:pt>
              </c:strCache>
            </c:strRef>
          </c:cat>
          <c:val>
            <c:numRef>
              <c:f>Sheet1!$H$1:$H$6</c:f>
              <c:numCache>
                <c:formatCode>General</c:formatCode>
                <c:ptCount val="6"/>
                <c:pt idx="0">
                  <c:v>25.6</c:v>
                </c:pt>
                <c:pt idx="1">
                  <c:v>38.5</c:v>
                </c:pt>
                <c:pt idx="2">
                  <c:v>6</c:v>
                </c:pt>
                <c:pt idx="3">
                  <c:v>3.4</c:v>
                </c:pt>
                <c:pt idx="4">
                  <c:v>15.4</c:v>
                </c:pt>
                <c:pt idx="5">
                  <c:v>11.1</c:v>
                </c:pt>
              </c:numCache>
            </c:numRef>
          </c:val>
        </c:ser>
        <c:dLbls>
          <c:showLegendKey val="0"/>
          <c:showVal val="1"/>
          <c:showCatName val="0"/>
          <c:showSerName val="0"/>
          <c:showPercent val="0"/>
          <c:showBubbleSize val="0"/>
        </c:dLbls>
        <c:gapWidth val="150"/>
        <c:shape val="box"/>
        <c:axId val="2056488800"/>
        <c:axId val="2056500768"/>
        <c:axId val="0"/>
      </c:bar3DChart>
      <c:catAx>
        <c:axId val="2056488800"/>
        <c:scaling>
          <c:orientation val="minMax"/>
        </c:scaling>
        <c:delete val="0"/>
        <c:axPos val="b"/>
        <c:numFmt formatCode="General" sourceLinked="0"/>
        <c:majorTickMark val="none"/>
        <c:minorTickMark val="none"/>
        <c:tickLblPos val="nextTo"/>
        <c:txPr>
          <a:bodyPr/>
          <a:lstStyle/>
          <a:p>
            <a:pPr>
              <a:defRPr sz="1600" b="1">
                <a:latin typeface="Book Antiqua" pitchFamily="18" charset="0"/>
              </a:defRPr>
            </a:pPr>
            <a:endParaRPr lang="el-GR"/>
          </a:p>
        </c:txPr>
        <c:crossAx val="2056500768"/>
        <c:crosses val="autoZero"/>
        <c:auto val="1"/>
        <c:lblAlgn val="ctr"/>
        <c:lblOffset val="100"/>
        <c:noMultiLvlLbl val="0"/>
      </c:catAx>
      <c:valAx>
        <c:axId val="2056500768"/>
        <c:scaling>
          <c:orientation val="minMax"/>
        </c:scaling>
        <c:delete val="1"/>
        <c:axPos val="l"/>
        <c:numFmt formatCode="General" sourceLinked="1"/>
        <c:majorTickMark val="out"/>
        <c:minorTickMark val="none"/>
        <c:tickLblPos val="none"/>
        <c:crossAx val="2056488800"/>
        <c:crosses val="autoZero"/>
        <c:crossBetween val="between"/>
      </c:valAx>
    </c:plotArea>
    <c:plotVisOnly val="1"/>
    <c:dispBlanksAs val="gap"/>
    <c:showDLblsOverMax val="0"/>
  </c:chart>
  <c:spPr>
    <a:gradFill>
      <a:gsLst>
        <a:gs pos="0">
          <a:srgbClr val="DDEBCF"/>
        </a:gs>
        <a:gs pos="50000">
          <a:srgbClr val="9CB86E"/>
        </a:gs>
        <a:gs pos="100000">
          <a:srgbClr val="156B13"/>
        </a:gs>
      </a:gsLst>
      <a:lin ang="5400000" scaled="0"/>
    </a:gradFill>
    <a:ln w="38100" cap="rnd">
      <a:solidFill>
        <a:schemeClr val="tx2">
          <a:lumMod val="10000"/>
        </a:schemeClr>
      </a:solidFill>
    </a:ln>
    <a:effectLst>
      <a:outerShdw blurRad="50800" dist="38100" algn="l" rotWithShape="0">
        <a:prstClr val="black">
          <a:alpha val="40000"/>
        </a:prstClr>
      </a:outerShdw>
    </a:effectLst>
  </c:spPr>
  <c:txPr>
    <a:bodyPr/>
    <a:lstStyle/>
    <a:p>
      <a:pPr>
        <a:defRPr>
          <a:solidFill>
            <a:schemeClr val="bg1"/>
          </a:solidFill>
        </a:defRPr>
      </a:pPr>
      <a:endParaRPr lang="el-GR"/>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12/11/2015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1E05072-BEB6-4BFF-8BEB-1E08B2CC9272}" type="slidenum">
              <a:rPr lang="el-GR" altLang="el-GR"/>
              <a:pPr algn="r" eaLnBrk="1" hangingPunct="1">
                <a:spcBef>
                  <a:spcPct val="0"/>
                </a:spcBef>
              </a:pPr>
              <a:t>30</a:t>
            </a:fld>
            <a:endParaRPr lang="el-GR" altLang="el-G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l-GR" smtClean="0">
              <a:latin typeface="Arial" panose="020B0604020202020204" pitchFamily="34" charset="0"/>
              <a:cs typeface="Arial" panose="020B0604020202020204" pitchFamily="34" charset="0"/>
            </a:endParaRPr>
          </a:p>
        </p:txBody>
      </p:sp>
      <p:sp>
        <p:nvSpPr>
          <p:cNvPr id="3277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9761711-3B6C-4168-888D-8ECDBFDB8652}" type="slidenum">
              <a:rPr lang="el-GR" altLang="el-GR"/>
              <a:pPr algn="r" eaLnBrk="1" hangingPunct="1">
                <a:spcBef>
                  <a:spcPct val="0"/>
                </a:spcBef>
              </a:pPr>
              <a:t>30</a:t>
            </a:fld>
            <a:endParaRPr lang="el-GR" altLang="el-GR"/>
          </a:p>
        </p:txBody>
      </p:sp>
    </p:spTree>
    <p:extLst>
      <p:ext uri="{BB962C8B-B14F-4D97-AF65-F5344CB8AC3E}">
        <p14:creationId xmlns:p14="http://schemas.microsoft.com/office/powerpoint/2010/main" val="78306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l-GR" smtClean="0">
              <a:latin typeface="Arial" panose="020B0604020202020204" pitchFamily="34" charset="0"/>
              <a:cs typeface="Arial" panose="020B0604020202020204" pitchFamily="34" charset="0"/>
            </a:endParaRPr>
          </a:p>
        </p:txBody>
      </p:sp>
      <p:sp>
        <p:nvSpPr>
          <p:cNvPr id="368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CDE03E-B2F8-4111-825F-2E9585D2DA4B}" type="slidenum">
              <a:rPr lang="el-GR" altLang="el-GR"/>
              <a:pPr algn="r" eaLnBrk="1" hangingPunct="1">
                <a:spcBef>
                  <a:spcPct val="0"/>
                </a:spcBef>
              </a:pPr>
              <a:t>32</a:t>
            </a:fld>
            <a:endParaRPr lang="el-GR" altLang="el-GR"/>
          </a:p>
        </p:txBody>
      </p:sp>
    </p:spTree>
    <p:extLst>
      <p:ext uri="{BB962C8B-B14F-4D97-AF65-F5344CB8AC3E}">
        <p14:creationId xmlns:p14="http://schemas.microsoft.com/office/powerpoint/2010/main" val="341270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50</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941682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6DF90A-1D69-4B2B-BB87-1C95780D9826}" type="slidenum">
              <a:rPr lang="el-GR" altLang="el-GR"/>
              <a:pPr>
                <a:spcBef>
                  <a:spcPct val="0"/>
                </a:spcBef>
              </a:pPr>
              <a:t>28</a:t>
            </a:fld>
            <a:endParaRPr lang="el-GR" altLang="el-GR"/>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l-GR" smtClean="0">
              <a:latin typeface="Arial" panose="020B0604020202020204" pitchFamily="34" charset="0"/>
              <a:cs typeface="Arial" panose="020B0604020202020204" pitchFamily="34" charset="0"/>
            </a:endParaRPr>
          </a:p>
        </p:txBody>
      </p:sp>
      <p:sp>
        <p:nvSpPr>
          <p:cNvPr id="2867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DB452134-70B1-4472-B9F6-4FF9ED68425D}" type="slidenum">
              <a:rPr lang="el-GR" altLang="el-GR"/>
              <a:pPr algn="r" eaLnBrk="1" hangingPunct="1">
                <a:spcBef>
                  <a:spcPct val="0"/>
                </a:spcBef>
              </a:pPr>
              <a:t>28</a:t>
            </a:fld>
            <a:endParaRPr lang="el-GR" altLang="el-GR"/>
          </a:p>
        </p:txBody>
      </p:sp>
    </p:spTree>
    <p:extLst>
      <p:ext uri="{BB962C8B-B14F-4D97-AF65-F5344CB8AC3E}">
        <p14:creationId xmlns:p14="http://schemas.microsoft.com/office/powerpoint/2010/main" val="404779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A2B061D-006C-497D-90BC-F4591E5F6FE9}" type="slidenum">
              <a:rPr lang="el-GR" altLang="el-GR"/>
              <a:pPr>
                <a:spcBef>
                  <a:spcPct val="0"/>
                </a:spcBef>
              </a:pPr>
              <a:t>29</a:t>
            </a:fld>
            <a:endParaRPr lang="el-GR" altLang="el-GR"/>
          </a:p>
        </p:txBody>
      </p:sp>
      <p:sp>
        <p:nvSpPr>
          <p:cNvPr id="30723" name="Slide Image Placeholder 1"/>
          <p:cNvSpPr>
            <a:spLocks noGrp="1" noRot="1" noChangeAspect="1" noTextEdit="1"/>
          </p:cNvSpPr>
          <p:nvPr>
            <p:ph type="sldImg"/>
          </p:nvPr>
        </p:nvSpPr>
        <p:spPr>
          <a:ln/>
        </p:spPr>
      </p:sp>
      <p:sp>
        <p:nvSpPr>
          <p:cNvPr id="3072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l-GR" smtClean="0">
              <a:latin typeface="Arial" panose="020B0604020202020204" pitchFamily="34" charset="0"/>
              <a:cs typeface="Arial" panose="020B0604020202020204" pitchFamily="34" charset="0"/>
            </a:endParaRPr>
          </a:p>
        </p:txBody>
      </p:sp>
      <p:sp>
        <p:nvSpPr>
          <p:cNvPr id="3072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A7EF03F-3812-40B8-9733-0FB6A2F85B7D}" type="slidenum">
              <a:rPr lang="el-GR" altLang="el-GR"/>
              <a:pPr algn="r" eaLnBrk="1" hangingPunct="1">
                <a:spcBef>
                  <a:spcPct val="0"/>
                </a:spcBef>
              </a:pPr>
              <a:t>29</a:t>
            </a:fld>
            <a:endParaRPr lang="el-GR" altLang="el-GR"/>
          </a:p>
        </p:txBody>
      </p:sp>
    </p:spTree>
    <p:extLst>
      <p:ext uri="{BB962C8B-B14F-4D97-AF65-F5344CB8AC3E}">
        <p14:creationId xmlns:p14="http://schemas.microsoft.com/office/powerpoint/2010/main" val="11988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5.bin"/></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7.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ide.ark.sch.gr/portal/sites/default/files/%CE%A0%CE%91%CE%A0%CE%91%CE%94%CE%9F%CE%A0%CE%9F%CE%A5%CE%9B%CE%9F%CE%A5.pdf" TargetMode="External"/><Relationship Id="rId2" Type="http://schemas.openxmlformats.org/officeDocument/2006/relationships/hyperlink" Target="http://dide.ark.sch.gr/portal/sites/default/files/%CE%A0%CE%91%CE%A0%CE%91%CE%93%CE%99%CE%91%CE%9D%CE%9D%CE%91%CE%9A%CE%97.pdf" TargetMode="External"/><Relationship Id="rId1" Type="http://schemas.openxmlformats.org/officeDocument/2006/relationships/slideLayout" Target="../slideLayouts/slideLayout2.xml"/><Relationship Id="rId5" Type="http://schemas.openxmlformats.org/officeDocument/2006/relationships/hyperlink" Target="http://dide.ark.sch.gr/portal/sites/default/files/%CE%9C%CE%91%CE%A1%CE%93%CE%99%CE%91.pdf" TargetMode="External"/><Relationship Id="rId4" Type="http://schemas.openxmlformats.org/officeDocument/2006/relationships/hyperlink" Target="http://dide.ark.sch.gr/portal/sites/default/files/%CE%A3%CE%A0%CE%A5%CE%A1%CE%9F%CE%A0%CE%9F%CE%A5%CE%9B%CE%9F%CE%A5.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eclass.teiep.gr/courses/LOGO101/" TargetMode="External"/><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3800" dirty="0"/>
              <a:t>Μαθησιακές Δυσκολίες: </a:t>
            </a:r>
            <a:r>
              <a:rPr lang="el-GR" sz="3800" dirty="0" err="1"/>
              <a:t>δυγλωσσία</a:t>
            </a:r>
            <a:r>
              <a:rPr lang="el-GR" sz="3800" dirty="0"/>
              <a:t> και </a:t>
            </a:r>
            <a:r>
              <a:rPr lang="el-GR" sz="3800" dirty="0" err="1"/>
              <a:t>πολυγλωσσικό</a:t>
            </a:r>
            <a:r>
              <a:rPr lang="el-GR" sz="3800" dirty="0"/>
              <a:t> περιβάλλον</a:t>
            </a:r>
          </a:p>
        </p:txBody>
      </p:sp>
      <p:sp>
        <p:nvSpPr>
          <p:cNvPr id="3" name="Υπότιτλος 2"/>
          <p:cNvSpPr>
            <a:spLocks noGrp="1"/>
          </p:cNvSpPr>
          <p:nvPr>
            <p:ph type="subTitle" idx="1"/>
          </p:nvPr>
        </p:nvSpPr>
        <p:spPr>
          <a:xfrm>
            <a:off x="683568" y="2897167"/>
            <a:ext cx="7776864" cy="1460500"/>
          </a:xfrm>
        </p:spPr>
        <p:txBody>
          <a:bodyPr>
            <a:noAutofit/>
          </a:bodyPr>
          <a:lstStyle/>
          <a:p>
            <a:r>
              <a:rPr lang="el-GR" sz="2800" dirty="0" smtClean="0"/>
              <a:t>Ενότητα </a:t>
            </a:r>
            <a:r>
              <a:rPr lang="el-GR" sz="2800" dirty="0" smtClean="0"/>
              <a:t>10: </a:t>
            </a:r>
            <a:r>
              <a:rPr lang="el-GR" sz="2800" b="1" dirty="0" smtClean="0"/>
              <a:t>Μαθησιακές δυσκολίες και </a:t>
            </a:r>
            <a:r>
              <a:rPr lang="el-GR" sz="2800" b="1" dirty="0" err="1" smtClean="0"/>
              <a:t>παραβατική</a:t>
            </a:r>
            <a:r>
              <a:rPr lang="el-GR" sz="2800" b="1" dirty="0" smtClean="0"/>
              <a:t> συμπεριφορά</a:t>
            </a:r>
            <a:endParaRPr lang="el-GR" sz="2800" b="1" dirty="0" smtClean="0"/>
          </a:p>
          <a:p>
            <a:r>
              <a:rPr lang="el-GR" sz="2800" dirty="0" err="1" smtClean="0"/>
              <a:t>Ζακοπούλου</a:t>
            </a:r>
            <a:r>
              <a:rPr lang="el-GR" sz="2800" dirty="0" smtClean="0"/>
              <a:t> Βικτωρία</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u="sng" dirty="0" smtClean="0">
                <a:latin typeface="Times New Roman" panose="02020603050405020304" pitchFamily="18" charset="0"/>
              </a:rPr>
              <a:t/>
            </a:r>
            <a:br>
              <a:rPr lang="el-GR" altLang="el-GR" u="sng" dirty="0" smtClean="0">
                <a:latin typeface="Times New Roman" panose="02020603050405020304" pitchFamily="18" charset="0"/>
              </a:rPr>
            </a:br>
            <a:r>
              <a:rPr lang="el-GR" altLang="el-GR" b="0" dirty="0" smtClean="0">
                <a:latin typeface="Times New Roman" panose="02020603050405020304" pitchFamily="18" charset="0"/>
              </a:rPr>
              <a:t>Κύρια </a:t>
            </a:r>
            <a:r>
              <a:rPr lang="el-GR" altLang="el-GR" b="0" dirty="0">
                <a:latin typeface="Times New Roman" panose="02020603050405020304" pitchFamily="18" charset="0"/>
              </a:rPr>
              <a:t>ερωτήματα </a:t>
            </a:r>
            <a:r>
              <a:rPr lang="el-GR" altLang="el-GR" b="0" dirty="0" smtClean="0">
                <a:latin typeface="Times New Roman" panose="02020603050405020304" pitchFamily="18" charset="0"/>
              </a:rPr>
              <a:t> </a:t>
            </a:r>
            <a:r>
              <a:rPr lang="el-GR" altLang="el-GR" b="0" dirty="0">
                <a:latin typeface="Times New Roman" panose="02020603050405020304" pitchFamily="18" charset="0"/>
              </a:rPr>
              <a:t>της παρούσας </a:t>
            </a:r>
            <a:r>
              <a:rPr lang="el-GR" altLang="el-GR" b="0" dirty="0" smtClean="0">
                <a:latin typeface="Times New Roman" panose="02020603050405020304" pitchFamily="18" charset="0"/>
              </a:rPr>
              <a:t>έρευνας (1 από 2)</a:t>
            </a:r>
            <a:r>
              <a:rPr lang="en-GB" altLang="el-GR" u="sng" dirty="0">
                <a:latin typeface="Times New Roman" panose="02020603050405020304" pitchFamily="18" charset="0"/>
              </a:rPr>
              <a:t/>
            </a:r>
            <a:br>
              <a:rPr lang="en-GB" altLang="el-GR" u="sng" dirty="0">
                <a:latin typeface="Times New Roman" panose="02020603050405020304" pitchFamily="18" charset="0"/>
              </a:rPr>
            </a:br>
            <a:endParaRPr lang="el-GR" dirty="0"/>
          </a:p>
        </p:txBody>
      </p:sp>
      <p:sp>
        <p:nvSpPr>
          <p:cNvPr id="3" name="Θέση περιεχομένου 2"/>
          <p:cNvSpPr>
            <a:spLocks noGrp="1"/>
          </p:cNvSpPr>
          <p:nvPr>
            <p:ph idx="1"/>
          </p:nvPr>
        </p:nvSpPr>
        <p:spPr/>
        <p:txBody>
          <a:bodyPr/>
          <a:lstStyle/>
          <a:p>
            <a:r>
              <a:rPr lang="el-GR" altLang="el-GR" dirty="0">
                <a:latin typeface="Times New Roman" panose="02020603050405020304" pitchFamily="18" charset="0"/>
              </a:rPr>
              <a:t>Η πρώιμη εκδήλωση των διαταραχών μάθησης είναι ένας προγενέστερος παράγοντας όλων των άλλων διαταραχών, με συνδυαστικό παράγοντα την αρνητική διαχείριση των δυσκολιών αυτών από το οικογενειακό και εκπαιδευτικό </a:t>
            </a:r>
            <a:r>
              <a:rPr lang="el-GR" altLang="el-GR" dirty="0" smtClean="0">
                <a:latin typeface="Times New Roman" panose="02020603050405020304" pitchFamily="18" charset="0"/>
              </a:rPr>
              <a:t>περιβάλλον;</a:t>
            </a:r>
            <a:endParaRPr lang="el-GR" altLang="el-GR" dirty="0">
              <a:latin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spTree>
    <p:extLst>
      <p:ext uri="{BB962C8B-B14F-4D97-AF65-F5344CB8AC3E}">
        <p14:creationId xmlns:p14="http://schemas.microsoft.com/office/powerpoint/2010/main" val="47946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0" dirty="0">
                <a:latin typeface="Times New Roman" panose="02020603050405020304" pitchFamily="18" charset="0"/>
              </a:rPr>
              <a:t>Κύρια ερωτήματα  της παρούσας </a:t>
            </a:r>
            <a:r>
              <a:rPr lang="el-GR" altLang="el-GR" b="0" dirty="0" smtClean="0">
                <a:latin typeface="Times New Roman" panose="02020603050405020304" pitchFamily="18" charset="0"/>
              </a:rPr>
              <a:t>έρευνας (2 από 2)</a:t>
            </a:r>
            <a:endParaRPr lang="el-GR" dirty="0"/>
          </a:p>
        </p:txBody>
      </p:sp>
      <p:sp>
        <p:nvSpPr>
          <p:cNvPr id="3" name="Θέση περιεχομένου 2"/>
          <p:cNvSpPr>
            <a:spLocks noGrp="1"/>
          </p:cNvSpPr>
          <p:nvPr>
            <p:ph idx="1"/>
          </p:nvPr>
        </p:nvSpPr>
        <p:spPr/>
        <p:txBody>
          <a:bodyPr>
            <a:normAutofit fontScale="92500" lnSpcReduction="20000"/>
          </a:bodyPr>
          <a:lstStyle/>
          <a:p>
            <a:r>
              <a:rPr lang="el-GR" altLang="el-GR" dirty="0">
                <a:latin typeface="Times New Roman" panose="02020603050405020304" pitchFamily="18" charset="0"/>
              </a:rPr>
              <a:t>Η εκδήλωση των δυσκολιών ερμηνεύεται στο πλαίσιο ενός αυστηρά δομημένου συστήματος έκφρασης και δυναμικής ενός συνόλου δυσκολιών, το οποίο και προϋποθέτει χρονικές αφετηρίες και συνέχειες (ποιοτικές και ποσοτικές) ή πρόκειται για εκδήλωση μεμονωμένων ή συνδυασμών δυσκολιών με μεγάλο βαθμό αυθαιρεσίας ως προς τις αλληλεπιδράσεις και τη χρονική και εξελικτική τους συνοχή και </a:t>
            </a:r>
            <a:r>
              <a:rPr lang="el-GR" altLang="el-GR" dirty="0" smtClean="0">
                <a:latin typeface="Times New Roman" panose="02020603050405020304" pitchFamily="18" charset="0"/>
              </a:rPr>
              <a:t>έκφραση; </a:t>
            </a:r>
            <a:endParaRPr lang="el-GR" altLang="el-GR" dirty="0">
              <a:latin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Tree>
    <p:extLst>
      <p:ext uri="{BB962C8B-B14F-4D97-AF65-F5344CB8AC3E}">
        <p14:creationId xmlns:p14="http://schemas.microsoft.com/office/powerpoint/2010/main" val="78515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Επισημάνσεις (1 από 2)</a:t>
            </a:r>
            <a:endParaRPr lang="el-GR" dirty="0"/>
          </a:p>
        </p:txBody>
      </p:sp>
      <p:sp>
        <p:nvSpPr>
          <p:cNvPr id="8194" name="Rectangle 3"/>
          <p:cNvSpPr>
            <a:spLocks noGrp="1" noChangeArrowheads="1"/>
          </p:cNvSpPr>
          <p:nvPr>
            <p:ph type="body" idx="1"/>
          </p:nvPr>
        </p:nvSpPr>
        <p:spPr/>
        <p:txBody>
          <a:bodyPr>
            <a:normAutofit fontScale="77500" lnSpcReduction="20000"/>
          </a:bodyPr>
          <a:lstStyle/>
          <a:p>
            <a:r>
              <a:rPr lang="el-GR" altLang="el-GR" dirty="0" smtClean="0"/>
              <a:t>Οι δυσκολίες οι οποίες εκδηλώνονται στην εφηβική ηλικία είναι ανεξάρτητες και διαφορετικές από τις δυσκολίες της σχολικής ηλικίας ή είναι το αποτέλεσμα ή η ερμηνεία των δυσκολιών αυτών;</a:t>
            </a:r>
          </a:p>
          <a:p>
            <a:r>
              <a:rPr lang="el-GR" altLang="el-GR" dirty="0" smtClean="0"/>
              <a:t> Π.χ. η κοινωνική απομόνωση συμβαίνει γιατί ένα παιδί με χρόνιες αποτυχίες και επιπλήξεις αισθάνεται (και διαπιστώνει) ότι –εφόσον δεν έχει μάθει και δεν έχει υιοθετήσει προς εφαρμογή επαρκείς στρατηγικές και μηχανισμούς- δεν μπορεί να ανταγωνιστεί, να διεκδικήσει και να επιτύχει εξελικτικά, σε ένα ιδιαίτερα απαιτητικό και πολυμορφικό κοινωνικό σύστημα;</a:t>
            </a:r>
          </a:p>
          <a:p>
            <a:endParaRPr lang="en-GB" altLang="el-GR" dirty="0" smtClean="0"/>
          </a:p>
        </p:txBody>
      </p:sp>
    </p:spTree>
    <p:extLst>
      <p:ext uri="{BB962C8B-B14F-4D97-AF65-F5344CB8AC3E}">
        <p14:creationId xmlns:p14="http://schemas.microsoft.com/office/powerpoint/2010/main" val="2548668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9"/>
          <p:cNvSpPr>
            <a:spLocks noGrp="1"/>
          </p:cNvSpPr>
          <p:nvPr>
            <p:ph type="title"/>
          </p:nvPr>
        </p:nvSpPr>
        <p:spPr/>
        <p:txBody>
          <a:bodyPr/>
          <a:lstStyle/>
          <a:p>
            <a:r>
              <a:rPr lang="el-GR" dirty="0"/>
              <a:t>Επισημάνσεις </a:t>
            </a:r>
            <a:r>
              <a:rPr lang="el-GR" dirty="0" smtClean="0"/>
              <a:t>(2 </a:t>
            </a:r>
            <a:r>
              <a:rPr lang="el-GR" dirty="0"/>
              <a:t>από 2)</a:t>
            </a:r>
          </a:p>
        </p:txBody>
      </p:sp>
      <p:sp>
        <p:nvSpPr>
          <p:cNvPr id="3" name="Θέση περιεχομένου 2"/>
          <p:cNvSpPr>
            <a:spLocks noGrp="1"/>
          </p:cNvSpPr>
          <p:nvPr>
            <p:ph idx="1"/>
          </p:nvPr>
        </p:nvSpPr>
        <p:spPr/>
        <p:txBody>
          <a:bodyPr>
            <a:normAutofit lnSpcReduction="10000"/>
          </a:bodyPr>
          <a:lstStyle/>
          <a:p>
            <a:r>
              <a:rPr lang="el-GR" altLang="el-GR" dirty="0" smtClean="0"/>
              <a:t>Η εφηβική ηλικία μπορεί να λειτουργήσει ανασταλτικά στη συνέχεια της εκδήλωσης των δυσκολιών από τη σχολική στην ενήλικη ζωή, προκειμένου το άτομο να μην εκδηλώσει πλέον αυτές τις δυσκολίες ή, αντιθέτως, λειτουργεί καταλυτικά ως προς την αρνητική συνέχιση της έκφρασης των δυσκολιών αυτών στην ενήλικη ζωή;</a:t>
            </a:r>
            <a:endParaRPr lang="en-GB" altLang="el-GR" dirty="0" smtClean="0"/>
          </a:p>
          <a:p>
            <a:endParaRPr lang="el-GR" altLang="el-GR"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val="1823260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latin typeface="Times New Roman" panose="02020603050405020304" pitchFamily="18" charset="0"/>
                <a:cs typeface="Times New Roman" panose="02020603050405020304" pitchFamily="18" charset="0"/>
              </a:rPr>
              <a:t>Μεθοδολογία </a:t>
            </a:r>
            <a:br>
              <a:rPr lang="el-GR" altLang="el-GR"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p:cNvSpPr>
            <a:spLocks noGrp="1"/>
          </p:cNvSpPr>
          <p:nvPr>
            <p:ph idx="1"/>
          </p:nvPr>
        </p:nvSpPr>
        <p:spPr/>
        <p:txBody>
          <a:bodyPr/>
          <a:lstStyle/>
          <a:p>
            <a:pPr marL="243407" indent="-243407" algn="just"/>
            <a:r>
              <a:rPr lang="el-GR" altLang="el-GR" dirty="0">
                <a:cs typeface="Times New Roman" panose="02020603050405020304" pitchFamily="18" charset="0"/>
              </a:rPr>
              <a:t>Αναδρομική μελέτη</a:t>
            </a:r>
          </a:p>
          <a:p>
            <a:pPr marL="243407" indent="-243407" algn="just"/>
            <a:r>
              <a:rPr lang="el-GR" altLang="el-GR" dirty="0">
                <a:cs typeface="Times New Roman" panose="02020603050405020304" pitchFamily="18" charset="0"/>
              </a:rPr>
              <a:t>Μέθοδος της δομημένης συνέντευξης</a:t>
            </a:r>
          </a:p>
          <a:p>
            <a:pPr marL="243407" indent="-243407" algn="just"/>
            <a:r>
              <a:rPr lang="el-GR" altLang="el-GR" dirty="0">
                <a:cs typeface="Times New Roman" panose="02020603050405020304" pitchFamily="18" charset="0"/>
              </a:rPr>
              <a:t>Ερωτηματολόγιο, με </a:t>
            </a:r>
            <a:r>
              <a:rPr lang="el-GR" altLang="el-GR" dirty="0">
                <a:latin typeface="Times New Roman" panose="02020603050405020304" pitchFamily="18" charset="0"/>
                <a:cs typeface="Times New Roman" panose="02020603050405020304" pitchFamily="18" charset="0"/>
              </a:rPr>
              <a:t>ερωτήσεις κλειστού και ανοικτού τύπου.</a:t>
            </a:r>
          </a:p>
          <a:p>
            <a:pPr marL="243407" indent="-243407" algn="just">
              <a:buNone/>
            </a:pPr>
            <a:r>
              <a:rPr lang="el-GR" altLang="el-GR" b="1" i="1" dirty="0">
                <a:solidFill>
                  <a:srgbClr val="CCFF33"/>
                </a:solidFill>
              </a:rPr>
              <a:t>				</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3972795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δειγματοληψία</a:t>
            </a:r>
            <a:endParaRPr lang="el-GR" dirty="0"/>
          </a:p>
        </p:txBody>
      </p:sp>
      <p:sp>
        <p:nvSpPr>
          <p:cNvPr id="3" name="Θέση περιεχομένου 2"/>
          <p:cNvSpPr>
            <a:spLocks noGrp="1"/>
          </p:cNvSpPr>
          <p:nvPr>
            <p:ph idx="1"/>
          </p:nvPr>
        </p:nvSpPr>
        <p:spPr/>
        <p:txBody>
          <a:bodyPr/>
          <a:lstStyle/>
          <a:p>
            <a:pPr marL="243407" indent="-243407" algn="just">
              <a:buClr>
                <a:schemeClr val="tx1"/>
              </a:buClr>
              <a:buNone/>
            </a:pPr>
            <a:r>
              <a:rPr lang="el-GR" altLang="el-GR" dirty="0" smtClean="0">
                <a:latin typeface="Times New Roman" panose="02020603050405020304" pitchFamily="18" charset="0"/>
                <a:cs typeface="Times New Roman" panose="02020603050405020304" pitchFamily="18" charset="0"/>
              </a:rPr>
              <a:t>   </a:t>
            </a:r>
            <a:r>
              <a:rPr lang="el-GR" altLang="el-GR" dirty="0" smtClean="0">
                <a:cs typeface="Times New Roman" panose="02020603050405020304" pitchFamily="18" charset="0"/>
              </a:rPr>
              <a:t>Δείγμα </a:t>
            </a:r>
            <a:r>
              <a:rPr lang="el-GR" altLang="el-GR" dirty="0">
                <a:cs typeface="Times New Roman" panose="02020603050405020304" pitchFamily="18" charset="0"/>
              </a:rPr>
              <a:t>της έρευνας απετέλεσαν ενήλικες Έλληνες φυλακισμένοι, ηλικίας 20-70 ετών, οι οποίοι κατά το διάστημα διεξαγωγής της έρευνας, φυλάσσονται σε σωφρονιστικά καταστήματα των πόλεων Ιωαννίνων, Κέρκυρας και Βόλου, κατηγορούμενοι για διαφορετικής μορφής ή βαθμού αδικήματα.</a:t>
            </a:r>
          </a:p>
          <a:p>
            <a:pPr marL="243407" indent="-243407"/>
            <a:endParaRPr lang="el-GR" alt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366833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Τομείς </a:t>
            </a:r>
            <a:r>
              <a:rPr lang="el-GR" altLang="el-GR" dirty="0" smtClean="0"/>
              <a:t>διερεύνησης (1 από 2)</a:t>
            </a:r>
            <a:endParaRPr lang="el-GR" dirty="0"/>
          </a:p>
        </p:txBody>
      </p:sp>
      <p:sp>
        <p:nvSpPr>
          <p:cNvPr id="3" name="Θέση περιεχομένου 2"/>
          <p:cNvSpPr>
            <a:spLocks noGrp="1"/>
          </p:cNvSpPr>
          <p:nvPr>
            <p:ph idx="1"/>
          </p:nvPr>
        </p:nvSpPr>
        <p:spPr/>
        <p:txBody>
          <a:bodyPr>
            <a:normAutofit fontScale="85000" lnSpcReduction="10000"/>
          </a:bodyPr>
          <a:lstStyle/>
          <a:p>
            <a:pPr marL="292100" indent="-292100" algn="just">
              <a:buClr>
                <a:schemeClr val="tx1"/>
              </a:buClr>
              <a:buNone/>
            </a:pPr>
            <a:r>
              <a:rPr lang="en-US" altLang="el-GR" dirty="0" err="1">
                <a:latin typeface="Times New Roman" panose="02020603050405020304" pitchFamily="18" charset="0"/>
              </a:rPr>
              <a:t>i</a:t>
            </a:r>
            <a:r>
              <a:rPr lang="el-GR" altLang="el-GR" dirty="0">
                <a:latin typeface="Times New Roman" panose="02020603050405020304" pitchFamily="18" charset="0"/>
              </a:rPr>
              <a:t>) </a:t>
            </a:r>
            <a:r>
              <a:rPr lang="el-GR" altLang="el-GR" dirty="0"/>
              <a:t>μαθησιακή πορεία κατά τη σχολική και εφηβική ηλικία (ακαδημαϊκή επίδοση, επανάληψη τάξεων, συνθήκες φοίτησης, διακοπή φοίτησης) (</a:t>
            </a:r>
            <a:r>
              <a:rPr lang="en-US" altLang="el-GR" dirty="0"/>
              <a:t>L</a:t>
            </a:r>
            <a:r>
              <a:rPr lang="el-GR" altLang="el-GR" dirty="0"/>
              <a:t>)</a:t>
            </a:r>
          </a:p>
          <a:p>
            <a:pPr marL="292100" indent="-292100" algn="just">
              <a:buClr>
                <a:schemeClr val="tx1"/>
              </a:buClr>
              <a:buNone/>
            </a:pPr>
            <a:r>
              <a:rPr lang="el-GR" altLang="el-GR" dirty="0"/>
              <a:t> </a:t>
            </a:r>
            <a:r>
              <a:rPr lang="en-US" altLang="el-GR" dirty="0"/>
              <a:t>ii</a:t>
            </a:r>
            <a:r>
              <a:rPr lang="el-GR" altLang="el-GR" dirty="0"/>
              <a:t>) συμπεριφορά κατά τη σχολική και εφηβική ηλικία (σχέσεις με συμμαθητές, εκπαιδευτικούς, διαταραχές προσαρμογής και εκτελεστικής συμπεριφοράς: απομόνωση, επιθετικότητα, χρήση ουσιών, παραβατικότητα, φυγή από το σπίτι, αλκοολισμός, αυτοκτονία, παραβατικότητα) (</a:t>
            </a:r>
            <a:r>
              <a:rPr lang="en-US" altLang="el-GR" dirty="0"/>
              <a:t>B</a:t>
            </a:r>
            <a:r>
              <a:rPr lang="el-GR" altLang="el-GR" dirty="0"/>
              <a:t>) </a:t>
            </a:r>
            <a:endParaRPr lang="el-GR" altLang="el-GR" dirty="0">
              <a:cs typeface="Times New Roman" panose="02020603050405020304" pitchFamily="18" charset="0"/>
            </a:endParaRPr>
          </a:p>
          <a:p>
            <a:pPr marL="292100" indent="-292100"/>
            <a:endParaRPr lang="el-GR" altLang="el-GR" dirty="0">
              <a:solidFill>
                <a:srgbClr val="FFFFCC"/>
              </a:solidFill>
            </a:endParaRP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Tree>
    <p:extLst>
      <p:ext uri="{BB962C8B-B14F-4D97-AF65-F5344CB8AC3E}">
        <p14:creationId xmlns:p14="http://schemas.microsoft.com/office/powerpoint/2010/main" val="980095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Τομείς </a:t>
            </a:r>
            <a:r>
              <a:rPr lang="el-GR" altLang="el-GR" dirty="0" smtClean="0"/>
              <a:t>διερεύνησης (2 από 2)</a:t>
            </a:r>
            <a:endParaRPr lang="el-GR" dirty="0"/>
          </a:p>
        </p:txBody>
      </p:sp>
      <p:sp>
        <p:nvSpPr>
          <p:cNvPr id="3" name="Θέση περιεχομένου 2"/>
          <p:cNvSpPr>
            <a:spLocks noGrp="1"/>
          </p:cNvSpPr>
          <p:nvPr>
            <p:ph idx="1"/>
          </p:nvPr>
        </p:nvSpPr>
        <p:spPr/>
        <p:txBody>
          <a:bodyPr>
            <a:normAutofit fontScale="77500" lnSpcReduction="20000"/>
          </a:bodyPr>
          <a:lstStyle/>
          <a:p>
            <a:pPr algn="just">
              <a:spcBef>
                <a:spcPct val="50000"/>
              </a:spcBef>
              <a:buClr>
                <a:schemeClr val="tx1"/>
              </a:buClr>
              <a:buNone/>
            </a:pPr>
            <a:r>
              <a:rPr lang="en-US" altLang="el-GR" dirty="0"/>
              <a:t>iii</a:t>
            </a:r>
            <a:r>
              <a:rPr lang="el-GR" altLang="el-GR" dirty="0"/>
              <a:t>) αναπτυξιακές διαταραχές (ειδικές μαθησιακές, γλωσσικές, διάχυτες αναπτυξιακές, σύνδρομα) (</a:t>
            </a:r>
            <a:r>
              <a:rPr lang="en-US" altLang="el-GR" dirty="0"/>
              <a:t>DD</a:t>
            </a:r>
            <a:r>
              <a:rPr lang="el-GR" altLang="el-GR" dirty="0"/>
              <a:t>)</a:t>
            </a:r>
          </a:p>
          <a:p>
            <a:pPr algn="just">
              <a:spcBef>
                <a:spcPct val="50000"/>
              </a:spcBef>
              <a:buClr>
                <a:schemeClr val="tx1"/>
              </a:buClr>
              <a:buNone/>
            </a:pPr>
            <a:r>
              <a:rPr lang="en-US" altLang="el-GR" dirty="0"/>
              <a:t>iv</a:t>
            </a:r>
            <a:r>
              <a:rPr lang="el-GR" altLang="el-GR" dirty="0"/>
              <a:t>) </a:t>
            </a:r>
            <a:r>
              <a:rPr lang="el-GR" altLang="el-GR" dirty="0" err="1"/>
              <a:t>ψυχοσυναισθηματικές</a:t>
            </a:r>
            <a:r>
              <a:rPr lang="el-GR" altLang="el-GR" dirty="0"/>
              <a:t> διαταραχές (διαταραχές διάθεσης, ψυχοσωματικές, διαταραχές προσωπικότητας) (</a:t>
            </a:r>
            <a:r>
              <a:rPr lang="en-US" altLang="el-GR" dirty="0" err="1"/>
              <a:t>PsD</a:t>
            </a:r>
            <a:r>
              <a:rPr lang="el-GR" altLang="el-GR" dirty="0"/>
              <a:t>)</a:t>
            </a:r>
          </a:p>
          <a:p>
            <a:pPr algn="just">
              <a:spcBef>
                <a:spcPct val="50000"/>
              </a:spcBef>
              <a:buClr>
                <a:schemeClr val="tx1"/>
              </a:buClr>
              <a:buNone/>
            </a:pPr>
            <a:r>
              <a:rPr lang="en-US" altLang="el-GR" dirty="0"/>
              <a:t>v</a:t>
            </a:r>
            <a:r>
              <a:rPr lang="el-GR" altLang="el-GR" dirty="0"/>
              <a:t>) προβλήματα οικογενειακού περιβάλλοντος (χαμηλό μορφωτικό επίπεδο γονέων, κληρονομικότητα, σχέσεις γονέων, κακές σχέσεις-συμπεριφορές μελών, προβλήματα επιβίωσης, προβλήματα υγείας, διαταραχές αναπτυξιακές, </a:t>
            </a:r>
            <a:r>
              <a:rPr lang="el-GR" altLang="el-GR" dirty="0" err="1"/>
              <a:t>ψυχοσυναισθηματικές</a:t>
            </a:r>
            <a:r>
              <a:rPr lang="el-GR" altLang="el-GR" dirty="0"/>
              <a:t>, κοινωνικές των γονέων, μετανάστες, δίγλωσσοι γονείς,) (</a:t>
            </a:r>
            <a:r>
              <a:rPr lang="en-US" altLang="el-GR" dirty="0"/>
              <a:t>FD</a:t>
            </a:r>
            <a:r>
              <a:rPr lang="el-GR" altLang="el-GR" dirty="0"/>
              <a:t>). </a:t>
            </a:r>
          </a:p>
          <a:p>
            <a:pPr>
              <a:spcBef>
                <a:spcPct val="50000"/>
              </a:spcBef>
              <a:buClr>
                <a:schemeClr val="tx1"/>
              </a:buClr>
              <a:buNone/>
            </a:pPr>
            <a:endParaRPr lang="el-GR" altLang="el-GR" dirty="0">
              <a:solidFill>
                <a:srgbClr val="FFFFCC"/>
              </a:solidFill>
              <a:latin typeface="Times New Roman" panose="02020603050405020304" pitchFamily="18" charset="0"/>
              <a:cs typeface="Times New Roman" panose="02020603050405020304" pitchFamily="18" charset="0"/>
            </a:endParaRP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spTree>
    <p:extLst>
      <p:ext uri="{BB962C8B-B14F-4D97-AF65-F5344CB8AC3E}">
        <p14:creationId xmlns:p14="http://schemas.microsoft.com/office/powerpoint/2010/main" val="422805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latin typeface="Times New Roman" panose="02020603050405020304" pitchFamily="18" charset="0"/>
                <a:cs typeface="Times New Roman" panose="02020603050405020304" pitchFamily="18" charset="0"/>
              </a:rPr>
              <a:t>Στατιστική Ανάλυση</a:t>
            </a:r>
            <a:br>
              <a:rPr lang="el-GR" altLang="el-GR" dirty="0">
                <a:latin typeface="Times New Roman" panose="02020603050405020304" pitchFamily="18" charset="0"/>
                <a:cs typeface="Times New Roman" panose="02020603050405020304" pitchFamily="18" charset="0"/>
              </a:rPr>
            </a:br>
            <a:endParaRPr lang="el-GR" dirty="0"/>
          </a:p>
        </p:txBody>
      </p:sp>
      <p:sp>
        <p:nvSpPr>
          <p:cNvPr id="3" name="Θέση περιεχομένου 2"/>
          <p:cNvSpPr>
            <a:spLocks noGrp="1"/>
          </p:cNvSpPr>
          <p:nvPr>
            <p:ph idx="1"/>
          </p:nvPr>
        </p:nvSpPr>
        <p:spPr/>
        <p:txBody>
          <a:bodyPr/>
          <a:lstStyle/>
          <a:p>
            <a:pPr marL="292100" indent="-292100" algn="ctr">
              <a:lnSpc>
                <a:spcPct val="90000"/>
              </a:lnSpc>
              <a:buClr>
                <a:schemeClr val="tx1"/>
              </a:buClr>
              <a:buNone/>
            </a:pPr>
            <a:r>
              <a:rPr lang="el-GR" altLang="el-GR" b="1" dirty="0">
                <a:solidFill>
                  <a:srgbClr val="FFFFCC"/>
                </a:solidFill>
                <a:cs typeface="Times New Roman" panose="02020603050405020304" pitchFamily="18" charset="0"/>
              </a:rPr>
              <a:t> </a:t>
            </a:r>
            <a:r>
              <a:rPr lang="el-GR" altLang="el-GR" dirty="0">
                <a:cs typeface="Times New Roman" panose="02020603050405020304" pitchFamily="18" charset="0"/>
              </a:rPr>
              <a:t>Επιχειρήθηκαν οι ακόλουθες στατιστικές αναλύσεις:</a:t>
            </a:r>
          </a:p>
          <a:p>
            <a:pPr marL="292100" indent="-292100" algn="just">
              <a:lnSpc>
                <a:spcPct val="90000"/>
              </a:lnSpc>
              <a:buClr>
                <a:schemeClr val="tx1"/>
              </a:buClr>
              <a:buNone/>
            </a:pPr>
            <a:r>
              <a:rPr lang="el-GR" altLang="el-GR" dirty="0">
                <a:cs typeface="Times New Roman" panose="02020603050405020304" pitchFamily="18" charset="0"/>
              </a:rPr>
              <a:t>    1. Περιγραφική ανάλυση για την παρουσίαση των δημογραφικών χαρακτηριστικών του δείγματος: α) ηλικία β) επάγγελμα, γ) μόρφωση, δ) ποινικό αδίκημα</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Tree>
    <p:extLst>
      <p:ext uri="{BB962C8B-B14F-4D97-AF65-F5344CB8AC3E}">
        <p14:creationId xmlns:p14="http://schemas.microsoft.com/office/powerpoint/2010/main" val="551981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600" b="0" dirty="0" smtClean="0">
                <a:latin typeface="Times New Roman" panose="02020603050405020304" pitchFamily="18" charset="0"/>
              </a:rPr>
              <a:t/>
            </a:r>
            <a:br>
              <a:rPr lang="el-GR" altLang="el-GR" sz="3600" b="0" dirty="0" smtClean="0">
                <a:latin typeface="Times New Roman" panose="02020603050405020304" pitchFamily="18" charset="0"/>
              </a:rPr>
            </a:br>
            <a:r>
              <a:rPr lang="el-GR" altLang="el-GR" sz="3600" b="0" dirty="0" smtClean="0">
                <a:latin typeface="+mn-lt"/>
              </a:rPr>
              <a:t>Η </a:t>
            </a:r>
            <a:r>
              <a:rPr lang="el-GR" altLang="el-GR" sz="3600" b="0" dirty="0">
                <a:latin typeface="+mn-lt"/>
              </a:rPr>
              <a:t>ηλικία των κρατουμένων κυμάνθηκε μεταξύ 18 και 70 ετών</a:t>
            </a:r>
            <a:br>
              <a:rPr lang="el-GR" altLang="el-GR" sz="3600" b="0" dirty="0">
                <a:latin typeface="+mn-lt"/>
              </a:rPr>
            </a:br>
            <a:endParaRPr lang="el-GR" sz="3600" b="0" dirty="0">
              <a:latin typeface="+mn-lt"/>
            </a:endParaRPr>
          </a:p>
        </p:txBody>
      </p:sp>
      <p:sp>
        <p:nvSpPr>
          <p:cNvPr id="3" name="Θέση περιεχομένου 2"/>
          <p:cNvSpPr>
            <a:spLocks noGrp="1"/>
          </p:cNvSpPr>
          <p:nvPr>
            <p:ph idx="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graphicFrame>
        <p:nvGraphicFramePr>
          <p:cNvPr id="5" name="Chart 2"/>
          <p:cNvGraphicFramePr/>
          <p:nvPr>
            <p:extLst>
              <p:ext uri="{D42A27DB-BD31-4B8C-83A1-F6EECF244321}">
                <p14:modId xmlns:p14="http://schemas.microsoft.com/office/powerpoint/2010/main" val="2793387874"/>
              </p:ext>
            </p:extLst>
          </p:nvPr>
        </p:nvGraphicFramePr>
        <p:xfrm>
          <a:off x="1846399" y="2088763"/>
          <a:ext cx="5317889" cy="28569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302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39552" y="1345332"/>
            <a:ext cx="7920880" cy="3117548"/>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smtClean="0"/>
              <a:t>Μαθησιακές Δυσκολίες: </a:t>
            </a:r>
            <a:r>
              <a:rPr lang="el-GR" b="1" dirty="0" err="1" smtClean="0"/>
              <a:t>δυγλωσσία</a:t>
            </a:r>
            <a:r>
              <a:rPr lang="el-GR" b="1" dirty="0" smtClean="0"/>
              <a:t> και </a:t>
            </a:r>
            <a:r>
              <a:rPr lang="el-GR" b="1" dirty="0" err="1" smtClean="0"/>
              <a:t>πολυγλωσσικό</a:t>
            </a:r>
            <a:r>
              <a:rPr lang="el-GR" b="1" dirty="0" smtClean="0"/>
              <a:t> περιβάλλον</a:t>
            </a:r>
            <a:endParaRPr lang="el-GR" b="1" dirty="0"/>
          </a:p>
          <a:p>
            <a:pPr algn="l"/>
            <a:r>
              <a:rPr lang="el-GR" sz="2600" b="1" dirty="0" smtClean="0"/>
              <a:t>Ενότητα </a:t>
            </a:r>
            <a:r>
              <a:rPr lang="el-GR" sz="2600" b="1" dirty="0" smtClean="0"/>
              <a:t>10:</a:t>
            </a:r>
            <a:r>
              <a:rPr lang="en-US" sz="2600" b="1" dirty="0" smtClean="0"/>
              <a:t> </a:t>
            </a:r>
            <a:r>
              <a:rPr lang="el-GR" sz="2400" dirty="0"/>
              <a:t>Μαθησιακές δυσκολίες και </a:t>
            </a:r>
            <a:r>
              <a:rPr lang="el-GR" sz="2400" dirty="0" err="1"/>
              <a:t>παραβατική</a:t>
            </a:r>
            <a:r>
              <a:rPr lang="el-GR" sz="2400" dirty="0"/>
              <a:t> συμπεριφορά </a:t>
            </a:r>
            <a:endParaRPr lang="el-GR" sz="2400" dirty="0" smtClean="0"/>
          </a:p>
          <a:p>
            <a:pPr algn="l"/>
            <a:r>
              <a:rPr lang="el-GR" sz="2800" dirty="0" err="1" smtClean="0">
                <a:solidFill>
                  <a:schemeClr val="tx2">
                    <a:lumMod val="50000"/>
                  </a:schemeClr>
                </a:solidFill>
              </a:rPr>
              <a:t>Ζακοπούλου</a:t>
            </a:r>
            <a:r>
              <a:rPr lang="el-GR" sz="2800" dirty="0" smtClean="0">
                <a:solidFill>
                  <a:schemeClr val="tx2">
                    <a:lumMod val="50000"/>
                  </a:schemeClr>
                </a:solidFill>
              </a:rPr>
              <a:t> </a:t>
            </a:r>
            <a:r>
              <a:rPr lang="el-GR" sz="2800" dirty="0" smtClean="0">
                <a:solidFill>
                  <a:schemeClr val="tx2">
                    <a:lumMod val="50000"/>
                  </a:schemeClr>
                </a:solidFill>
              </a:rPr>
              <a:t>Βικτωρία, </a:t>
            </a:r>
            <a:r>
              <a:rPr lang="el-GR" sz="2400" dirty="0" smtClean="0">
                <a:solidFill>
                  <a:schemeClr val="tx2">
                    <a:lumMod val="50000"/>
                  </a:schemeClr>
                </a:solidFill>
              </a:rPr>
              <a:t>Αναπληρώτρια Καθηγήτρια, 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4000" b="0" dirty="0"/>
              <a:t>Κύρια αδικήματα που </a:t>
            </a:r>
            <a:r>
              <a:rPr lang="el-GR" altLang="el-GR" sz="4000" b="0" dirty="0" err="1"/>
              <a:t>καταγράφησαν</a:t>
            </a:r>
            <a:r>
              <a:rPr lang="el-GR" altLang="el-GR" sz="4000" b="0" dirty="0" smtClean="0"/>
              <a:t>: (1 από 2)</a:t>
            </a:r>
            <a:endParaRPr lang="el-GR" sz="4000" b="0" dirty="0"/>
          </a:p>
        </p:txBody>
      </p:sp>
      <p:sp>
        <p:nvSpPr>
          <p:cNvPr id="3" name="Θέση περιεχομένου 2"/>
          <p:cNvSpPr>
            <a:spLocks noGrp="1"/>
          </p:cNvSpPr>
          <p:nvPr>
            <p:ph idx="1"/>
          </p:nvPr>
        </p:nvSpPr>
        <p:spPr/>
        <p:txBody>
          <a:bodyPr>
            <a:normAutofit/>
          </a:bodyPr>
          <a:lstStyle/>
          <a:p>
            <a:r>
              <a:rPr lang="el-GR" altLang="el-GR" sz="2800" i="1" dirty="0"/>
              <a:t>Κλοπή, Ναρκωτικά,  Άλλο (μη ταξινομημένα), Λαθρομετανάστες,  Οικονομικά Εγκλήματα, Ανθρωποκτονία.</a:t>
            </a:r>
            <a:br>
              <a:rPr lang="el-GR" altLang="el-GR" sz="2800" i="1" dirty="0"/>
            </a:b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graphicFrame>
        <p:nvGraphicFramePr>
          <p:cNvPr id="5" name="Chart 1"/>
          <p:cNvGraphicFramePr/>
          <p:nvPr>
            <p:extLst>
              <p:ext uri="{D42A27DB-BD31-4B8C-83A1-F6EECF244321}">
                <p14:modId xmlns:p14="http://schemas.microsoft.com/office/powerpoint/2010/main" val="2254264140"/>
              </p:ext>
            </p:extLst>
          </p:nvPr>
        </p:nvGraphicFramePr>
        <p:xfrm>
          <a:off x="3851920" y="2307056"/>
          <a:ext cx="4363860" cy="2893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662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0" dirty="0"/>
              <a:t>Κύρια αδικήματα που </a:t>
            </a:r>
            <a:r>
              <a:rPr lang="el-GR" altLang="el-GR" b="0" dirty="0" err="1"/>
              <a:t>καταγράφησαν</a:t>
            </a:r>
            <a:r>
              <a:rPr lang="el-GR" altLang="el-GR" b="0" dirty="0" smtClean="0"/>
              <a:t>: (2 από 2)</a:t>
            </a:r>
            <a:endParaRPr lang="el-GR" b="0" dirty="0"/>
          </a:p>
        </p:txBody>
      </p:sp>
      <p:pic>
        <p:nvPicPr>
          <p:cNvPr id="5" name="Θέση περιεχομένου 4"/>
          <p:cNvPicPr>
            <a:picLocks noGrp="1" noChangeAspect="1"/>
          </p:cNvPicPr>
          <p:nvPr>
            <p:ph idx="1"/>
          </p:nvPr>
        </p:nvPicPr>
        <p:blipFill>
          <a:blip r:embed="rId2"/>
          <a:stretch>
            <a:fillRect/>
          </a:stretch>
        </p:blipFill>
        <p:spPr>
          <a:xfrm>
            <a:off x="1589297" y="1333500"/>
            <a:ext cx="5965405" cy="37719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Tree>
    <p:extLst>
      <p:ext uri="{BB962C8B-B14F-4D97-AF65-F5344CB8AC3E}">
        <p14:creationId xmlns:p14="http://schemas.microsoft.com/office/powerpoint/2010/main" val="2324446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0" dirty="0" smtClean="0"/>
              <a:t>Μορφωτικό επίπεδο κρατουμένων</a:t>
            </a:r>
            <a:endParaRPr lang="el-GR" b="0" dirty="0"/>
          </a:p>
        </p:txBody>
      </p:sp>
      <p:pic>
        <p:nvPicPr>
          <p:cNvPr id="5" name="Θέση περιεχομένου 4"/>
          <p:cNvPicPr>
            <a:picLocks noGrp="1" noChangeAspect="1"/>
          </p:cNvPicPr>
          <p:nvPr>
            <p:ph idx="1"/>
          </p:nvPr>
        </p:nvPicPr>
        <p:blipFill>
          <a:blip r:embed="rId2"/>
          <a:stretch>
            <a:fillRect/>
          </a:stretch>
        </p:blipFill>
        <p:spPr>
          <a:xfrm>
            <a:off x="1599942" y="1481939"/>
            <a:ext cx="5944115" cy="3475021"/>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Tree>
    <p:extLst>
      <p:ext uri="{BB962C8B-B14F-4D97-AF65-F5344CB8AC3E}">
        <p14:creationId xmlns:p14="http://schemas.microsoft.com/office/powerpoint/2010/main" val="14533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Κατηγοριοποίηση επαγγελμάτων</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673101" y="1405733"/>
            <a:ext cx="5797798" cy="3627434"/>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Tree>
    <p:extLst>
      <p:ext uri="{BB962C8B-B14F-4D97-AF65-F5344CB8AC3E}">
        <p14:creationId xmlns:p14="http://schemas.microsoft.com/office/powerpoint/2010/main" val="802186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b="0" dirty="0">
                <a:latin typeface="Times New Roman" panose="02020603050405020304" pitchFamily="18" charset="0"/>
              </a:rPr>
              <a:t>2. Αξιοπιστία τομέων διερεύνησης: </a:t>
            </a:r>
            <a:br>
              <a:rPr lang="el-GR" altLang="el-GR" b="0" dirty="0">
                <a:latin typeface="Times New Roman" panose="02020603050405020304" pitchFamily="18" charset="0"/>
              </a:rPr>
            </a:br>
            <a:endParaRPr lang="el-GR" b="0" dirty="0"/>
          </a:p>
        </p:txBody>
      </p:sp>
      <p:sp>
        <p:nvSpPr>
          <p:cNvPr id="3" name="Θέση περιεχομένου 2"/>
          <p:cNvSpPr>
            <a:spLocks noGrp="1"/>
          </p:cNvSpPr>
          <p:nvPr>
            <p:ph idx="1"/>
          </p:nvPr>
        </p:nvSpPr>
        <p:spPr/>
        <p:txBody>
          <a:bodyPr/>
          <a:lstStyle/>
          <a:p>
            <a:r>
              <a:rPr lang="el-GR" altLang="el-GR" dirty="0"/>
              <a:t>ο δείκτης άλφα (</a:t>
            </a:r>
            <a:r>
              <a:rPr lang="el-GR" altLang="el-GR" i="1" dirty="0"/>
              <a:t>α</a:t>
            </a:r>
            <a:r>
              <a:rPr lang="el-GR" altLang="el-GR" dirty="0"/>
              <a:t>) του </a:t>
            </a:r>
            <a:r>
              <a:rPr lang="el-GR" altLang="el-GR" dirty="0" err="1"/>
              <a:t>Cronbach</a:t>
            </a:r>
            <a:r>
              <a:rPr lang="el-GR" altLang="el-GR" dirty="0"/>
              <a:t> υπολογίστηκε για να ελεγχθεί η εσωτερική συνοχή των υπό-ερωτήσεων με τις οποίες αξιολογήθηκαν οι παραπάνω τομείς (</a:t>
            </a:r>
            <a:r>
              <a:rPr lang="en-US" altLang="el-GR" dirty="0"/>
              <a:t>L</a:t>
            </a:r>
            <a:r>
              <a:rPr lang="el-GR" altLang="el-GR" dirty="0"/>
              <a:t>, </a:t>
            </a:r>
            <a:r>
              <a:rPr lang="en-US" altLang="el-GR" dirty="0"/>
              <a:t>B</a:t>
            </a:r>
            <a:r>
              <a:rPr lang="el-GR" altLang="el-GR" dirty="0"/>
              <a:t>, </a:t>
            </a:r>
            <a:r>
              <a:rPr lang="en-US" altLang="el-GR" dirty="0"/>
              <a:t>DD</a:t>
            </a:r>
            <a:r>
              <a:rPr lang="el-GR" altLang="el-GR" dirty="0"/>
              <a:t>, </a:t>
            </a:r>
            <a:r>
              <a:rPr lang="en-US" altLang="el-GR" dirty="0" err="1"/>
              <a:t>PsD</a:t>
            </a:r>
            <a:r>
              <a:rPr lang="el-GR" altLang="el-GR" dirty="0"/>
              <a:t>, </a:t>
            </a:r>
            <a:r>
              <a:rPr lang="en-US" altLang="el-GR" dirty="0"/>
              <a:t>FD</a:t>
            </a:r>
            <a:r>
              <a:rPr lang="el-GR" altLang="el-GR" dirty="0"/>
              <a:t>) .</a:t>
            </a:r>
            <a:r>
              <a:rPr lang="en-GB" altLang="el-GR" dirty="0"/>
              <a:t>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Tree>
    <p:extLst>
      <p:ext uri="{BB962C8B-B14F-4D97-AF65-F5344CB8AC3E}">
        <p14:creationId xmlns:p14="http://schemas.microsoft.com/office/powerpoint/2010/main" val="340886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αξιοπιστίας</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600751" y="1681027"/>
            <a:ext cx="7942497" cy="3076846"/>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Tree>
    <p:extLst>
      <p:ext uri="{BB962C8B-B14F-4D97-AF65-F5344CB8AC3E}">
        <p14:creationId xmlns:p14="http://schemas.microsoft.com/office/powerpoint/2010/main" val="25968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smtClean="0"/>
              <a:t/>
            </a:r>
            <a:br>
              <a:rPr lang="el-GR" altLang="el-GR" smtClean="0"/>
            </a:br>
            <a:r>
              <a:rPr lang="el-GR" altLang="el-GR" smtClean="0"/>
              <a:t>3. Βαθμός ανεξαρτησίας μεταβλητών (</a:t>
            </a:r>
            <a:r>
              <a:rPr lang="en-US" altLang="el-GR" smtClean="0"/>
              <a:t>x</a:t>
            </a:r>
            <a:r>
              <a:rPr lang="el-GR" altLang="el-GR" smtClean="0"/>
              <a:t>2)</a:t>
            </a:r>
            <a:br>
              <a:rPr lang="el-GR" altLang="el-GR" smtClean="0"/>
            </a:br>
            <a:endParaRPr lang="el-GR" dirty="0"/>
          </a:p>
        </p:txBody>
      </p:sp>
      <p:sp>
        <p:nvSpPr>
          <p:cNvPr id="3" name="Θέση περιεχομένου 2"/>
          <p:cNvSpPr>
            <a:spLocks noGrp="1"/>
          </p:cNvSpPr>
          <p:nvPr>
            <p:ph idx="1"/>
          </p:nvPr>
        </p:nvSpPr>
        <p:spPr/>
        <p:txBody>
          <a:bodyPr/>
          <a:lstStyle/>
          <a:p>
            <a:r>
              <a:rPr lang="el-GR" altLang="el-GR" dirty="0" smtClean="0"/>
              <a:t>των κυριότερων μεταβλητών των υπό διερεύνηση τομέων με τα επιμέρους αδικήματα</a:t>
            </a:r>
            <a:endParaRPr lang="en-US" altLang="el-GR" dirty="0" smtClean="0"/>
          </a:p>
          <a:p>
            <a:r>
              <a:rPr lang="el-GR" altLang="el-GR" dirty="0" smtClean="0"/>
              <a:t>του ρόλου που διαδραμάτισαν οι δυσκολίες των κρατουμένων στην εκδήλωση </a:t>
            </a:r>
            <a:r>
              <a:rPr lang="el-GR" altLang="el-GR" dirty="0" err="1" smtClean="0"/>
              <a:t>παραβατικής</a:t>
            </a:r>
            <a:r>
              <a:rPr lang="el-GR" altLang="el-GR" dirty="0" smtClean="0"/>
              <a:t> συμπεριφοράς, όπως οι ίδιοι τις αξιολόγησαν.</a:t>
            </a:r>
          </a:p>
          <a:p>
            <a:endParaRPr lang="en-GB" altLang="el-GR"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26</a:t>
            </a:fld>
            <a:endParaRPr lang="el-GR" dirty="0"/>
          </a:p>
        </p:txBody>
      </p:sp>
    </p:spTree>
    <p:extLst>
      <p:ext uri="{BB962C8B-B14F-4D97-AF65-F5344CB8AC3E}">
        <p14:creationId xmlns:p14="http://schemas.microsoft.com/office/powerpoint/2010/main" val="1612309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5" name="Θέση περιεχομένου 4"/>
          <p:cNvPicPr>
            <a:picLocks noGrp="1" noChangeAspect="1"/>
          </p:cNvPicPr>
          <p:nvPr>
            <p:ph idx="1"/>
          </p:nvPr>
        </p:nvPicPr>
        <p:blipFill>
          <a:blip r:embed="rId2"/>
          <a:stretch>
            <a:fillRect/>
          </a:stretch>
        </p:blipFill>
        <p:spPr>
          <a:xfrm>
            <a:off x="879725" y="1333500"/>
            <a:ext cx="7384550" cy="37719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Tree>
    <p:extLst>
      <p:ext uri="{BB962C8B-B14F-4D97-AF65-F5344CB8AC3E}">
        <p14:creationId xmlns:p14="http://schemas.microsoft.com/office/powerpoint/2010/main" val="9579498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1" name="Object 4"/>
          <p:cNvGraphicFramePr>
            <a:graphicFrameLocks noChangeAspect="1"/>
          </p:cNvGraphicFramePr>
          <p:nvPr/>
        </p:nvGraphicFramePr>
        <p:xfrm>
          <a:off x="959115" y="1333500"/>
          <a:ext cx="7422885" cy="4270375"/>
        </p:xfrm>
        <a:graphic>
          <a:graphicData uri="http://schemas.openxmlformats.org/presentationml/2006/ole">
            <mc:AlternateContent xmlns:mc="http://schemas.openxmlformats.org/markup-compatibility/2006">
              <mc:Choice xmlns:v="urn:schemas-microsoft-com:vml" Requires="v">
                <p:oleObj spid="_x0000_s1039" name="Document" r:id="rId4" imgW="8555842" imgH="4922402" progId="">
                  <p:embed/>
                </p:oleObj>
              </mc:Choice>
              <mc:Fallback>
                <p:oleObj name="Document" r:id="rId4" imgW="8555842" imgH="492240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115" y="1333500"/>
                        <a:ext cx="7422885" cy="427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2" name="Rectangle 5"/>
          <p:cNvSpPr>
            <a:spLocks noChangeArrowheads="1"/>
          </p:cNvSpPr>
          <p:nvPr/>
        </p:nvSpPr>
        <p:spPr bwMode="auto">
          <a:xfrm>
            <a:off x="1187624" y="254000"/>
            <a:ext cx="5860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dirty="0">
                <a:latin typeface="+mn-lt"/>
              </a:rPr>
              <a:t>Οικογένεια και αδίκημα</a:t>
            </a:r>
          </a:p>
        </p:txBody>
      </p:sp>
    </p:spTree>
    <p:extLst>
      <p:ext uri="{BB962C8B-B14F-4D97-AF65-F5344CB8AC3E}">
        <p14:creationId xmlns:p14="http://schemas.microsoft.com/office/powerpoint/2010/main" val="37135397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9" name="Object 4"/>
          <p:cNvGraphicFramePr>
            <a:graphicFrameLocks noChangeAspect="1"/>
          </p:cNvGraphicFramePr>
          <p:nvPr>
            <p:extLst>
              <p:ext uri="{D42A27DB-BD31-4B8C-83A1-F6EECF244321}">
                <p14:modId xmlns:p14="http://schemas.microsoft.com/office/powerpoint/2010/main" val="3414305887"/>
              </p:ext>
            </p:extLst>
          </p:nvPr>
        </p:nvGraphicFramePr>
        <p:xfrm>
          <a:off x="1043608" y="1417340"/>
          <a:ext cx="7375260" cy="2947458"/>
        </p:xfrm>
        <a:graphic>
          <a:graphicData uri="http://schemas.openxmlformats.org/presentationml/2006/ole">
            <mc:AlternateContent xmlns:mc="http://schemas.openxmlformats.org/markup-compatibility/2006">
              <mc:Choice xmlns:v="urn:schemas-microsoft-com:vml" Requires="v">
                <p:oleObj spid="_x0000_s2063" name="Document" r:id="rId4" imgW="8555842" imgH="3419075" progId="">
                  <p:embed/>
                </p:oleObj>
              </mc:Choice>
              <mc:Fallback>
                <p:oleObj name="Document" r:id="rId4" imgW="8555842" imgH="34190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1417340"/>
                        <a:ext cx="7375260" cy="2947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0" name="Rectangle 6"/>
          <p:cNvSpPr>
            <a:spLocks noChangeArrowheads="1"/>
          </p:cNvSpPr>
          <p:nvPr/>
        </p:nvSpPr>
        <p:spPr bwMode="auto">
          <a:xfrm>
            <a:off x="899592" y="296333"/>
            <a:ext cx="69847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4000" dirty="0">
                <a:latin typeface="+mn-lt"/>
              </a:rPr>
              <a:t>Συμπεριφορά και αδίκημα</a:t>
            </a:r>
          </a:p>
        </p:txBody>
      </p:sp>
    </p:spTree>
    <p:extLst>
      <p:ext uri="{BB962C8B-B14F-4D97-AF65-F5344CB8AC3E}">
        <p14:creationId xmlns:p14="http://schemas.microsoft.com/office/powerpoint/2010/main" val="125164828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1206500" y="359833"/>
            <a:ext cx="67945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l-GR" altLang="el-GR" sz="2000" dirty="0" smtClean="0">
                <a:latin typeface="+mn-lt"/>
              </a:rPr>
              <a:t>Αναπτυξιακές/ </a:t>
            </a:r>
            <a:r>
              <a:rPr lang="el-GR" altLang="el-GR" sz="2000" dirty="0" err="1">
                <a:latin typeface="+mn-lt"/>
              </a:rPr>
              <a:t>Ψυχοσυναισθηματικές</a:t>
            </a:r>
            <a:r>
              <a:rPr lang="el-GR" altLang="el-GR" sz="2000" dirty="0">
                <a:latin typeface="+mn-lt"/>
              </a:rPr>
              <a:t> διαταραχές και αδίκημα</a:t>
            </a:r>
          </a:p>
        </p:txBody>
      </p:sp>
      <p:graphicFrame>
        <p:nvGraphicFramePr>
          <p:cNvPr id="31747" name="Object 6"/>
          <p:cNvGraphicFramePr>
            <a:graphicFrameLocks noChangeAspect="1"/>
          </p:cNvGraphicFramePr>
          <p:nvPr>
            <p:extLst>
              <p:ext uri="{D42A27DB-BD31-4B8C-83A1-F6EECF244321}">
                <p14:modId xmlns:p14="http://schemas.microsoft.com/office/powerpoint/2010/main" val="3672075331"/>
              </p:ext>
            </p:extLst>
          </p:nvPr>
        </p:nvGraphicFramePr>
        <p:xfrm>
          <a:off x="1148953" y="1045276"/>
          <a:ext cx="6909594" cy="4603750"/>
        </p:xfrm>
        <a:graphic>
          <a:graphicData uri="http://schemas.openxmlformats.org/presentationml/2006/ole">
            <mc:AlternateContent xmlns:mc="http://schemas.openxmlformats.org/markup-compatibility/2006">
              <mc:Choice xmlns:v="urn:schemas-microsoft-com:vml" Requires="v">
                <p:oleObj spid="_x0000_s3087" name="Document" r:id="rId4" imgW="8291006" imgH="5524029" progId="Word.Document.12">
                  <p:embed/>
                </p:oleObj>
              </mc:Choice>
              <mc:Fallback>
                <p:oleObj name="Document" r:id="rId4" imgW="8291006" imgH="552402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953" y="1045276"/>
                        <a:ext cx="6909594"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200786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4. Γραμμική ανάλυση</a:t>
            </a:r>
            <a:endParaRPr lang="el-GR" dirty="0"/>
          </a:p>
        </p:txBody>
      </p:sp>
      <p:pic>
        <p:nvPicPr>
          <p:cNvPr id="5" name="Θέση περιεχομένου 4"/>
          <p:cNvPicPr>
            <a:picLocks noGrp="1" noChangeAspect="1"/>
          </p:cNvPicPr>
          <p:nvPr>
            <p:ph idx="1"/>
          </p:nvPr>
        </p:nvPicPr>
        <p:blipFill>
          <a:blip r:embed="rId3"/>
          <a:stretch>
            <a:fillRect/>
          </a:stretch>
        </p:blipFill>
        <p:spPr>
          <a:xfrm>
            <a:off x="683568" y="1402836"/>
            <a:ext cx="7259795" cy="2967122"/>
          </a:xfr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31</a:t>
            </a:fld>
            <a:endParaRPr lang="el-GR" dirty="0"/>
          </a:p>
        </p:txBody>
      </p:sp>
      <p:graphicFrame>
        <p:nvGraphicFramePr>
          <p:cNvPr id="6" name="Object 7"/>
          <p:cNvGraphicFramePr>
            <a:graphicFrameLocks noChangeAspect="1"/>
          </p:cNvGraphicFramePr>
          <p:nvPr>
            <p:extLst>
              <p:ext uri="{D42A27DB-BD31-4B8C-83A1-F6EECF244321}">
                <p14:modId xmlns:p14="http://schemas.microsoft.com/office/powerpoint/2010/main" val="448418120"/>
              </p:ext>
            </p:extLst>
          </p:nvPr>
        </p:nvGraphicFramePr>
        <p:xfrm>
          <a:off x="4572000" y="-1751012"/>
          <a:ext cx="6956425" cy="6692901"/>
        </p:xfrm>
        <a:graphic>
          <a:graphicData uri="http://schemas.openxmlformats.org/presentationml/2006/ole">
            <mc:AlternateContent xmlns:mc="http://schemas.openxmlformats.org/markup-compatibility/2006">
              <mc:Choice xmlns:v="urn:schemas-microsoft-com:vml" Requires="v">
                <p:oleObj spid="_x0000_s4110" name="Document" r:id="rId4" imgW="7259947" imgH="6984537" progId="Word.Document.12">
                  <p:embed/>
                </p:oleObj>
              </mc:Choice>
              <mc:Fallback>
                <p:oleObj name="Document" r:id="rId4" imgW="7259947" imgH="6984537"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751012"/>
                        <a:ext cx="6956425" cy="669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26345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 Θέση περιεχομένου"/>
          <p:cNvSpPr>
            <a:spLocks noGrp="1"/>
          </p:cNvSpPr>
          <p:nvPr>
            <p:ph idx="4294967295"/>
          </p:nvPr>
        </p:nvSpPr>
        <p:spPr>
          <a:xfrm>
            <a:off x="762001" y="576792"/>
            <a:ext cx="6909594" cy="4038865"/>
          </a:xfrm>
        </p:spPr>
        <p:txBody>
          <a:bodyPr/>
          <a:lstStyle/>
          <a:p>
            <a:pPr marL="243407" indent="-243407" algn="just">
              <a:buNone/>
            </a:pPr>
            <a:r>
              <a:rPr lang="el-GR" altLang="el-GR" sz="2000" b="1">
                <a:solidFill>
                  <a:srgbClr val="FFFFCC"/>
                </a:solidFill>
                <a:latin typeface="Times New Roman" panose="02020603050405020304" pitchFamily="18" charset="0"/>
                <a:cs typeface="Times New Roman" panose="02020603050405020304" pitchFamily="18" charset="0"/>
              </a:rPr>
              <a:t>	</a:t>
            </a:r>
          </a:p>
          <a:p>
            <a:pPr marL="243407" indent="-243407"/>
            <a:endParaRPr lang="el-GR" altLang="el-GR" sz="1667">
              <a:latin typeface="Times New Roman" panose="02020603050405020304" pitchFamily="18" charset="0"/>
              <a:cs typeface="Times New Roman" panose="02020603050405020304" pitchFamily="18" charset="0"/>
            </a:endParaRPr>
          </a:p>
        </p:txBody>
      </p:sp>
      <p:graphicFrame>
        <p:nvGraphicFramePr>
          <p:cNvPr id="35843" name="Object 6"/>
          <p:cNvGraphicFramePr>
            <a:graphicFrameLocks noChangeAspect="1"/>
          </p:cNvGraphicFramePr>
          <p:nvPr/>
        </p:nvGraphicFramePr>
        <p:xfrm>
          <a:off x="1029229" y="664104"/>
          <a:ext cx="6049698" cy="3477948"/>
        </p:xfrm>
        <a:graphic>
          <a:graphicData uri="http://schemas.openxmlformats.org/presentationml/2006/ole">
            <mc:AlternateContent xmlns:mc="http://schemas.openxmlformats.org/markup-compatibility/2006">
              <mc:Choice xmlns:v="urn:schemas-microsoft-com:vml" Requires="v">
                <p:oleObj spid="_x0000_s5146" name="Document" r:id="rId4" imgW="7259947" imgH="4173959" progId="Word.Document.12">
                  <p:embed/>
                </p:oleObj>
              </mc:Choice>
              <mc:Fallback>
                <p:oleObj name="Document" r:id="rId4" imgW="7259947" imgH="4173959"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229" y="664104"/>
                        <a:ext cx="6049698" cy="3477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4" name="Object 7"/>
          <p:cNvGraphicFramePr>
            <a:graphicFrameLocks noChangeAspect="1"/>
          </p:cNvGraphicFramePr>
          <p:nvPr>
            <p:extLst>
              <p:ext uri="{D42A27DB-BD31-4B8C-83A1-F6EECF244321}">
                <p14:modId xmlns:p14="http://schemas.microsoft.com/office/powerpoint/2010/main" val="608123225"/>
              </p:ext>
            </p:extLst>
          </p:nvPr>
        </p:nvGraphicFramePr>
        <p:xfrm>
          <a:off x="4572000" y="632465"/>
          <a:ext cx="6049698" cy="4331229"/>
        </p:xfrm>
        <a:graphic>
          <a:graphicData uri="http://schemas.openxmlformats.org/presentationml/2006/ole">
            <mc:AlternateContent xmlns:mc="http://schemas.openxmlformats.org/markup-compatibility/2006">
              <mc:Choice xmlns:v="urn:schemas-microsoft-com:vml" Requires="v">
                <p:oleObj spid="_x0000_s5147" name="Document" r:id="rId6" imgW="7259947" imgH="5197393" progId="Word.Document.12">
                  <p:embed/>
                </p:oleObj>
              </mc:Choice>
              <mc:Fallback>
                <p:oleObj name="Document" r:id="rId6" imgW="7259947" imgH="5197393" progId="Word.Document.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632465"/>
                        <a:ext cx="6049698" cy="433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1167760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Θέση περιεχομένου"/>
          <p:cNvSpPr>
            <a:spLocks noGrp="1"/>
          </p:cNvSpPr>
          <p:nvPr>
            <p:ph idx="4294967295"/>
          </p:nvPr>
        </p:nvSpPr>
        <p:spPr>
          <a:xfrm>
            <a:off x="467544" y="948232"/>
            <a:ext cx="7920880" cy="4381500"/>
          </a:xfrm>
        </p:spPr>
        <p:txBody>
          <a:bodyPr>
            <a:normAutofit/>
          </a:bodyPr>
          <a:lstStyle/>
          <a:p>
            <a:pPr marL="243407" indent="-243407" algn="just">
              <a:buClr>
                <a:schemeClr val="tx1"/>
              </a:buClr>
              <a:buNone/>
            </a:pPr>
            <a:r>
              <a:rPr lang="el-GR" altLang="el-GR" sz="2800" dirty="0" smtClean="0">
                <a:cs typeface="Times New Roman" panose="02020603050405020304" pitchFamily="18" charset="0"/>
              </a:rPr>
              <a:t>   Κύριο </a:t>
            </a:r>
            <a:r>
              <a:rPr lang="el-GR" altLang="el-GR" sz="2800" dirty="0">
                <a:cs typeface="Times New Roman" panose="02020603050405020304" pitchFamily="18" charset="0"/>
              </a:rPr>
              <a:t>ζητούμενο της παρούσας έρευνας αποτελεί η ανάδειξη της εκδήλωσης και του ρόλου που διαδραματίζουν οι διαταραχές μάθησης σε ένα </a:t>
            </a:r>
            <a:r>
              <a:rPr lang="el-GR" altLang="el-GR" sz="2800" dirty="0" err="1">
                <a:cs typeface="Times New Roman" panose="02020603050405020304" pitchFamily="18" charset="0"/>
              </a:rPr>
              <a:t>παραβατικό</a:t>
            </a:r>
            <a:r>
              <a:rPr lang="el-GR" altLang="el-GR" sz="2800" dirty="0">
                <a:cs typeface="Times New Roman" panose="02020603050405020304" pitchFamily="18" charset="0"/>
              </a:rPr>
              <a:t> άτομο σε ένα πρώιμο στάδιο (σχολική και εφηβική ηλικία), η </a:t>
            </a:r>
            <a:r>
              <a:rPr lang="el-GR" altLang="el-GR" sz="2800" dirty="0" err="1">
                <a:cs typeface="Times New Roman" panose="02020603050405020304" pitchFamily="18" charset="0"/>
              </a:rPr>
              <a:t>συνεκδήλωσή</a:t>
            </a:r>
            <a:r>
              <a:rPr lang="el-GR" altLang="el-GR" sz="2800" dirty="0">
                <a:cs typeface="Times New Roman" panose="02020603050405020304" pitchFamily="18" charset="0"/>
              </a:rPr>
              <a:t> τους με άλλους ανασταλτικούς παράγοντες στη ζωή του ατόμου και η αρνητική ή αδυναμία διαχείρισης των διαταραχών αυτών από το περιβάλλον του ατόμου.</a:t>
            </a:r>
          </a:p>
          <a:p>
            <a:pPr marL="243407" indent="-243407">
              <a:buClr>
                <a:schemeClr val="tx1"/>
              </a:buClr>
              <a:buFont typeface="Wingdings" panose="05000000000000000000" pitchFamily="2" charset="2"/>
              <a:buChar char="v"/>
            </a:pPr>
            <a:endParaRPr lang="el-GR" altLang="el-GR" sz="2800" dirty="0">
              <a:cs typeface="Times New Roman" panose="02020603050405020304" pitchFamily="18" charset="0"/>
            </a:endParaRPr>
          </a:p>
        </p:txBody>
      </p:sp>
      <p:sp>
        <p:nvSpPr>
          <p:cNvPr id="37891" name="Rectangle 5"/>
          <p:cNvSpPr>
            <a:spLocks noChangeArrowheads="1"/>
          </p:cNvSpPr>
          <p:nvPr/>
        </p:nvSpPr>
        <p:spPr bwMode="auto">
          <a:xfrm>
            <a:off x="2267744" y="337220"/>
            <a:ext cx="518457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l-GR" altLang="el-GR" sz="4000" b="1" dirty="0" smtClean="0">
                <a:latin typeface="+mn-lt"/>
              </a:rPr>
              <a:t>Συζήτηση </a:t>
            </a:r>
            <a:endParaRPr lang="en-GB" altLang="el-GR" sz="4000" b="1" dirty="0">
              <a:latin typeface="+mn-lt"/>
            </a:endParaRPr>
          </a:p>
        </p:txBody>
      </p:sp>
    </p:spTree>
    <p:extLst>
      <p:ext uri="{BB962C8B-B14F-4D97-AF65-F5344CB8AC3E}">
        <p14:creationId xmlns:p14="http://schemas.microsoft.com/office/powerpoint/2010/main" val="344918542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smtClean="0"/>
              <a:t>1</a:t>
            </a:r>
            <a:r>
              <a:rPr lang="el-GR" altLang="el-GR" baseline="30000" dirty="0" smtClean="0"/>
              <a:t>ο</a:t>
            </a:r>
            <a:r>
              <a:rPr lang="el-GR" altLang="el-GR" dirty="0" smtClean="0"/>
              <a:t> Συμπέρασμα</a:t>
            </a:r>
            <a:endParaRPr lang="en-GB" altLang="el-GR" dirty="0"/>
          </a:p>
        </p:txBody>
      </p:sp>
      <p:sp>
        <p:nvSpPr>
          <p:cNvPr id="3" name="Θέση περιεχομένου 2"/>
          <p:cNvSpPr>
            <a:spLocks noGrp="1"/>
          </p:cNvSpPr>
          <p:nvPr>
            <p:ph idx="1"/>
          </p:nvPr>
        </p:nvSpPr>
        <p:spPr/>
        <p:txBody>
          <a:bodyPr>
            <a:normAutofit fontScale="25000" lnSpcReduction="20000"/>
          </a:bodyPr>
          <a:lstStyle/>
          <a:p>
            <a:pPr marL="292100" indent="-292100" algn="just">
              <a:lnSpc>
                <a:spcPct val="90000"/>
              </a:lnSpc>
              <a:buClr>
                <a:schemeClr val="tx1"/>
              </a:buClr>
              <a:buNone/>
            </a:pPr>
            <a:r>
              <a:rPr lang="en-US" altLang="el-GR" dirty="0" smtClean="0"/>
              <a:t>           </a:t>
            </a:r>
            <a:r>
              <a:rPr lang="el-GR" altLang="el-GR" dirty="0" smtClean="0"/>
              <a:t> </a:t>
            </a:r>
            <a:r>
              <a:rPr lang="el-GR" altLang="el-GR" sz="8400" dirty="0" smtClean="0"/>
              <a:t>Σημαντικό </a:t>
            </a:r>
            <a:r>
              <a:rPr lang="el-GR" altLang="el-GR" sz="8400" dirty="0"/>
              <a:t>ρόλο </a:t>
            </a:r>
            <a:r>
              <a:rPr lang="el-GR" altLang="el-GR" sz="8400" dirty="0" smtClean="0"/>
              <a:t>φαίνεται </a:t>
            </a:r>
            <a:r>
              <a:rPr lang="el-GR" altLang="el-GR" sz="8400" dirty="0"/>
              <a:t>να </a:t>
            </a:r>
            <a:r>
              <a:rPr lang="el-GR" altLang="el-GR" sz="8400" dirty="0" smtClean="0"/>
              <a:t>παίζουν </a:t>
            </a:r>
            <a:r>
              <a:rPr lang="el-GR" altLang="el-GR" sz="8400" dirty="0"/>
              <a:t>ένα σύνολο παραμέτρων: </a:t>
            </a:r>
            <a:r>
              <a:rPr lang="el-GR" altLang="el-GR" sz="8400" u="sng" dirty="0"/>
              <a:t>μαθησιακή πορεία</a:t>
            </a:r>
            <a:r>
              <a:rPr lang="el-GR" altLang="el-GR" sz="8400" dirty="0"/>
              <a:t> (αρνητική επίδοση στο δημοτικό, γυμνάσιο, λύκειο, επανάληψη, διακοπή στο γυμνάσιο και στο λύκειο, παρακολούθηση), </a:t>
            </a:r>
            <a:r>
              <a:rPr lang="el-GR" altLang="el-GR" sz="8400" u="sng" dirty="0"/>
              <a:t>οικογενειακό περιβάλλον</a:t>
            </a:r>
            <a:r>
              <a:rPr lang="el-GR" altLang="el-GR" sz="8400" dirty="0"/>
              <a:t> (μόρφωση πατέρα και μητέρας σε επίπεδο Α/</a:t>
            </a:r>
            <a:r>
              <a:rPr lang="el-GR" altLang="el-GR" sz="8400" dirty="0" err="1"/>
              <a:t>θμιας</a:t>
            </a:r>
            <a:r>
              <a:rPr lang="el-GR" altLang="el-GR" sz="8400" dirty="0"/>
              <a:t> </a:t>
            </a:r>
            <a:r>
              <a:rPr lang="el-GR" altLang="el-GR" sz="8400" dirty="0" err="1"/>
              <a:t>εκπ</a:t>
            </a:r>
            <a:r>
              <a:rPr lang="el-GR" altLang="el-GR" sz="8400" dirty="0"/>
              <a:t>/</a:t>
            </a:r>
            <a:r>
              <a:rPr lang="el-GR" altLang="el-GR" sz="8400" dirty="0" err="1"/>
              <a:t>σης</a:t>
            </a:r>
            <a:r>
              <a:rPr lang="el-GR" altLang="el-GR" sz="8400" dirty="0"/>
              <a:t>, οικογενειακά προβλήματα, κακή συμπεριφορά γονέων προς το παιδί, αλκοολικοί γονείς, γονείς με χρόνιο πρόβλημα υγείας, γονείς με μαθησιακές δυσκολίες, αρνητικές συνθήκες διαβίωσης), </a:t>
            </a:r>
            <a:r>
              <a:rPr lang="el-GR" altLang="el-GR" sz="8400" u="sng" dirty="0"/>
              <a:t>συμπεριφορά του ατόμου</a:t>
            </a:r>
            <a:r>
              <a:rPr lang="el-GR" altLang="el-GR" sz="8400" dirty="0"/>
              <a:t> (προβλήματα συμπεριφοράς κατά τη σχολική και εφηβική ηλικία: αντικοινωνική συμπεριφορά, επιθετικότητα, αλκοολισμός, χρήση ουσιών, φυγή από το σπίτι, </a:t>
            </a:r>
            <a:r>
              <a:rPr lang="el-GR" altLang="el-GR" sz="8400" dirty="0" err="1"/>
              <a:t>παραβατική</a:t>
            </a:r>
            <a:r>
              <a:rPr lang="el-GR" altLang="el-GR" sz="8400" dirty="0"/>
              <a:t> συμπεριφορά), </a:t>
            </a:r>
            <a:r>
              <a:rPr lang="el-GR" altLang="el-GR" sz="8400" u="sng" dirty="0" err="1"/>
              <a:t>ψυχοσυναισθηματικές</a:t>
            </a:r>
            <a:r>
              <a:rPr lang="el-GR" altLang="el-GR" sz="8400" u="sng" dirty="0"/>
              <a:t> διαταραχές</a:t>
            </a:r>
            <a:r>
              <a:rPr lang="el-GR" altLang="el-GR" sz="8400" dirty="0"/>
              <a:t>: κατάθλιψη, χαμηλή αυτοεκτίμηση, άγχος, φοβίες, ψυχοσωματικά προβλήματα, νευρολογικά προβλήματα), </a:t>
            </a:r>
            <a:r>
              <a:rPr lang="el-GR" altLang="el-GR" sz="8400" u="sng" dirty="0"/>
              <a:t>τραυματικές εμπειρίες</a:t>
            </a:r>
            <a:r>
              <a:rPr lang="el-GR" altLang="el-GR" sz="8400" dirty="0"/>
              <a:t> (σεξουαλική κακοποίηση).</a:t>
            </a:r>
            <a:endParaRPr lang="el-GR" altLang="el-GR" sz="8400" dirty="0">
              <a:cs typeface="Times New Roman" panose="02020603050405020304" pitchFamily="18" charset="0"/>
            </a:endParaRPr>
          </a:p>
          <a:p>
            <a:pPr marL="292100" indent="-292100" algn="just">
              <a:lnSpc>
                <a:spcPct val="90000"/>
              </a:lnSpc>
              <a:buNone/>
            </a:pPr>
            <a:r>
              <a:rPr lang="el-GR" altLang="el-GR" sz="8400" dirty="0">
                <a:cs typeface="Times New Roman" panose="02020603050405020304" pitchFamily="18" charset="0"/>
              </a:rPr>
              <a:t>     </a:t>
            </a:r>
          </a:p>
          <a:p>
            <a:endParaRPr lang="el-GR" sz="8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34</a:t>
            </a:fld>
            <a:endParaRPr lang="el-GR" dirty="0"/>
          </a:p>
        </p:txBody>
      </p:sp>
    </p:spTree>
    <p:extLst>
      <p:ext uri="{BB962C8B-B14F-4D97-AF65-F5344CB8AC3E}">
        <p14:creationId xmlns:p14="http://schemas.microsoft.com/office/powerpoint/2010/main" val="3047012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smtClean="0"/>
              <a:t>2ο  Έλλειψη αναπτυξιακών διαταραχών</a:t>
            </a:r>
            <a:endParaRPr lang="en-GB" altLang="el-GR" dirty="0"/>
          </a:p>
        </p:txBody>
      </p:sp>
      <p:sp>
        <p:nvSpPr>
          <p:cNvPr id="3" name="Θέση περιεχομένου 2"/>
          <p:cNvSpPr>
            <a:spLocks noGrp="1"/>
          </p:cNvSpPr>
          <p:nvPr>
            <p:ph idx="1"/>
          </p:nvPr>
        </p:nvSpPr>
        <p:spPr/>
        <p:txBody>
          <a:bodyPr>
            <a:normAutofit fontScale="85000" lnSpcReduction="20000"/>
          </a:bodyPr>
          <a:lstStyle/>
          <a:p>
            <a:r>
              <a:rPr lang="el-GR" altLang="el-GR" dirty="0" smtClean="0"/>
              <a:t>2. Σημαντική είναι η διαπίστωση ότι οι κρατούμενοι πέραν των αναπτυξιακών μαθησιακών και γλωσσικών διαταραχών, δεν αντιμετώπιζαν κανένα άλλο είδος αναπτυξιακών διαταραχών (νοητική στέρηση, διάχυτες αναπτυξιακές διαταραχές, σύνδρομα), ούτε το άμεσο οικογενειακό ή συγγενικό τους περιβάλλον. Γεγονός, που σημαίνει ότι η εκδήλωση των μαθησιακών τους δυσκολιών σε ένα πολύ πρώιμο στάδιο και η εξελικτικά κακή διαχείρισή τους από το οικογενειακό και εκπαιδευτικό τους περιβάλλον τους καταγράφονται ως οι κύριοι </a:t>
            </a:r>
            <a:r>
              <a:rPr lang="el-GR" altLang="el-GR" dirty="0" err="1" smtClean="0"/>
              <a:t>αιτιακοί</a:t>
            </a:r>
            <a:r>
              <a:rPr lang="el-GR" altLang="el-GR" dirty="0" smtClean="0"/>
              <a:t> παράγοντες.</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35</a:t>
            </a:fld>
            <a:endParaRPr lang="el-GR" dirty="0"/>
          </a:p>
        </p:txBody>
      </p:sp>
    </p:spTree>
    <p:extLst>
      <p:ext uri="{BB962C8B-B14F-4D97-AF65-F5344CB8AC3E}">
        <p14:creationId xmlns:p14="http://schemas.microsoft.com/office/powerpoint/2010/main" val="2603596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smtClean="0"/>
              <a:t>3ο  Καθοριστική αναδεικνύεται η σχολική ηλικία</a:t>
            </a:r>
            <a:endParaRPr lang="el-GR" dirty="0"/>
          </a:p>
        </p:txBody>
      </p:sp>
      <p:sp>
        <p:nvSpPr>
          <p:cNvPr id="3" name="Θέση περιεχομένου 2"/>
          <p:cNvSpPr>
            <a:spLocks noGrp="1"/>
          </p:cNvSpPr>
          <p:nvPr>
            <p:ph idx="1"/>
          </p:nvPr>
        </p:nvSpPr>
        <p:spPr/>
        <p:txBody>
          <a:bodyPr>
            <a:normAutofit fontScale="62500" lnSpcReduction="20000"/>
          </a:bodyPr>
          <a:lstStyle/>
          <a:p>
            <a:pPr marL="0" indent="0">
              <a:buNone/>
            </a:pPr>
            <a:r>
              <a:rPr lang="el-GR" altLang="el-GR" dirty="0" smtClean="0"/>
              <a:t>σε δύο επίπεδα: </a:t>
            </a:r>
          </a:p>
          <a:p>
            <a:r>
              <a:rPr lang="en-US" altLang="el-GR" sz="3400" dirty="0" err="1" smtClean="0"/>
              <a:t>i</a:t>
            </a:r>
            <a:r>
              <a:rPr lang="en-US" altLang="el-GR" sz="3400" dirty="0" smtClean="0"/>
              <a:t>) </a:t>
            </a:r>
            <a:r>
              <a:rPr lang="el-GR" altLang="el-GR" sz="3400" dirty="0" smtClean="0"/>
              <a:t>απαρχή της εκδήλωσης των μαθησιακών διαταραχών: η αρνητική επίδοση και η κακή παρακολούθηση (σε συνδυασμό με την κακή διαχείρισή τους από ένα κακό οικογενειακό περιβάλλον) συνθέτουν μια κακή αρχή για τη συνέχεια της φοίτησης (αρνητική επίδοση στο γυμνάσιο και το λύκειο, διακοπή στο γυμνάσιο και το λύκειο) καθώς και την εκδήλωση </a:t>
            </a:r>
            <a:r>
              <a:rPr lang="el-GR" altLang="el-GR" sz="3400" dirty="0" err="1" smtClean="0"/>
              <a:t>ψυχοσυναισθηματικών</a:t>
            </a:r>
            <a:r>
              <a:rPr lang="el-GR" altLang="el-GR" sz="3400" dirty="0" smtClean="0"/>
              <a:t> και προβλημάτων συμπεριφοράς κατά την εφηβεία</a:t>
            </a:r>
            <a:endParaRPr lang="en-US" altLang="el-GR" sz="3400" dirty="0" smtClean="0"/>
          </a:p>
          <a:p>
            <a:r>
              <a:rPr lang="en-US" altLang="el-GR" sz="3400" dirty="0" smtClean="0"/>
              <a:t>ii) </a:t>
            </a:r>
            <a:r>
              <a:rPr lang="el-GR" altLang="el-GR" sz="3400" dirty="0" smtClean="0"/>
              <a:t>απαρχή εκδήλωσης αρνητικών συμπεριφορών: προβλήματα εκτελεστικής συμπεριφοράς, αντικοινωνική συμπεριφορά, προβλήματα στις σχέσεις με τους γονείς.</a:t>
            </a:r>
          </a:p>
          <a:p>
            <a:pPr marL="0" indent="0">
              <a:buNone/>
            </a:pPr>
            <a:r>
              <a:rPr lang="el-GR" altLang="el-GR" sz="3400" dirty="0" smtClean="0"/>
              <a:t>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36</a:t>
            </a:fld>
            <a:endParaRPr lang="el-GR" dirty="0"/>
          </a:p>
        </p:txBody>
      </p:sp>
    </p:spTree>
    <p:extLst>
      <p:ext uri="{BB962C8B-B14F-4D97-AF65-F5344CB8AC3E}">
        <p14:creationId xmlns:p14="http://schemas.microsoft.com/office/powerpoint/2010/main" val="1845465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n-US" altLang="el-GR" dirty="0" smtClean="0"/>
              <a:t>4</a:t>
            </a:r>
            <a:r>
              <a:rPr lang="el-GR" altLang="el-GR" dirty="0" smtClean="0"/>
              <a:t>ο </a:t>
            </a:r>
            <a:r>
              <a:rPr lang="en-US" altLang="el-GR" dirty="0" smtClean="0"/>
              <a:t> </a:t>
            </a:r>
            <a:r>
              <a:rPr lang="el-GR" altLang="el-GR" dirty="0" smtClean="0"/>
              <a:t>Σημαντική κρίνεται η εφηβική ηλικία ως προς: </a:t>
            </a:r>
            <a:r>
              <a:rPr lang="en-US" altLang="el-GR" dirty="0" smtClean="0"/>
              <a:t/>
            </a:r>
            <a:br>
              <a:rPr lang="en-US" altLang="el-GR" dirty="0" smtClean="0"/>
            </a:br>
            <a:endParaRPr lang="el-GR" dirty="0"/>
          </a:p>
        </p:txBody>
      </p:sp>
      <p:sp>
        <p:nvSpPr>
          <p:cNvPr id="3" name="Θέση περιεχομένου 2"/>
          <p:cNvSpPr>
            <a:spLocks noGrp="1"/>
          </p:cNvSpPr>
          <p:nvPr>
            <p:ph idx="1"/>
          </p:nvPr>
        </p:nvSpPr>
        <p:spPr/>
        <p:txBody>
          <a:bodyPr/>
          <a:lstStyle/>
          <a:p>
            <a:r>
              <a:rPr lang="el-GR" altLang="el-GR" dirty="0" smtClean="0"/>
              <a:t>την έκφραση και την ένταση εκδήλωσης ενός συνόλου προβλημάτων και</a:t>
            </a:r>
            <a:endParaRPr lang="en-US" altLang="el-GR" dirty="0" smtClean="0"/>
          </a:p>
          <a:p>
            <a:r>
              <a:rPr lang="el-GR" altLang="el-GR" dirty="0" smtClean="0"/>
              <a:t>την ολοκλήρωση διαμόρφωσης στοιχείων προσωπικότητας (διαμόρφωση ταυτότητας) και παγίωσης συμπεριφορών. </a:t>
            </a:r>
            <a:endParaRPr lang="en-US" altLang="el-GR"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37</a:t>
            </a:fld>
            <a:endParaRPr lang="el-GR" dirty="0"/>
          </a:p>
        </p:txBody>
      </p:sp>
    </p:spTree>
    <p:extLst>
      <p:ext uri="{BB962C8B-B14F-4D97-AF65-F5344CB8AC3E}">
        <p14:creationId xmlns:p14="http://schemas.microsoft.com/office/powerpoint/2010/main" val="42769605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5ο  συμπέρασμα</a:t>
            </a:r>
            <a:endParaRPr lang="el-GR" dirty="0"/>
          </a:p>
        </p:txBody>
      </p:sp>
      <p:sp>
        <p:nvSpPr>
          <p:cNvPr id="3" name="Θέση περιεχομένου 2"/>
          <p:cNvSpPr>
            <a:spLocks noGrp="1"/>
          </p:cNvSpPr>
          <p:nvPr>
            <p:ph idx="1"/>
          </p:nvPr>
        </p:nvSpPr>
        <p:spPr/>
        <p:txBody>
          <a:bodyPr>
            <a:normAutofit fontScale="92500"/>
          </a:bodyPr>
          <a:lstStyle/>
          <a:p>
            <a:r>
              <a:rPr lang="el-GR" altLang="el-GR" dirty="0" smtClean="0"/>
              <a:t>Τέλος, σημαντική είναι η παρατήρηση</a:t>
            </a:r>
            <a:r>
              <a:rPr lang="en-US" altLang="el-GR" dirty="0" smtClean="0"/>
              <a:t>:</a:t>
            </a:r>
            <a:r>
              <a:rPr lang="el-GR" altLang="el-GR" dirty="0" smtClean="0"/>
              <a:t> όλοι οι κρατούμενοι αξιολογώντας τις δυσκολίες που αντιμετώπισαν κατά τη σχολική και εφηβική ηλικία, αποδέχονται ότι έπαιξαν καθοριστικό ρόλο στην εκδήλωση </a:t>
            </a:r>
            <a:r>
              <a:rPr lang="el-GR" altLang="el-GR" dirty="0" err="1" smtClean="0"/>
              <a:t>παραβατικής</a:t>
            </a:r>
            <a:r>
              <a:rPr lang="el-GR" altLang="el-GR" dirty="0" smtClean="0"/>
              <a:t> συμπεριφοράς και ότι εάν δεν τις αντιμετώπιζαν πίστευαν ότι θα είχαν ακολουθήσει διαφορετική πορεία, μάλλον θετική.</a:t>
            </a:r>
            <a:endParaRPr lang="en-GB" altLang="el-GR"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38</a:t>
            </a:fld>
            <a:endParaRPr lang="el-GR" dirty="0"/>
          </a:p>
        </p:txBody>
      </p:sp>
    </p:spTree>
    <p:extLst>
      <p:ext uri="{BB962C8B-B14F-4D97-AF65-F5344CB8AC3E}">
        <p14:creationId xmlns:p14="http://schemas.microsoft.com/office/powerpoint/2010/main" val="2942224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Συμβολή της έρευνας</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altLang="el-GR" dirty="0" smtClean="0"/>
              <a:t>Η επιδίωξη συμβολής της παρούσας έρευνας δεν έγκειται στη σκιαγράφηση του </a:t>
            </a:r>
            <a:r>
              <a:rPr lang="en-US" altLang="el-GR" dirty="0" smtClean="0"/>
              <a:t>profile</a:t>
            </a:r>
            <a:r>
              <a:rPr lang="el-GR" altLang="el-GR" dirty="0" smtClean="0"/>
              <a:t> των ατόμων με μαθησιακές διαταραχές και </a:t>
            </a:r>
            <a:r>
              <a:rPr lang="el-GR" altLang="el-GR" dirty="0" err="1" smtClean="0"/>
              <a:t>παραβατική</a:t>
            </a:r>
            <a:r>
              <a:rPr lang="el-GR" altLang="el-GR" dirty="0" smtClean="0"/>
              <a:t> συμπεριφορά (έχει επιτευχθεί σε μεγάλο βαθμό από τη βιβλιογραφία), </a:t>
            </a:r>
          </a:p>
          <a:p>
            <a:r>
              <a:rPr lang="el-GR" altLang="el-GR" dirty="0" smtClean="0"/>
              <a:t>αλλά πρωτίστως, στην ερμηνεία -μέσω της αναδρομικής μελέτης- των παραγόντων και του βαθμού με τον οποίο αυτοί διαμορφώθηκαν στα αναπτυξιακά στάδια της σχολικής και εφηβικής ηλικίας και συνέβαλαν στην πράξη ποινικών αδικημάτων κατά την ενήλικη ζωή (Σχ. 1)</a:t>
            </a:r>
            <a:r>
              <a:rPr lang="en-GB" altLang="el-GR" dirty="0" smtClean="0"/>
              <a:t> </a:t>
            </a:r>
            <a:endParaRPr lang="el-GR" altLang="el-GR" dirty="0" smtClean="0"/>
          </a:p>
          <a:p>
            <a:endParaRPr lang="el-GR" altLang="el-GR" dirty="0" smtClean="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39</a:t>
            </a:fld>
            <a:endParaRPr lang="el-GR" dirty="0"/>
          </a:p>
        </p:txBody>
      </p:sp>
    </p:spTree>
    <p:extLst>
      <p:ext uri="{BB962C8B-B14F-4D97-AF65-F5344CB8AC3E}">
        <p14:creationId xmlns:p14="http://schemas.microsoft.com/office/powerpoint/2010/main" val="276214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Σχηματοποίηση συμπερασμάτων</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2483768" y="1353212"/>
            <a:ext cx="6571548" cy="37719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2656249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ΣΥΜΠΕΡΑΣΜΑΤΙΚΑ</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επισημαίνεται </a:t>
            </a:r>
            <a:r>
              <a:rPr lang="el-GR" dirty="0"/>
              <a:t>η σημαντικότητα πρώιμης εφαρμογής κατάλληλων προγραμμάτων αντιμετώπισης των μαθησιακών διαταραχών ικανών να αποτρέπουν τα παιδιά από το να βιώσουν την απόρριψη και την αποτυχία και, αντίθετα, να τα ενισχύουν προκειμένου να αναπτύξουν τους κατάλληλους μηχανισμούς και στρατηγικές διεκδίκησης και επιτυχίας (Σχ. 2).</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spTree>
    <p:extLst>
      <p:ext uri="{BB962C8B-B14F-4D97-AF65-F5344CB8AC3E}">
        <p14:creationId xmlns:p14="http://schemas.microsoft.com/office/powerpoint/2010/main" val="4055356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Διάγραμμα</a:t>
            </a:r>
            <a:endParaRPr lang="el-GR" dirty="0"/>
          </a:p>
        </p:txBody>
      </p:sp>
      <p:pic>
        <p:nvPicPr>
          <p:cNvPr id="5" name="Θέση περιεχομένου 4"/>
          <p:cNvPicPr>
            <a:picLocks noGrp="1" noChangeAspect="1"/>
          </p:cNvPicPr>
          <p:nvPr>
            <p:ph idx="1"/>
          </p:nvPr>
        </p:nvPicPr>
        <p:blipFill>
          <a:blip r:embed="rId2"/>
          <a:stretch>
            <a:fillRect/>
          </a:stretch>
        </p:blipFill>
        <p:spPr>
          <a:xfrm>
            <a:off x="1979712" y="1353212"/>
            <a:ext cx="4831711" cy="3771900"/>
          </a:xfrm>
          <a:prstGeom prst="rect">
            <a:avLst/>
          </a:prstGeom>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27650705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Τελικά συμπεράσματα</a:t>
            </a:r>
            <a:endParaRPr lang="el-GR" dirty="0"/>
          </a:p>
        </p:txBody>
      </p:sp>
      <p:sp>
        <p:nvSpPr>
          <p:cNvPr id="3" name="Θέση περιεχομένου 2"/>
          <p:cNvSpPr>
            <a:spLocks noGrp="1"/>
          </p:cNvSpPr>
          <p:nvPr>
            <p:ph idx="1"/>
          </p:nvPr>
        </p:nvSpPr>
        <p:spPr/>
        <p:txBody>
          <a:bodyPr>
            <a:normAutofit fontScale="92500" lnSpcReduction="10000"/>
          </a:bodyPr>
          <a:lstStyle/>
          <a:p>
            <a:pPr marL="85725" indent="-85725" algn="just">
              <a:lnSpc>
                <a:spcPct val="80000"/>
              </a:lnSpc>
              <a:buFontTx/>
              <a:buNone/>
            </a:pPr>
            <a:r>
              <a:rPr lang="el-GR" altLang="el-GR" sz="3600" i="1" dirty="0"/>
              <a:t>Ως επιστέγασμα</a:t>
            </a:r>
            <a:r>
              <a:rPr lang="el-GR" altLang="el-GR" sz="3600" i="1" dirty="0" smtClean="0"/>
              <a:t>: </a:t>
            </a:r>
            <a:r>
              <a:rPr lang="el-GR" altLang="el-GR" dirty="0" smtClean="0"/>
              <a:t>συνθήκη </a:t>
            </a:r>
            <a:r>
              <a:rPr lang="el-GR" altLang="el-GR" dirty="0"/>
              <a:t>αποδοχής της σημαντικότητας των ακόλουθων παραμέτρων:</a:t>
            </a:r>
          </a:p>
          <a:p>
            <a:pPr marL="268288" indent="-268288" algn="just">
              <a:lnSpc>
                <a:spcPct val="80000"/>
              </a:lnSpc>
            </a:pPr>
            <a:r>
              <a:rPr lang="el-GR" altLang="el-GR" dirty="0"/>
              <a:t>αλληλένδετο του τρίπτυχου: μαθησιακό-κοινωνικό-</a:t>
            </a:r>
            <a:r>
              <a:rPr lang="el-GR" altLang="el-GR" dirty="0" err="1"/>
              <a:t>ψυχοσυναισθηματικό</a:t>
            </a:r>
            <a:endParaRPr lang="el-GR" altLang="el-GR" dirty="0"/>
          </a:p>
          <a:p>
            <a:pPr marL="268288" indent="-268288" algn="just">
              <a:lnSpc>
                <a:spcPct val="80000"/>
              </a:lnSpc>
            </a:pPr>
            <a:r>
              <a:rPr lang="el-GR" altLang="el-GR" dirty="0"/>
              <a:t>έναρξη διαμόρφωσης του τρίπτυχου σε πολύ πρώιμο επίπεδο</a:t>
            </a:r>
          </a:p>
          <a:p>
            <a:pPr marL="268288" indent="-268288" algn="just">
              <a:lnSpc>
                <a:spcPct val="80000"/>
              </a:lnSpc>
            </a:pPr>
            <a:r>
              <a:rPr lang="el-GR" altLang="el-GR" dirty="0"/>
              <a:t>ανάδειξη συγκεκριμένων παραγόντων καθοριστικών για τον προσδιορισμό της ενήλικης ζωής του ατόμου από τη σχολική ηλικία</a:t>
            </a:r>
          </a:p>
          <a:p>
            <a:pPr algn="just"/>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3758289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Τελικά συμπεράσματα</a:t>
            </a:r>
            <a:endParaRPr lang="el-GR" dirty="0"/>
          </a:p>
        </p:txBody>
      </p:sp>
      <p:sp>
        <p:nvSpPr>
          <p:cNvPr id="3" name="Θέση περιεχομένου 2"/>
          <p:cNvSpPr>
            <a:spLocks noGrp="1"/>
          </p:cNvSpPr>
          <p:nvPr>
            <p:ph idx="1"/>
          </p:nvPr>
        </p:nvSpPr>
        <p:spPr/>
        <p:txBody>
          <a:bodyPr>
            <a:normAutofit/>
          </a:bodyPr>
          <a:lstStyle/>
          <a:p>
            <a:pPr marL="268288" indent="-268288" algn="just">
              <a:lnSpc>
                <a:spcPct val="80000"/>
              </a:lnSpc>
            </a:pPr>
            <a:r>
              <a:rPr lang="el-GR" altLang="el-GR" dirty="0" smtClean="0"/>
              <a:t>αναγκαία </a:t>
            </a:r>
            <a:r>
              <a:rPr lang="el-GR" altLang="el-GR" dirty="0"/>
              <a:t>η πρώιμη </a:t>
            </a:r>
            <a:r>
              <a:rPr lang="el-GR" altLang="el-GR" dirty="0" err="1"/>
              <a:t>πολυπαραγοντική</a:t>
            </a:r>
            <a:r>
              <a:rPr lang="el-GR" altLang="el-GR" dirty="0"/>
              <a:t> και διεπιστημονική προσέγγιση σε επίπεδο διάγνωσης και αντιμετώπισης</a:t>
            </a:r>
          </a:p>
          <a:p>
            <a:pPr marL="268288" indent="-268288" algn="just">
              <a:lnSpc>
                <a:spcPct val="80000"/>
              </a:lnSpc>
            </a:pPr>
            <a:r>
              <a:rPr lang="el-GR" altLang="el-GR" dirty="0"/>
              <a:t>ανάδειξη της εφηβείας ως καθοριστικής περιόδου για το τελικό στάδιο διαχείρισης και προοπτικής των μαθησιακών διαταραχών από το ίδιο το άτομο και το περιβάλλον αναφοράς του για την ενήλικη ζωή του.</a:t>
            </a:r>
            <a:endParaRPr lang="en-GB" altLang="el-GR" dirty="0"/>
          </a:p>
          <a:p>
            <a:pPr algn="just"/>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807184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Βιβλιογραφία </a:t>
            </a:r>
            <a:r>
              <a:rPr lang="el-GR" dirty="0" smtClean="0"/>
              <a:t>ενότητας</a:t>
            </a:r>
            <a:endParaRPr lang="el-GR" dirty="0"/>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1500" dirty="0" err="1" smtClean="0"/>
              <a:t>Βουλγαρίδου</a:t>
            </a:r>
            <a:r>
              <a:rPr lang="el-GR" sz="1500" dirty="0" smtClean="0"/>
              <a:t>, Ο. (2011).  </a:t>
            </a:r>
            <a:r>
              <a:rPr lang="el-GR" sz="1500" i="1" dirty="0" smtClean="0"/>
              <a:t>Μαθησιακές δυσκολίες. Ταυτοποίηση μαθησιακών δυσκολιών σε  </a:t>
            </a:r>
          </a:p>
          <a:p>
            <a:pPr marL="0" indent="0">
              <a:buNone/>
            </a:pPr>
            <a:r>
              <a:rPr lang="el-GR" sz="1500" i="1" dirty="0"/>
              <a:t> </a:t>
            </a:r>
            <a:r>
              <a:rPr lang="el-GR" sz="1500" i="1" dirty="0" smtClean="0"/>
              <a:t>   </a:t>
            </a:r>
            <a:r>
              <a:rPr lang="el-GR" sz="1500" i="1" dirty="0" smtClean="0"/>
              <a:t>διαπολιτισμικά περιβάλλοντα</a:t>
            </a:r>
            <a:r>
              <a:rPr lang="el-GR" sz="1500" dirty="0" smtClean="0"/>
              <a:t>. Εκδόσεις: </a:t>
            </a:r>
            <a:r>
              <a:rPr lang="el-GR" sz="1500" dirty="0" err="1" smtClean="0"/>
              <a:t>Σπανίδης</a:t>
            </a:r>
            <a:r>
              <a:rPr lang="el-GR" sz="1500" dirty="0" smtClean="0"/>
              <a:t>.</a:t>
            </a:r>
          </a:p>
          <a:p>
            <a:pPr marL="0" indent="0">
              <a:buNone/>
            </a:pPr>
            <a:r>
              <a:rPr lang="el-GR" sz="1500" dirty="0" err="1" smtClean="0"/>
              <a:t>Καράντζης</a:t>
            </a:r>
            <a:r>
              <a:rPr lang="el-GR" sz="1500" dirty="0" smtClean="0"/>
              <a:t>, Ι. (2001). Τα προβλήματα μνήμης των παιδιών με μαθησιακές δυσκολίες. Εκδόσεις: </a:t>
            </a:r>
          </a:p>
          <a:p>
            <a:pPr marL="0" indent="0">
              <a:buNone/>
            </a:pPr>
            <a:r>
              <a:rPr lang="el-GR" sz="1500" dirty="0"/>
              <a:t> </a:t>
            </a:r>
            <a:r>
              <a:rPr lang="el-GR" sz="1500" dirty="0" smtClean="0"/>
              <a:t>   </a:t>
            </a:r>
            <a:r>
              <a:rPr lang="el-GR" sz="1500" dirty="0" err="1" smtClean="0"/>
              <a:t>Τυπωθήτω</a:t>
            </a:r>
            <a:r>
              <a:rPr lang="el-GR" sz="1500" dirty="0" smtClean="0"/>
              <a:t>. </a:t>
            </a:r>
          </a:p>
          <a:p>
            <a:pPr marL="0" indent="0">
              <a:buNone/>
            </a:pPr>
            <a:r>
              <a:rPr lang="el-GR" sz="1500" dirty="0" err="1" smtClean="0"/>
              <a:t>Κολλιάδης</a:t>
            </a:r>
            <a:r>
              <a:rPr lang="el-GR" sz="1500" dirty="0" smtClean="0"/>
              <a:t>, Ε. (1996). Θεωρίες μάθησης και εκπαιδευτική πράξη: Συμπεριφοριστικές θεωρίες. Αθήνα: </a:t>
            </a:r>
          </a:p>
          <a:p>
            <a:pPr marL="0" indent="0">
              <a:buNone/>
            </a:pPr>
            <a:r>
              <a:rPr lang="el-GR" sz="1500" dirty="0"/>
              <a:t> </a:t>
            </a:r>
            <a:r>
              <a:rPr lang="el-GR" sz="1500" dirty="0" smtClean="0"/>
              <a:t>   </a:t>
            </a:r>
            <a:r>
              <a:rPr lang="el-GR" sz="1500" dirty="0" smtClean="0"/>
              <a:t>Ιδιωτική έκδοση</a:t>
            </a:r>
          </a:p>
          <a:p>
            <a:pPr marL="0" indent="0">
              <a:buNone/>
            </a:pPr>
            <a:r>
              <a:rPr lang="el-GR" sz="1500" dirty="0" err="1" smtClean="0"/>
              <a:t>Μπόντη</a:t>
            </a:r>
            <a:r>
              <a:rPr lang="el-GR" sz="1500" dirty="0" smtClean="0"/>
              <a:t>, Ε. (2013). </a:t>
            </a:r>
            <a:r>
              <a:rPr lang="el-GR" sz="1500" i="1" dirty="0" smtClean="0"/>
              <a:t>Ειδικές μαθησιακές δυσκολίες: Μια εναλλακτική προσέγγιση... για όλους. </a:t>
            </a:r>
            <a:r>
              <a:rPr lang="el-GR" sz="1500" dirty="0" smtClean="0"/>
              <a:t>Εκδόσεις: </a:t>
            </a:r>
          </a:p>
          <a:p>
            <a:pPr marL="0" indent="0">
              <a:buNone/>
            </a:pPr>
            <a:r>
              <a:rPr lang="el-GR" sz="1500" dirty="0" smtClean="0"/>
              <a:t>     </a:t>
            </a:r>
            <a:r>
              <a:rPr lang="el-GR" sz="1500" dirty="0" err="1" smtClean="0"/>
              <a:t>Μέθεξις</a:t>
            </a:r>
            <a:endParaRPr lang="en-US" sz="1500" dirty="0" smtClean="0"/>
          </a:p>
          <a:p>
            <a:pPr marL="0" indent="0">
              <a:buNone/>
            </a:pPr>
            <a:r>
              <a:rPr lang="el-GR" sz="1500" dirty="0" smtClean="0"/>
              <a:t>Παντελιάδου, Σ</a:t>
            </a:r>
            <a:r>
              <a:rPr lang="en-US" sz="1500" dirty="0" smtClean="0"/>
              <a:t>. (2007).</a:t>
            </a:r>
            <a:r>
              <a:rPr lang="el-GR" sz="1500" dirty="0" smtClean="0"/>
              <a:t> Εφαρμογές διδακτικής αξιολόγησης και μαθησιακές δυσκολίες</a:t>
            </a:r>
            <a:r>
              <a:rPr lang="en-US" sz="1500" dirty="0" smtClean="0"/>
              <a:t>.</a:t>
            </a:r>
            <a:r>
              <a:rPr lang="el-GR" sz="1500" dirty="0" smtClean="0"/>
              <a:t> Βόλος : </a:t>
            </a:r>
          </a:p>
          <a:p>
            <a:pPr marL="0" indent="0">
              <a:buNone/>
            </a:pPr>
            <a:r>
              <a:rPr lang="el-GR" sz="1500" dirty="0"/>
              <a:t> </a:t>
            </a:r>
            <a:r>
              <a:rPr lang="el-GR" sz="1500" dirty="0" smtClean="0"/>
              <a:t>   </a:t>
            </a:r>
            <a:r>
              <a:rPr lang="el-GR" sz="1500" dirty="0" smtClean="0"/>
              <a:t>Γράφημα.</a:t>
            </a:r>
          </a:p>
          <a:p>
            <a:pPr marL="0" indent="0">
              <a:buNone/>
            </a:pPr>
            <a:r>
              <a:rPr lang="el-GR" sz="1500" dirty="0" smtClean="0"/>
              <a:t>Σακκάς, Β. ( 2002).  </a:t>
            </a:r>
            <a:r>
              <a:rPr lang="el-GR" sz="1500" i="1" dirty="0" smtClean="0"/>
              <a:t>Μαθησιακές δυσκολίες και οικογένεια</a:t>
            </a:r>
            <a:r>
              <a:rPr lang="el-GR" sz="1500" dirty="0" smtClean="0"/>
              <a:t>. Εκδόσεις: Ατραπός</a:t>
            </a:r>
            <a:endParaRPr lang="el-GR" sz="15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27511827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Χρήσιμες ιστοσελίδες</a:t>
            </a:r>
            <a:endParaRPr lang="el-GR" dirty="0"/>
          </a:p>
        </p:txBody>
      </p:sp>
      <p:sp>
        <p:nvSpPr>
          <p:cNvPr id="3" name="Θέση περιεχομένου 2"/>
          <p:cNvSpPr>
            <a:spLocks noGrp="1"/>
          </p:cNvSpPr>
          <p:nvPr>
            <p:ph idx="1"/>
          </p:nvPr>
        </p:nvSpPr>
        <p:spPr/>
        <p:txBody>
          <a:bodyPr>
            <a:normAutofit fontScale="92500"/>
          </a:bodyPr>
          <a:lstStyle/>
          <a:p>
            <a:r>
              <a:rPr lang="en-US" sz="2000" dirty="0">
                <a:hlinkClick r:id="rId2"/>
              </a:rPr>
              <a:t>http://dide.ark.sch.gr/portal/sites/default/files/%CE%A4%CE%A3%CE%91%CE%9D%CE%A4%CE%97%CE%9B%CE%91.pdf</a:t>
            </a:r>
            <a:endParaRPr lang="el-GR" sz="2000" dirty="0" smtClean="0">
              <a:hlinkClick r:id="rId2"/>
            </a:endParaRPr>
          </a:p>
          <a:p>
            <a:r>
              <a:rPr lang="en-US" sz="2000" dirty="0" smtClean="0">
                <a:hlinkClick r:id="rId2"/>
              </a:rPr>
              <a:t>http</a:t>
            </a:r>
            <a:r>
              <a:rPr lang="en-US" sz="2000" dirty="0">
                <a:hlinkClick r:id="rId2"/>
              </a:rPr>
              <a:t>://dide.ark.sch.gr/portal/sites/default/files/%</a:t>
            </a:r>
            <a:r>
              <a:rPr lang="en-US" sz="2000" dirty="0" smtClean="0">
                <a:hlinkClick r:id="rId2"/>
              </a:rPr>
              <a:t>CE%A0%CE%91%CE%A0%CE%91%CE%93%CE%99%CE%91%CE%9D%CE%9D%CE%91%CE%9A%CE%97.pdf</a:t>
            </a:r>
            <a:endParaRPr lang="el-GR" sz="2000" dirty="0" smtClean="0"/>
          </a:p>
          <a:p>
            <a:r>
              <a:rPr lang="en-US" sz="2000" dirty="0">
                <a:hlinkClick r:id="rId3"/>
              </a:rPr>
              <a:t>http://dide.ark.sch.gr/portal/sites/default/files/%</a:t>
            </a:r>
            <a:r>
              <a:rPr lang="en-US" sz="2000" dirty="0" smtClean="0">
                <a:hlinkClick r:id="rId3"/>
              </a:rPr>
              <a:t>CE%A0%CE%91%CE%A0%CE%91%CE%94%CE%9F%CE%A0%CE%9F%CE%A5%CE%9B%CE%9F%CE%A5.pdf</a:t>
            </a:r>
            <a:endParaRPr lang="el-GR" sz="2000" dirty="0" smtClean="0"/>
          </a:p>
          <a:p>
            <a:r>
              <a:rPr lang="en-US" sz="2000" dirty="0">
                <a:hlinkClick r:id="rId4"/>
              </a:rPr>
              <a:t>http://dide.ark.sch.gr/portal/sites/default/files/%</a:t>
            </a:r>
            <a:r>
              <a:rPr lang="en-US" sz="2000" dirty="0" smtClean="0">
                <a:hlinkClick r:id="rId4"/>
              </a:rPr>
              <a:t>CE%A3%CE%A0%CE%A5%CE%A1%CE%9F%CE%A0%CE%9F%CE%A5%CE%9B%CE%9F%CE%A5.pdf</a:t>
            </a:r>
            <a:endParaRPr lang="el-GR" sz="2000" dirty="0" smtClean="0"/>
          </a:p>
          <a:p>
            <a:r>
              <a:rPr lang="en-US" sz="2000" dirty="0">
                <a:hlinkClick r:id="rId5"/>
              </a:rPr>
              <a:t>http://dide.ark.sch.gr/portal/sites/default/files/%</a:t>
            </a:r>
            <a:r>
              <a:rPr lang="en-US" sz="2000" dirty="0" smtClean="0">
                <a:hlinkClick r:id="rId5"/>
              </a:rPr>
              <a:t>CE%9C%CE%91%CE%A1%CE%93%CE%99%CE%91.pdf</a:t>
            </a:r>
            <a:endParaRPr lang="el-GR" sz="2000" dirty="0" smtClean="0"/>
          </a:p>
          <a:p>
            <a:endParaRPr lang="el-GR" sz="2000" dirty="0" smtClean="0"/>
          </a:p>
          <a:p>
            <a:endParaRPr lang="el-GR" sz="2000" dirty="0" smtClean="0"/>
          </a:p>
          <a:p>
            <a:endParaRPr lang="el-GR" sz="2000" dirty="0"/>
          </a:p>
          <a:p>
            <a:endParaRPr lang="el-GR" sz="2000" dirty="0" smtClean="0"/>
          </a:p>
          <a:p>
            <a:endParaRPr lang="el-GR"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41777604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10,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47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938990"/>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Ζακοπούλου</a:t>
            </a:r>
            <a:r>
              <a:rPr lang="el-GR" sz="2400" dirty="0" smtClean="0">
                <a:solidFill>
                  <a:schemeClr val="bg1">
                    <a:lumMod val="50000"/>
                  </a:schemeClr>
                </a:solidFill>
              </a:rPr>
              <a:t> Βικτωρία (2015). Μαθησιακές </a:t>
            </a:r>
            <a:r>
              <a:rPr lang="el-GR" sz="2400" dirty="0">
                <a:solidFill>
                  <a:schemeClr val="bg1">
                    <a:lumMod val="50000"/>
                  </a:schemeClr>
                </a:solidFill>
              </a:rPr>
              <a:t>Δυσκολίες: </a:t>
            </a:r>
            <a:r>
              <a:rPr lang="el-GR" sz="2400" dirty="0" err="1">
                <a:solidFill>
                  <a:schemeClr val="bg1">
                    <a:lumMod val="50000"/>
                  </a:schemeClr>
                </a:solidFill>
              </a:rPr>
              <a:t>δυγλωσσία</a:t>
            </a:r>
            <a:r>
              <a:rPr lang="el-GR" sz="2400" dirty="0">
                <a:solidFill>
                  <a:schemeClr val="bg1">
                    <a:lumMod val="50000"/>
                  </a:schemeClr>
                </a:solidFill>
              </a:rPr>
              <a:t> και </a:t>
            </a:r>
            <a:r>
              <a:rPr lang="el-GR" sz="2400" dirty="0" err="1">
                <a:solidFill>
                  <a:schemeClr val="bg1">
                    <a:lumMod val="50000"/>
                  </a:schemeClr>
                </a:solidFill>
              </a:rPr>
              <a:t>πολυγλωσσικό</a:t>
            </a:r>
            <a:r>
              <a:rPr lang="el-GR" sz="2400" dirty="0">
                <a:solidFill>
                  <a:schemeClr val="bg1">
                    <a:lumMod val="50000"/>
                  </a:schemeClr>
                </a:solidFill>
              </a:rPr>
              <a:t> </a:t>
            </a:r>
            <a:r>
              <a:rPr lang="el-GR" sz="2400" dirty="0" smtClean="0">
                <a:solidFill>
                  <a:schemeClr val="bg1">
                    <a:lumMod val="50000"/>
                  </a:schemeClr>
                </a:solidFill>
              </a:rPr>
              <a:t>περιβάλλον. ΤΕΙ ΗΠΕΙΡΟΥ. Διαθέσιμο από :</a:t>
            </a:r>
            <a:endParaRPr lang="el-GR" sz="2400" dirty="0">
              <a:solidFill>
                <a:schemeClr val="bg1">
                  <a:lumMod val="50000"/>
                </a:schemeClr>
              </a:solidFill>
            </a:endParaRPr>
          </a:p>
          <a:p>
            <a:pPr algn="just"/>
            <a:r>
              <a:rPr lang="en-US" sz="2400" dirty="0">
                <a:solidFill>
                  <a:schemeClr val="bg1">
                    <a:lumMod val="50000"/>
                  </a:schemeClr>
                </a:solidFill>
                <a:hlinkClick r:id="rId5"/>
              </a:rPr>
              <a:t>http://eclass.teiep.gr/courses/LOGO101</a:t>
            </a:r>
            <a:r>
              <a:rPr lang="en-US" sz="2400" dirty="0" smtClean="0">
                <a:solidFill>
                  <a:schemeClr val="bg1">
                    <a:lumMod val="50000"/>
                  </a:schemeClr>
                </a:solidFill>
                <a:hlinkClick r:id="rId5"/>
              </a:rPr>
              <a:t>/</a:t>
            </a:r>
            <a:endParaRPr lang="el-GR" sz="2400" dirty="0" smtClean="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&lt;Τσάνταλη Ελένη&gt;</a:t>
            </a:r>
            <a:endParaRPr lang="el-GR" sz="2900" b="1" dirty="0"/>
          </a:p>
          <a:p>
            <a:pPr algn="r"/>
            <a:r>
              <a:rPr lang="el-GR" sz="2900" dirty="0" smtClean="0"/>
              <a:t>&lt;Ιωάννινα&gt;, 2015</a:t>
            </a:r>
            <a:endParaRPr lang="el-GR" sz="29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a:bodyPr>
          <a:lstStyle/>
          <a:p>
            <a:pPr marL="0" indent="0">
              <a:buNone/>
            </a:pPr>
            <a:r>
              <a:rPr lang="el-GR" sz="3500" dirty="0" smtClean="0"/>
              <a:t>Στο τέλος της ενότητας οι φοιτητές πρέπει να γνωρίζουν : </a:t>
            </a:r>
          </a:p>
          <a:p>
            <a:pPr>
              <a:buFont typeface="Wingdings" panose="05000000000000000000" pitchFamily="2" charset="2"/>
              <a:buChar char="ü"/>
            </a:pPr>
            <a:r>
              <a:rPr lang="el-GR" dirty="0"/>
              <a:t> </a:t>
            </a:r>
            <a:r>
              <a:rPr lang="el-GR" dirty="0" err="1" smtClean="0"/>
              <a:t>Ττι</a:t>
            </a:r>
            <a:r>
              <a:rPr lang="el-GR" dirty="0" smtClean="0"/>
              <a:t> είναι </a:t>
            </a:r>
            <a:r>
              <a:rPr lang="el-GR" dirty="0" err="1" smtClean="0"/>
              <a:t>παραβατική</a:t>
            </a:r>
            <a:r>
              <a:rPr lang="el-GR" dirty="0" smtClean="0"/>
              <a:t> συμπεριφορά</a:t>
            </a:r>
            <a:endParaRPr lang="el-GR" dirty="0" smtClean="0"/>
          </a:p>
          <a:p>
            <a:pPr>
              <a:buFont typeface="Wingdings" panose="05000000000000000000" pitchFamily="2" charset="2"/>
              <a:buChar char="ü"/>
            </a:pPr>
            <a:r>
              <a:rPr lang="el-GR" dirty="0" smtClean="0"/>
              <a:t>Ποιες </a:t>
            </a:r>
            <a:r>
              <a:rPr lang="el-GR" dirty="0" err="1" smtClean="0"/>
              <a:t>παραβατικές</a:t>
            </a:r>
            <a:r>
              <a:rPr lang="el-GR" dirty="0" smtClean="0"/>
              <a:t> συμπεριφορές προκαλούνται λόγω των μαθησιακών δυσκολιών</a:t>
            </a:r>
          </a:p>
          <a:p>
            <a:pPr>
              <a:buFont typeface="Wingdings" panose="05000000000000000000" pitchFamily="2" charset="2"/>
              <a:buChar char="ü"/>
            </a:pPr>
            <a:r>
              <a:rPr lang="el-GR" dirty="0" smtClean="0"/>
              <a:t>Ερευνητικά δεδομένα που ισχύουν στην Ελλάδα</a:t>
            </a:r>
            <a:endParaRPr lang="el-GR" dirty="0" smtClean="0"/>
          </a:p>
          <a:p>
            <a:endParaRPr lang="el-GR" dirty="0" smtClean="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a:t>
            </a:r>
            <a:r>
              <a:rPr lang="el-GR" sz="1200" dirty="0" smtClean="0">
                <a:solidFill>
                  <a:schemeClr val="bg1"/>
                </a:solidFill>
              </a:rPr>
              <a:t>10,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50</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1097392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smtClean="0">
                <a:solidFill>
                  <a:schemeClr val="bg1"/>
                </a:solidFill>
              </a:rPr>
              <a:t>ΜΑΘΗΣΙΑΚΕΣ ΔΥΣΚΟΛΙΕΣ</a:t>
            </a:r>
            <a:r>
              <a:rPr lang="el-GR" sz="1200" dirty="0" smtClean="0">
                <a:solidFill>
                  <a:schemeClr val="bg1"/>
                </a:solidFill>
              </a:rPr>
              <a:t>, </a:t>
            </a:r>
            <a:r>
              <a:rPr lang="el-GR" sz="1200" dirty="0">
                <a:solidFill>
                  <a:schemeClr val="bg1"/>
                </a:solidFill>
              </a:rPr>
              <a:t>Ενότητα </a:t>
            </a:r>
            <a:r>
              <a:rPr lang="el-GR" sz="1200" dirty="0" smtClean="0">
                <a:solidFill>
                  <a:schemeClr val="bg1"/>
                </a:solidFill>
              </a:rPr>
              <a:t> 10, </a:t>
            </a:r>
            <a:r>
              <a:rPr lang="el-GR" sz="1200" dirty="0">
                <a:solidFill>
                  <a:schemeClr val="bg1"/>
                </a:solidFill>
              </a:rPr>
              <a:t>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51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val="576997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l-GR" dirty="0"/>
              <a:t>Παρουσίαση </a:t>
            </a:r>
            <a:r>
              <a:rPr lang="el-GR" dirty="0" smtClean="0"/>
              <a:t>έρευνας με θέμα «Πρόδρομα </a:t>
            </a:r>
            <a:r>
              <a:rPr lang="el-GR" dirty="0"/>
              <a:t>στοιχεία διαταραχών μάθησης σε ενήλικες κρατούμενους σε σωφρονιστικά καταστήματα, ηλικίας 20-45 ετών</a:t>
            </a:r>
            <a:r>
              <a:rPr lang="el-GR" dirty="0" smtClean="0"/>
              <a:t>»</a:t>
            </a:r>
            <a:endParaRPr lang="el-GR" dirty="0"/>
          </a:p>
          <a:p>
            <a:pPr marL="0" indent="0" algn="ctr">
              <a:buNone/>
            </a:pPr>
            <a:r>
              <a:rPr lang="el-GR" dirty="0"/>
              <a:t>Βικτωρία  </a:t>
            </a:r>
            <a:r>
              <a:rPr lang="el-GR" dirty="0" err="1"/>
              <a:t>Ζακοπούλου</a:t>
            </a:r>
            <a:r>
              <a:rPr lang="el-GR" dirty="0"/>
              <a:t> - Θεοδώρα Πάσχου - Παναγιώτης  Τζαβέλας</a:t>
            </a:r>
          </a:p>
          <a:p>
            <a:pPr marL="0" indent="0" algn="ctr">
              <a:buNone/>
            </a:pPr>
            <a:r>
              <a:rPr lang="el-GR" dirty="0"/>
              <a:t> </a:t>
            </a:r>
          </a:p>
          <a:p>
            <a:pPr marL="0" indent="0" algn="ctr">
              <a:buNone/>
            </a:pPr>
            <a:r>
              <a:rPr lang="el-GR" dirty="0"/>
              <a:t> Τμήμα </a:t>
            </a:r>
            <a:r>
              <a:rPr lang="el-GR" dirty="0" err="1"/>
              <a:t>Λογοθεραπείας</a:t>
            </a:r>
            <a:r>
              <a:rPr lang="el-GR" dirty="0"/>
              <a:t>-ΤΕΙ ΗΠΕΙΡΟΥ Σωφρονιστικό Κατάστημα Ιωαννίνων</a:t>
            </a:r>
          </a:p>
          <a:p>
            <a:pPr marL="514350" indent="-514350">
              <a:buAutoNum type="arabicPeriod"/>
            </a:pPr>
            <a:endParaRPr lang="el-GR" dirty="0" smtClean="0"/>
          </a:p>
          <a:p>
            <a:pPr marL="514350" indent="-514350">
              <a:buAutoNum type="arabicPeriod"/>
            </a:pPr>
            <a:endParaRPr lang="el-GR" dirty="0"/>
          </a:p>
        </p:txBody>
      </p:sp>
      <p:sp>
        <p:nvSpPr>
          <p:cNvPr id="4" name="Slide Number Placeholder 3"/>
          <p:cNvSpPr>
            <a:spLocks noGrp="1"/>
          </p:cNvSpPr>
          <p:nvPr>
            <p:ph type="sldNum" sz="quarter" idx="12"/>
          </p:nvPr>
        </p:nvSpPr>
        <p:spPr/>
        <p:txBody>
          <a:bodyPr/>
          <a:lstStyle/>
          <a:p>
            <a:fld id="{95390251-5B84-4D2F-A9C7-1C62C4738B3F}" type="slidenum">
              <a:rPr lang="el-GR" smtClean="0"/>
              <a:pPr/>
              <a:t>6</a:t>
            </a:fld>
            <a:endParaRPr lang="el-GR"/>
          </a:p>
        </p:txBody>
      </p:sp>
    </p:spTree>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722313" y="3646287"/>
            <a:ext cx="7772400" cy="1135063"/>
          </a:xfrm>
        </p:spPr>
        <p:txBody>
          <a:bodyPr>
            <a:noAutofit/>
          </a:bodyPr>
          <a:lstStyle/>
          <a:p>
            <a:r>
              <a:rPr lang="el-GR" sz="2800"/>
              <a:t>Μαθησιακές δυσκολίες και παραβατική συμπεριφορά </a:t>
            </a:r>
            <a:endParaRPr lang="el-GR" sz="2800" dirty="0"/>
          </a:p>
        </p:txBody>
      </p:sp>
      <p:sp>
        <p:nvSpPr>
          <p:cNvPr id="10" name="Θέση κειμένου 9"/>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579623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cs typeface="Times New Roman" pitchFamily="18" charset="0"/>
              </a:rPr>
              <a:t>Εισαγωγικές επισημάνσεις (1 από 2)</a:t>
            </a:r>
            <a:br>
              <a:rPr lang="el-GR" dirty="0">
                <a:cs typeface="Times New Roman" pitchFamily="18" charset="0"/>
              </a:rPr>
            </a:br>
            <a:endParaRPr lang="el-GR" dirty="0"/>
          </a:p>
        </p:txBody>
      </p:sp>
      <p:sp>
        <p:nvSpPr>
          <p:cNvPr id="3" name="Θέση περιεχομένου 2"/>
          <p:cNvSpPr>
            <a:spLocks noGrp="1"/>
          </p:cNvSpPr>
          <p:nvPr>
            <p:ph idx="1"/>
          </p:nvPr>
        </p:nvSpPr>
        <p:spPr/>
        <p:txBody>
          <a:bodyPr>
            <a:normAutofit fontScale="92500" lnSpcReduction="10000"/>
          </a:bodyPr>
          <a:lstStyle/>
          <a:p>
            <a:pPr marL="428608" indent="-428608" algn="just">
              <a:lnSpc>
                <a:spcPct val="80000"/>
              </a:lnSpc>
              <a:buClr>
                <a:schemeClr val="tx1"/>
              </a:buClr>
              <a:buFont typeface="Wingdings" pitchFamily="2" charset="2"/>
              <a:buAutoNum type="arabicParenR"/>
              <a:defRPr/>
            </a:pPr>
            <a:r>
              <a:rPr lang="el-GR" dirty="0">
                <a:cs typeface="Times New Roman" pitchFamily="18" charset="0"/>
              </a:rPr>
              <a:t>η εκδήλωση διαταραχών στην κατάκτηση μαθησιακών δεξιοτήτων προκαλεί προβλήματα σε εξωτερικές (εκτελεστικές) συμπεριφορές.</a:t>
            </a:r>
          </a:p>
          <a:p>
            <a:pPr marL="428608" indent="-428608" algn="just">
              <a:lnSpc>
                <a:spcPct val="80000"/>
              </a:lnSpc>
              <a:buClr>
                <a:schemeClr val="tx1"/>
              </a:buClr>
              <a:buFont typeface="Wingdings" pitchFamily="2" charset="2"/>
              <a:buAutoNum type="arabicParenR"/>
              <a:defRPr/>
            </a:pPr>
            <a:r>
              <a:rPr lang="el-GR" dirty="0">
                <a:cs typeface="Times New Roman" pitchFamily="18" charset="0"/>
              </a:rPr>
              <a:t> οι διαταραχές μάθησης προκαλούν προβλήματα κοινωνικής συμπεριφοράς, τα οποία προκαλούν συναισθηματικές διαταραχές.</a:t>
            </a:r>
          </a:p>
          <a:p>
            <a:pPr marL="428608" indent="-428608" algn="just">
              <a:lnSpc>
                <a:spcPct val="80000"/>
              </a:lnSpc>
              <a:buClr>
                <a:schemeClr val="tx1"/>
              </a:buClr>
              <a:buFont typeface="Wingdings" pitchFamily="2" charset="2"/>
              <a:buAutoNum type="arabicParenR"/>
              <a:defRPr/>
            </a:pPr>
            <a:r>
              <a:rPr lang="el-GR" dirty="0">
                <a:cs typeface="Times New Roman" pitchFamily="18" charset="0"/>
              </a:rPr>
              <a:t> οι διαταραχές μάθησης με συνέπειες τις κοινωνικές και συναισθηματικές διαταραχές εξακολουθούν να υφίστανται στην εφηβική και ενήλικη ζωή ως διαταραχές συμπεριφοράς. </a:t>
            </a:r>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spTree>
    <p:extLst>
      <p:ext uri="{BB962C8B-B14F-4D97-AF65-F5344CB8AC3E}">
        <p14:creationId xmlns:p14="http://schemas.microsoft.com/office/powerpoint/2010/main" val="512384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cs typeface="Times New Roman" pitchFamily="18" charset="0"/>
              </a:rPr>
              <a:t>Εισαγωγικές επισημάνσεις </a:t>
            </a:r>
            <a:r>
              <a:rPr lang="el-GR" dirty="0" smtClean="0">
                <a:cs typeface="Times New Roman" pitchFamily="18" charset="0"/>
              </a:rPr>
              <a:t>(2 </a:t>
            </a:r>
            <a:r>
              <a:rPr lang="el-GR" dirty="0">
                <a:cs typeface="Times New Roman" pitchFamily="18" charset="0"/>
              </a:rPr>
              <a:t>από 2)</a:t>
            </a:r>
            <a:br>
              <a:rPr lang="el-GR" dirty="0">
                <a:cs typeface="Times New Roman" pitchFamily="18" charset="0"/>
              </a:rPr>
            </a:br>
            <a:endParaRPr lang="el-GR" dirty="0"/>
          </a:p>
        </p:txBody>
      </p:sp>
      <p:sp>
        <p:nvSpPr>
          <p:cNvPr id="3" name="Θέση περιεχομένου 2"/>
          <p:cNvSpPr>
            <a:spLocks noGrp="1"/>
          </p:cNvSpPr>
          <p:nvPr>
            <p:ph idx="1"/>
          </p:nvPr>
        </p:nvSpPr>
        <p:spPr/>
        <p:txBody>
          <a:bodyPr>
            <a:normAutofit fontScale="85000" lnSpcReduction="20000"/>
          </a:bodyPr>
          <a:lstStyle/>
          <a:p>
            <a:pPr algn="just">
              <a:lnSpc>
                <a:spcPct val="90000"/>
              </a:lnSpc>
              <a:buNone/>
            </a:pPr>
            <a:r>
              <a:rPr lang="en-US" altLang="el-GR" dirty="0" err="1">
                <a:latin typeface="Times New Roman" panose="02020603050405020304" pitchFamily="18" charset="0"/>
              </a:rPr>
              <a:t>i</a:t>
            </a:r>
            <a:r>
              <a:rPr lang="el-GR" altLang="el-GR" dirty="0">
                <a:latin typeface="Times New Roman" panose="02020603050405020304" pitchFamily="18" charset="0"/>
              </a:rPr>
              <a:t>) </a:t>
            </a:r>
            <a:r>
              <a:rPr lang="el-GR" altLang="el-GR" dirty="0"/>
              <a:t>να αναδείξουμε (μέσω της αναδρομικής μελέτης) το βαθμό συσχέτισης χαρακτηριστικών των διαταραχών μάθησης με διαταραχές συμπεριφοράς σε μια πρόδρομη μορφή </a:t>
            </a:r>
            <a:r>
              <a:rPr lang="el-GR" altLang="el-GR" dirty="0" err="1"/>
              <a:t>συνεκδήλωσής</a:t>
            </a:r>
            <a:r>
              <a:rPr lang="el-GR" altLang="el-GR" dirty="0"/>
              <a:t> τους, όπως είναι η σχολική και εφηβική ηλικία </a:t>
            </a:r>
          </a:p>
          <a:p>
            <a:pPr algn="just">
              <a:lnSpc>
                <a:spcPct val="90000"/>
              </a:lnSpc>
              <a:buNone/>
            </a:pPr>
            <a:r>
              <a:rPr lang="en-US" altLang="el-GR" dirty="0"/>
              <a:t>ii</a:t>
            </a:r>
            <a:r>
              <a:rPr lang="el-GR" altLang="el-GR" dirty="0"/>
              <a:t>) να διαμορφώσουμε επαρκή ερευνητικά δεδομένα, τα οποία θα συμβάλλουν και θα επιτρέψουν την επίτευξη μιας νέας, μεταγενέστερης ερευνητικής προσπάθειας, στοχεύοντας στην ανάδειξη κοινών χαρακτηριστικών στο γενετικό και </a:t>
            </a:r>
            <a:r>
              <a:rPr lang="el-GR" altLang="el-GR" dirty="0" err="1"/>
              <a:t>νευροφυσιολογικό</a:t>
            </a:r>
            <a:r>
              <a:rPr lang="el-GR" altLang="el-GR" dirty="0"/>
              <a:t> </a:t>
            </a:r>
            <a:r>
              <a:rPr lang="en-US" altLang="el-GR" dirty="0"/>
              <a:t>profile</a:t>
            </a:r>
            <a:r>
              <a:rPr lang="el-GR" altLang="el-GR" dirty="0"/>
              <a:t> των μαθησιακών δυσκολιών και των διαταραχών συμπεριφοράς.</a:t>
            </a:r>
            <a:endParaRPr lang="en-GB" altLang="el-GR" dirty="0"/>
          </a:p>
          <a:p>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18675571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Ουράνιο">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Ουράνιο">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Override>
</file>

<file path=ppt/theme/themeOverride2.xml><?xml version="1.0" encoding="utf-8"?>
<a:themeOverride xmlns:a="http://schemas.openxmlformats.org/drawingml/2006/main">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Προεπιλεγμένη σχεδίαση">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4943</TotalTime>
  <Words>2107</Words>
  <Application>Microsoft Office PowerPoint</Application>
  <PresentationFormat>Προβολή στην οθόνη (16:10)</PresentationFormat>
  <Paragraphs>220</Paragraphs>
  <Slides>52</Slides>
  <Notes>17</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52</vt:i4>
      </vt:variant>
    </vt:vector>
  </HeadingPairs>
  <TitlesOfParts>
    <vt:vector size="60" baseType="lpstr">
      <vt:lpstr>Arial</vt:lpstr>
      <vt:lpstr>Book Antiqua</vt:lpstr>
      <vt:lpstr>Calibri</vt:lpstr>
      <vt:lpstr>Times New Roman</vt:lpstr>
      <vt:lpstr>Wingdings</vt:lpstr>
      <vt:lpstr>Θέμα του Office</vt:lpstr>
      <vt:lpstr>Document</vt:lpstr>
      <vt:lpstr>Microsoft Office Word Document</vt:lpstr>
      <vt:lpstr>Μαθησιακές Δυσκολίες: δυγλωσσία και πολυγλωσσικό περιβάλλον</vt:lpstr>
      <vt:lpstr>Παρουσίαση του PowerPoint</vt:lpstr>
      <vt:lpstr>Άδειες Χρήσης</vt:lpstr>
      <vt:lpstr>Χρηματοδότηση</vt:lpstr>
      <vt:lpstr>Σκοποί  ενότητας</vt:lpstr>
      <vt:lpstr>Περιεχόμενα ενότητας</vt:lpstr>
      <vt:lpstr>Μαθησιακές δυσκολίες και παραβατική συμπεριφορά </vt:lpstr>
      <vt:lpstr>Εισαγωγικές επισημάνσεις (1 από 2) </vt:lpstr>
      <vt:lpstr>Εισαγωγικές επισημάνσεις (2 από 2) </vt:lpstr>
      <vt:lpstr> Κύρια ερωτήματα  της παρούσας έρευνας (1 από 2) </vt:lpstr>
      <vt:lpstr>Κύρια ερωτήματα  της παρούσας έρευνας (2 από 2)</vt:lpstr>
      <vt:lpstr>Επισημάνσεις (1 από 2)</vt:lpstr>
      <vt:lpstr>Επισημάνσεις (2 από 2)</vt:lpstr>
      <vt:lpstr>Μεθοδολογία  </vt:lpstr>
      <vt:lpstr>δειγματοληψία</vt:lpstr>
      <vt:lpstr>Τομείς διερεύνησης (1 από 2)</vt:lpstr>
      <vt:lpstr>Τομείς διερεύνησης (2 από 2)</vt:lpstr>
      <vt:lpstr>Στατιστική Ανάλυση </vt:lpstr>
      <vt:lpstr> Η ηλικία των κρατουμένων κυμάνθηκε μεταξύ 18 και 70 ετών </vt:lpstr>
      <vt:lpstr>Κύρια αδικήματα που καταγράφησαν: (1 από 2)</vt:lpstr>
      <vt:lpstr>Κύρια αδικήματα που καταγράφησαν: (2 από 2)</vt:lpstr>
      <vt:lpstr>Μορφωτικό επίπεδο κρατουμένων</vt:lpstr>
      <vt:lpstr>Κατηγοριοποίηση επαγγελμάτων</vt:lpstr>
      <vt:lpstr>2. Αξιοπιστία τομέων διερεύνησης:  </vt:lpstr>
      <vt:lpstr>Πίνακας αξιοπιστίας</vt:lpstr>
      <vt:lpstr> 3. Βαθμός ανεξαρτησίας μεταβλητών (x2) </vt:lpstr>
      <vt:lpstr>Παρουσίαση του PowerPoint</vt:lpstr>
      <vt:lpstr>Παρουσίαση του PowerPoint</vt:lpstr>
      <vt:lpstr>Παρουσίαση του PowerPoint</vt:lpstr>
      <vt:lpstr>Παρουσίαση του PowerPoint</vt:lpstr>
      <vt:lpstr>4. Γραμμική ανάλυση</vt:lpstr>
      <vt:lpstr>Παρουσίαση του PowerPoint</vt:lpstr>
      <vt:lpstr>Παρουσίαση του PowerPoint</vt:lpstr>
      <vt:lpstr>1ο Συμπέρασμα</vt:lpstr>
      <vt:lpstr>2ο  Έλλειψη αναπτυξιακών διαταραχών</vt:lpstr>
      <vt:lpstr>3ο  Καθοριστική αναδεικνύεται η σχολική ηλικία</vt:lpstr>
      <vt:lpstr> 4ο  Σημαντική κρίνεται η εφηβική ηλικία ως προς:  </vt:lpstr>
      <vt:lpstr>5ο  συμπέρασμα</vt:lpstr>
      <vt:lpstr>Συμβολή της έρευνας</vt:lpstr>
      <vt:lpstr>Σχηματοποίηση συμπερασμάτων</vt:lpstr>
      <vt:lpstr>ΣΥΜΠΕΡΑΣΜΑΤΙΚΑ</vt:lpstr>
      <vt:lpstr>Διάγραμμα</vt:lpstr>
      <vt:lpstr>Τελικά συμπεράσματα</vt:lpstr>
      <vt:lpstr>Τελικά συμπεράσματα</vt:lpstr>
      <vt:lpstr>Βιβλιογραφία ενότητας</vt:lpstr>
      <vt:lpstr>Χρήσιμες ιστοσελίδες</vt:lpstr>
      <vt:lpstr>Σημείωμα Αναφοράς</vt:lpstr>
      <vt:lpstr>Σημείωμα Αδειοδότησης</vt:lpstr>
      <vt:lpstr>Παρουσίαση του PowerPoint</vt:lpstr>
      <vt:lpstr>Παρουσίαση του PowerPoint</vt:lpstr>
      <vt:lpstr>Διατήρηση Σημειωμάτων</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Ελένη Τσάνταλη</cp:lastModifiedBy>
  <cp:revision>379</cp:revision>
  <dcterms:created xsi:type="dcterms:W3CDTF">2012-09-06T09:03:05Z</dcterms:created>
  <dcterms:modified xsi:type="dcterms:W3CDTF">2015-11-13T07:19:41Z</dcterms:modified>
</cp:coreProperties>
</file>