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handoutMasterIdLst>
    <p:handoutMasterId r:id="rId53"/>
  </p:handoutMasterIdLst>
  <p:sldIdLst>
    <p:sldId id="256" r:id="rId2"/>
    <p:sldId id="289" r:id="rId3"/>
    <p:sldId id="257" r:id="rId4"/>
    <p:sldId id="259" r:id="rId5"/>
    <p:sldId id="261" r:id="rId6"/>
    <p:sldId id="451" r:id="rId7"/>
    <p:sldId id="262" r:id="rId8"/>
    <p:sldId id="491" r:id="rId9"/>
    <p:sldId id="452" r:id="rId10"/>
    <p:sldId id="456" r:id="rId11"/>
    <p:sldId id="457" r:id="rId12"/>
    <p:sldId id="471" r:id="rId13"/>
    <p:sldId id="458" r:id="rId14"/>
    <p:sldId id="472" r:id="rId15"/>
    <p:sldId id="459" r:id="rId16"/>
    <p:sldId id="460" r:id="rId17"/>
    <p:sldId id="473" r:id="rId18"/>
    <p:sldId id="461" r:id="rId19"/>
    <p:sldId id="475" r:id="rId20"/>
    <p:sldId id="476" r:id="rId21"/>
    <p:sldId id="477" r:id="rId22"/>
    <p:sldId id="493" r:id="rId23"/>
    <p:sldId id="478" r:id="rId24"/>
    <p:sldId id="479" r:id="rId25"/>
    <p:sldId id="465" r:id="rId26"/>
    <p:sldId id="480" r:id="rId27"/>
    <p:sldId id="481" r:id="rId28"/>
    <p:sldId id="482" r:id="rId29"/>
    <p:sldId id="483" r:id="rId30"/>
    <p:sldId id="484" r:id="rId31"/>
    <p:sldId id="486" r:id="rId32"/>
    <p:sldId id="487" r:id="rId33"/>
    <p:sldId id="469" r:id="rId34"/>
    <p:sldId id="488" r:id="rId35"/>
    <p:sldId id="470" r:id="rId36"/>
    <p:sldId id="490" r:id="rId37"/>
    <p:sldId id="489" r:id="rId38"/>
    <p:sldId id="492" r:id="rId39"/>
    <p:sldId id="453" r:id="rId40"/>
    <p:sldId id="454" r:id="rId41"/>
    <p:sldId id="443" r:id="rId42"/>
    <p:sldId id="455" r:id="rId43"/>
    <p:sldId id="450" r:id="rId44"/>
    <p:sldId id="351" r:id="rId45"/>
    <p:sldId id="291" r:id="rId46"/>
    <p:sldId id="292" r:id="rId47"/>
    <p:sldId id="293" r:id="rId48"/>
    <p:sldId id="294" r:id="rId49"/>
    <p:sldId id="295" r:id="rId50"/>
    <p:sldId id="280" r:id="rId51"/>
  </p:sldIdLst>
  <p:sldSz cx="9144000" cy="5715000" type="screen16x10"/>
  <p:notesSz cx="6858000" cy="9144000"/>
  <p:custDataLst>
    <p:tags r:id="rId54"/>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 id="1" name="Ελένη Τσάνταλη" initials="ΕΤ" lastIdx="3" clrIdx="1">
    <p:extLst>
      <p:ext uri="{19B8F6BF-5375-455C-9EA6-DF929625EA0E}">
        <p15:presenceInfo xmlns:p15="http://schemas.microsoft.com/office/powerpoint/2012/main" userId="ca97fe87154994d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528" autoAdjust="0"/>
    <p:restoredTop sz="99309" autoAdjust="0"/>
  </p:normalViewPr>
  <p:slideViewPr>
    <p:cSldViewPr>
      <p:cViewPr varScale="1">
        <p:scale>
          <a:sx n="89" d="100"/>
          <a:sy n="89" d="100"/>
        </p:scale>
        <p:origin x="90" y="66"/>
      </p:cViewPr>
      <p:guideLst>
        <p:guide orient="horz" pos="180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85" d="100"/>
          <a:sy n="85" d="100"/>
        </p:scale>
        <p:origin x="-3150"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Θέση ημερομηνίας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76FD7C3-D6B9-42BB-A7A4-7D449DB9A6E2}" type="datetimeFigureOut">
              <a:rPr lang="en-GB" smtClean="0"/>
              <a:t>14/11/2015</a:t>
            </a:fld>
            <a:endParaRPr lang="en-GB"/>
          </a:p>
        </p:txBody>
      </p:sp>
      <p:sp>
        <p:nvSpPr>
          <p:cNvPr id="4" name="Θέση υποσέλιδου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Θέση αριθμού διαφάνειας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F6BA1F4-DDF4-4058-8933-5F04CCBA71D1}" type="slidenum">
              <a:rPr lang="en-GB" smtClean="0"/>
              <a:t>‹#›</a:t>
            </a:fld>
            <a:endParaRPr lang="en-GB"/>
          </a:p>
        </p:txBody>
      </p:sp>
    </p:spTree>
    <p:extLst>
      <p:ext uri="{BB962C8B-B14F-4D97-AF65-F5344CB8AC3E}">
        <p14:creationId xmlns:p14="http://schemas.microsoft.com/office/powerpoint/2010/main" val="31753628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14/11/2015</a:t>
            </a:fld>
            <a:endParaRPr lang="el-GR"/>
          </a:p>
        </p:txBody>
      </p:sp>
      <p:sp>
        <p:nvSpPr>
          <p:cNvPr id="4" name="Θέση εικόνας διαφάνειας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p:spPr>
        <p:txBody>
          <a:bodyPr/>
          <a:lstStyle/>
          <a:p>
            <a:pPr eaLnBrk="1" hangingPunct="1"/>
            <a:endParaRPr lang="el-GR" altLang="el-GR" smtClean="0"/>
          </a:p>
        </p:txBody>
      </p:sp>
      <p:sp>
        <p:nvSpPr>
          <p:cNvPr id="28676" name="Slide Number Placeholder 3"/>
          <p:cNvSpPr>
            <a:spLocks noGrp="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FF5375F-E742-4A4B-AE65-41C9618E2A27}" type="slidenum">
              <a:rPr lang="el-GR" altLang="el-GR" sz="1200" smtClean="0"/>
              <a:pPr/>
              <a:t>17</a:t>
            </a:fld>
            <a:endParaRPr lang="el-GR" altLang="el-GR" sz="1200" smtClean="0"/>
          </a:p>
        </p:txBody>
      </p:sp>
    </p:spTree>
    <p:extLst>
      <p:ext uri="{BB962C8B-B14F-4D97-AF65-F5344CB8AC3E}">
        <p14:creationId xmlns:p14="http://schemas.microsoft.com/office/powerpoint/2010/main" val="12961043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45</a:t>
            </a:fld>
            <a:endParaRPr lang="el-GR"/>
          </a:p>
        </p:txBody>
      </p:sp>
    </p:spTree>
    <p:extLst>
      <p:ext uri="{BB962C8B-B14F-4D97-AF65-F5344CB8AC3E}">
        <p14:creationId xmlns:p14="http://schemas.microsoft.com/office/powerpoint/2010/main" val="36499802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46</a:t>
            </a:fld>
            <a:endParaRPr lang="el-GR"/>
          </a:p>
        </p:txBody>
      </p:sp>
    </p:spTree>
    <p:extLst>
      <p:ext uri="{BB962C8B-B14F-4D97-AF65-F5344CB8AC3E}">
        <p14:creationId xmlns:p14="http://schemas.microsoft.com/office/powerpoint/2010/main" val="36499802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47</a:t>
            </a:fld>
            <a:endParaRPr lang="el-GR"/>
          </a:p>
        </p:txBody>
      </p:sp>
    </p:spTree>
    <p:extLst>
      <p:ext uri="{BB962C8B-B14F-4D97-AF65-F5344CB8AC3E}">
        <p14:creationId xmlns:p14="http://schemas.microsoft.com/office/powerpoint/2010/main" val="36499802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48</a:t>
            </a:fld>
            <a:endParaRPr lang="el-GR"/>
          </a:p>
        </p:txBody>
      </p:sp>
    </p:spTree>
    <p:extLst>
      <p:ext uri="{BB962C8B-B14F-4D97-AF65-F5344CB8AC3E}">
        <p14:creationId xmlns:p14="http://schemas.microsoft.com/office/powerpoint/2010/main" val="36499802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49</a:t>
            </a:fld>
            <a:endParaRPr lang="el-GR"/>
          </a:p>
        </p:txBody>
      </p:sp>
    </p:spTree>
    <p:extLst>
      <p:ext uri="{BB962C8B-B14F-4D97-AF65-F5344CB8AC3E}">
        <p14:creationId xmlns:p14="http://schemas.microsoft.com/office/powerpoint/2010/main" val="36499802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50</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a:p>
        </p:txBody>
      </p:sp>
    </p:spTree>
    <p:extLst>
      <p:ext uri="{BB962C8B-B14F-4D97-AF65-F5344CB8AC3E}">
        <p14:creationId xmlns:p14="http://schemas.microsoft.com/office/powerpoint/2010/main" val="3142176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2533023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8211526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19416820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p:spPr>
        <p:txBody>
          <a:bodyPr/>
          <a:lstStyle/>
          <a:p>
            <a:pPr eaLnBrk="1" hangingPunct="1"/>
            <a:endParaRPr lang="el-GR" altLang="el-GR" smtClean="0"/>
          </a:p>
        </p:txBody>
      </p:sp>
      <p:sp>
        <p:nvSpPr>
          <p:cNvPr id="28676" name="Slide Number Placeholder 3"/>
          <p:cNvSpPr>
            <a:spLocks noGrp="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FF5375F-E742-4A4B-AE65-41C9618E2A27}" type="slidenum">
              <a:rPr lang="el-GR" altLang="el-GR" sz="1200" smtClean="0"/>
              <a:pPr/>
              <a:t>16</a:t>
            </a:fld>
            <a:endParaRPr lang="el-GR" altLang="el-GR" sz="1200" smtClean="0"/>
          </a:p>
        </p:txBody>
      </p:sp>
    </p:spTree>
    <p:extLst>
      <p:ext uri="{BB962C8B-B14F-4D97-AF65-F5344CB8AC3E}">
        <p14:creationId xmlns:p14="http://schemas.microsoft.com/office/powerpoint/2010/main" val="21300096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775355"/>
            <a:ext cx="7772400" cy="1225021"/>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238500"/>
            <a:ext cx="7776864" cy="14605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28865"/>
            <a:ext cx="2057400" cy="4876271"/>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28865"/>
            <a:ext cx="6019800" cy="4876271"/>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dirty="0"/>
          </a:p>
        </p:txBody>
      </p:sp>
      <p:sp>
        <p:nvSpPr>
          <p:cNvPr id="5" name="Ορθογώνιο 4"/>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7" name="TextBox 6"/>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8" name="Εικόνα 7"/>
          <p:cNvPicPr>
            <a:picLocks noChangeAspect="1"/>
          </p:cNvPicPr>
          <p:nvPr userDrawn="1"/>
        </p:nvPicPr>
        <p:blipFill>
          <a:blip r:embed="rId2"/>
          <a:stretch>
            <a:fillRect/>
          </a:stretch>
        </p:blipFill>
        <p:spPr>
          <a:xfrm>
            <a:off x="38062" y="-14"/>
            <a:ext cx="213458" cy="324000"/>
          </a:xfrm>
          <a:prstGeom prst="rect">
            <a:avLst/>
          </a:prstGeom>
        </p:spPr>
      </p:pic>
      <p:pic>
        <p:nvPicPr>
          <p:cNvPr id="9" name="Εικόνα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3672417"/>
            <a:ext cx="7772400" cy="1135063"/>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422261"/>
            <a:ext cx="7772400" cy="1250156"/>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pic>
        <p:nvPicPr>
          <p:cNvPr id="8" name="Εικόνα 7"/>
          <p:cNvPicPr>
            <a:picLocks noChangeAspect="1"/>
          </p:cNvPicPr>
          <p:nvPr userDrawn="1"/>
        </p:nvPicPr>
        <p:blipFill>
          <a:blip r:embed="rId2"/>
          <a:stretch>
            <a:fillRect/>
          </a:stretch>
        </p:blipFill>
        <p:spPr>
          <a:xfrm>
            <a:off x="3464680" y="913284"/>
            <a:ext cx="2214640" cy="1031492"/>
          </a:xfrm>
          <a:prstGeom prst="rect">
            <a:avLst/>
          </a:prstGeom>
        </p:spPr>
      </p:pic>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11" name="Ορθογώνιο 10"/>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2" name="TextBox 11"/>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3" name="Εικόνα 12"/>
          <p:cNvPicPr>
            <a:picLocks noChangeAspect="1"/>
          </p:cNvPicPr>
          <p:nvPr userDrawn="1"/>
        </p:nvPicPr>
        <p:blipFill>
          <a:blip r:embed="rId2"/>
          <a:stretch>
            <a:fillRect/>
          </a:stretch>
        </p:blipFill>
        <p:spPr>
          <a:xfrm>
            <a:off x="38062" y="-14"/>
            <a:ext cx="213458" cy="324000"/>
          </a:xfrm>
          <a:prstGeom prst="rect">
            <a:avLst/>
          </a:prstGeom>
        </p:spPr>
      </p:pic>
      <p:pic>
        <p:nvPicPr>
          <p:cNvPr id="14" name="Εικόνα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311878"/>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1845013"/>
            <a:ext cx="4040188"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6" y="1311878"/>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6" y="1845013"/>
            <a:ext cx="4041775"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t>‹#›</a:t>
            </a:fld>
            <a:endParaRPr lang="el-GR"/>
          </a:p>
        </p:txBody>
      </p:sp>
      <p:sp>
        <p:nvSpPr>
          <p:cNvPr id="13" name="Ορθογώνιο 12"/>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4" name="TextBox 13"/>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5" name="Εικόνα 14"/>
          <p:cNvPicPr>
            <a:picLocks noChangeAspect="1"/>
          </p:cNvPicPr>
          <p:nvPr userDrawn="1"/>
        </p:nvPicPr>
        <p:blipFill>
          <a:blip r:embed="rId2"/>
          <a:stretch>
            <a:fillRect/>
          </a:stretch>
        </p:blipFill>
        <p:spPr>
          <a:xfrm>
            <a:off x="38062" y="-14"/>
            <a:ext cx="213458" cy="324000"/>
          </a:xfrm>
          <a:prstGeom prst="rect">
            <a:avLst/>
          </a:prstGeom>
        </p:spPr>
      </p:pic>
      <p:pic>
        <p:nvPicPr>
          <p:cNvPr id="16" name="Εικόνα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a:t>
            </a:fld>
            <a:endParaRPr lang="el-GR"/>
          </a:p>
        </p:txBody>
      </p:sp>
      <p:sp>
        <p:nvSpPr>
          <p:cNvPr id="9" name="Ορθογώνιο 8"/>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0" name="TextBox 9"/>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1" name="Εικόνα 10"/>
          <p:cNvPicPr>
            <a:picLocks noChangeAspect="1"/>
          </p:cNvPicPr>
          <p:nvPr userDrawn="1"/>
        </p:nvPicPr>
        <p:blipFill>
          <a:blip r:embed="rId2"/>
          <a:stretch>
            <a:fillRect/>
          </a:stretch>
        </p:blipFill>
        <p:spPr>
          <a:xfrm>
            <a:off x="38062" y="-14"/>
            <a:ext cx="213458" cy="324000"/>
          </a:xfrm>
          <a:prstGeom prst="rect">
            <a:avLst/>
          </a:prstGeom>
        </p:spPr>
      </p:pic>
      <p:pic>
        <p:nvPicPr>
          <p:cNvPr id="12" name="Εικόνα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t>‹#›</a:t>
            </a:fld>
            <a:endParaRPr lang="el-GR"/>
          </a:p>
        </p:txBody>
      </p:sp>
      <p:sp>
        <p:nvSpPr>
          <p:cNvPr id="8" name="Ορθογώνιο 7"/>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9" name="TextBox 8"/>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0" name="Εικόνα 9"/>
          <p:cNvPicPr>
            <a:picLocks noChangeAspect="1"/>
          </p:cNvPicPr>
          <p:nvPr userDrawn="1"/>
        </p:nvPicPr>
        <p:blipFill>
          <a:blip r:embed="rId2"/>
          <a:stretch>
            <a:fillRect/>
          </a:stretch>
        </p:blipFill>
        <p:spPr>
          <a:xfrm>
            <a:off x="38062" y="-14"/>
            <a:ext cx="213458" cy="324000"/>
          </a:xfrm>
          <a:prstGeom prst="rect">
            <a:avLst/>
          </a:prstGeom>
        </p:spPr>
      </p:pic>
      <p:pic>
        <p:nvPicPr>
          <p:cNvPr id="11" name="Εικόνα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297327"/>
            <a:ext cx="5111750" cy="384042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1" y="1297327"/>
            <a:ext cx="3008313" cy="3840427"/>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6"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297327"/>
            <a:ext cx="5486400" cy="28803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4297660"/>
            <a:ext cx="5486400" cy="845840"/>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9"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
        <p:nvSpPr>
          <p:cNvPr id="9" name="Θέση αριθμού διαφάνειας 3"/>
          <p:cNvSpPr txBox="1">
            <a:spLocks/>
          </p:cNvSpPr>
          <p:nvPr userDrawn="1"/>
        </p:nvSpPr>
        <p:spPr bwMode="auto">
          <a:xfrm>
            <a:off x="8729256" y="5466151"/>
            <a:ext cx="333105" cy="304271"/>
          </a:xfrm>
          <a:prstGeom prst="rect">
            <a:avLst/>
          </a:prstGeom>
          <a:noFill/>
          <a:ln>
            <a:miter lim="800000"/>
            <a:headEnd/>
            <a:tailEnd/>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C6787FC-6543-471B-A41A-5AEEC386B628}" type="slidenum">
              <a:rPr lang="el-GR" altLang="el-GR" sz="1600" smtClean="0">
                <a:solidFill>
                  <a:schemeClr val="bg1"/>
                </a:solidFill>
              </a:rPr>
              <a:pPr algn="r"/>
              <a:t>‹#›</a:t>
            </a:fld>
            <a:endParaRPr lang="el-GR" altLang="el-GR" sz="1600" dirty="0" smtClean="0">
              <a:solidFill>
                <a:schemeClr val="bg1"/>
              </a:solidFill>
            </a:endParaRP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dipe.mes.sch.gr/index_htm_files/praktika_imeridas_eid_agogis_2013.pdf" TargetMode="External"/><Relationship Id="rId2" Type="http://schemas.openxmlformats.org/officeDocument/2006/relationships/hyperlink" Target="http://repository.edulll.gr/edulll/retrieve/3613/1059.pdf"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eclass.teiep.gr/courses/LOGO101/" TargetMode="External"/><Relationship Id="rId4" Type="http://schemas.openxmlformats.org/officeDocument/2006/relationships/image" Target="../media/image2.jpeg"/></Relationships>
</file>

<file path=ppt/slides/_rels/slide46.xml.rels><?xml version="1.0" encoding="UTF-8" standalone="yes"?>
<Relationships xmlns="http://schemas.openxmlformats.org/package/2006/relationships"><Relationship Id="rId3" Type="http://schemas.openxmlformats.org/officeDocument/2006/relationships/hyperlink" Target="http://creativecommons.org/licenses/by-nc-nd/4.0/deed.el"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noAutofit/>
          </a:bodyPr>
          <a:lstStyle/>
          <a:p>
            <a:r>
              <a:rPr lang="el-GR" sz="3800" dirty="0"/>
              <a:t>Μαθησιακές Δυσκολίες: </a:t>
            </a:r>
            <a:r>
              <a:rPr lang="el-GR" sz="3800" dirty="0" err="1"/>
              <a:t>δυγλωσσία</a:t>
            </a:r>
            <a:r>
              <a:rPr lang="el-GR" sz="3800" dirty="0"/>
              <a:t> και </a:t>
            </a:r>
            <a:r>
              <a:rPr lang="el-GR" sz="3800" dirty="0" err="1"/>
              <a:t>πολυγλωσσικό</a:t>
            </a:r>
            <a:r>
              <a:rPr lang="el-GR" sz="3800" dirty="0"/>
              <a:t> περιβάλλον</a:t>
            </a:r>
          </a:p>
        </p:txBody>
      </p:sp>
      <p:sp>
        <p:nvSpPr>
          <p:cNvPr id="3" name="Υπότιτλος 2"/>
          <p:cNvSpPr>
            <a:spLocks noGrp="1"/>
          </p:cNvSpPr>
          <p:nvPr>
            <p:ph type="subTitle" idx="1"/>
          </p:nvPr>
        </p:nvSpPr>
        <p:spPr>
          <a:xfrm>
            <a:off x="683568" y="2897167"/>
            <a:ext cx="7776864" cy="1460500"/>
          </a:xfrm>
        </p:spPr>
        <p:txBody>
          <a:bodyPr>
            <a:noAutofit/>
          </a:bodyPr>
          <a:lstStyle/>
          <a:p>
            <a:r>
              <a:rPr lang="el-GR" sz="2800" b="1" dirty="0" smtClean="0"/>
              <a:t>Ενότητα 2</a:t>
            </a:r>
            <a:r>
              <a:rPr lang="el-GR" sz="2800" dirty="0" smtClean="0"/>
              <a:t>: Χαρακτηριστικά, </a:t>
            </a:r>
            <a:r>
              <a:rPr lang="el-GR" sz="2800" dirty="0" err="1" smtClean="0"/>
              <a:t>αιτιοπαθογένεια</a:t>
            </a:r>
            <a:r>
              <a:rPr lang="el-GR" sz="2800" dirty="0" smtClean="0"/>
              <a:t>, </a:t>
            </a:r>
            <a:r>
              <a:rPr lang="el-GR" sz="2800" dirty="0" err="1" smtClean="0"/>
              <a:t>συννοσυρότητα</a:t>
            </a:r>
            <a:r>
              <a:rPr lang="el-GR" sz="2800" dirty="0" smtClean="0"/>
              <a:t> και παρεμβάσεις μαθησιακών δυσκολιών</a:t>
            </a:r>
          </a:p>
          <a:p>
            <a:r>
              <a:rPr lang="el-GR" sz="2800" dirty="0" err="1" smtClean="0"/>
              <a:t>Ζακοπούλου</a:t>
            </a:r>
            <a:r>
              <a:rPr lang="el-GR" sz="2800" dirty="0" smtClean="0"/>
              <a:t> Βικτωρία</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grpSp>
        <p:nvGrpSpPr>
          <p:cNvPr id="10" name="Ομάδα 9"/>
          <p:cNvGrpSpPr/>
          <p:nvPr/>
        </p:nvGrpSpPr>
        <p:grpSpPr>
          <a:xfrm>
            <a:off x="642158" y="210000"/>
            <a:ext cx="4217874" cy="1147333"/>
            <a:chOff x="642158" y="252000"/>
            <a:chExt cx="4217874" cy="1376800"/>
          </a:xfrm>
        </p:grpSpPr>
        <p:pic>
          <p:nvPicPr>
            <p:cNvPr id="8" name="Εικόνα 7"/>
            <p:cNvPicPr>
              <a:picLocks noChangeAspect="1"/>
            </p:cNvPicPr>
            <p:nvPr/>
          </p:nvPicPr>
          <p:blipFill rotWithShape="1">
            <a:blip r:embed="rId5"/>
            <a:srcRect t="-11106" b="11106"/>
            <a:stretch/>
          </p:blipFill>
          <p:spPr>
            <a:xfrm>
              <a:off x="642158" y="252000"/>
              <a:ext cx="905506" cy="1374430"/>
            </a:xfrm>
            <a:prstGeom prst="rect">
              <a:avLst/>
            </a:prstGeom>
          </p:spPr>
        </p:pic>
        <p:sp>
          <p:nvSpPr>
            <p:cNvPr id="9" name="TextBox 8"/>
            <p:cNvSpPr txBox="1"/>
            <p:nvPr/>
          </p:nvSpPr>
          <p:spPr>
            <a:xfrm>
              <a:off x="1619672" y="404664"/>
              <a:ext cx="3240360" cy="1224136"/>
            </a:xfrm>
            <a:prstGeom prst="rect">
              <a:avLst/>
            </a:prstGeom>
          </p:spPr>
          <p:txBody>
            <a:bodyPr vert="horz" wrap="square" lIns="91440" tIns="45720" rIns="91440" bIns="45720" rtlCol="0" anchor="ctr">
              <a:noAutofit/>
            </a:bodyPr>
            <a:lstStyle/>
            <a:p>
              <a:pPr>
                <a:lnSpc>
                  <a:spcPts val="2600"/>
                </a:lnSpc>
              </a:pPr>
              <a:r>
                <a:rPr lang="el-GR" sz="2000" dirty="0" smtClean="0"/>
                <a:t>Ελληνική Δημοκρατία</a:t>
              </a:r>
            </a:p>
            <a:p>
              <a:pPr>
                <a:lnSpc>
                  <a:spcPts val="2600"/>
                </a:lnSpc>
              </a:pPr>
              <a:r>
                <a:rPr lang="el-GR" sz="2000" dirty="0" smtClean="0"/>
                <a:t>Τεχνολογικό Εκπαιδευτικό Ίδρυμα Ηπείρου</a:t>
              </a:r>
              <a:endParaRPr lang="en-GB" sz="2000" dirty="0" smtClean="0"/>
            </a:p>
          </p:txBody>
        </p:sp>
      </p:grpSp>
    </p:spTree>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normAutofit fontScale="90000"/>
          </a:bodyPr>
          <a:lstStyle/>
          <a:p>
            <a:r>
              <a:rPr lang="el-GR" altLang="el-GR" dirty="0" smtClean="0"/>
              <a:t/>
            </a:r>
            <a:br>
              <a:rPr lang="el-GR" altLang="el-GR" dirty="0" smtClean="0"/>
            </a:br>
            <a:r>
              <a:rPr lang="el-GR" altLang="el-GR" dirty="0" smtClean="0"/>
              <a:t>Χαρακτηριστικά μαθησιακών δυσκολιών: (1 από 6)</a:t>
            </a:r>
            <a:r>
              <a:rPr lang="en-US" altLang="el-GR" dirty="0" smtClean="0"/>
              <a:t/>
            </a:r>
            <a:br>
              <a:rPr lang="en-US" altLang="el-GR" dirty="0" smtClean="0"/>
            </a:br>
            <a:endParaRPr lang="en-GB" altLang="el-GR" dirty="0"/>
          </a:p>
        </p:txBody>
      </p:sp>
      <p:sp>
        <p:nvSpPr>
          <p:cNvPr id="29699" name="Rectangle 3"/>
          <p:cNvSpPr>
            <a:spLocks noGrp="1" noChangeArrowheads="1"/>
          </p:cNvSpPr>
          <p:nvPr>
            <p:ph type="body" idx="1"/>
          </p:nvPr>
        </p:nvSpPr>
        <p:spPr/>
        <p:txBody>
          <a:bodyPr>
            <a:normAutofit fontScale="92500" lnSpcReduction="20000"/>
          </a:bodyPr>
          <a:lstStyle/>
          <a:p>
            <a:pPr marL="0" indent="0">
              <a:buNone/>
            </a:pPr>
            <a:r>
              <a:rPr lang="el-GR" altLang="el-GR" dirty="0" smtClean="0"/>
              <a:t>α) </a:t>
            </a:r>
            <a:r>
              <a:rPr lang="el-GR" altLang="el-GR" b="1" dirty="0" smtClean="0"/>
              <a:t>δεν είναι </a:t>
            </a:r>
            <a:r>
              <a:rPr lang="el-GR" altLang="el-GR" dirty="0" smtClean="0"/>
              <a:t>κυρίως το αποτέλεσμα</a:t>
            </a:r>
          </a:p>
          <a:p>
            <a:pPr>
              <a:buFont typeface="Wingdings" panose="05000000000000000000" pitchFamily="2" charset="2"/>
              <a:buChar char="ü"/>
            </a:pPr>
            <a:r>
              <a:rPr lang="el-GR" altLang="el-GR" dirty="0" smtClean="0"/>
              <a:t> μιας δυσλειτουργίας της όρασης, </a:t>
            </a:r>
          </a:p>
          <a:p>
            <a:pPr>
              <a:buFont typeface="Wingdings" panose="05000000000000000000" pitchFamily="2" charset="2"/>
              <a:buChar char="ü"/>
            </a:pPr>
            <a:r>
              <a:rPr lang="el-GR" altLang="el-GR" dirty="0" smtClean="0"/>
              <a:t>ακοής, </a:t>
            </a:r>
          </a:p>
          <a:p>
            <a:pPr>
              <a:buFont typeface="Wingdings" panose="05000000000000000000" pitchFamily="2" charset="2"/>
              <a:buChar char="ü"/>
            </a:pPr>
            <a:r>
              <a:rPr lang="el-GR" altLang="el-GR" dirty="0" smtClean="0"/>
              <a:t>φυσικής ανικανότητας, </a:t>
            </a:r>
          </a:p>
          <a:p>
            <a:pPr>
              <a:buFont typeface="Wingdings" panose="05000000000000000000" pitchFamily="2" charset="2"/>
              <a:buChar char="ü"/>
            </a:pPr>
            <a:r>
              <a:rPr lang="el-GR" altLang="el-GR" dirty="0" smtClean="0"/>
              <a:t>νοητικής καθυστέρησης, </a:t>
            </a:r>
          </a:p>
          <a:p>
            <a:pPr>
              <a:buFont typeface="Wingdings" panose="05000000000000000000" pitchFamily="2" charset="2"/>
              <a:buChar char="ü"/>
            </a:pPr>
            <a:r>
              <a:rPr lang="el-GR" altLang="el-GR" dirty="0" smtClean="0"/>
              <a:t>πρωταρχικής συναισθηματικής διαταραχής</a:t>
            </a:r>
          </a:p>
          <a:p>
            <a:pPr>
              <a:buFont typeface="Wingdings" panose="05000000000000000000" pitchFamily="2" charset="2"/>
              <a:buChar char="ü"/>
            </a:pPr>
            <a:r>
              <a:rPr lang="el-GR" altLang="el-GR" dirty="0" smtClean="0"/>
              <a:t> ή πολιτισμικής διαφοράς</a:t>
            </a:r>
          </a:p>
        </p:txBody>
      </p:sp>
    </p:spTree>
    <p:extLst>
      <p:ext uri="{BB962C8B-B14F-4D97-AF65-F5344CB8AC3E}">
        <p14:creationId xmlns:p14="http://schemas.microsoft.com/office/powerpoint/2010/main" val="41587146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normAutofit fontScale="90000"/>
          </a:bodyPr>
          <a:lstStyle/>
          <a:p>
            <a:r>
              <a:rPr lang="el-GR" dirty="0" smtClean="0"/>
              <a:t/>
            </a:r>
            <a:br>
              <a:rPr lang="el-GR" dirty="0" smtClean="0"/>
            </a:br>
            <a:r>
              <a:rPr lang="el-GR" dirty="0" smtClean="0"/>
              <a:t>Χαρακτηριστικά </a:t>
            </a:r>
            <a:r>
              <a:rPr lang="el-GR" dirty="0"/>
              <a:t>μαθησιακών δυσκολιών: </a:t>
            </a:r>
            <a:r>
              <a:rPr lang="el-GR" dirty="0" smtClean="0"/>
              <a:t>(2 </a:t>
            </a:r>
            <a:r>
              <a:rPr lang="el-GR" dirty="0"/>
              <a:t>από 6)</a:t>
            </a:r>
            <a:br>
              <a:rPr lang="el-GR" dirty="0"/>
            </a:br>
            <a:endParaRPr lang="el-GR" dirty="0"/>
          </a:p>
        </p:txBody>
      </p:sp>
      <p:sp>
        <p:nvSpPr>
          <p:cNvPr id="30723" name="Rectangle 3"/>
          <p:cNvSpPr>
            <a:spLocks noGrp="1" noChangeArrowheads="1"/>
          </p:cNvSpPr>
          <p:nvPr>
            <p:ph type="body" idx="1"/>
          </p:nvPr>
        </p:nvSpPr>
        <p:spPr/>
        <p:txBody>
          <a:bodyPr>
            <a:normAutofit fontScale="85000" lnSpcReduction="20000"/>
          </a:bodyPr>
          <a:lstStyle/>
          <a:p>
            <a:pPr marL="0" indent="0">
              <a:buNone/>
            </a:pPr>
            <a:r>
              <a:rPr lang="el-GR" altLang="el-GR" dirty="0" smtClean="0"/>
              <a:t>β) Είναι </a:t>
            </a:r>
            <a:r>
              <a:rPr lang="el-GR" altLang="el-GR" b="1" dirty="0" smtClean="0"/>
              <a:t>αποτέλεσμα</a:t>
            </a:r>
            <a:r>
              <a:rPr lang="el-GR" altLang="el-GR" dirty="0" smtClean="0"/>
              <a:t> μιας </a:t>
            </a:r>
            <a:r>
              <a:rPr lang="el-GR" altLang="el-GR" u="sng" dirty="0" smtClean="0"/>
              <a:t>σημαντικής διαφοράς μεταξύ</a:t>
            </a:r>
          </a:p>
          <a:p>
            <a:pPr>
              <a:buFont typeface="Wingdings" panose="05000000000000000000" pitchFamily="2" charset="2"/>
              <a:buChar char="ü"/>
            </a:pPr>
            <a:r>
              <a:rPr lang="el-GR" altLang="el-GR" u="sng" dirty="0" smtClean="0"/>
              <a:t> της σχολικής επίδοσης </a:t>
            </a:r>
          </a:p>
          <a:p>
            <a:pPr>
              <a:buFont typeface="Wingdings" panose="05000000000000000000" pitchFamily="2" charset="2"/>
              <a:buChar char="ü"/>
            </a:pPr>
            <a:r>
              <a:rPr lang="el-GR" altLang="el-GR" dirty="0" smtClean="0"/>
              <a:t>της προσδιορισμένης γνωστικής αντίληψης</a:t>
            </a:r>
          </a:p>
          <a:p>
            <a:pPr>
              <a:buFont typeface="Wingdings" panose="05000000000000000000" pitchFamily="2" charset="2"/>
              <a:buChar char="ü"/>
            </a:pPr>
            <a:r>
              <a:rPr lang="el-GR" altLang="el-GR" dirty="0" smtClean="0"/>
              <a:t> της νοητικής και χρονολογικής του ηλικίας, </a:t>
            </a:r>
          </a:p>
          <a:p>
            <a:pPr>
              <a:buFont typeface="Wingdings" panose="05000000000000000000" pitchFamily="2" charset="2"/>
              <a:buChar char="ü"/>
            </a:pPr>
            <a:r>
              <a:rPr lang="el-GR" altLang="el-GR" dirty="0" smtClean="0"/>
              <a:t>καθώς και των δεξιοτήτων, </a:t>
            </a:r>
          </a:p>
          <a:p>
            <a:pPr>
              <a:buFont typeface="Wingdings" panose="05000000000000000000" pitchFamily="2" charset="2"/>
              <a:buChar char="ü"/>
            </a:pPr>
            <a:r>
              <a:rPr lang="el-GR" altLang="el-GR" dirty="0" smtClean="0"/>
              <a:t>γνώσεων και</a:t>
            </a:r>
          </a:p>
          <a:p>
            <a:pPr>
              <a:buFont typeface="Wingdings" panose="05000000000000000000" pitchFamily="2" charset="2"/>
              <a:buChar char="ü"/>
            </a:pPr>
            <a:r>
              <a:rPr lang="el-GR" altLang="el-GR" dirty="0" smtClean="0"/>
              <a:t> εμπειριών τις οποίες, συνολικά, κατέκτησε το παιδί στο στάδιο που κάθε φορά εξετάζεται. </a:t>
            </a:r>
            <a:endParaRPr lang="el-GR" altLang="el-GR" dirty="0"/>
          </a:p>
        </p:txBody>
      </p:sp>
    </p:spTree>
    <p:extLst>
      <p:ext uri="{BB962C8B-B14F-4D97-AF65-F5344CB8AC3E}">
        <p14:creationId xmlns:p14="http://schemas.microsoft.com/office/powerpoint/2010/main" val="4899704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normAutofit fontScale="90000"/>
          </a:bodyPr>
          <a:lstStyle/>
          <a:p>
            <a:r>
              <a:rPr lang="el-GR" dirty="0" smtClean="0"/>
              <a:t/>
            </a:r>
            <a:br>
              <a:rPr lang="el-GR" dirty="0" smtClean="0"/>
            </a:br>
            <a:r>
              <a:rPr lang="el-GR" dirty="0" smtClean="0"/>
              <a:t>Χαρακτηριστικά </a:t>
            </a:r>
            <a:r>
              <a:rPr lang="el-GR" dirty="0"/>
              <a:t>μαθησιακών δυσκολιών: </a:t>
            </a:r>
            <a:r>
              <a:rPr lang="el-GR" dirty="0" smtClean="0"/>
              <a:t>(3 </a:t>
            </a:r>
            <a:r>
              <a:rPr lang="el-GR" dirty="0"/>
              <a:t>από 6)</a:t>
            </a:r>
            <a:br>
              <a:rPr lang="el-GR" dirty="0"/>
            </a:br>
            <a:endParaRPr lang="el-GR" dirty="0"/>
          </a:p>
        </p:txBody>
      </p:sp>
      <p:sp>
        <p:nvSpPr>
          <p:cNvPr id="30723" name="Rectangle 3"/>
          <p:cNvSpPr>
            <a:spLocks noGrp="1" noChangeArrowheads="1"/>
          </p:cNvSpPr>
          <p:nvPr>
            <p:ph type="body" idx="1"/>
          </p:nvPr>
        </p:nvSpPr>
        <p:spPr/>
        <p:txBody>
          <a:bodyPr>
            <a:normAutofit lnSpcReduction="10000"/>
          </a:bodyPr>
          <a:lstStyle/>
          <a:p>
            <a:pPr marL="0" indent="0">
              <a:buNone/>
            </a:pPr>
            <a:r>
              <a:rPr lang="el-GR" altLang="el-GR" dirty="0" smtClean="0"/>
              <a:t>Οι επιπτώσεις αυτής της διαφοράς αφορούν σε ένα ή περισσότερα από τα παρακάτω:</a:t>
            </a:r>
          </a:p>
          <a:p>
            <a:pPr>
              <a:buFont typeface="Wingdings" panose="05000000000000000000" pitchFamily="2" charset="2"/>
              <a:buChar char="Ø"/>
            </a:pPr>
            <a:r>
              <a:rPr lang="el-GR" altLang="el-GR" dirty="0" smtClean="0"/>
              <a:t> δεκτική γλώσσα (άκουσμα, ανάγνωση), </a:t>
            </a:r>
          </a:p>
          <a:p>
            <a:pPr>
              <a:buFont typeface="Wingdings" panose="05000000000000000000" pitchFamily="2" charset="2"/>
              <a:buChar char="Ø"/>
            </a:pPr>
            <a:r>
              <a:rPr lang="el-GR" altLang="el-GR" dirty="0" smtClean="0"/>
              <a:t>διαδικασία γλώσσας (σκέψη, </a:t>
            </a:r>
            <a:r>
              <a:rPr lang="el-GR" altLang="el-GR" dirty="0" err="1" smtClean="0"/>
              <a:t>εννοιολόγηση</a:t>
            </a:r>
            <a:r>
              <a:rPr lang="el-GR" altLang="el-GR" dirty="0" smtClean="0"/>
              <a:t>, αφομοίωση), </a:t>
            </a:r>
          </a:p>
          <a:p>
            <a:pPr>
              <a:buFont typeface="Wingdings" panose="05000000000000000000" pitchFamily="2" charset="2"/>
              <a:buChar char="Ø"/>
            </a:pPr>
            <a:r>
              <a:rPr lang="el-GR" altLang="el-GR" dirty="0" smtClean="0"/>
              <a:t>γλώσσα έκφρασης (ομιλία, ορθογραφία, γραφή) μαθηματικούς υπολογισμούς</a:t>
            </a:r>
            <a:endParaRPr lang="el-GR" altLang="el-GR" dirty="0"/>
          </a:p>
        </p:txBody>
      </p:sp>
    </p:spTree>
    <p:extLst>
      <p:ext uri="{BB962C8B-B14F-4D97-AF65-F5344CB8AC3E}">
        <p14:creationId xmlns:p14="http://schemas.microsoft.com/office/powerpoint/2010/main" val="15612543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normAutofit fontScale="90000"/>
          </a:bodyPr>
          <a:lstStyle/>
          <a:p>
            <a:r>
              <a:rPr lang="el-GR" dirty="0" smtClean="0"/>
              <a:t/>
            </a:r>
            <a:br>
              <a:rPr lang="el-GR" dirty="0" smtClean="0"/>
            </a:br>
            <a:r>
              <a:rPr lang="el-GR" dirty="0" smtClean="0"/>
              <a:t>Χαρακτηριστικά </a:t>
            </a:r>
            <a:r>
              <a:rPr lang="el-GR" dirty="0"/>
              <a:t>μαθησιακών δυσκολιών</a:t>
            </a:r>
            <a:r>
              <a:rPr lang="el-GR" dirty="0" smtClean="0"/>
              <a:t>:(4 </a:t>
            </a:r>
            <a:r>
              <a:rPr lang="el-GR" dirty="0"/>
              <a:t>από 6)</a:t>
            </a:r>
            <a:br>
              <a:rPr lang="el-GR" dirty="0"/>
            </a:br>
            <a:endParaRPr lang="el-GR" dirty="0"/>
          </a:p>
        </p:txBody>
      </p:sp>
      <p:sp>
        <p:nvSpPr>
          <p:cNvPr id="31747" name="Rectangle 3"/>
          <p:cNvSpPr>
            <a:spLocks noGrp="1" noChangeArrowheads="1"/>
          </p:cNvSpPr>
          <p:nvPr>
            <p:ph type="body" idx="1"/>
          </p:nvPr>
        </p:nvSpPr>
        <p:spPr/>
        <p:txBody>
          <a:bodyPr numCol="2">
            <a:noAutofit/>
          </a:bodyPr>
          <a:lstStyle/>
          <a:p>
            <a:pPr marL="0" indent="0">
              <a:buNone/>
            </a:pPr>
            <a:r>
              <a:rPr lang="el-GR" altLang="el-GR" dirty="0" smtClean="0"/>
              <a:t>γ) Μπορεί να συσχετίζονται με </a:t>
            </a:r>
            <a:r>
              <a:rPr lang="el-GR" altLang="el-GR" u="sng" dirty="0" smtClean="0"/>
              <a:t>μία ή περισσότερες συνθήκες </a:t>
            </a:r>
            <a:r>
              <a:rPr lang="el-GR" altLang="el-GR" dirty="0" smtClean="0"/>
              <a:t>που έχουν προσδιορισθεί ως:</a:t>
            </a:r>
          </a:p>
          <a:p>
            <a:pPr>
              <a:buFont typeface="Wingdings" panose="05000000000000000000" pitchFamily="2" charset="2"/>
              <a:buChar char="Ø"/>
            </a:pPr>
            <a:r>
              <a:rPr lang="el-GR" altLang="el-GR" dirty="0" smtClean="0"/>
              <a:t> </a:t>
            </a:r>
            <a:r>
              <a:rPr lang="el-GR" altLang="el-GR" sz="2800" dirty="0" smtClean="0"/>
              <a:t>ατομική αδυναμία,</a:t>
            </a:r>
          </a:p>
          <a:p>
            <a:pPr>
              <a:buFont typeface="Wingdings" panose="05000000000000000000" pitchFamily="2" charset="2"/>
              <a:buChar char="Ø"/>
            </a:pPr>
            <a:r>
              <a:rPr lang="el-GR" altLang="el-GR" sz="2800" dirty="0" smtClean="0"/>
              <a:t> εγκεφαλική βλάβη, </a:t>
            </a:r>
          </a:p>
          <a:p>
            <a:pPr>
              <a:buFont typeface="Wingdings" panose="05000000000000000000" pitchFamily="2" charset="2"/>
              <a:buChar char="Ø"/>
            </a:pPr>
            <a:r>
              <a:rPr lang="el-GR" altLang="el-GR" sz="2800" dirty="0" smtClean="0"/>
              <a:t>ελάχιστη εγκεφαλική δυσλειτουργία, </a:t>
            </a:r>
          </a:p>
          <a:p>
            <a:pPr>
              <a:buFont typeface="Wingdings" panose="05000000000000000000" pitchFamily="2" charset="2"/>
              <a:buChar char="Ø"/>
            </a:pPr>
            <a:r>
              <a:rPr lang="el-GR" altLang="el-GR" sz="2800" dirty="0" smtClean="0"/>
              <a:t>εξελικτική αφασία, </a:t>
            </a:r>
          </a:p>
          <a:p>
            <a:pPr>
              <a:buFont typeface="Wingdings" panose="05000000000000000000" pitchFamily="2" charset="2"/>
              <a:buChar char="Ø"/>
            </a:pPr>
            <a:r>
              <a:rPr lang="el-GR" altLang="el-GR" sz="2800" dirty="0" smtClean="0"/>
              <a:t>ειδική γλωσσική διαταραχή, </a:t>
            </a:r>
          </a:p>
          <a:p>
            <a:pPr>
              <a:buFont typeface="Wingdings" panose="05000000000000000000" pitchFamily="2" charset="2"/>
              <a:buChar char="Ø"/>
            </a:pPr>
            <a:r>
              <a:rPr lang="el-GR" altLang="el-GR" sz="2800" dirty="0" smtClean="0"/>
              <a:t>ελλειμματική προσοχή και </a:t>
            </a:r>
            <a:r>
              <a:rPr lang="el-GR" altLang="el-GR" sz="2800" dirty="0" err="1" smtClean="0"/>
              <a:t>υπερκινητικότητα</a:t>
            </a:r>
            <a:endParaRPr lang="el-GR" altLang="el-GR" sz="2800" dirty="0" smtClean="0"/>
          </a:p>
        </p:txBody>
      </p:sp>
    </p:spTree>
    <p:extLst>
      <p:ext uri="{BB962C8B-B14F-4D97-AF65-F5344CB8AC3E}">
        <p14:creationId xmlns:p14="http://schemas.microsoft.com/office/powerpoint/2010/main" val="10110247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normAutofit fontScale="90000"/>
          </a:bodyPr>
          <a:lstStyle/>
          <a:p>
            <a:r>
              <a:rPr lang="el-GR" dirty="0" smtClean="0"/>
              <a:t/>
            </a:r>
            <a:br>
              <a:rPr lang="el-GR" dirty="0" smtClean="0"/>
            </a:br>
            <a:r>
              <a:rPr lang="el-GR" dirty="0" smtClean="0"/>
              <a:t>Χαρακτηριστικά </a:t>
            </a:r>
            <a:r>
              <a:rPr lang="el-GR" dirty="0"/>
              <a:t>μαθησιακών δυσκολιών</a:t>
            </a:r>
            <a:r>
              <a:rPr lang="el-GR" dirty="0" smtClean="0"/>
              <a:t>:(5 </a:t>
            </a:r>
            <a:r>
              <a:rPr lang="el-GR" dirty="0"/>
              <a:t>από 6)</a:t>
            </a:r>
            <a:br>
              <a:rPr lang="el-GR" dirty="0"/>
            </a:br>
            <a:endParaRPr lang="el-GR" dirty="0"/>
          </a:p>
        </p:txBody>
      </p:sp>
      <p:sp>
        <p:nvSpPr>
          <p:cNvPr id="31747" name="Rectangle 3"/>
          <p:cNvSpPr>
            <a:spLocks noGrp="1" noChangeArrowheads="1"/>
          </p:cNvSpPr>
          <p:nvPr>
            <p:ph type="body" idx="1"/>
          </p:nvPr>
        </p:nvSpPr>
        <p:spPr/>
        <p:txBody>
          <a:bodyPr>
            <a:normAutofit fontScale="62500" lnSpcReduction="20000"/>
          </a:bodyPr>
          <a:lstStyle/>
          <a:p>
            <a:pPr marL="0" indent="0">
              <a:buNone/>
            </a:pPr>
            <a:r>
              <a:rPr lang="el-GR" altLang="el-GR" sz="4600" dirty="0" smtClean="0"/>
              <a:t>γ) Μπορεί να συσχετίζονται με μία ή περισσότερες συνθήκες που έχουν προσδιορισθεί ως:</a:t>
            </a:r>
          </a:p>
          <a:p>
            <a:pPr>
              <a:buFont typeface="Wingdings" panose="05000000000000000000" pitchFamily="2" charset="2"/>
              <a:buChar char="Ø"/>
            </a:pPr>
            <a:r>
              <a:rPr lang="el-GR" altLang="el-GR" dirty="0" smtClean="0"/>
              <a:t> </a:t>
            </a:r>
            <a:r>
              <a:rPr lang="el-GR" altLang="el-GR" sz="4000" dirty="0" smtClean="0"/>
              <a:t>ατομική αδυναμία,</a:t>
            </a:r>
          </a:p>
          <a:p>
            <a:pPr>
              <a:buFont typeface="Wingdings" panose="05000000000000000000" pitchFamily="2" charset="2"/>
              <a:buChar char="Ø"/>
            </a:pPr>
            <a:r>
              <a:rPr lang="el-GR" altLang="el-GR" sz="4000" dirty="0" smtClean="0"/>
              <a:t> εγκεφαλική βλάβη, </a:t>
            </a:r>
          </a:p>
          <a:p>
            <a:pPr>
              <a:buFont typeface="Wingdings" panose="05000000000000000000" pitchFamily="2" charset="2"/>
              <a:buChar char="Ø"/>
            </a:pPr>
            <a:r>
              <a:rPr lang="el-GR" altLang="el-GR" sz="4000" dirty="0" smtClean="0"/>
              <a:t>ελάχιστη εγκεφαλική δυσλειτουργία, </a:t>
            </a:r>
          </a:p>
          <a:p>
            <a:pPr>
              <a:buFont typeface="Wingdings" panose="05000000000000000000" pitchFamily="2" charset="2"/>
              <a:buChar char="Ø"/>
            </a:pPr>
            <a:r>
              <a:rPr lang="el-GR" altLang="el-GR" sz="4000" dirty="0" smtClean="0"/>
              <a:t>εξελικτική αφασία, </a:t>
            </a:r>
          </a:p>
          <a:p>
            <a:pPr>
              <a:buFont typeface="Wingdings" panose="05000000000000000000" pitchFamily="2" charset="2"/>
              <a:buChar char="Ø"/>
            </a:pPr>
            <a:r>
              <a:rPr lang="el-GR" altLang="el-GR" sz="4000" dirty="0" smtClean="0"/>
              <a:t>ειδική γλωσσική διαταραχή, </a:t>
            </a:r>
          </a:p>
          <a:p>
            <a:pPr>
              <a:buFont typeface="Wingdings" panose="05000000000000000000" pitchFamily="2" charset="2"/>
              <a:buChar char="Ø"/>
            </a:pPr>
            <a:r>
              <a:rPr lang="el-GR" altLang="el-GR" sz="4000" dirty="0" smtClean="0"/>
              <a:t>ελλειμματική προσοχή και </a:t>
            </a:r>
            <a:r>
              <a:rPr lang="el-GR" altLang="el-GR" sz="4000" dirty="0" err="1" smtClean="0"/>
              <a:t>υπερκινητικότητα</a:t>
            </a:r>
            <a:endParaRPr lang="el-GR" altLang="el-GR" sz="4000" dirty="0" smtClean="0"/>
          </a:p>
        </p:txBody>
      </p:sp>
      <p:pic>
        <p:nvPicPr>
          <p:cNvPr id="2" name="Εικόνα 1"/>
          <p:cNvPicPr>
            <a:picLocks noChangeAspect="1"/>
          </p:cNvPicPr>
          <p:nvPr/>
        </p:nvPicPr>
        <p:blipFill>
          <a:blip r:embed="rId2"/>
          <a:stretch>
            <a:fillRect/>
          </a:stretch>
        </p:blipFill>
        <p:spPr>
          <a:xfrm>
            <a:off x="6300192" y="2409543"/>
            <a:ext cx="2097410" cy="1585252"/>
          </a:xfrm>
          <a:prstGeom prst="rect">
            <a:avLst/>
          </a:prstGeom>
        </p:spPr>
      </p:pic>
    </p:spTree>
    <p:extLst>
      <p:ext uri="{BB962C8B-B14F-4D97-AF65-F5344CB8AC3E}">
        <p14:creationId xmlns:p14="http://schemas.microsoft.com/office/powerpoint/2010/main" val="30888698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normAutofit fontScale="90000"/>
          </a:bodyPr>
          <a:lstStyle/>
          <a:p>
            <a:r>
              <a:rPr lang="el-GR" dirty="0" smtClean="0"/>
              <a:t/>
            </a:r>
            <a:br>
              <a:rPr lang="el-GR" dirty="0" smtClean="0"/>
            </a:br>
            <a:r>
              <a:rPr lang="el-GR" dirty="0" smtClean="0"/>
              <a:t>Χαρακτηριστικά </a:t>
            </a:r>
            <a:r>
              <a:rPr lang="el-GR" dirty="0"/>
              <a:t>μαθησιακών δυσκολιών: </a:t>
            </a:r>
            <a:r>
              <a:rPr lang="el-GR" dirty="0" smtClean="0"/>
              <a:t>(6 </a:t>
            </a:r>
            <a:r>
              <a:rPr lang="el-GR" dirty="0"/>
              <a:t>από 6)</a:t>
            </a:r>
            <a:br>
              <a:rPr lang="el-GR" dirty="0"/>
            </a:br>
            <a:endParaRPr lang="el-GR" dirty="0"/>
          </a:p>
        </p:txBody>
      </p:sp>
      <p:sp>
        <p:nvSpPr>
          <p:cNvPr id="26626" name="Rectangle 3"/>
          <p:cNvSpPr>
            <a:spLocks noGrp="1" noChangeArrowheads="1"/>
          </p:cNvSpPr>
          <p:nvPr>
            <p:ph type="body" idx="1"/>
          </p:nvPr>
        </p:nvSpPr>
        <p:spPr/>
        <p:txBody>
          <a:bodyPr>
            <a:normAutofit fontScale="92500" lnSpcReduction="20000"/>
          </a:bodyPr>
          <a:lstStyle/>
          <a:p>
            <a:pPr marL="0" indent="0">
              <a:buNone/>
            </a:pPr>
            <a:r>
              <a:rPr lang="el-GR" altLang="el-GR" dirty="0" smtClean="0"/>
              <a:t>δ) </a:t>
            </a:r>
            <a:r>
              <a:rPr lang="el-GR" altLang="el-GR" sz="3500" dirty="0" smtClean="0"/>
              <a:t>Τα παιδιά με ΕΜΔ εμφανίζουν μια εικόνα </a:t>
            </a:r>
            <a:r>
              <a:rPr lang="el-GR" altLang="el-GR" sz="3500" u="sng" dirty="0" smtClean="0"/>
              <a:t>ελλιπούς κοινωνικοποίησης </a:t>
            </a:r>
            <a:r>
              <a:rPr lang="el-GR" altLang="el-GR" sz="3500" dirty="0" smtClean="0"/>
              <a:t>και </a:t>
            </a:r>
            <a:r>
              <a:rPr lang="el-GR" altLang="el-GR" sz="3500" u="sng" dirty="0" smtClean="0"/>
              <a:t>χαμηλής αυτοεκτίμησης</a:t>
            </a:r>
            <a:r>
              <a:rPr lang="el-GR" altLang="el-GR" sz="3500" dirty="0" smtClean="0"/>
              <a:t>, με αποτέλεσμα να παρουσιάζουν μια </a:t>
            </a:r>
            <a:r>
              <a:rPr lang="el-GR" altLang="el-GR" sz="3500" b="1" dirty="0" smtClean="0"/>
              <a:t>αστάθεια</a:t>
            </a:r>
            <a:r>
              <a:rPr lang="el-GR" altLang="el-GR" sz="3500" dirty="0" smtClean="0"/>
              <a:t> όσον αφορά την </a:t>
            </a:r>
            <a:r>
              <a:rPr lang="el-GR" altLang="el-GR" sz="3500" u="sng" dirty="0" smtClean="0"/>
              <a:t>ανάληψη πρωτοβουλιών</a:t>
            </a:r>
            <a:r>
              <a:rPr lang="el-GR" altLang="el-GR" sz="3500" dirty="0" smtClean="0"/>
              <a:t>, τη </a:t>
            </a:r>
            <a:r>
              <a:rPr lang="el-GR" altLang="el-GR" sz="3500" u="sng" dirty="0" smtClean="0"/>
              <a:t>συνεργασία</a:t>
            </a:r>
            <a:r>
              <a:rPr lang="el-GR" altLang="el-GR" sz="3500" dirty="0" smtClean="0"/>
              <a:t> τους με την ομάδα, την </a:t>
            </a:r>
            <a:r>
              <a:rPr lang="el-GR" altLang="el-GR" sz="3500" u="sng" dirty="0" smtClean="0"/>
              <a:t>επίδοσή</a:t>
            </a:r>
            <a:r>
              <a:rPr lang="el-GR" altLang="el-GR" sz="3500" dirty="0" smtClean="0"/>
              <a:t> τους σε διαφορετικές εργασίες, τον τρόπο και την </a:t>
            </a:r>
            <a:r>
              <a:rPr lang="el-GR" altLang="el-GR" sz="3500" u="sng" dirty="0" smtClean="0"/>
              <a:t>ετοιμότητά</a:t>
            </a:r>
            <a:r>
              <a:rPr lang="el-GR" altLang="el-GR" sz="3500" dirty="0" smtClean="0"/>
              <a:t> τους να δίνουν απαντήσεις ή λύσεις σε προβλήματα</a:t>
            </a:r>
            <a:endParaRPr lang="el-GR" altLang="el-GR" sz="3500" dirty="0"/>
          </a:p>
        </p:txBody>
      </p:sp>
    </p:spTree>
    <p:extLst>
      <p:ext uri="{BB962C8B-B14F-4D97-AF65-F5344CB8AC3E}">
        <p14:creationId xmlns:p14="http://schemas.microsoft.com/office/powerpoint/2010/main" val="1518670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normAutofit fontScale="90000"/>
          </a:bodyPr>
          <a:lstStyle/>
          <a:p>
            <a:r>
              <a:rPr lang="el-GR" altLang="el-GR" dirty="0" smtClean="0"/>
              <a:t/>
            </a:r>
            <a:br>
              <a:rPr lang="el-GR" altLang="el-GR" dirty="0" smtClean="0"/>
            </a:br>
            <a:r>
              <a:rPr lang="el-GR" altLang="el-GR" dirty="0" smtClean="0"/>
              <a:t>Τομείς </a:t>
            </a:r>
            <a:r>
              <a:rPr lang="el-GR" altLang="el-GR" dirty="0"/>
              <a:t>δυσκολιών(1 από </a:t>
            </a:r>
            <a:r>
              <a:rPr lang="el-GR" altLang="el-GR" dirty="0" smtClean="0"/>
              <a:t>2)</a:t>
            </a:r>
            <a:r>
              <a:rPr lang="el-GR" altLang="el-GR" dirty="0"/>
              <a:t/>
            </a:r>
            <a:br>
              <a:rPr lang="el-GR" altLang="el-GR" dirty="0"/>
            </a:br>
            <a:r>
              <a:rPr lang="el-GR" altLang="el-GR" dirty="0"/>
              <a:t> </a:t>
            </a:r>
            <a:endParaRPr lang="en-GB" altLang="el-GR" dirty="0" smtClean="0"/>
          </a:p>
        </p:txBody>
      </p:sp>
      <p:sp>
        <p:nvSpPr>
          <p:cNvPr id="27651" name="Rectangle 3"/>
          <p:cNvSpPr>
            <a:spLocks noGrp="1" noChangeArrowheads="1"/>
          </p:cNvSpPr>
          <p:nvPr>
            <p:ph type="body" idx="1"/>
          </p:nvPr>
        </p:nvSpPr>
        <p:spPr/>
        <p:txBody>
          <a:bodyPr>
            <a:normAutofit fontScale="92500" lnSpcReduction="20000"/>
          </a:bodyPr>
          <a:lstStyle/>
          <a:p>
            <a:r>
              <a:rPr lang="el-GR" altLang="el-GR" sz="3500" dirty="0" smtClean="0"/>
              <a:t>Τα άτομα με μαθησιακές δυσκολίες παρουσιάζουν </a:t>
            </a:r>
            <a:r>
              <a:rPr lang="el-GR" altLang="el-GR" sz="3500" u="sng" dirty="0" smtClean="0"/>
              <a:t>ποικίλα προβλήματα σε διάφορους τομείς</a:t>
            </a:r>
            <a:r>
              <a:rPr lang="el-GR" altLang="el-GR" sz="3500" dirty="0" smtClean="0"/>
              <a:t>, όπως: </a:t>
            </a:r>
          </a:p>
          <a:p>
            <a:pPr lvl="1">
              <a:buFont typeface="Wingdings" panose="05000000000000000000" pitchFamily="2" charset="2"/>
              <a:buChar char="Ø"/>
            </a:pPr>
            <a:r>
              <a:rPr lang="el-GR" altLang="el-GR" sz="3000" dirty="0" smtClean="0"/>
              <a:t>αντίληψη (ακουστική, οπτική, απτική) </a:t>
            </a:r>
          </a:p>
          <a:p>
            <a:pPr lvl="1">
              <a:buFont typeface="Wingdings" panose="05000000000000000000" pitchFamily="2" charset="2"/>
              <a:buChar char="Ø"/>
            </a:pPr>
            <a:r>
              <a:rPr lang="el-GR" altLang="el-GR" sz="3000" dirty="0" smtClean="0"/>
              <a:t>μνήμη (βραχυπρόθεσμη ή / και μακροπρόθεσμη)</a:t>
            </a:r>
          </a:p>
          <a:p>
            <a:pPr lvl="1">
              <a:buFont typeface="Wingdings" panose="05000000000000000000" pitchFamily="2" charset="2"/>
              <a:buChar char="Ø"/>
            </a:pPr>
            <a:r>
              <a:rPr lang="el-GR" altLang="el-GR" sz="3000" dirty="0" smtClean="0"/>
              <a:t>προσοχή. Αδυναμία εστίασης προσοχής (διάσπαση) και γρήγορη κόπωση</a:t>
            </a:r>
          </a:p>
          <a:p>
            <a:pPr lvl="1">
              <a:buFont typeface="Wingdings" panose="05000000000000000000" pitchFamily="2" charset="2"/>
              <a:buChar char="Ø"/>
            </a:pPr>
            <a:r>
              <a:rPr lang="el-GR" altLang="el-GR" sz="3000" dirty="0" smtClean="0"/>
              <a:t>σκέψη</a:t>
            </a:r>
          </a:p>
          <a:p>
            <a:endParaRPr lang="en-GB" altLang="el-GR" dirty="0"/>
          </a:p>
        </p:txBody>
      </p:sp>
    </p:spTree>
    <p:extLst>
      <p:ext uri="{BB962C8B-B14F-4D97-AF65-F5344CB8AC3E}">
        <p14:creationId xmlns:p14="http://schemas.microsoft.com/office/powerpoint/2010/main" val="24261680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normAutofit fontScale="90000"/>
          </a:bodyPr>
          <a:lstStyle/>
          <a:p>
            <a:r>
              <a:rPr lang="el-GR" altLang="el-GR" dirty="0" smtClean="0"/>
              <a:t/>
            </a:r>
            <a:br>
              <a:rPr lang="el-GR" altLang="el-GR" dirty="0" smtClean="0"/>
            </a:br>
            <a:r>
              <a:rPr lang="el-GR" altLang="el-GR" dirty="0" smtClean="0"/>
              <a:t>Τομείς δυσκολιών(2 </a:t>
            </a:r>
            <a:r>
              <a:rPr lang="el-GR" altLang="el-GR" dirty="0"/>
              <a:t>από </a:t>
            </a:r>
            <a:r>
              <a:rPr lang="el-GR" altLang="el-GR" dirty="0" smtClean="0"/>
              <a:t>2)</a:t>
            </a:r>
            <a:r>
              <a:rPr lang="el-GR" altLang="el-GR" dirty="0"/>
              <a:t/>
            </a:r>
            <a:br>
              <a:rPr lang="el-GR" altLang="el-GR" dirty="0"/>
            </a:br>
            <a:r>
              <a:rPr lang="el-GR" altLang="el-GR" dirty="0"/>
              <a:t> </a:t>
            </a:r>
            <a:endParaRPr lang="en-GB" altLang="el-GR" dirty="0" smtClean="0"/>
          </a:p>
        </p:txBody>
      </p:sp>
      <p:sp>
        <p:nvSpPr>
          <p:cNvPr id="27651" name="Rectangle 3"/>
          <p:cNvSpPr>
            <a:spLocks noGrp="1" noChangeArrowheads="1"/>
          </p:cNvSpPr>
          <p:nvPr>
            <p:ph type="body" idx="1"/>
          </p:nvPr>
        </p:nvSpPr>
        <p:spPr/>
        <p:txBody>
          <a:bodyPr>
            <a:normAutofit/>
          </a:bodyPr>
          <a:lstStyle/>
          <a:p>
            <a:pPr lvl="1">
              <a:buFont typeface="Wingdings" panose="05000000000000000000" pitchFamily="2" charset="2"/>
              <a:buChar char="Ø"/>
            </a:pPr>
            <a:r>
              <a:rPr lang="el-GR" altLang="el-GR" dirty="0" smtClean="0"/>
              <a:t>μη λεκτικοί (αναπτυξιακοί) μηχανισμοί κατάκτησης της σχέσης «εγώ-περιβάλλον»: δόμηση σωματικού σχήματος, </a:t>
            </a:r>
            <a:r>
              <a:rPr lang="el-GR" altLang="el-GR" dirty="0" err="1" smtClean="0"/>
              <a:t>χωροχρονικός</a:t>
            </a:r>
            <a:r>
              <a:rPr lang="el-GR" altLang="el-GR" dirty="0" smtClean="0"/>
              <a:t> προσανατολισμός, </a:t>
            </a:r>
            <a:r>
              <a:rPr lang="el-GR" altLang="el-GR" dirty="0" err="1" smtClean="0"/>
              <a:t>λογικομαθηματικές</a:t>
            </a:r>
            <a:r>
              <a:rPr lang="el-GR" altLang="el-GR" dirty="0" smtClean="0"/>
              <a:t> έννοιες </a:t>
            </a:r>
          </a:p>
          <a:p>
            <a:pPr lvl="1">
              <a:buFont typeface="Wingdings" panose="05000000000000000000" pitchFamily="2" charset="2"/>
              <a:buChar char="Ø"/>
            </a:pPr>
            <a:r>
              <a:rPr lang="el-GR" altLang="el-GR" dirty="0" err="1" smtClean="0"/>
              <a:t>αυτοεικόνα</a:t>
            </a:r>
            <a:r>
              <a:rPr lang="el-GR" altLang="el-GR" dirty="0" smtClean="0"/>
              <a:t>, διαπροσωπικές σχέσεις, κοινωνική προσαρμογή, ένταξη σε ομάδες</a:t>
            </a:r>
          </a:p>
          <a:p>
            <a:pPr marL="0" indent="0">
              <a:buNone/>
            </a:pPr>
            <a:endParaRPr lang="en-GB" altLang="el-GR" dirty="0"/>
          </a:p>
        </p:txBody>
      </p:sp>
      <p:pic>
        <p:nvPicPr>
          <p:cNvPr id="3" name="Εικόνα 2"/>
          <p:cNvPicPr>
            <a:picLocks noChangeAspect="1"/>
          </p:cNvPicPr>
          <p:nvPr/>
        </p:nvPicPr>
        <p:blipFill>
          <a:blip r:embed="rId3"/>
          <a:stretch>
            <a:fillRect/>
          </a:stretch>
        </p:blipFill>
        <p:spPr>
          <a:xfrm>
            <a:off x="6372200" y="3755867"/>
            <a:ext cx="1443476" cy="1356370"/>
          </a:xfrm>
          <a:prstGeom prst="rect">
            <a:avLst/>
          </a:prstGeom>
        </p:spPr>
      </p:pic>
    </p:spTree>
    <p:extLst>
      <p:ext uri="{BB962C8B-B14F-4D97-AF65-F5344CB8AC3E}">
        <p14:creationId xmlns:p14="http://schemas.microsoft.com/office/powerpoint/2010/main" val="4300639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idx="4294967295"/>
          </p:nvPr>
        </p:nvSpPr>
        <p:spPr>
          <a:xfrm>
            <a:off x="611560" y="337220"/>
            <a:ext cx="7773144" cy="952500"/>
          </a:xfrm>
        </p:spPr>
        <p:txBody>
          <a:bodyPr>
            <a:noAutofit/>
          </a:bodyPr>
          <a:lstStyle/>
          <a:p>
            <a:pPr>
              <a:defRPr/>
            </a:pPr>
            <a:r>
              <a:rPr lang="el-GR" altLang="el-GR" sz="4000" dirty="0" smtClean="0"/>
              <a:t/>
            </a:r>
            <a:br>
              <a:rPr lang="el-GR" altLang="el-GR" sz="4000" dirty="0" smtClean="0"/>
            </a:br>
            <a:r>
              <a:rPr lang="el-GR" altLang="el-GR" sz="3800" dirty="0" smtClean="0"/>
              <a:t>Μ.Δ. </a:t>
            </a:r>
            <a:r>
              <a:rPr lang="el-GR" altLang="el-GR" sz="3800" dirty="0"/>
              <a:t>και </a:t>
            </a:r>
            <a:r>
              <a:rPr lang="el-GR" altLang="el-GR" sz="3800" dirty="0" err="1"/>
              <a:t>νευροφυσιολογικοί</a:t>
            </a:r>
            <a:r>
              <a:rPr lang="el-GR" altLang="el-GR" sz="3800" dirty="0"/>
              <a:t> παράγοντες </a:t>
            </a:r>
            <a:r>
              <a:rPr lang="el-GR" altLang="el-GR" sz="3800" dirty="0" smtClean="0"/>
              <a:t>(</a:t>
            </a:r>
            <a:r>
              <a:rPr lang="el-GR" altLang="el-GR" sz="3800" dirty="0"/>
              <a:t>1 από </a:t>
            </a:r>
            <a:r>
              <a:rPr lang="el-GR" altLang="el-GR" sz="3800" dirty="0" smtClean="0"/>
              <a:t>3)</a:t>
            </a:r>
            <a:r>
              <a:rPr lang="el-GR" altLang="el-GR" sz="3800" dirty="0"/>
              <a:t/>
            </a:r>
            <a:br>
              <a:rPr lang="el-GR" altLang="el-GR" sz="3800" dirty="0"/>
            </a:br>
            <a:endParaRPr lang="en-GB" altLang="el-GR" sz="3800" dirty="0"/>
          </a:p>
        </p:txBody>
      </p:sp>
      <p:sp>
        <p:nvSpPr>
          <p:cNvPr id="29699" name="Rectangle 3"/>
          <p:cNvSpPr>
            <a:spLocks noGrp="1" noChangeArrowheads="1"/>
          </p:cNvSpPr>
          <p:nvPr>
            <p:ph type="body" idx="4294967295"/>
          </p:nvPr>
        </p:nvSpPr>
        <p:spPr>
          <a:xfrm>
            <a:off x="755576" y="1561356"/>
            <a:ext cx="7560840" cy="3570164"/>
          </a:xfrm>
        </p:spPr>
        <p:txBody>
          <a:bodyPr/>
          <a:lstStyle/>
          <a:p>
            <a:pPr algn="just" eaLnBrk="1" hangingPunct="1">
              <a:lnSpc>
                <a:spcPct val="80000"/>
              </a:lnSpc>
            </a:pPr>
            <a:r>
              <a:rPr lang="el-GR" altLang="el-GR" sz="2333" dirty="0"/>
              <a:t>Χαρακτηρίζονται </a:t>
            </a:r>
            <a:r>
              <a:rPr lang="el-GR" altLang="el-GR" sz="2333" dirty="0" smtClean="0"/>
              <a:t>από:</a:t>
            </a:r>
          </a:p>
          <a:p>
            <a:pPr algn="just" eaLnBrk="1" hangingPunct="1">
              <a:lnSpc>
                <a:spcPct val="80000"/>
              </a:lnSpc>
              <a:buFont typeface="Wingdings" panose="05000000000000000000" pitchFamily="2" charset="2"/>
              <a:buChar char="Ø"/>
            </a:pPr>
            <a:r>
              <a:rPr lang="el-GR" altLang="el-GR" sz="2333" dirty="0" smtClean="0"/>
              <a:t> </a:t>
            </a:r>
            <a:r>
              <a:rPr lang="el-GR" altLang="el-GR" sz="2333" dirty="0"/>
              <a:t>ειδικά νευρολογικά ελλείμματα, </a:t>
            </a:r>
            <a:endParaRPr lang="el-GR" altLang="el-GR" sz="2333" dirty="0" smtClean="0"/>
          </a:p>
          <a:p>
            <a:pPr algn="just" eaLnBrk="1" hangingPunct="1">
              <a:lnSpc>
                <a:spcPct val="80000"/>
              </a:lnSpc>
              <a:buFont typeface="Wingdings" panose="05000000000000000000" pitchFamily="2" charset="2"/>
              <a:buChar char="Ø"/>
            </a:pPr>
            <a:r>
              <a:rPr lang="el-GR" altLang="el-GR" sz="2333" dirty="0" smtClean="0"/>
              <a:t>διαταραχές </a:t>
            </a:r>
            <a:r>
              <a:rPr lang="el-GR" altLang="el-GR" sz="2333" dirty="0"/>
              <a:t>της δραστηριότητας στον εγκεφαλικό φλοιό, ίσως και κάποιες </a:t>
            </a:r>
            <a:r>
              <a:rPr lang="el-GR" altLang="el-GR" sz="2333" dirty="0" err="1"/>
              <a:t>νευροανατομικές</a:t>
            </a:r>
            <a:r>
              <a:rPr lang="el-GR" altLang="el-GR" sz="2333" dirty="0"/>
              <a:t> διαφορές.</a:t>
            </a:r>
            <a:r>
              <a:rPr lang="fr-FR" altLang="el-GR" sz="2333" dirty="0"/>
              <a:t> </a:t>
            </a:r>
            <a:r>
              <a:rPr lang="el-GR" altLang="el-GR" sz="2333" dirty="0"/>
              <a:t>	</a:t>
            </a:r>
            <a:endParaRPr lang="el-GR" altLang="el-GR" sz="2333" dirty="0" smtClean="0"/>
          </a:p>
          <a:p>
            <a:pPr algn="just" eaLnBrk="1" hangingPunct="1">
              <a:lnSpc>
                <a:spcPct val="80000"/>
              </a:lnSpc>
              <a:buFont typeface="Wingdings" panose="05000000000000000000" pitchFamily="2" charset="2"/>
              <a:buChar char="q"/>
            </a:pPr>
            <a:r>
              <a:rPr lang="el-GR" altLang="el-GR" sz="2333" dirty="0" smtClean="0"/>
              <a:t> </a:t>
            </a:r>
            <a:r>
              <a:rPr lang="en-US" altLang="el-GR" sz="2333" dirty="0"/>
              <a:t>H</a:t>
            </a:r>
            <a:r>
              <a:rPr lang="el-GR" altLang="el-GR" sz="2333" dirty="0"/>
              <a:t> εγκεφαλική δυσλειτουργία αφορά στη διαδικασία αποθήκευσης στη μνήμη (κυρίως βραχυπρόθεσμη) των οπτικών λεκτικών ερεθισμάτων, ενώ έχουν αναφερθεί ελλιπής ημισφαιρική κυριαρχία και εξελικτική επιβράδυνση των λειτουργιών του εγκεφάλου και ιδιαίτερα της ωρίμανσης του αριστερού ημισφαιρίου.</a:t>
            </a:r>
            <a:r>
              <a:rPr lang="el-GR" altLang="el-GR" sz="2000" dirty="0"/>
              <a:t> </a:t>
            </a:r>
          </a:p>
          <a:p>
            <a:pPr algn="just" eaLnBrk="1" hangingPunct="1">
              <a:lnSpc>
                <a:spcPct val="80000"/>
              </a:lnSpc>
              <a:buFontTx/>
              <a:buNone/>
            </a:pPr>
            <a:endParaRPr lang="el-GR" altLang="el-GR" dirty="0" smtClean="0">
              <a:solidFill>
                <a:srgbClr val="0000FF"/>
              </a:solidFill>
            </a:endParaRPr>
          </a:p>
        </p:txBody>
      </p:sp>
    </p:spTree>
    <p:extLst>
      <p:ext uri="{BB962C8B-B14F-4D97-AF65-F5344CB8AC3E}">
        <p14:creationId xmlns:p14="http://schemas.microsoft.com/office/powerpoint/2010/main" val="27215127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
            </a:r>
            <a:br>
              <a:rPr lang="el-GR" dirty="0" smtClean="0"/>
            </a:br>
            <a:r>
              <a:rPr lang="el-GR" dirty="0" smtClean="0"/>
              <a:t>Μ.Δ</a:t>
            </a:r>
            <a:r>
              <a:rPr lang="el-GR" dirty="0"/>
              <a:t>. και </a:t>
            </a:r>
            <a:r>
              <a:rPr lang="el-GR" dirty="0" err="1"/>
              <a:t>νευροφυσιολογικοί</a:t>
            </a:r>
            <a:r>
              <a:rPr lang="el-GR" dirty="0"/>
              <a:t> παράγοντες </a:t>
            </a:r>
            <a:r>
              <a:rPr lang="el-GR" dirty="0" smtClean="0"/>
              <a:t>(2 </a:t>
            </a:r>
            <a:r>
              <a:rPr lang="el-GR" dirty="0"/>
              <a:t>από 3)</a:t>
            </a:r>
            <a:br>
              <a:rPr lang="el-GR" dirty="0"/>
            </a:br>
            <a:endParaRPr lang="el-GR" dirty="0"/>
          </a:p>
        </p:txBody>
      </p:sp>
      <p:sp>
        <p:nvSpPr>
          <p:cNvPr id="3" name="Θέση περιεχομένου 2"/>
          <p:cNvSpPr>
            <a:spLocks noGrp="1"/>
          </p:cNvSpPr>
          <p:nvPr>
            <p:ph idx="1"/>
          </p:nvPr>
        </p:nvSpPr>
        <p:spPr/>
        <p:txBody>
          <a:bodyPr/>
          <a:lstStyle/>
          <a:p>
            <a:r>
              <a:rPr lang="el-GR" dirty="0"/>
              <a:t>Σε παιδιά με </a:t>
            </a:r>
            <a:r>
              <a:rPr lang="el-GR" b="1" dirty="0"/>
              <a:t>νευρολογικά νοσήματα </a:t>
            </a:r>
            <a:r>
              <a:rPr lang="el-GR" dirty="0"/>
              <a:t>(επιληψία: εστιακή και γενικευμένη, σύνδρομο ελλειμματικής προσοχής- </a:t>
            </a:r>
            <a:r>
              <a:rPr lang="el-GR" dirty="0" err="1"/>
              <a:t>υπερκινητικότητας</a:t>
            </a:r>
            <a:r>
              <a:rPr lang="el-GR" dirty="0"/>
              <a:t>, πυρετικούς σπασμούς, αναπτυξιακή ανωριμότητα), </a:t>
            </a:r>
            <a:r>
              <a:rPr lang="el-GR" u="sng" dirty="0"/>
              <a:t>η εκδήλωση της δυσλεξίας είναι περισσότερο συχνή </a:t>
            </a:r>
            <a:r>
              <a:rPr lang="el-GR" dirty="0"/>
              <a:t>συγκριτικά με τα φυσιολογικά παιδιά.</a:t>
            </a:r>
          </a:p>
          <a:p>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19</a:t>
            </a:fld>
            <a:endParaRPr lang="el-GR" dirty="0"/>
          </a:p>
        </p:txBody>
      </p:sp>
    </p:spTree>
    <p:extLst>
      <p:ext uri="{BB962C8B-B14F-4D97-AF65-F5344CB8AC3E}">
        <p14:creationId xmlns:p14="http://schemas.microsoft.com/office/powerpoint/2010/main" val="28319218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p:cNvSpPr>
            <a:spLocks noGrp="1"/>
          </p:cNvSpPr>
          <p:nvPr>
            <p:ph type="subTitle" idx="1"/>
          </p:nvPr>
        </p:nvSpPr>
        <p:spPr>
          <a:xfrm>
            <a:off x="539552" y="1345332"/>
            <a:ext cx="7920880" cy="3117548"/>
          </a:xfrm>
        </p:spPr>
        <p:txBody>
          <a:bodyPr>
            <a:noAutofit/>
          </a:bodyPr>
          <a:lstStyle/>
          <a:p>
            <a:pPr algn="l"/>
            <a:r>
              <a:rPr lang="el-GR" sz="2800" dirty="0" smtClean="0"/>
              <a:t>Τμήμα </a:t>
            </a:r>
            <a:r>
              <a:rPr lang="el-GR" sz="2800" dirty="0" err="1" smtClean="0"/>
              <a:t>Λογοθεραπείας</a:t>
            </a:r>
            <a:endParaRPr lang="el-GR" sz="2800" dirty="0" smtClean="0"/>
          </a:p>
          <a:p>
            <a:pPr algn="l"/>
            <a:r>
              <a:rPr lang="el-GR" b="1" dirty="0" smtClean="0"/>
              <a:t>Μαθησιακές Δυσκολίες: </a:t>
            </a:r>
            <a:r>
              <a:rPr lang="el-GR" b="1" dirty="0" err="1" smtClean="0"/>
              <a:t>δυγλωσσία</a:t>
            </a:r>
            <a:r>
              <a:rPr lang="el-GR" b="1" dirty="0" smtClean="0"/>
              <a:t> και </a:t>
            </a:r>
            <a:r>
              <a:rPr lang="el-GR" b="1" dirty="0" err="1" smtClean="0"/>
              <a:t>πολυγλωσσικό</a:t>
            </a:r>
            <a:r>
              <a:rPr lang="el-GR" b="1" dirty="0" smtClean="0"/>
              <a:t> περιβάλλον</a:t>
            </a:r>
            <a:endParaRPr lang="el-GR" b="1" dirty="0"/>
          </a:p>
          <a:p>
            <a:pPr algn="l"/>
            <a:r>
              <a:rPr lang="el-GR" sz="2800" b="1" dirty="0" smtClean="0"/>
              <a:t>Ενότητα 2:</a:t>
            </a:r>
            <a:r>
              <a:rPr lang="en-US" sz="2800" dirty="0" smtClean="0"/>
              <a:t> </a:t>
            </a:r>
            <a:r>
              <a:rPr lang="el-GR" sz="2800" dirty="0"/>
              <a:t>Χαρακτηριστικά, </a:t>
            </a:r>
            <a:r>
              <a:rPr lang="el-GR" sz="2800" dirty="0" err="1"/>
              <a:t>αιτιοπαθογένεια</a:t>
            </a:r>
            <a:r>
              <a:rPr lang="el-GR" sz="2800" dirty="0"/>
              <a:t>, </a:t>
            </a:r>
            <a:r>
              <a:rPr lang="el-GR" sz="2800" dirty="0" err="1"/>
              <a:t>συννοσυρότητα</a:t>
            </a:r>
            <a:r>
              <a:rPr lang="el-GR" sz="2800" dirty="0"/>
              <a:t> και παρεμβάσεις </a:t>
            </a:r>
            <a:r>
              <a:rPr lang="el-GR" sz="2800" dirty="0" smtClean="0"/>
              <a:t>Μ.Δ.</a:t>
            </a:r>
            <a:endParaRPr lang="en-US" sz="2800" dirty="0" smtClean="0"/>
          </a:p>
          <a:p>
            <a:pPr algn="l">
              <a:lnSpc>
                <a:spcPts val="2600"/>
              </a:lnSpc>
            </a:pPr>
            <a:r>
              <a:rPr lang="el-GR" sz="2800" dirty="0" err="1" smtClean="0">
                <a:solidFill>
                  <a:schemeClr val="tx2">
                    <a:lumMod val="50000"/>
                  </a:schemeClr>
                </a:solidFill>
              </a:rPr>
              <a:t>Ζακοπούλου</a:t>
            </a:r>
            <a:r>
              <a:rPr lang="el-GR" sz="2800" dirty="0" smtClean="0">
                <a:solidFill>
                  <a:schemeClr val="tx2">
                    <a:lumMod val="50000"/>
                  </a:schemeClr>
                </a:solidFill>
              </a:rPr>
              <a:t> Βικτωρία, </a:t>
            </a:r>
            <a:r>
              <a:rPr lang="el-GR" sz="2400" dirty="0" smtClean="0">
                <a:solidFill>
                  <a:schemeClr val="tx2">
                    <a:lumMod val="50000"/>
                  </a:schemeClr>
                </a:solidFill>
              </a:rPr>
              <a:t>Αναπληρώτρια Καθηγήτρια</a:t>
            </a:r>
          </a:p>
          <a:p>
            <a:pPr algn="l">
              <a:lnSpc>
                <a:spcPts val="2600"/>
              </a:lnSpc>
            </a:pPr>
            <a:r>
              <a:rPr lang="el-GR" sz="2400" dirty="0" smtClean="0">
                <a:solidFill>
                  <a:schemeClr val="tx2">
                    <a:lumMod val="50000"/>
                  </a:schemeClr>
                </a:solidFill>
              </a:rPr>
              <a:t>Ιωάννινα, 2015</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sp>
        <p:nvSpPr>
          <p:cNvPr id="10" name="Τίτλος 1"/>
          <p:cNvSpPr txBox="1">
            <a:spLocks/>
          </p:cNvSpPr>
          <p:nvPr/>
        </p:nvSpPr>
        <p:spPr>
          <a:xfrm>
            <a:off x="0" y="3547"/>
            <a:ext cx="7452320" cy="1023697"/>
          </a:xfrm>
          <a:prstGeom prst="rect">
            <a:avLst/>
          </a:prstGeom>
          <a:solidFill>
            <a:schemeClr val="accent2"/>
          </a:solidFill>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r>
              <a:rPr lang="el-GR" sz="2400" dirty="0" smtClean="0">
                <a:solidFill>
                  <a:schemeClr val="bg1"/>
                </a:solidFill>
              </a:rPr>
              <a:t>Ανοιχτά Ακαδημαϊκά Μαθήματα στο ΤΕΙ Ηπείρου</a:t>
            </a:r>
            <a:endParaRPr lang="el-GR" sz="2400" dirty="0">
              <a:solidFill>
                <a:schemeClr val="bg1"/>
              </a:solidFill>
            </a:endParaRPr>
          </a:p>
        </p:txBody>
      </p:sp>
      <p:pic>
        <p:nvPicPr>
          <p:cNvPr id="11" name="Εικόνα 10"/>
          <p:cNvPicPr>
            <a:picLocks noChangeAspect="1"/>
          </p:cNvPicPr>
          <p:nvPr/>
        </p:nvPicPr>
        <p:blipFill>
          <a:blip r:embed="rId5"/>
          <a:stretch>
            <a:fillRect/>
          </a:stretch>
        </p:blipFill>
        <p:spPr>
          <a:xfrm>
            <a:off x="6948264" y="3547"/>
            <a:ext cx="2214640" cy="1031492"/>
          </a:xfrm>
          <a:prstGeom prst="rect">
            <a:avLst/>
          </a:prstGeom>
        </p:spPr>
      </p:pic>
    </p:spTree>
    <p:extLst>
      <p:ext uri="{BB962C8B-B14F-4D97-AF65-F5344CB8AC3E}">
        <p14:creationId xmlns:p14="http://schemas.microsoft.com/office/powerpoint/2010/main" val="23856713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
            </a:r>
            <a:br>
              <a:rPr lang="el-GR" dirty="0" smtClean="0"/>
            </a:br>
            <a:r>
              <a:rPr lang="el-GR" dirty="0" smtClean="0"/>
              <a:t>Μ.Δ</a:t>
            </a:r>
            <a:r>
              <a:rPr lang="el-GR" dirty="0"/>
              <a:t>. και </a:t>
            </a:r>
            <a:r>
              <a:rPr lang="el-GR" dirty="0" err="1"/>
              <a:t>νευροφυσιολογικοί</a:t>
            </a:r>
            <a:r>
              <a:rPr lang="el-GR" dirty="0"/>
              <a:t> παράγοντες </a:t>
            </a:r>
            <a:r>
              <a:rPr lang="el-GR" dirty="0" smtClean="0"/>
              <a:t>(3 </a:t>
            </a:r>
            <a:r>
              <a:rPr lang="el-GR" dirty="0"/>
              <a:t>από 3)</a:t>
            </a:r>
            <a:br>
              <a:rPr lang="el-GR" dirty="0"/>
            </a:br>
            <a:endParaRPr lang="el-GR" dirty="0"/>
          </a:p>
        </p:txBody>
      </p:sp>
      <p:sp>
        <p:nvSpPr>
          <p:cNvPr id="3" name="Θέση περιεχομένου 2"/>
          <p:cNvSpPr>
            <a:spLocks noGrp="1"/>
          </p:cNvSpPr>
          <p:nvPr>
            <p:ph idx="1"/>
          </p:nvPr>
        </p:nvSpPr>
        <p:spPr/>
        <p:txBody>
          <a:bodyPr/>
          <a:lstStyle/>
          <a:p>
            <a:r>
              <a:rPr lang="el-GR" dirty="0"/>
              <a:t>Η ανάδειξη της έντονης </a:t>
            </a:r>
            <a:r>
              <a:rPr lang="el-GR" dirty="0" err="1"/>
              <a:t>συνοσηρότητας</a:t>
            </a:r>
            <a:r>
              <a:rPr lang="el-GR" dirty="0"/>
              <a:t> σε παιδιά με νευρολογικά νοσήματα και μαθησιακές δυσκολίες έχει ως συνέπεια την </a:t>
            </a:r>
            <a:r>
              <a:rPr lang="el-GR" b="1" dirty="0"/>
              <a:t>αναγκαιότητα διεπιστημονικής προσέγγισης </a:t>
            </a:r>
            <a:r>
              <a:rPr lang="el-GR" dirty="0"/>
              <a:t>του ρόλου και της λειτουργικότητας της φύσης των νευρολογικών νοσημάτων στις μαθησιακές δυσκολίες</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20</a:t>
            </a:fld>
            <a:endParaRPr lang="el-GR" dirty="0"/>
          </a:p>
        </p:txBody>
      </p:sp>
    </p:spTree>
    <p:extLst>
      <p:ext uri="{BB962C8B-B14F-4D97-AF65-F5344CB8AC3E}">
        <p14:creationId xmlns:p14="http://schemas.microsoft.com/office/powerpoint/2010/main" val="5028652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Συμπερασματικά</a:t>
            </a:r>
            <a:r>
              <a:rPr lang="en-US" dirty="0" smtClean="0"/>
              <a:t> (1 </a:t>
            </a:r>
            <a:r>
              <a:rPr lang="el-GR" dirty="0" smtClean="0"/>
              <a:t>από 2)</a:t>
            </a:r>
            <a:endParaRPr lang="el-GR" dirty="0"/>
          </a:p>
        </p:txBody>
      </p:sp>
      <p:sp>
        <p:nvSpPr>
          <p:cNvPr id="3" name="Θέση περιεχομένου 2"/>
          <p:cNvSpPr>
            <a:spLocks noGrp="1"/>
          </p:cNvSpPr>
          <p:nvPr>
            <p:ph idx="1"/>
          </p:nvPr>
        </p:nvSpPr>
        <p:spPr/>
        <p:txBody>
          <a:bodyPr>
            <a:normAutofit/>
          </a:bodyPr>
          <a:lstStyle/>
          <a:p>
            <a:pPr>
              <a:buFont typeface="Wingdings" panose="05000000000000000000" pitchFamily="2" charset="2"/>
              <a:buChar char="q"/>
            </a:pPr>
            <a:r>
              <a:rPr lang="el-GR" dirty="0"/>
              <a:t>Σήμερα, πολλές έρευνες επιβεβαιώνουν </a:t>
            </a:r>
            <a:r>
              <a:rPr lang="el-GR" u="sng" dirty="0"/>
              <a:t>τη στενή σχέση των νευρολογικών παθήσεων με τις μαθησιακές δυσκολίες</a:t>
            </a:r>
            <a:r>
              <a:rPr lang="el-GR" dirty="0"/>
              <a:t> και ειδικότερα με την </a:t>
            </a:r>
            <a:r>
              <a:rPr lang="el-GR" u="sng" dirty="0"/>
              <a:t>ειδική αναπτυξιακή δυσλεξία.</a:t>
            </a:r>
          </a:p>
          <a:p>
            <a:pPr marL="0" indent="0">
              <a:buNone/>
            </a:pPr>
            <a:endParaRPr lang="el-GR" u="sng" dirty="0"/>
          </a:p>
          <a:p>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21</a:t>
            </a:fld>
            <a:endParaRPr lang="el-GR" dirty="0"/>
          </a:p>
        </p:txBody>
      </p:sp>
    </p:spTree>
    <p:extLst>
      <p:ext uri="{BB962C8B-B14F-4D97-AF65-F5344CB8AC3E}">
        <p14:creationId xmlns:p14="http://schemas.microsoft.com/office/powerpoint/2010/main" val="22990222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Συμπερασματικά (2 από 2)</a:t>
            </a:r>
            <a:endParaRPr lang="el-GR" dirty="0"/>
          </a:p>
        </p:txBody>
      </p:sp>
      <p:sp>
        <p:nvSpPr>
          <p:cNvPr id="3" name="Θέση περιεχομένου 2"/>
          <p:cNvSpPr>
            <a:spLocks noGrp="1"/>
          </p:cNvSpPr>
          <p:nvPr>
            <p:ph idx="1"/>
          </p:nvPr>
        </p:nvSpPr>
        <p:spPr/>
        <p:txBody>
          <a:bodyPr>
            <a:normAutofit/>
          </a:bodyPr>
          <a:lstStyle/>
          <a:p>
            <a:pPr>
              <a:buFont typeface="Wingdings" panose="05000000000000000000" pitchFamily="2" charset="2"/>
              <a:buChar char="q"/>
            </a:pPr>
            <a:r>
              <a:rPr lang="el-GR" dirty="0" err="1" smtClean="0"/>
              <a:t>Αιτιοπαθογενετικά</a:t>
            </a:r>
            <a:r>
              <a:rPr lang="el-GR" dirty="0" smtClean="0"/>
              <a:t> </a:t>
            </a:r>
            <a:r>
              <a:rPr lang="el-GR" dirty="0"/>
              <a:t>πάντως μελετάται ακόμη, εάν οι διαταραχές συμπεριφοράς, τα μαθησιακά ελλείμματα, η δυσλεξία και οι νευρολογικές παθήσεις (κυρίως η επιληψία) </a:t>
            </a:r>
            <a:r>
              <a:rPr lang="el-GR" u="sng" dirty="0"/>
              <a:t>εκδηλώνονται ως αποτέλεσμα της ίδιας διαταραχής, ή το ένα έχει προκαλέσει το άλλο.</a:t>
            </a:r>
          </a:p>
          <a:p>
            <a:endParaRPr lang="el-GR" u="sng" dirty="0"/>
          </a:p>
          <a:p>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22</a:t>
            </a:fld>
            <a:endParaRPr lang="el-GR" dirty="0"/>
          </a:p>
        </p:txBody>
      </p:sp>
    </p:spTree>
    <p:extLst>
      <p:ext uri="{BB962C8B-B14F-4D97-AF65-F5344CB8AC3E}">
        <p14:creationId xmlns:p14="http://schemas.microsoft.com/office/powerpoint/2010/main" val="20550848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
            </a:r>
            <a:br>
              <a:rPr lang="el-GR" dirty="0" smtClean="0"/>
            </a:br>
            <a:r>
              <a:rPr lang="el-GR" dirty="0" smtClean="0"/>
              <a:t>Μαθησιακές </a:t>
            </a:r>
            <a:r>
              <a:rPr lang="el-GR" dirty="0"/>
              <a:t>δυσκολίες και γενετικοί παράγοντες </a:t>
            </a:r>
            <a:r>
              <a:rPr lang="el-GR" dirty="0" smtClean="0"/>
              <a:t>(</a:t>
            </a:r>
            <a:r>
              <a:rPr lang="el-GR" dirty="0"/>
              <a:t>1 από </a:t>
            </a:r>
            <a:r>
              <a:rPr lang="el-GR" dirty="0" smtClean="0"/>
              <a:t>2)</a:t>
            </a:r>
            <a:r>
              <a:rPr lang="el-GR" dirty="0"/>
              <a:t/>
            </a:r>
            <a:br>
              <a:rPr lang="el-GR" dirty="0"/>
            </a:br>
            <a:endParaRPr lang="el-GR" dirty="0"/>
          </a:p>
        </p:txBody>
      </p:sp>
      <p:sp>
        <p:nvSpPr>
          <p:cNvPr id="3" name="Θέση περιεχομένου 2"/>
          <p:cNvSpPr>
            <a:spLocks noGrp="1"/>
          </p:cNvSpPr>
          <p:nvPr>
            <p:ph idx="1"/>
          </p:nvPr>
        </p:nvSpPr>
        <p:spPr/>
        <p:txBody>
          <a:bodyPr>
            <a:normAutofit fontScale="85000" lnSpcReduction="20000"/>
          </a:bodyPr>
          <a:lstStyle/>
          <a:p>
            <a:r>
              <a:rPr lang="el-GR" sz="3500" dirty="0"/>
              <a:t>Οι μαθησιακές δυσκολίες είναι </a:t>
            </a:r>
            <a:r>
              <a:rPr lang="el-GR" sz="3500" u="sng" dirty="0"/>
              <a:t>γενετικά ετερογενείς</a:t>
            </a:r>
            <a:r>
              <a:rPr lang="el-GR" sz="3500" dirty="0"/>
              <a:t>, επηρεάζονται δηλαδή, από γονίδια που βρίσκονται σε ποικίλες διαφορετικές περιοχές των χρωμοσωμάτων. </a:t>
            </a:r>
          </a:p>
          <a:p>
            <a:r>
              <a:rPr lang="el-GR" sz="3500" dirty="0"/>
              <a:t>Ο τύπος κληρονομικότητας των μαθησιακών δυσκολιών παραμένει απροσδιόριστος στηριζόμενος σε υποθέσεις που περιλαμβάνουν </a:t>
            </a:r>
            <a:r>
              <a:rPr lang="el-GR" sz="3500" u="sng" dirty="0" err="1"/>
              <a:t>ιδιοσυστασιακή</a:t>
            </a:r>
            <a:r>
              <a:rPr lang="el-GR" sz="3500" u="sng" dirty="0"/>
              <a:t> κυριαρχία</a:t>
            </a:r>
            <a:r>
              <a:rPr lang="el-GR" sz="3500" dirty="0"/>
              <a:t>, </a:t>
            </a:r>
            <a:r>
              <a:rPr lang="el-GR" sz="3500" u="sng" dirty="0"/>
              <a:t>υπολειπόμενη, </a:t>
            </a:r>
            <a:r>
              <a:rPr lang="el-GR" sz="3500" u="sng" dirty="0" err="1"/>
              <a:t>πολυγονιδιακή</a:t>
            </a:r>
            <a:r>
              <a:rPr lang="el-GR" sz="3500" u="sng" dirty="0"/>
              <a:t> και γενετική ετερογένεια</a:t>
            </a:r>
            <a:r>
              <a:rPr lang="el-GR" sz="3500" dirty="0"/>
              <a:t>. </a:t>
            </a:r>
          </a:p>
          <a:p>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23</a:t>
            </a:fld>
            <a:endParaRPr lang="el-GR" dirty="0"/>
          </a:p>
        </p:txBody>
      </p:sp>
    </p:spTree>
    <p:extLst>
      <p:ext uri="{BB962C8B-B14F-4D97-AF65-F5344CB8AC3E}">
        <p14:creationId xmlns:p14="http://schemas.microsoft.com/office/powerpoint/2010/main" val="29994822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
            </a:r>
            <a:br>
              <a:rPr lang="el-GR" dirty="0" smtClean="0"/>
            </a:br>
            <a:r>
              <a:rPr lang="el-GR" dirty="0" smtClean="0"/>
              <a:t>Μαθησιακές </a:t>
            </a:r>
            <a:r>
              <a:rPr lang="el-GR" dirty="0"/>
              <a:t>δυσκολίες και γενετικοί παράγοντες </a:t>
            </a:r>
            <a:r>
              <a:rPr lang="el-GR" dirty="0" smtClean="0"/>
              <a:t>(2 </a:t>
            </a:r>
            <a:r>
              <a:rPr lang="el-GR" dirty="0"/>
              <a:t>από 2)</a:t>
            </a:r>
            <a:br>
              <a:rPr lang="el-GR" dirty="0"/>
            </a:br>
            <a:endParaRPr lang="el-GR" dirty="0"/>
          </a:p>
        </p:txBody>
      </p:sp>
      <p:sp>
        <p:nvSpPr>
          <p:cNvPr id="3" name="Θέση περιεχομένου 2"/>
          <p:cNvSpPr>
            <a:spLocks noGrp="1"/>
          </p:cNvSpPr>
          <p:nvPr>
            <p:ph idx="1"/>
          </p:nvPr>
        </p:nvSpPr>
        <p:spPr/>
        <p:txBody>
          <a:bodyPr/>
          <a:lstStyle/>
          <a:p>
            <a:r>
              <a:rPr lang="el-GR" dirty="0"/>
              <a:t>Σήμερα, γονιδιακές έρευνες (</a:t>
            </a:r>
            <a:r>
              <a:rPr lang="el-GR" dirty="0" err="1"/>
              <a:t>Stromswold</a:t>
            </a:r>
            <a:r>
              <a:rPr lang="el-GR" dirty="0"/>
              <a:t>, 2007) συνδέουν τις </a:t>
            </a:r>
            <a:r>
              <a:rPr lang="el-GR" u="sng" dirty="0"/>
              <a:t>μαθησιακές δυσκολίες </a:t>
            </a:r>
            <a:r>
              <a:rPr lang="el-GR" dirty="0"/>
              <a:t>και, κυρίως, τη δυσλεξία με </a:t>
            </a:r>
            <a:r>
              <a:rPr lang="el-GR" u="sng" dirty="0"/>
              <a:t>εννέα περιοχές</a:t>
            </a:r>
            <a:r>
              <a:rPr lang="el-GR" dirty="0"/>
              <a:t>: 1pG1-pG6, 2p12-p16, 3p12-p13, 6p21, 6q13-q16, 7q32, 11p15.5, 15q31-q23 and 11p13.2.</a:t>
            </a:r>
          </a:p>
          <a:p>
            <a:pPr marL="0" indent="0">
              <a:buNone/>
            </a:pPr>
            <a:endParaRPr lang="el-GR" dirty="0"/>
          </a:p>
          <a:p>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24</a:t>
            </a:fld>
            <a:endParaRPr lang="el-GR" dirty="0"/>
          </a:p>
        </p:txBody>
      </p:sp>
      <p:pic>
        <p:nvPicPr>
          <p:cNvPr id="5" name="Εικόνα 4"/>
          <p:cNvPicPr>
            <a:picLocks noChangeAspect="1"/>
          </p:cNvPicPr>
          <p:nvPr/>
        </p:nvPicPr>
        <p:blipFill>
          <a:blip r:embed="rId2"/>
          <a:stretch>
            <a:fillRect/>
          </a:stretch>
        </p:blipFill>
        <p:spPr>
          <a:xfrm>
            <a:off x="755576" y="3917640"/>
            <a:ext cx="1297313" cy="1176377"/>
          </a:xfrm>
          <a:prstGeom prst="rect">
            <a:avLst/>
          </a:prstGeom>
        </p:spPr>
      </p:pic>
    </p:spTree>
    <p:extLst>
      <p:ext uri="{BB962C8B-B14F-4D97-AF65-F5344CB8AC3E}">
        <p14:creationId xmlns:p14="http://schemas.microsoft.com/office/powerpoint/2010/main" val="28438144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idx="4294967295"/>
          </p:nvPr>
        </p:nvSpPr>
        <p:spPr>
          <a:xfrm>
            <a:off x="0" y="228600"/>
            <a:ext cx="8229600" cy="952500"/>
          </a:xfrm>
        </p:spPr>
        <p:txBody>
          <a:bodyPr/>
          <a:lstStyle/>
          <a:p>
            <a:pPr eaLnBrk="1" hangingPunct="1">
              <a:defRPr/>
            </a:pPr>
            <a:r>
              <a:rPr lang="el-GR" altLang="el-GR" b="1" dirty="0" smtClean="0"/>
              <a:t>Συμπερασματικά</a:t>
            </a:r>
            <a:endParaRPr lang="en-GB" altLang="el-GR" b="1" dirty="0" smtClean="0"/>
          </a:p>
        </p:txBody>
      </p:sp>
      <p:sp>
        <p:nvSpPr>
          <p:cNvPr id="33795" name="Rectangle 3"/>
          <p:cNvSpPr>
            <a:spLocks noGrp="1" noChangeArrowheads="1"/>
          </p:cNvSpPr>
          <p:nvPr>
            <p:ph type="body" idx="4294967295"/>
          </p:nvPr>
        </p:nvSpPr>
        <p:spPr>
          <a:xfrm>
            <a:off x="539552" y="1193391"/>
            <a:ext cx="7992888" cy="3771900"/>
          </a:xfrm>
        </p:spPr>
        <p:txBody>
          <a:bodyPr>
            <a:normAutofit lnSpcReduction="10000"/>
          </a:bodyPr>
          <a:lstStyle/>
          <a:p>
            <a:pPr marL="0" indent="0" algn="just" eaLnBrk="1" hangingPunct="1">
              <a:lnSpc>
                <a:spcPct val="90000"/>
              </a:lnSpc>
              <a:buNone/>
            </a:pPr>
            <a:r>
              <a:rPr lang="el-GR" altLang="el-GR" dirty="0" smtClean="0"/>
              <a:t>Οι </a:t>
            </a:r>
            <a:r>
              <a:rPr lang="el-GR" altLang="el-GR" b="1" dirty="0" smtClean="0"/>
              <a:t>βιολογικοί δείκτες </a:t>
            </a:r>
            <a:r>
              <a:rPr lang="el-GR" altLang="el-GR" dirty="0" smtClean="0"/>
              <a:t>μπορούν να χρησιμοποιηθούν προκειμένου να </a:t>
            </a:r>
            <a:r>
              <a:rPr lang="el-GR" altLang="el-GR" u="sng" dirty="0" smtClean="0"/>
              <a:t>διαγνώσουν παιδιά με πιθανότητες εκδήλωσης αναγνωστικής δυσκολίας</a:t>
            </a:r>
            <a:r>
              <a:rPr lang="el-GR" altLang="el-GR" dirty="0" smtClean="0"/>
              <a:t>. Το γεγονός αυτό θα μπορούσε να διευκολύνει μια </a:t>
            </a:r>
            <a:r>
              <a:rPr lang="el-GR" altLang="el-GR" u="sng" dirty="0" smtClean="0"/>
              <a:t>προσχολική παρέμβαση</a:t>
            </a:r>
            <a:r>
              <a:rPr lang="el-GR" altLang="el-GR" dirty="0" smtClean="0"/>
              <a:t> κατάλληλη για την αντιμετώπιση των αναγνωστικών αδυναμιών και ίσως, να συμβάλλει στη διάγνωση σε μεγαλύτερες ηλικίες.</a:t>
            </a:r>
          </a:p>
          <a:p>
            <a:pPr marL="0" indent="0" algn="just" eaLnBrk="1" hangingPunct="1">
              <a:lnSpc>
                <a:spcPct val="90000"/>
              </a:lnSpc>
              <a:buNone/>
            </a:pPr>
            <a:endParaRPr lang="en-GB" altLang="el-GR" dirty="0" smtClean="0"/>
          </a:p>
        </p:txBody>
      </p:sp>
    </p:spTree>
    <p:extLst>
      <p:ext uri="{BB962C8B-B14F-4D97-AF65-F5344CB8AC3E}">
        <p14:creationId xmlns:p14="http://schemas.microsoft.com/office/powerpoint/2010/main" val="17846351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Μαθησιακές δυσκολίες και ψυχικές </a:t>
            </a:r>
            <a:r>
              <a:rPr lang="el-GR" dirty="0" smtClean="0"/>
              <a:t>διαταραχές (1 από 2)</a:t>
            </a:r>
            <a:endParaRPr lang="el-GR" dirty="0"/>
          </a:p>
        </p:txBody>
      </p:sp>
      <p:sp>
        <p:nvSpPr>
          <p:cNvPr id="3" name="Θέση περιεχομένου 2"/>
          <p:cNvSpPr>
            <a:spLocks noGrp="1"/>
          </p:cNvSpPr>
          <p:nvPr>
            <p:ph idx="1"/>
          </p:nvPr>
        </p:nvSpPr>
        <p:spPr/>
        <p:txBody>
          <a:bodyPr/>
          <a:lstStyle/>
          <a:p>
            <a:r>
              <a:rPr lang="el-GR" dirty="0"/>
              <a:t>Τα ποσοστά των ψυχικών διαταραχών στις κατηγορίες παιδιών με αναπτυξιακές διαταραχές μάθησης κυμαίνονται σε μία κλίμακα από </a:t>
            </a:r>
            <a:r>
              <a:rPr lang="el-GR" u="sng" dirty="0"/>
              <a:t>10% έως 58%, </a:t>
            </a:r>
            <a:r>
              <a:rPr lang="el-GR" dirty="0"/>
              <a:t>ενώ στο γενικό πληθυσμό τα </a:t>
            </a:r>
            <a:r>
              <a:rPr lang="el-GR" u="sng" dirty="0"/>
              <a:t>ψυχικά προβλήματα </a:t>
            </a:r>
            <a:r>
              <a:rPr lang="el-GR" dirty="0"/>
              <a:t>αγγίζουν ένα </a:t>
            </a:r>
            <a:r>
              <a:rPr lang="el-GR" u="sng" dirty="0"/>
              <a:t>18%</a:t>
            </a:r>
            <a:r>
              <a:rPr lang="el-GR" dirty="0"/>
              <a:t> σύμφωνα με κοινώς αποδεκτές εκτιμήσεις.</a:t>
            </a:r>
          </a:p>
          <a:p>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26</a:t>
            </a:fld>
            <a:endParaRPr lang="el-GR" dirty="0"/>
          </a:p>
        </p:txBody>
      </p:sp>
    </p:spTree>
    <p:extLst>
      <p:ext uri="{BB962C8B-B14F-4D97-AF65-F5344CB8AC3E}">
        <p14:creationId xmlns:p14="http://schemas.microsoft.com/office/powerpoint/2010/main" val="34497408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Μαθησιακές δυσκολίες και ψυχικές </a:t>
            </a:r>
            <a:r>
              <a:rPr lang="el-GR" dirty="0" smtClean="0"/>
              <a:t>διαταραχές (2 από 2)</a:t>
            </a:r>
            <a:endParaRPr lang="el-GR" dirty="0"/>
          </a:p>
        </p:txBody>
      </p:sp>
      <p:sp>
        <p:nvSpPr>
          <p:cNvPr id="3" name="Θέση περιεχομένου 2"/>
          <p:cNvSpPr>
            <a:spLocks noGrp="1"/>
          </p:cNvSpPr>
          <p:nvPr>
            <p:ph idx="1"/>
          </p:nvPr>
        </p:nvSpPr>
        <p:spPr/>
        <p:txBody>
          <a:bodyPr>
            <a:normAutofit fontScale="92500" lnSpcReduction="20000"/>
          </a:bodyPr>
          <a:lstStyle/>
          <a:p>
            <a:r>
              <a:rPr lang="el-GR" dirty="0"/>
              <a:t>Οι έρευνες σε παιδιά με τυπική εξέλιξη έδειξαν ότι η </a:t>
            </a:r>
            <a:r>
              <a:rPr lang="el-GR" u="sng" dirty="0"/>
              <a:t>κατάθλιψη στη σχολική ηλικία συνδέεται και με διαταραχές συμπεριφοράς</a:t>
            </a:r>
            <a:r>
              <a:rPr lang="el-GR" dirty="0"/>
              <a:t>. </a:t>
            </a:r>
            <a:endParaRPr lang="el-GR" dirty="0" smtClean="0"/>
          </a:p>
          <a:p>
            <a:r>
              <a:rPr lang="el-GR" dirty="0" smtClean="0"/>
              <a:t>Σε </a:t>
            </a:r>
            <a:r>
              <a:rPr lang="el-GR" dirty="0"/>
              <a:t>άλλες περιπτώσεις μπορεί επίσης να παρατηρηθούν </a:t>
            </a:r>
            <a:r>
              <a:rPr lang="el-GR" u="sng" dirty="0"/>
              <a:t>παλινδρομικές συμπεριφορές </a:t>
            </a:r>
            <a:r>
              <a:rPr lang="el-GR" dirty="0"/>
              <a:t>ή και </a:t>
            </a:r>
            <a:r>
              <a:rPr lang="el-GR" u="sng" dirty="0"/>
              <a:t>φάσεις ψυχικής αποδιοργάνωσης</a:t>
            </a:r>
            <a:r>
              <a:rPr lang="el-GR" dirty="0"/>
              <a:t>, χωρίς όμως να παρατηρούνται άλλα στοιχεία που να συνδέονται σε νοσολογικό επίπεδο με την </a:t>
            </a:r>
            <a:r>
              <a:rPr lang="el-GR" dirty="0" smtClean="0"/>
              <a:t>κλασική </a:t>
            </a:r>
            <a:r>
              <a:rPr lang="el-GR" dirty="0"/>
              <a:t>κατάθλιψη.</a:t>
            </a:r>
          </a:p>
          <a:p>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27</a:t>
            </a:fld>
            <a:endParaRPr lang="el-GR" dirty="0"/>
          </a:p>
        </p:txBody>
      </p:sp>
    </p:spTree>
    <p:extLst>
      <p:ext uri="{BB962C8B-B14F-4D97-AF65-F5344CB8AC3E}">
        <p14:creationId xmlns:p14="http://schemas.microsoft.com/office/powerpoint/2010/main" val="37387753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dirty="0" err="1" smtClean="0"/>
              <a:t>Συννοσηρότητα</a:t>
            </a:r>
            <a:r>
              <a:rPr lang="el-GR" dirty="0" smtClean="0"/>
              <a:t> (1 από 5)</a:t>
            </a:r>
            <a:endParaRPr lang="el-GR" dirty="0"/>
          </a:p>
        </p:txBody>
      </p:sp>
      <p:sp>
        <p:nvSpPr>
          <p:cNvPr id="3" name="Θέση περιεχομένου 2"/>
          <p:cNvSpPr>
            <a:spLocks noGrp="1"/>
          </p:cNvSpPr>
          <p:nvPr>
            <p:ph idx="1"/>
          </p:nvPr>
        </p:nvSpPr>
        <p:spPr/>
        <p:txBody>
          <a:bodyPr/>
          <a:lstStyle/>
          <a:p>
            <a:r>
              <a:rPr lang="el-GR" dirty="0"/>
              <a:t>Παρουσιάζουν </a:t>
            </a:r>
            <a:r>
              <a:rPr lang="el-GR" b="1" dirty="0"/>
              <a:t>αυξημένο κίνδυνο </a:t>
            </a:r>
            <a:r>
              <a:rPr lang="el-GR" dirty="0" smtClean="0"/>
              <a:t>εκδήλωσης</a:t>
            </a:r>
          </a:p>
          <a:p>
            <a:pPr>
              <a:buFont typeface="Wingdings" panose="05000000000000000000" pitchFamily="2" charset="2"/>
              <a:buChar char="ü"/>
            </a:pPr>
            <a:r>
              <a:rPr lang="el-GR" dirty="0" smtClean="0"/>
              <a:t> </a:t>
            </a:r>
            <a:r>
              <a:rPr lang="el-GR" dirty="0"/>
              <a:t>καταθλιπτικών τάσεων, </a:t>
            </a:r>
            <a:endParaRPr lang="el-GR" dirty="0" smtClean="0"/>
          </a:p>
          <a:p>
            <a:pPr>
              <a:buFont typeface="Wingdings" panose="05000000000000000000" pitchFamily="2" charset="2"/>
              <a:buChar char="ü"/>
            </a:pPr>
            <a:r>
              <a:rPr lang="el-GR" dirty="0" smtClean="0"/>
              <a:t>τάσεων </a:t>
            </a:r>
            <a:r>
              <a:rPr lang="el-GR" dirty="0"/>
              <a:t>κοινωνικής απομόνωσης, </a:t>
            </a:r>
            <a:endParaRPr lang="el-GR" dirty="0" smtClean="0"/>
          </a:p>
          <a:p>
            <a:pPr>
              <a:buFont typeface="Wingdings" panose="05000000000000000000" pitchFamily="2" charset="2"/>
              <a:buChar char="ü"/>
            </a:pPr>
            <a:r>
              <a:rPr lang="el-GR" dirty="0" smtClean="0"/>
              <a:t>διασπαστικών </a:t>
            </a:r>
            <a:r>
              <a:rPr lang="el-GR" dirty="0"/>
              <a:t>ή επιθετικών συμπεριφορών (προβλήματα συμπεριφοράς). </a:t>
            </a:r>
          </a:p>
          <a:p>
            <a:pPr marL="0" indent="0">
              <a:buNone/>
            </a:pPr>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28</a:t>
            </a:fld>
            <a:endParaRPr lang="el-GR" dirty="0"/>
          </a:p>
        </p:txBody>
      </p:sp>
      <p:pic>
        <p:nvPicPr>
          <p:cNvPr id="5" name="Εικόνα 4"/>
          <p:cNvPicPr>
            <a:picLocks noChangeAspect="1"/>
          </p:cNvPicPr>
          <p:nvPr/>
        </p:nvPicPr>
        <p:blipFill>
          <a:blip r:embed="rId2"/>
          <a:stretch>
            <a:fillRect/>
          </a:stretch>
        </p:blipFill>
        <p:spPr>
          <a:xfrm>
            <a:off x="7092280" y="1983227"/>
            <a:ext cx="1215579" cy="1215579"/>
          </a:xfrm>
          <a:prstGeom prst="rect">
            <a:avLst/>
          </a:prstGeom>
        </p:spPr>
      </p:pic>
    </p:spTree>
    <p:extLst>
      <p:ext uri="{BB962C8B-B14F-4D97-AF65-F5344CB8AC3E}">
        <p14:creationId xmlns:p14="http://schemas.microsoft.com/office/powerpoint/2010/main" val="24663305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dirty="0"/>
              <a:t/>
            </a:r>
            <a:br>
              <a:rPr lang="el-GR" dirty="0"/>
            </a:br>
            <a:r>
              <a:rPr lang="el-GR" dirty="0" err="1" smtClean="0"/>
              <a:t>Συννοσηρότητα</a:t>
            </a:r>
            <a:r>
              <a:rPr lang="el-GR" dirty="0"/>
              <a:t> </a:t>
            </a:r>
            <a:r>
              <a:rPr lang="el-GR" dirty="0" smtClean="0"/>
              <a:t>(2 </a:t>
            </a:r>
            <a:r>
              <a:rPr lang="el-GR" dirty="0"/>
              <a:t>από 5)</a:t>
            </a:r>
            <a:br>
              <a:rPr lang="el-GR" dirty="0"/>
            </a:br>
            <a:endParaRPr lang="el-GR" dirty="0"/>
          </a:p>
        </p:txBody>
      </p:sp>
      <p:sp>
        <p:nvSpPr>
          <p:cNvPr id="3" name="Θέση περιεχομένου 2"/>
          <p:cNvSpPr>
            <a:spLocks noGrp="1"/>
          </p:cNvSpPr>
          <p:nvPr>
            <p:ph idx="1"/>
          </p:nvPr>
        </p:nvSpPr>
        <p:spPr/>
        <p:txBody>
          <a:bodyPr/>
          <a:lstStyle/>
          <a:p>
            <a:r>
              <a:rPr lang="el-GR" dirty="0"/>
              <a:t>Η </a:t>
            </a:r>
            <a:r>
              <a:rPr lang="el-GR" b="1" dirty="0"/>
              <a:t>συνύπαρξη</a:t>
            </a:r>
            <a:r>
              <a:rPr lang="el-GR" dirty="0"/>
              <a:t> </a:t>
            </a:r>
            <a:r>
              <a:rPr lang="el-GR" u="sng" dirty="0"/>
              <a:t>ειδικών μαθησιακών δυσκολιών </a:t>
            </a:r>
            <a:r>
              <a:rPr lang="el-GR" dirty="0"/>
              <a:t>και </a:t>
            </a:r>
            <a:r>
              <a:rPr lang="el-GR" u="sng" dirty="0"/>
              <a:t>συναισθηματικών /</a:t>
            </a:r>
            <a:r>
              <a:rPr lang="el-GR" u="sng" dirty="0" err="1"/>
              <a:t>συμπεριφορικών</a:t>
            </a:r>
            <a:r>
              <a:rPr lang="el-GR" u="sng" dirty="0"/>
              <a:t> διαταραχών </a:t>
            </a:r>
            <a:r>
              <a:rPr lang="el-GR" dirty="0"/>
              <a:t>αποτελεί τον κανόνα, παρά την εξαίρεση.</a:t>
            </a:r>
          </a:p>
          <a:p>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29</a:t>
            </a:fld>
            <a:endParaRPr lang="el-GR" dirty="0"/>
          </a:p>
        </p:txBody>
      </p:sp>
      <p:pic>
        <p:nvPicPr>
          <p:cNvPr id="5" name="Εικόνα 4"/>
          <p:cNvPicPr>
            <a:picLocks noChangeAspect="1"/>
          </p:cNvPicPr>
          <p:nvPr/>
        </p:nvPicPr>
        <p:blipFill>
          <a:blip r:embed="rId2"/>
          <a:stretch>
            <a:fillRect/>
          </a:stretch>
        </p:blipFill>
        <p:spPr>
          <a:xfrm>
            <a:off x="3059832" y="3073524"/>
            <a:ext cx="2552700" cy="1790700"/>
          </a:xfrm>
          <a:prstGeom prst="rect">
            <a:avLst/>
          </a:prstGeom>
        </p:spPr>
      </p:pic>
    </p:spTree>
    <p:extLst>
      <p:ext uri="{BB962C8B-B14F-4D97-AF65-F5344CB8AC3E}">
        <p14:creationId xmlns:p14="http://schemas.microsoft.com/office/powerpoint/2010/main" val="22570181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r>
              <a:rPr lang="el-GR" sz="2800" dirty="0"/>
              <a:t>Το παρόν εκπαιδευτικό υλικό υπόκειται σε άδειες χρήσης </a:t>
            </a:r>
            <a:r>
              <a:rPr lang="el-GR" sz="2800" dirty="0" err="1"/>
              <a:t>Creative</a:t>
            </a:r>
            <a:r>
              <a:rPr lang="el-GR" sz="2800" dirty="0"/>
              <a:t> </a:t>
            </a:r>
            <a:r>
              <a:rPr lang="el-GR" sz="2800" dirty="0" err="1"/>
              <a:t>Commons</a:t>
            </a:r>
            <a:r>
              <a:rPr lang="el-GR" sz="2800" dirty="0"/>
              <a:t>. </a:t>
            </a:r>
          </a:p>
          <a:p>
            <a:r>
              <a:rPr lang="el-GR" sz="2800" dirty="0"/>
              <a:t>Για εκπαιδευτικό υλικό, όπως εικόνες, που υπόκειται σε άλλου τύπου άδειας χρήσης, η άδεια χρήσης αναφέρεται ρητώς. </a:t>
            </a:r>
            <a:endParaRPr lang="el-GR" sz="2800" dirty="0" smtClean="0"/>
          </a:p>
        </p:txBody>
      </p:sp>
      <p:pic>
        <p:nvPicPr>
          <p:cNvPr id="5" name="7 - Εικόνα" descr="Λογότυπο για Άδειες χρήσης Creative Commons BY-NC-ND"/>
          <p:cNvPicPr>
            <a:picLocks noChangeAspect="1"/>
          </p:cNvPicPr>
          <p:nvPr/>
        </p:nvPicPr>
        <p:blipFill>
          <a:blip r:embed="rId3" cstate="print"/>
          <a:stretch>
            <a:fillRect/>
          </a:stretch>
        </p:blipFill>
        <p:spPr>
          <a:xfrm>
            <a:off x="3707905" y="4117640"/>
            <a:ext cx="1581685" cy="461161"/>
          </a:xfrm>
          <a:prstGeom prst="rect">
            <a:avLst/>
          </a:prstGeom>
        </p:spPr>
      </p:pic>
      <p:sp>
        <p:nvSpPr>
          <p:cNvPr id="3" name="Θέση αριθμού διαφάνειας 2"/>
          <p:cNvSpPr>
            <a:spLocks noGrp="1"/>
          </p:cNvSpPr>
          <p:nvPr>
            <p:ph type="sldNum" sz="quarter" idx="12"/>
          </p:nvPr>
        </p:nvSpPr>
        <p:spPr/>
        <p:txBody>
          <a:bodyPr/>
          <a:lstStyle/>
          <a:p>
            <a:fld id="{53C4726A-630D-4CB4-B088-BAB00F4188E9}" type="slidenum">
              <a:rPr lang="el-GR" smtClean="0"/>
              <a:t>3</a:t>
            </a:fld>
            <a:endParaRPr lang="el-GR" dirty="0"/>
          </a:p>
        </p:txBody>
      </p:sp>
    </p:spTree>
    <p:extLst>
      <p:ext uri="{BB962C8B-B14F-4D97-AF65-F5344CB8AC3E}">
        <p14:creationId xmlns:p14="http://schemas.microsoft.com/office/powerpoint/2010/main" val="6729874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smtClean="0"/>
              <a:t>Συννοσηρότητα</a:t>
            </a:r>
            <a:r>
              <a:rPr lang="el-GR" dirty="0" smtClean="0"/>
              <a:t>  (3 από 5)</a:t>
            </a:r>
            <a:endParaRPr lang="el-GR" dirty="0"/>
          </a:p>
        </p:txBody>
      </p:sp>
      <p:sp>
        <p:nvSpPr>
          <p:cNvPr id="3" name="Θέση περιεχομένου 2"/>
          <p:cNvSpPr>
            <a:spLocks noGrp="1"/>
          </p:cNvSpPr>
          <p:nvPr>
            <p:ph idx="1"/>
          </p:nvPr>
        </p:nvSpPr>
        <p:spPr/>
        <p:txBody>
          <a:bodyPr>
            <a:normAutofit fontScale="85000" lnSpcReduction="20000"/>
          </a:bodyPr>
          <a:lstStyle/>
          <a:p>
            <a:pPr marL="0" indent="0">
              <a:buNone/>
            </a:pPr>
            <a:r>
              <a:rPr lang="el-GR" sz="3800" dirty="0"/>
              <a:t>Στο ιστορικό εφήβων και ενηλίκων με </a:t>
            </a:r>
            <a:r>
              <a:rPr lang="el-GR" sz="3800" b="1" dirty="0"/>
              <a:t>ψυχιατρικά</a:t>
            </a:r>
            <a:r>
              <a:rPr lang="el-GR" sz="3800" dirty="0"/>
              <a:t> </a:t>
            </a:r>
            <a:r>
              <a:rPr lang="el-GR" sz="3800" b="1" dirty="0"/>
              <a:t>προβλήματα ανεδείχθησαν</a:t>
            </a:r>
            <a:r>
              <a:rPr lang="el-GR" sz="3800" dirty="0"/>
              <a:t>: </a:t>
            </a:r>
            <a:endParaRPr lang="el-GR" sz="3800" dirty="0" smtClean="0"/>
          </a:p>
          <a:p>
            <a:pPr>
              <a:buFont typeface="Wingdings" panose="05000000000000000000" pitchFamily="2" charset="2"/>
              <a:buChar char="ü"/>
            </a:pPr>
            <a:r>
              <a:rPr lang="el-GR" dirty="0" smtClean="0"/>
              <a:t>αναπτυξιακή </a:t>
            </a:r>
            <a:r>
              <a:rPr lang="el-GR" dirty="0"/>
              <a:t>ανωριμότητα, </a:t>
            </a:r>
            <a:endParaRPr lang="el-GR" dirty="0" smtClean="0"/>
          </a:p>
          <a:p>
            <a:pPr>
              <a:buFont typeface="Wingdings" panose="05000000000000000000" pitchFamily="2" charset="2"/>
              <a:buChar char="ü"/>
            </a:pPr>
            <a:r>
              <a:rPr lang="el-GR" dirty="0" smtClean="0"/>
              <a:t>δυσλεξία</a:t>
            </a:r>
            <a:r>
              <a:rPr lang="el-GR" dirty="0"/>
              <a:t>, </a:t>
            </a:r>
            <a:endParaRPr lang="el-GR" dirty="0" smtClean="0"/>
          </a:p>
          <a:p>
            <a:pPr>
              <a:buFont typeface="Wingdings" panose="05000000000000000000" pitchFamily="2" charset="2"/>
              <a:buChar char="ü"/>
            </a:pPr>
            <a:r>
              <a:rPr lang="el-GR" dirty="0" smtClean="0"/>
              <a:t>κληρονομικότητα </a:t>
            </a:r>
            <a:r>
              <a:rPr lang="el-GR" dirty="0"/>
              <a:t>για δυσλεξία</a:t>
            </a:r>
            <a:r>
              <a:rPr lang="el-GR" dirty="0" smtClean="0"/>
              <a:t>,</a:t>
            </a:r>
          </a:p>
          <a:p>
            <a:pPr>
              <a:buFont typeface="Wingdings" panose="05000000000000000000" pitchFamily="2" charset="2"/>
              <a:buChar char="ü"/>
            </a:pPr>
            <a:r>
              <a:rPr lang="el-GR" dirty="0" smtClean="0"/>
              <a:t> </a:t>
            </a:r>
            <a:r>
              <a:rPr lang="el-GR" dirty="0" err="1"/>
              <a:t>υπερκινητικότητα</a:t>
            </a:r>
            <a:r>
              <a:rPr lang="el-GR" dirty="0"/>
              <a:t>, </a:t>
            </a:r>
            <a:endParaRPr lang="el-GR" dirty="0" smtClean="0"/>
          </a:p>
          <a:p>
            <a:pPr>
              <a:buFont typeface="Wingdings" panose="05000000000000000000" pitchFamily="2" charset="2"/>
              <a:buChar char="ü"/>
            </a:pPr>
            <a:r>
              <a:rPr lang="el-GR" dirty="0" smtClean="0"/>
              <a:t>ελλειμματική </a:t>
            </a:r>
            <a:r>
              <a:rPr lang="el-GR" dirty="0"/>
              <a:t>προσοχή, </a:t>
            </a:r>
            <a:endParaRPr lang="el-GR" dirty="0" smtClean="0"/>
          </a:p>
          <a:p>
            <a:pPr>
              <a:buFont typeface="Wingdings" panose="05000000000000000000" pitchFamily="2" charset="2"/>
              <a:buChar char="ü"/>
            </a:pPr>
            <a:r>
              <a:rPr lang="el-GR" dirty="0" smtClean="0"/>
              <a:t>επιβραδυμένη </a:t>
            </a:r>
            <a:r>
              <a:rPr lang="el-GR" dirty="0"/>
              <a:t>γνωστική διαδικασία </a:t>
            </a:r>
          </a:p>
          <a:p>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30</a:t>
            </a:fld>
            <a:endParaRPr lang="el-GR" dirty="0"/>
          </a:p>
        </p:txBody>
      </p:sp>
    </p:spTree>
    <p:extLst>
      <p:ext uri="{BB962C8B-B14F-4D97-AF65-F5344CB8AC3E}">
        <p14:creationId xmlns:p14="http://schemas.microsoft.com/office/powerpoint/2010/main" val="5709538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smtClean="0"/>
              <a:t>Συννοσηρότητα</a:t>
            </a:r>
            <a:r>
              <a:rPr lang="el-GR" dirty="0"/>
              <a:t> </a:t>
            </a:r>
            <a:r>
              <a:rPr lang="el-GR" dirty="0" smtClean="0"/>
              <a:t>(4 </a:t>
            </a:r>
            <a:r>
              <a:rPr lang="el-GR" dirty="0"/>
              <a:t>από 5)</a:t>
            </a:r>
          </a:p>
        </p:txBody>
      </p:sp>
      <p:sp>
        <p:nvSpPr>
          <p:cNvPr id="3" name="Θέση περιεχομένου 2"/>
          <p:cNvSpPr>
            <a:spLocks noGrp="1"/>
          </p:cNvSpPr>
          <p:nvPr>
            <p:ph idx="1"/>
          </p:nvPr>
        </p:nvSpPr>
        <p:spPr/>
        <p:txBody>
          <a:bodyPr numCol="2">
            <a:normAutofit fontScale="47500" lnSpcReduction="20000"/>
          </a:bodyPr>
          <a:lstStyle/>
          <a:p>
            <a:r>
              <a:rPr lang="el-GR" sz="5800" dirty="0"/>
              <a:t>Ως </a:t>
            </a:r>
            <a:r>
              <a:rPr lang="el-GR" sz="5800" b="1" dirty="0" err="1"/>
              <a:t>συνοδά</a:t>
            </a:r>
            <a:r>
              <a:rPr lang="el-GR" sz="5800" b="1" dirty="0"/>
              <a:t> χαρακτηριστικά </a:t>
            </a:r>
            <a:r>
              <a:rPr lang="el-GR" sz="5800" dirty="0"/>
              <a:t>αυτής της πρώιμης σύνθετης συμπεριφοράς </a:t>
            </a:r>
            <a:r>
              <a:rPr lang="el-GR" sz="5800" dirty="0" err="1"/>
              <a:t>καταγράφησαν</a:t>
            </a:r>
            <a:r>
              <a:rPr lang="el-GR" sz="5800" dirty="0"/>
              <a:t>: </a:t>
            </a:r>
            <a:endParaRPr lang="el-GR" sz="4600" dirty="0" smtClean="0"/>
          </a:p>
          <a:p>
            <a:pPr>
              <a:buFont typeface="Wingdings" panose="05000000000000000000" pitchFamily="2" charset="2"/>
              <a:buChar char="ü"/>
            </a:pPr>
            <a:r>
              <a:rPr lang="el-GR" sz="5900" dirty="0" smtClean="0"/>
              <a:t>κατάθλιψη</a:t>
            </a:r>
            <a:r>
              <a:rPr lang="el-GR" sz="5900" dirty="0"/>
              <a:t>, </a:t>
            </a:r>
            <a:endParaRPr lang="el-GR" sz="5900" dirty="0" smtClean="0"/>
          </a:p>
          <a:p>
            <a:pPr>
              <a:buFont typeface="Wingdings" panose="05000000000000000000" pitchFamily="2" charset="2"/>
              <a:buChar char="ü"/>
            </a:pPr>
            <a:r>
              <a:rPr lang="el-GR" sz="5900" dirty="0" smtClean="0"/>
              <a:t>χαμηλή </a:t>
            </a:r>
            <a:r>
              <a:rPr lang="el-GR" sz="5900" dirty="0"/>
              <a:t>αυτοεκτίμηση, </a:t>
            </a:r>
            <a:endParaRPr lang="el-GR" sz="5900" dirty="0" smtClean="0"/>
          </a:p>
          <a:p>
            <a:pPr>
              <a:buFont typeface="Wingdings" panose="05000000000000000000" pitchFamily="2" charset="2"/>
              <a:buChar char="ü"/>
            </a:pPr>
            <a:r>
              <a:rPr lang="el-GR" sz="5900" dirty="0" smtClean="0"/>
              <a:t>επιθετική </a:t>
            </a:r>
            <a:r>
              <a:rPr lang="el-GR" sz="5900" dirty="0"/>
              <a:t>συμπεριφορά, </a:t>
            </a:r>
            <a:endParaRPr lang="el-GR" sz="5900" dirty="0" smtClean="0"/>
          </a:p>
          <a:p>
            <a:pPr>
              <a:buFont typeface="Wingdings" panose="05000000000000000000" pitchFamily="2" charset="2"/>
              <a:buChar char="ü"/>
            </a:pPr>
            <a:r>
              <a:rPr lang="el-GR" sz="5900" dirty="0" smtClean="0"/>
              <a:t>αντικοινωνική </a:t>
            </a:r>
            <a:r>
              <a:rPr lang="el-GR" sz="5900" dirty="0"/>
              <a:t>συμπεριφορά, </a:t>
            </a:r>
            <a:endParaRPr lang="el-GR" sz="5900" dirty="0" smtClean="0"/>
          </a:p>
          <a:p>
            <a:pPr>
              <a:buFont typeface="Wingdings" panose="05000000000000000000" pitchFamily="2" charset="2"/>
              <a:buChar char="ü"/>
            </a:pPr>
            <a:r>
              <a:rPr lang="el-GR" sz="5900" dirty="0" smtClean="0"/>
              <a:t>φυγή </a:t>
            </a:r>
            <a:r>
              <a:rPr lang="el-GR" sz="5900" dirty="0"/>
              <a:t>από το σπίτι, </a:t>
            </a:r>
            <a:endParaRPr lang="el-GR" sz="5900" dirty="0" smtClean="0"/>
          </a:p>
          <a:p>
            <a:pPr>
              <a:buFont typeface="Wingdings" panose="05000000000000000000" pitchFamily="2" charset="2"/>
              <a:buChar char="ü"/>
            </a:pPr>
            <a:r>
              <a:rPr lang="el-GR" sz="5900" dirty="0" smtClean="0"/>
              <a:t>διακοπή </a:t>
            </a:r>
            <a:r>
              <a:rPr lang="el-GR" sz="5900" dirty="0"/>
              <a:t>του σχολείου</a:t>
            </a:r>
            <a:r>
              <a:rPr lang="el-GR" sz="5900" dirty="0" smtClean="0"/>
              <a:t>,</a:t>
            </a:r>
          </a:p>
          <a:p>
            <a:pPr>
              <a:buFont typeface="Wingdings" panose="05000000000000000000" pitchFamily="2" charset="2"/>
              <a:buChar char="ü"/>
            </a:pPr>
            <a:r>
              <a:rPr lang="el-GR" sz="5900" dirty="0" smtClean="0"/>
              <a:t> </a:t>
            </a:r>
            <a:r>
              <a:rPr lang="el-GR" sz="5900" dirty="0"/>
              <a:t>άγχος, ψυχοσωματικά συμπτώματα, </a:t>
            </a:r>
            <a:endParaRPr lang="el-GR" sz="5900" dirty="0" smtClean="0"/>
          </a:p>
          <a:p>
            <a:pPr>
              <a:buFont typeface="Wingdings" panose="05000000000000000000" pitchFamily="2" charset="2"/>
              <a:buChar char="ü"/>
            </a:pPr>
            <a:r>
              <a:rPr lang="el-GR" sz="5900" dirty="0" smtClean="0"/>
              <a:t>ψυχωτικές </a:t>
            </a:r>
            <a:r>
              <a:rPr lang="el-GR" sz="5900" dirty="0"/>
              <a:t>ενδείξεις. </a:t>
            </a:r>
          </a:p>
          <a:p>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31</a:t>
            </a:fld>
            <a:endParaRPr lang="el-GR" dirty="0"/>
          </a:p>
        </p:txBody>
      </p:sp>
    </p:spTree>
    <p:extLst>
      <p:ext uri="{BB962C8B-B14F-4D97-AF65-F5344CB8AC3E}">
        <p14:creationId xmlns:p14="http://schemas.microsoft.com/office/powerpoint/2010/main" val="28323242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smtClean="0"/>
              <a:t>Συννοσηρότητα</a:t>
            </a:r>
            <a:r>
              <a:rPr lang="el-GR" dirty="0" smtClean="0"/>
              <a:t> (5 από 5)</a:t>
            </a:r>
            <a:endParaRPr lang="el-GR" dirty="0"/>
          </a:p>
        </p:txBody>
      </p:sp>
      <p:sp>
        <p:nvSpPr>
          <p:cNvPr id="3" name="Θέση περιεχομένου 2"/>
          <p:cNvSpPr>
            <a:spLocks noGrp="1"/>
          </p:cNvSpPr>
          <p:nvPr>
            <p:ph idx="1"/>
          </p:nvPr>
        </p:nvSpPr>
        <p:spPr/>
        <p:txBody>
          <a:bodyPr>
            <a:normAutofit fontScale="92500" lnSpcReduction="20000"/>
          </a:bodyPr>
          <a:lstStyle/>
          <a:p>
            <a:r>
              <a:rPr lang="el-GR" sz="3500" dirty="0"/>
              <a:t>Στο </a:t>
            </a:r>
            <a:r>
              <a:rPr lang="el-GR" sz="3500" u="sng" dirty="0"/>
              <a:t>οικογενειακό τους περιβάλλον </a:t>
            </a:r>
            <a:r>
              <a:rPr lang="el-GR" sz="3500" dirty="0" err="1"/>
              <a:t>καταγράφησαν</a:t>
            </a:r>
            <a:r>
              <a:rPr lang="el-GR" sz="3500" dirty="0"/>
              <a:t> </a:t>
            </a:r>
            <a:endParaRPr lang="el-GR" sz="3500" dirty="0" smtClean="0"/>
          </a:p>
          <a:p>
            <a:pPr>
              <a:buFont typeface="Wingdings" panose="05000000000000000000" pitchFamily="2" charset="2"/>
              <a:buChar char="ü"/>
            </a:pPr>
            <a:r>
              <a:rPr lang="el-GR" b="1" dirty="0" err="1" smtClean="0"/>
              <a:t>ενδοικογενειακή</a:t>
            </a:r>
            <a:r>
              <a:rPr lang="el-GR" b="1" dirty="0" smtClean="0"/>
              <a:t> </a:t>
            </a:r>
            <a:r>
              <a:rPr lang="el-GR" b="1" dirty="0"/>
              <a:t>βία</a:t>
            </a:r>
            <a:r>
              <a:rPr lang="el-GR" dirty="0" smtClean="0"/>
              <a:t>,</a:t>
            </a:r>
          </a:p>
          <a:p>
            <a:pPr>
              <a:buFont typeface="Wingdings" panose="05000000000000000000" pitchFamily="2" charset="2"/>
              <a:buChar char="ü"/>
            </a:pPr>
            <a:r>
              <a:rPr lang="el-GR" dirty="0" smtClean="0"/>
              <a:t> </a:t>
            </a:r>
            <a:r>
              <a:rPr lang="el-GR" dirty="0"/>
              <a:t>αλκοολισμός</a:t>
            </a:r>
            <a:r>
              <a:rPr lang="el-GR" dirty="0" smtClean="0"/>
              <a:t>,</a:t>
            </a:r>
          </a:p>
          <a:p>
            <a:pPr>
              <a:buFont typeface="Wingdings" panose="05000000000000000000" pitchFamily="2" charset="2"/>
              <a:buChar char="ü"/>
            </a:pPr>
            <a:r>
              <a:rPr lang="el-GR" dirty="0" smtClean="0"/>
              <a:t> </a:t>
            </a:r>
            <a:r>
              <a:rPr lang="el-GR" dirty="0"/>
              <a:t>γονείς με μαθησιακές </a:t>
            </a:r>
            <a:r>
              <a:rPr lang="el-GR" dirty="0" smtClean="0"/>
              <a:t>δυσκολίες</a:t>
            </a:r>
          </a:p>
          <a:p>
            <a:pPr>
              <a:buFont typeface="Wingdings" panose="05000000000000000000" pitchFamily="2" charset="2"/>
              <a:buChar char="ü"/>
            </a:pPr>
            <a:r>
              <a:rPr lang="el-GR" dirty="0" smtClean="0"/>
              <a:t> </a:t>
            </a:r>
            <a:r>
              <a:rPr lang="el-GR" dirty="0"/>
              <a:t>και αντικοινωνική συμπεριφορά, </a:t>
            </a:r>
            <a:endParaRPr lang="el-GR" dirty="0" smtClean="0"/>
          </a:p>
          <a:p>
            <a:pPr>
              <a:buFont typeface="Wingdings" panose="05000000000000000000" pitchFamily="2" charset="2"/>
              <a:buChar char="ü"/>
            </a:pPr>
            <a:r>
              <a:rPr lang="el-GR" dirty="0" smtClean="0"/>
              <a:t>άγχος </a:t>
            </a:r>
            <a:r>
              <a:rPr lang="el-GR" dirty="0"/>
              <a:t>και κατάθλιψη.</a:t>
            </a:r>
          </a:p>
          <a:p>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32</a:t>
            </a:fld>
            <a:endParaRPr lang="el-GR" dirty="0"/>
          </a:p>
        </p:txBody>
      </p:sp>
      <p:pic>
        <p:nvPicPr>
          <p:cNvPr id="5" name="Εικόνα 4"/>
          <p:cNvPicPr>
            <a:picLocks noChangeAspect="1"/>
          </p:cNvPicPr>
          <p:nvPr/>
        </p:nvPicPr>
        <p:blipFill>
          <a:blip r:embed="rId2"/>
          <a:stretch>
            <a:fillRect/>
          </a:stretch>
        </p:blipFill>
        <p:spPr>
          <a:xfrm>
            <a:off x="5940152" y="1777380"/>
            <a:ext cx="1664960" cy="1529771"/>
          </a:xfrm>
          <a:prstGeom prst="rect">
            <a:avLst/>
          </a:prstGeom>
        </p:spPr>
      </p:pic>
    </p:spTree>
    <p:extLst>
      <p:ext uri="{BB962C8B-B14F-4D97-AF65-F5344CB8AC3E}">
        <p14:creationId xmlns:p14="http://schemas.microsoft.com/office/powerpoint/2010/main" val="13675259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normAutofit fontScale="90000"/>
          </a:bodyPr>
          <a:lstStyle/>
          <a:p>
            <a:r>
              <a:rPr lang="el-GR" altLang="el-GR" dirty="0" smtClean="0"/>
              <a:t>Παρέμβαση σε διαταραχές μάθησης και </a:t>
            </a:r>
            <a:r>
              <a:rPr lang="el-GR" altLang="el-GR" dirty="0"/>
              <a:t>ψυχικές διαταραχές(1 από 5)</a:t>
            </a:r>
          </a:p>
        </p:txBody>
      </p:sp>
      <p:sp>
        <p:nvSpPr>
          <p:cNvPr id="37891" name="Rectangle 3"/>
          <p:cNvSpPr>
            <a:spLocks noGrp="1" noChangeArrowheads="1"/>
          </p:cNvSpPr>
          <p:nvPr>
            <p:ph type="body" idx="1"/>
          </p:nvPr>
        </p:nvSpPr>
        <p:spPr/>
        <p:txBody>
          <a:bodyPr>
            <a:normAutofit fontScale="92500"/>
          </a:bodyPr>
          <a:lstStyle/>
          <a:p>
            <a:pPr marL="0" indent="0">
              <a:buNone/>
            </a:pPr>
            <a:r>
              <a:rPr lang="el-GR" altLang="el-GR" dirty="0" smtClean="0"/>
              <a:t>Οι </a:t>
            </a:r>
            <a:r>
              <a:rPr lang="el-GR" altLang="el-GR" b="1" dirty="0" smtClean="0"/>
              <a:t>παρεμβάσει</a:t>
            </a:r>
            <a:r>
              <a:rPr lang="el-GR" altLang="el-GR" dirty="0" smtClean="0"/>
              <a:t>ς σε παιδιά με διαταραχές μάθησης και ψυχικές διαταραχές εφαρμόζονται σε:</a:t>
            </a:r>
          </a:p>
          <a:p>
            <a:pPr>
              <a:buFont typeface="Wingdings" panose="05000000000000000000" pitchFamily="2" charset="2"/>
              <a:buChar char="Ø"/>
            </a:pPr>
            <a:r>
              <a:rPr lang="el-GR" altLang="el-GR" dirty="0" smtClean="0"/>
              <a:t> (α) ατομικό</a:t>
            </a:r>
          </a:p>
          <a:p>
            <a:pPr>
              <a:buFont typeface="Wingdings" panose="05000000000000000000" pitchFamily="2" charset="2"/>
              <a:buChar char="Ø"/>
            </a:pPr>
            <a:r>
              <a:rPr lang="el-GR" altLang="el-GR" dirty="0" smtClean="0"/>
              <a:t> (β) οικογενειακό </a:t>
            </a:r>
          </a:p>
          <a:p>
            <a:pPr>
              <a:buFont typeface="Wingdings" panose="05000000000000000000" pitchFamily="2" charset="2"/>
              <a:buChar char="Ø"/>
            </a:pPr>
            <a:r>
              <a:rPr lang="el-GR" altLang="el-GR" dirty="0" smtClean="0"/>
              <a:t>(γ) οικολογικό (κοινωνικό /σχολικό) επίπεδο, ενώ διαφοροποιούνται σε </a:t>
            </a:r>
            <a:r>
              <a:rPr lang="el-GR" altLang="el-GR" u="sng" dirty="0" smtClean="0"/>
              <a:t>καθαρά ψυχολογικές </a:t>
            </a:r>
            <a:r>
              <a:rPr lang="el-GR" altLang="el-GR" dirty="0" smtClean="0"/>
              <a:t>και σε </a:t>
            </a:r>
            <a:r>
              <a:rPr lang="el-GR" altLang="el-GR" u="sng" dirty="0" smtClean="0"/>
              <a:t>εκπαιδευτικές/ψυχοπαιδαγωγικές. </a:t>
            </a:r>
          </a:p>
          <a:p>
            <a:endParaRPr lang="el-GR" altLang="el-GR" dirty="0"/>
          </a:p>
        </p:txBody>
      </p:sp>
    </p:spTree>
    <p:extLst>
      <p:ext uri="{BB962C8B-B14F-4D97-AF65-F5344CB8AC3E}">
        <p14:creationId xmlns:p14="http://schemas.microsoft.com/office/powerpoint/2010/main" val="18772184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normAutofit fontScale="90000"/>
          </a:bodyPr>
          <a:lstStyle/>
          <a:p>
            <a:r>
              <a:rPr lang="el-GR" altLang="el-GR" dirty="0" smtClean="0"/>
              <a:t>Παρέμβαση σε διαταραχές μάθησης και </a:t>
            </a:r>
            <a:r>
              <a:rPr lang="el-GR" altLang="el-GR" dirty="0"/>
              <a:t>ψυχικές </a:t>
            </a:r>
            <a:r>
              <a:rPr lang="el-GR" altLang="el-GR" dirty="0" smtClean="0"/>
              <a:t>διαταραχές (2 </a:t>
            </a:r>
            <a:r>
              <a:rPr lang="el-GR" altLang="el-GR" dirty="0"/>
              <a:t>από 5)</a:t>
            </a:r>
          </a:p>
        </p:txBody>
      </p:sp>
      <p:sp>
        <p:nvSpPr>
          <p:cNvPr id="37891" name="Rectangle 3"/>
          <p:cNvSpPr>
            <a:spLocks noGrp="1" noChangeArrowheads="1"/>
          </p:cNvSpPr>
          <p:nvPr>
            <p:ph type="body" idx="1"/>
          </p:nvPr>
        </p:nvSpPr>
        <p:spPr/>
        <p:txBody>
          <a:bodyPr>
            <a:normAutofit/>
          </a:bodyPr>
          <a:lstStyle/>
          <a:p>
            <a:r>
              <a:rPr lang="el-GR" altLang="el-GR" dirty="0" smtClean="0"/>
              <a:t>Οι </a:t>
            </a:r>
            <a:r>
              <a:rPr lang="el-GR" altLang="el-GR" b="1" dirty="0" smtClean="0"/>
              <a:t>ατομικές παρεμβάσεις </a:t>
            </a:r>
            <a:r>
              <a:rPr lang="el-GR" altLang="el-GR" dirty="0" smtClean="0"/>
              <a:t>τροποποιούνται ανάλογα με: τις διαταραχές, το είδος των αναγκών, τη φύση των προβλημάτων, καθώς και τα ιδιαίτερα χαρακτηριστικά του παιδιού και της οικογένειας του και </a:t>
            </a:r>
            <a:r>
              <a:rPr lang="el-GR" altLang="el-GR" u="sng" dirty="0" smtClean="0"/>
              <a:t>διακρίνονται</a:t>
            </a:r>
            <a:r>
              <a:rPr lang="el-GR" altLang="el-GR" dirty="0" smtClean="0"/>
              <a:t> σε: </a:t>
            </a:r>
          </a:p>
          <a:p>
            <a:endParaRPr lang="el-GR" altLang="el-GR" dirty="0" smtClean="0"/>
          </a:p>
          <a:p>
            <a:endParaRPr lang="el-GR" altLang="el-GR" dirty="0"/>
          </a:p>
        </p:txBody>
      </p:sp>
    </p:spTree>
    <p:extLst>
      <p:ext uri="{BB962C8B-B14F-4D97-AF65-F5344CB8AC3E}">
        <p14:creationId xmlns:p14="http://schemas.microsoft.com/office/powerpoint/2010/main" val="4807070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normAutofit fontScale="90000"/>
          </a:bodyPr>
          <a:lstStyle/>
          <a:p>
            <a:r>
              <a:rPr lang="el-GR" dirty="0"/>
              <a:t>Παρέμβαση σε διαταραχές μάθησης και ψυχικές διαταραχές </a:t>
            </a:r>
            <a:r>
              <a:rPr lang="el-GR" dirty="0" smtClean="0"/>
              <a:t>(3 </a:t>
            </a:r>
            <a:r>
              <a:rPr lang="el-GR" dirty="0"/>
              <a:t>από 5)</a:t>
            </a:r>
          </a:p>
        </p:txBody>
      </p:sp>
      <p:sp>
        <p:nvSpPr>
          <p:cNvPr id="38914" name="Rectangle 2"/>
          <p:cNvSpPr>
            <a:spLocks noGrp="1" noChangeArrowheads="1"/>
          </p:cNvSpPr>
          <p:nvPr>
            <p:ph type="body" idx="1"/>
          </p:nvPr>
        </p:nvSpPr>
        <p:spPr/>
        <p:txBody>
          <a:bodyPr>
            <a:normAutofit lnSpcReduction="10000"/>
          </a:bodyPr>
          <a:lstStyle/>
          <a:p>
            <a:pPr>
              <a:buFont typeface="Wingdings" panose="05000000000000000000" pitchFamily="2" charset="2"/>
              <a:buChar char="Ø"/>
            </a:pPr>
            <a:r>
              <a:rPr lang="el-GR" altLang="el-GR" dirty="0" smtClean="0"/>
              <a:t>(α) </a:t>
            </a:r>
            <a:r>
              <a:rPr lang="el-GR" altLang="el-GR" dirty="0" err="1" smtClean="0"/>
              <a:t>συμπεριφορικές</a:t>
            </a:r>
            <a:endParaRPr lang="el-GR" altLang="el-GR" dirty="0" smtClean="0"/>
          </a:p>
          <a:p>
            <a:pPr>
              <a:buFont typeface="Wingdings" panose="05000000000000000000" pitchFamily="2" charset="2"/>
              <a:buChar char="Ø"/>
            </a:pPr>
            <a:r>
              <a:rPr lang="el-GR" altLang="el-GR" dirty="0" smtClean="0"/>
              <a:t>(β) γνωσιακές –</a:t>
            </a:r>
            <a:r>
              <a:rPr lang="el-GR" altLang="el-GR" dirty="0" err="1" smtClean="0"/>
              <a:t>συμπεριφορικές</a:t>
            </a:r>
            <a:r>
              <a:rPr lang="el-GR" altLang="el-GR" dirty="0" smtClean="0"/>
              <a:t> </a:t>
            </a:r>
          </a:p>
          <a:p>
            <a:pPr>
              <a:buFont typeface="Wingdings" panose="05000000000000000000" pitchFamily="2" charset="2"/>
              <a:buChar char="Ø"/>
            </a:pPr>
            <a:r>
              <a:rPr lang="el-GR" altLang="el-GR" dirty="0" smtClean="0"/>
              <a:t>(γ) ψυχοδυναμικές </a:t>
            </a:r>
          </a:p>
          <a:p>
            <a:pPr>
              <a:buFont typeface="Wingdings" panose="05000000000000000000" pitchFamily="2" charset="2"/>
              <a:buChar char="Ø"/>
            </a:pPr>
            <a:r>
              <a:rPr lang="el-GR" altLang="el-GR" dirty="0" smtClean="0"/>
              <a:t>(δ) υποστηρικτικού τύπου</a:t>
            </a:r>
          </a:p>
          <a:p>
            <a:pPr>
              <a:buFont typeface="Wingdings" panose="05000000000000000000" pitchFamily="2" charset="2"/>
              <a:buChar char="Ø"/>
            </a:pPr>
            <a:r>
              <a:rPr lang="el-GR" altLang="el-GR" dirty="0" smtClean="0"/>
              <a:t>(ε) ψυχοπαιδαγωγικές </a:t>
            </a:r>
          </a:p>
          <a:p>
            <a:pPr>
              <a:buFont typeface="Wingdings" panose="05000000000000000000" pitchFamily="2" charset="2"/>
              <a:buChar char="Ø"/>
            </a:pPr>
            <a:r>
              <a:rPr lang="el-GR" altLang="el-GR" dirty="0" smtClean="0"/>
              <a:t>(</a:t>
            </a:r>
            <a:r>
              <a:rPr lang="el-GR" altLang="el-GR" dirty="0" err="1" smtClean="0"/>
              <a:t>στ</a:t>
            </a:r>
            <a:r>
              <a:rPr lang="el-GR" altLang="el-GR" dirty="0" smtClean="0"/>
              <a:t>) ψυχόδραμα /</a:t>
            </a:r>
            <a:r>
              <a:rPr lang="el-GR" altLang="el-GR" dirty="0" err="1" smtClean="0"/>
              <a:t>δραματοθεραπεία</a:t>
            </a:r>
            <a:endParaRPr lang="el-GR" altLang="el-GR" dirty="0" smtClean="0"/>
          </a:p>
          <a:p>
            <a:endParaRPr lang="el-GR" altLang="el-GR" dirty="0"/>
          </a:p>
        </p:txBody>
      </p:sp>
    </p:spTree>
    <p:extLst>
      <p:ext uri="{BB962C8B-B14F-4D97-AF65-F5344CB8AC3E}">
        <p14:creationId xmlns:p14="http://schemas.microsoft.com/office/powerpoint/2010/main" val="13244145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Παρέμβαση σε διαταραχές μάθησης και ψυχικές διαταραχές </a:t>
            </a:r>
            <a:r>
              <a:rPr lang="el-GR" dirty="0" smtClean="0"/>
              <a:t>(4 </a:t>
            </a:r>
            <a:r>
              <a:rPr lang="el-GR" dirty="0"/>
              <a:t>από 5)</a:t>
            </a:r>
          </a:p>
        </p:txBody>
      </p:sp>
      <p:sp>
        <p:nvSpPr>
          <p:cNvPr id="3" name="Θέση περιεχομένου 2"/>
          <p:cNvSpPr>
            <a:spLocks noGrp="1"/>
          </p:cNvSpPr>
          <p:nvPr>
            <p:ph idx="1"/>
          </p:nvPr>
        </p:nvSpPr>
        <p:spPr/>
        <p:txBody>
          <a:bodyPr>
            <a:normAutofit fontScale="92500" lnSpcReduction="10000"/>
          </a:bodyPr>
          <a:lstStyle/>
          <a:p>
            <a:pPr>
              <a:buFont typeface="Wingdings" panose="05000000000000000000" pitchFamily="2" charset="2"/>
              <a:buChar char="Ø"/>
            </a:pPr>
            <a:r>
              <a:rPr lang="el-GR" altLang="el-GR" dirty="0"/>
              <a:t>(ζ) χρήση εναλλακτικών ψυχοπαιδαγωγικών μεθόδων (κοινωνικές ιστορίες, θεατρικό παιγνίδι, </a:t>
            </a:r>
            <a:r>
              <a:rPr lang="el-GR" altLang="el-GR" dirty="0" err="1"/>
              <a:t>ιπποθεραπεία</a:t>
            </a:r>
            <a:r>
              <a:rPr lang="el-GR" altLang="el-GR" dirty="0"/>
              <a:t>, κλπ.) </a:t>
            </a:r>
          </a:p>
          <a:p>
            <a:pPr>
              <a:buFont typeface="Wingdings" panose="05000000000000000000" pitchFamily="2" charset="2"/>
              <a:buChar char="Ø"/>
            </a:pPr>
            <a:r>
              <a:rPr lang="el-GR" altLang="el-GR" dirty="0"/>
              <a:t>(η) προγράμματα ανάπτυξης ψυχοκοινωνικών δεξιοτήτων και διαχείρισης αρνητικών συμπεριφορών και συναισθημάτων (άγχους, θυμού, αυτοελέγχου, κλπ.) </a:t>
            </a:r>
          </a:p>
          <a:p>
            <a:pPr>
              <a:buFont typeface="Wingdings" panose="05000000000000000000" pitchFamily="2" charset="2"/>
              <a:buChar char="Ø"/>
            </a:pPr>
            <a:r>
              <a:rPr lang="el-GR" altLang="el-GR" dirty="0"/>
              <a:t>(θ) ομαδική θεραπεία. </a:t>
            </a:r>
          </a:p>
          <a:p>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36</a:t>
            </a:fld>
            <a:endParaRPr lang="el-GR" dirty="0"/>
          </a:p>
        </p:txBody>
      </p:sp>
    </p:spTree>
    <p:extLst>
      <p:ext uri="{BB962C8B-B14F-4D97-AF65-F5344CB8AC3E}">
        <p14:creationId xmlns:p14="http://schemas.microsoft.com/office/powerpoint/2010/main" val="24032183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normAutofit fontScale="90000"/>
          </a:bodyPr>
          <a:lstStyle/>
          <a:p>
            <a:r>
              <a:rPr lang="el-GR" dirty="0"/>
              <a:t>Παρέμβαση σε διαταραχές μάθησης και ψυχικές διαταραχές  </a:t>
            </a:r>
            <a:r>
              <a:rPr lang="el-GR" dirty="0" smtClean="0"/>
              <a:t>(5 </a:t>
            </a:r>
            <a:r>
              <a:rPr lang="el-GR" dirty="0"/>
              <a:t>από 5)</a:t>
            </a:r>
          </a:p>
        </p:txBody>
      </p:sp>
      <p:sp>
        <p:nvSpPr>
          <p:cNvPr id="38914" name="Rectangle 2"/>
          <p:cNvSpPr>
            <a:spLocks noGrp="1" noChangeArrowheads="1"/>
          </p:cNvSpPr>
          <p:nvPr>
            <p:ph type="body" idx="1"/>
          </p:nvPr>
        </p:nvSpPr>
        <p:spPr/>
        <p:txBody>
          <a:bodyPr>
            <a:normAutofit/>
          </a:bodyPr>
          <a:lstStyle/>
          <a:p>
            <a:pPr marL="0" indent="0">
              <a:buNone/>
              <a:tabLst>
                <a:tab pos="5207000" algn="l"/>
                <a:tab pos="5745163" algn="l"/>
              </a:tabLst>
            </a:pPr>
            <a:r>
              <a:rPr lang="el-GR" altLang="el-GR" dirty="0" smtClean="0"/>
              <a:t>Ως πλέον αποδοτικά τείνουν να θεωρούνται τα </a:t>
            </a:r>
            <a:r>
              <a:rPr lang="el-GR" altLang="el-GR" dirty="0" err="1" smtClean="0"/>
              <a:t>πολυπαραγοντικά</a:t>
            </a:r>
            <a:r>
              <a:rPr lang="el-GR" altLang="el-GR" dirty="0" smtClean="0"/>
              <a:t> θεραπευτικά μοντέλα που συνδυάζουν τις </a:t>
            </a:r>
            <a:r>
              <a:rPr lang="el-GR" altLang="el-GR" u="sng" dirty="0" smtClean="0"/>
              <a:t>εστιασμένες ατομικές με τις οικολογικές /συστημικές παρεμβάσεις</a:t>
            </a:r>
            <a:r>
              <a:rPr lang="el-GR" altLang="el-GR" dirty="0" smtClean="0"/>
              <a:t>.</a:t>
            </a:r>
          </a:p>
          <a:p>
            <a:endParaRPr lang="el-GR" altLang="el-GR" sz="2400" dirty="0" smtClean="0"/>
          </a:p>
          <a:p>
            <a:pPr marL="0" indent="0">
              <a:buNone/>
            </a:pPr>
            <a:endParaRPr lang="el-GR" altLang="el-GR" dirty="0"/>
          </a:p>
        </p:txBody>
      </p:sp>
      <p:pic>
        <p:nvPicPr>
          <p:cNvPr id="7" name="Εικόνα 6"/>
          <p:cNvPicPr>
            <a:picLocks noChangeAspect="1"/>
          </p:cNvPicPr>
          <p:nvPr/>
        </p:nvPicPr>
        <p:blipFill>
          <a:blip r:embed="rId2"/>
          <a:stretch>
            <a:fillRect/>
          </a:stretch>
        </p:blipFill>
        <p:spPr>
          <a:xfrm>
            <a:off x="7092280" y="2929508"/>
            <a:ext cx="1512168" cy="2136396"/>
          </a:xfrm>
          <a:prstGeom prst="rect">
            <a:avLst/>
          </a:prstGeom>
        </p:spPr>
      </p:pic>
    </p:spTree>
    <p:extLst>
      <p:ext uri="{BB962C8B-B14F-4D97-AF65-F5344CB8AC3E}">
        <p14:creationId xmlns:p14="http://schemas.microsoft.com/office/powerpoint/2010/main" val="3850325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Βιβλιογραφία ενότητας</a:t>
            </a:r>
            <a:endParaRPr lang="el-GR" dirty="0"/>
          </a:p>
        </p:txBody>
      </p:sp>
      <p:sp>
        <p:nvSpPr>
          <p:cNvPr id="3" name="Θέση περιεχομένου 2"/>
          <p:cNvSpPr>
            <a:spLocks noGrp="1"/>
          </p:cNvSpPr>
          <p:nvPr>
            <p:ph idx="1"/>
          </p:nvPr>
        </p:nvSpPr>
        <p:spPr/>
        <p:txBody>
          <a:bodyPr>
            <a:normAutofit/>
          </a:bodyPr>
          <a:lstStyle/>
          <a:p>
            <a:pPr marL="0" indent="0">
              <a:buNone/>
            </a:pPr>
            <a:r>
              <a:rPr lang="el-GR" sz="1400" dirty="0" err="1" smtClean="0"/>
              <a:t>Καράντζης</a:t>
            </a:r>
            <a:r>
              <a:rPr lang="el-GR" sz="1400" dirty="0" smtClean="0"/>
              <a:t>, Ι. </a:t>
            </a:r>
            <a:r>
              <a:rPr lang="el-GR" sz="1400" dirty="0"/>
              <a:t>(2001). </a:t>
            </a:r>
            <a:r>
              <a:rPr lang="el-GR" sz="1400" i="1" dirty="0" smtClean="0"/>
              <a:t>Τα προβλήματα μνήμης των παιδιών με μαθησιακές δυσκολίες. </a:t>
            </a:r>
            <a:r>
              <a:rPr lang="el-GR" sz="1400" dirty="0" smtClean="0"/>
              <a:t>Εκδόσεις:</a:t>
            </a:r>
            <a:r>
              <a:rPr lang="el-GR" sz="1400" i="1" dirty="0" smtClean="0"/>
              <a:t> </a:t>
            </a:r>
            <a:r>
              <a:rPr lang="el-GR" sz="1400" dirty="0" err="1" smtClean="0"/>
              <a:t>Τυπωθήτω</a:t>
            </a:r>
            <a:r>
              <a:rPr lang="el-GR" sz="1400" dirty="0" smtClean="0"/>
              <a:t>. </a:t>
            </a:r>
            <a:endParaRPr lang="el-GR" sz="1400" dirty="0"/>
          </a:p>
          <a:p>
            <a:pPr marL="0" indent="0">
              <a:buNone/>
            </a:pPr>
            <a:r>
              <a:rPr lang="el-GR" sz="1400" dirty="0" err="1" smtClean="0"/>
              <a:t>Λιβανίου</a:t>
            </a:r>
            <a:r>
              <a:rPr lang="el-GR" sz="1400" dirty="0" smtClean="0"/>
              <a:t>, Ε. (2004). Μαθησιακές δυσκολίες και προβλήματα συμπεριφοράς. Εκδόσεις Κέδρος.</a:t>
            </a:r>
          </a:p>
          <a:p>
            <a:pPr marL="0" indent="0">
              <a:buNone/>
            </a:pPr>
            <a:r>
              <a:rPr lang="el-GR" sz="1400" dirty="0" err="1" smtClean="0"/>
              <a:t>Παπαδάτος</a:t>
            </a:r>
            <a:r>
              <a:rPr lang="el-GR" sz="1400" dirty="0" smtClean="0"/>
              <a:t>, Γ. (2010). </a:t>
            </a:r>
            <a:r>
              <a:rPr lang="el-GR" sz="1400" i="1" dirty="0" smtClean="0"/>
              <a:t>Ψυχικές </a:t>
            </a:r>
            <a:r>
              <a:rPr lang="el-GR" sz="1400" i="1" dirty="0"/>
              <a:t>διαταραχές και μαθησιακές δυσκολίες παιδιών και </a:t>
            </a:r>
            <a:r>
              <a:rPr lang="el-GR" sz="1400" i="1" dirty="0" smtClean="0"/>
              <a:t>εφήβων</a:t>
            </a:r>
            <a:r>
              <a:rPr lang="el-GR" sz="1400" dirty="0" smtClean="0"/>
              <a:t>. Αθήνα: </a:t>
            </a:r>
            <a:r>
              <a:rPr lang="en-US" sz="1400" dirty="0"/>
              <a:t>Gutenberg- </a:t>
            </a:r>
            <a:endParaRPr lang="el-GR" sz="1400" dirty="0" smtClean="0"/>
          </a:p>
          <a:p>
            <a:pPr marL="0" indent="0">
              <a:buNone/>
            </a:pPr>
            <a:r>
              <a:rPr lang="el-GR" sz="1400" dirty="0"/>
              <a:t> </a:t>
            </a:r>
            <a:r>
              <a:rPr lang="el-GR" sz="1400" dirty="0" smtClean="0"/>
              <a:t>    </a:t>
            </a:r>
            <a:r>
              <a:rPr lang="en-US" sz="1400" dirty="0" smtClean="0"/>
              <a:t>Gutenberg </a:t>
            </a:r>
            <a:r>
              <a:rPr lang="en-US" sz="1400" dirty="0"/>
              <a:t>- </a:t>
            </a:r>
            <a:r>
              <a:rPr lang="el-GR" sz="1400" dirty="0"/>
              <a:t>Γιώργος &amp; Κώστας </a:t>
            </a:r>
            <a:r>
              <a:rPr lang="el-GR" sz="1400" dirty="0" err="1" smtClean="0"/>
              <a:t>Δαρδανός</a:t>
            </a:r>
            <a:endParaRPr lang="el-GR" sz="1400" dirty="0" smtClean="0"/>
          </a:p>
          <a:p>
            <a:pPr marL="0" indent="0">
              <a:buNone/>
            </a:pPr>
            <a:r>
              <a:rPr lang="el-GR" sz="1400" dirty="0" smtClean="0"/>
              <a:t>Σακκάς, Β. ( 2002).  Μαθησιακές δυσκολίες και οικογένεια. Εκδόσεις: Ατραπός</a:t>
            </a:r>
          </a:p>
          <a:p>
            <a:pPr marL="0" indent="0">
              <a:buNone/>
            </a:pPr>
            <a:r>
              <a:rPr lang="el-GR" sz="1400" dirty="0" err="1" smtClean="0"/>
              <a:t>Τζουριάδου</a:t>
            </a:r>
            <a:r>
              <a:rPr lang="el-GR" sz="1400" dirty="0" smtClean="0"/>
              <a:t>, Μ. (2001). </a:t>
            </a:r>
            <a:r>
              <a:rPr lang="el-GR" sz="1400" i="1" dirty="0" smtClean="0"/>
              <a:t>Πρώιμη παρέμβαση</a:t>
            </a:r>
            <a:r>
              <a:rPr lang="el-GR" sz="1400" dirty="0" smtClean="0"/>
              <a:t>. Εκδόσεις: Προμηθεύς</a:t>
            </a:r>
          </a:p>
          <a:p>
            <a:pPr marL="0" indent="0">
              <a:buNone/>
            </a:pPr>
            <a:r>
              <a:rPr lang="el-GR" sz="1400" dirty="0" err="1" smtClean="0"/>
              <a:t>Τρίγκα-Μέρτικα</a:t>
            </a:r>
            <a:r>
              <a:rPr lang="el-GR" sz="1400" dirty="0" smtClean="0"/>
              <a:t>, Ε. (2010). </a:t>
            </a:r>
            <a:r>
              <a:rPr lang="el-GR" sz="1400" i="1" dirty="0" smtClean="0"/>
              <a:t>Μαθησιακές δυσκολίες</a:t>
            </a:r>
            <a:r>
              <a:rPr lang="el-GR" sz="1400" dirty="0" smtClean="0"/>
              <a:t>. Αθήνα: Γρηγόρη.</a:t>
            </a:r>
            <a:endParaRPr lang="el-GR" sz="1400" dirty="0"/>
          </a:p>
          <a:p>
            <a:pPr marL="0" indent="0">
              <a:buNone/>
            </a:pPr>
            <a:r>
              <a:rPr lang="el-GR" sz="1400" dirty="0" err="1" smtClean="0"/>
              <a:t>Τοματις</a:t>
            </a:r>
            <a:r>
              <a:rPr lang="el-GR" sz="1400" dirty="0" smtClean="0"/>
              <a:t> Α. (2009). </a:t>
            </a:r>
            <a:r>
              <a:rPr lang="el-GR" sz="1400" i="1" dirty="0" smtClean="0"/>
              <a:t>Μαθησιακές δυσκολίες</a:t>
            </a:r>
            <a:r>
              <a:rPr lang="el-GR" sz="1400" dirty="0" smtClean="0"/>
              <a:t>. Εκδότης</a:t>
            </a:r>
            <a:r>
              <a:rPr lang="el-GR" sz="1400" dirty="0"/>
              <a:t>: </a:t>
            </a:r>
            <a:r>
              <a:rPr lang="el-GR" sz="1400" dirty="0" smtClean="0"/>
              <a:t>ΡΕΩ.</a:t>
            </a:r>
          </a:p>
          <a:p>
            <a:pPr marL="0" indent="0">
              <a:buNone/>
            </a:pPr>
            <a:r>
              <a:rPr lang="el-GR" sz="1400" dirty="0" err="1" smtClean="0"/>
              <a:t>Φλωράτου</a:t>
            </a:r>
            <a:r>
              <a:rPr lang="el-GR" sz="1400" dirty="0" smtClean="0"/>
              <a:t> Μ.Μ. (2009). Μαθησιακές δυσκολίες και όχι τεμπελιά. Εκδότης</a:t>
            </a:r>
            <a:r>
              <a:rPr lang="el-GR" sz="1400" dirty="0"/>
              <a:t>: </a:t>
            </a:r>
            <a:r>
              <a:rPr lang="el-GR" sz="1400" dirty="0" smtClean="0"/>
              <a:t>Οδυσσέας</a:t>
            </a:r>
            <a:endParaRPr lang="el-GR" sz="1400" dirty="0"/>
          </a:p>
          <a:p>
            <a:pPr marL="0" indent="0">
              <a:buNone/>
            </a:pPr>
            <a:endParaRPr lang="el-GR" sz="1400" dirty="0" smtClean="0"/>
          </a:p>
          <a:p>
            <a:pPr marL="0" indent="0">
              <a:buNone/>
            </a:pPr>
            <a:endParaRPr lang="el-GR" dirty="0"/>
          </a:p>
          <a:p>
            <a:endParaRPr lang="el-GR" dirty="0"/>
          </a:p>
          <a:p>
            <a:endParaRPr lang="el-GR" dirty="0" smtClean="0"/>
          </a:p>
          <a:p>
            <a:endParaRPr lang="el-GR" dirty="0"/>
          </a:p>
          <a:p>
            <a:endParaRPr lang="el-GR" dirty="0"/>
          </a:p>
          <a:p>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38</a:t>
            </a:fld>
            <a:endParaRPr lang="el-GR" dirty="0"/>
          </a:p>
        </p:txBody>
      </p:sp>
    </p:spTree>
    <p:extLst>
      <p:ext uri="{BB962C8B-B14F-4D97-AF65-F5344CB8AC3E}">
        <p14:creationId xmlns:p14="http://schemas.microsoft.com/office/powerpoint/2010/main" val="29121736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Γενική Βιβλιογραφία (1 από 5)</a:t>
            </a:r>
            <a:endParaRPr lang="el-GR" dirty="0"/>
          </a:p>
        </p:txBody>
      </p:sp>
      <p:sp>
        <p:nvSpPr>
          <p:cNvPr id="3" name="Θέση περιεχομένου 2"/>
          <p:cNvSpPr>
            <a:spLocks noGrp="1"/>
          </p:cNvSpPr>
          <p:nvPr>
            <p:ph idx="1"/>
          </p:nvPr>
        </p:nvSpPr>
        <p:spPr/>
        <p:txBody>
          <a:bodyPr>
            <a:normAutofit/>
          </a:bodyPr>
          <a:lstStyle/>
          <a:p>
            <a:pPr marL="0" indent="0">
              <a:buNone/>
            </a:pPr>
            <a:r>
              <a:rPr lang="el-GR" sz="1400" dirty="0" err="1"/>
              <a:t>Βάμβουκας</a:t>
            </a:r>
            <a:r>
              <a:rPr lang="el-GR" sz="1400" dirty="0"/>
              <a:t>, Μ. (1994). </a:t>
            </a:r>
            <a:r>
              <a:rPr lang="el-GR" sz="1400" i="1" dirty="0"/>
              <a:t>Αξιολόγηση Αναγνωστικών </a:t>
            </a:r>
            <a:r>
              <a:rPr lang="el-GR" sz="1400" i="1" dirty="0" smtClean="0"/>
              <a:t>Δεξιοτήτων</a:t>
            </a:r>
            <a:r>
              <a:rPr lang="el-GR" sz="1400" dirty="0" smtClean="0"/>
              <a:t>. Αθήνα: </a:t>
            </a:r>
            <a:r>
              <a:rPr lang="el-GR" sz="1400" dirty="0"/>
              <a:t>Γρηγόρης.</a:t>
            </a:r>
          </a:p>
          <a:p>
            <a:pPr marL="0" indent="0">
              <a:buNone/>
            </a:pPr>
            <a:r>
              <a:rPr lang="el-GR" sz="1400" dirty="0" err="1"/>
              <a:t>Ζακοπούλου</a:t>
            </a:r>
            <a:r>
              <a:rPr lang="el-GR" sz="1400" dirty="0"/>
              <a:t>, Β. (2003). </a:t>
            </a:r>
            <a:r>
              <a:rPr lang="el-GR" sz="1400" i="1" dirty="0"/>
              <a:t>Τεστ Πρώιμης Ανίχνευσης </a:t>
            </a:r>
            <a:r>
              <a:rPr lang="el-GR" sz="1400" i="1" dirty="0" smtClean="0"/>
              <a:t>Δυσλεξίας</a:t>
            </a:r>
            <a:r>
              <a:rPr lang="el-GR" sz="1400" dirty="0" smtClean="0"/>
              <a:t>. Αθήνα: </a:t>
            </a:r>
            <a:r>
              <a:rPr lang="el-GR" sz="1400" dirty="0"/>
              <a:t>Ελληνικά Γράμματα.</a:t>
            </a:r>
          </a:p>
          <a:p>
            <a:pPr marL="0" indent="0">
              <a:buNone/>
            </a:pPr>
            <a:r>
              <a:rPr lang="el-GR" sz="1400" dirty="0"/>
              <a:t>Γέρος, Θ. (1991). </a:t>
            </a:r>
            <a:r>
              <a:rPr lang="el-GR" sz="1400" i="1" dirty="0"/>
              <a:t>Σχολική </a:t>
            </a:r>
            <a:r>
              <a:rPr lang="el-GR" sz="1400" i="1" dirty="0" smtClean="0"/>
              <a:t>αποτυχία.</a:t>
            </a:r>
            <a:r>
              <a:rPr lang="el-GR" sz="1400" dirty="0" smtClean="0"/>
              <a:t> Αθήνα: </a:t>
            </a:r>
            <a:r>
              <a:rPr lang="el-GR" sz="1400" dirty="0" err="1"/>
              <a:t>Βιβλιογονία</a:t>
            </a:r>
            <a:r>
              <a:rPr lang="el-GR" sz="1400" dirty="0"/>
              <a:t>.</a:t>
            </a:r>
          </a:p>
          <a:p>
            <a:pPr marL="0" indent="0">
              <a:buNone/>
            </a:pPr>
            <a:r>
              <a:rPr lang="el-GR" sz="1400" dirty="0" smtClean="0"/>
              <a:t>Καραπέτσας</a:t>
            </a:r>
            <a:r>
              <a:rPr lang="el-GR" sz="1400" dirty="0"/>
              <a:t>, Α. (1991). </a:t>
            </a:r>
            <a:r>
              <a:rPr lang="el-GR" sz="1400" i="1" dirty="0"/>
              <a:t>Η Δυσλεξία στο </a:t>
            </a:r>
            <a:r>
              <a:rPr lang="el-GR" sz="1400" i="1" dirty="0" smtClean="0"/>
              <a:t>παιδί</a:t>
            </a:r>
            <a:r>
              <a:rPr lang="el-GR" sz="1400" dirty="0" smtClean="0"/>
              <a:t>. Αθήνα: </a:t>
            </a:r>
            <a:r>
              <a:rPr lang="el-GR" sz="1400" dirty="0"/>
              <a:t>Ελληνικά γράμματα.</a:t>
            </a:r>
          </a:p>
          <a:p>
            <a:pPr marL="0" indent="0">
              <a:buNone/>
            </a:pPr>
            <a:r>
              <a:rPr lang="el-GR" sz="1400" dirty="0"/>
              <a:t>Καραπέτσας, Α.(1996). </a:t>
            </a:r>
            <a:r>
              <a:rPr lang="el-GR" sz="1400" i="1" dirty="0" err="1"/>
              <a:t>Νευροψυχολογία</a:t>
            </a:r>
            <a:r>
              <a:rPr lang="el-GR" sz="1400" i="1" dirty="0"/>
              <a:t> του </a:t>
            </a:r>
            <a:r>
              <a:rPr lang="el-GR" sz="1400" i="1" dirty="0" smtClean="0"/>
              <a:t>παιδιού</a:t>
            </a:r>
            <a:r>
              <a:rPr lang="el-GR" sz="1400" dirty="0" smtClean="0"/>
              <a:t>. Αθήνα: </a:t>
            </a:r>
            <a:r>
              <a:rPr lang="el-GR" sz="1400" dirty="0" err="1"/>
              <a:t>Σμυρνιωτάκης</a:t>
            </a:r>
            <a:r>
              <a:rPr lang="el-GR" sz="1400" dirty="0"/>
              <a:t>.</a:t>
            </a:r>
          </a:p>
          <a:p>
            <a:pPr marL="0" indent="0">
              <a:buNone/>
            </a:pPr>
            <a:r>
              <a:rPr lang="el-GR" sz="1400" dirty="0"/>
              <a:t>Καρπαθίου, Χ. (1994). </a:t>
            </a:r>
            <a:r>
              <a:rPr lang="el-GR" sz="1400" i="1" dirty="0" smtClean="0"/>
              <a:t>Δυσλεξία</a:t>
            </a:r>
            <a:r>
              <a:rPr lang="el-GR" sz="1400" dirty="0" smtClean="0"/>
              <a:t>. Αθήνα: </a:t>
            </a:r>
            <a:r>
              <a:rPr lang="el-GR" sz="1400" dirty="0"/>
              <a:t>Έλλην.</a:t>
            </a:r>
          </a:p>
          <a:p>
            <a:pPr marL="0" indent="0">
              <a:buNone/>
            </a:pPr>
            <a:r>
              <a:rPr lang="el-GR" sz="1400" dirty="0"/>
              <a:t>Κατή, Δ. (2000). </a:t>
            </a:r>
            <a:r>
              <a:rPr lang="el-GR" sz="1400" i="1" dirty="0"/>
              <a:t>Γλώσσα και Επικοινωνία στο </a:t>
            </a:r>
            <a:r>
              <a:rPr lang="el-GR" sz="1400" i="1" dirty="0" smtClean="0"/>
              <a:t>Παιδί</a:t>
            </a:r>
            <a:r>
              <a:rPr lang="el-GR" sz="1400" dirty="0" smtClean="0"/>
              <a:t>. Αθήνα: </a:t>
            </a:r>
            <a:r>
              <a:rPr lang="el-GR" sz="1400" dirty="0"/>
              <a:t>Οδυσσέας.</a:t>
            </a:r>
          </a:p>
          <a:p>
            <a:pPr marL="0" indent="0">
              <a:buNone/>
            </a:pPr>
            <a:r>
              <a:rPr lang="el-GR" sz="1400" dirty="0" err="1"/>
              <a:t>Μαρκοβίτης</a:t>
            </a:r>
            <a:r>
              <a:rPr lang="el-GR" sz="1400" dirty="0"/>
              <a:t>, Μ. &amp; </a:t>
            </a:r>
            <a:r>
              <a:rPr lang="el-GR" sz="1400" dirty="0" err="1"/>
              <a:t>Τζουριάδου</a:t>
            </a:r>
            <a:r>
              <a:rPr lang="el-GR" sz="1400" dirty="0"/>
              <a:t>, Μ. (1991). </a:t>
            </a:r>
            <a:r>
              <a:rPr lang="el-GR" sz="1400" i="1" dirty="0"/>
              <a:t>Μαθησιακές </a:t>
            </a:r>
            <a:r>
              <a:rPr lang="el-GR" sz="1400" i="1" dirty="0" smtClean="0"/>
              <a:t>δυσκολίες</a:t>
            </a:r>
            <a:r>
              <a:rPr lang="el-GR" sz="1400" dirty="0" smtClean="0"/>
              <a:t>. Αθήνα: </a:t>
            </a:r>
            <a:r>
              <a:rPr lang="el-GR" sz="1400" dirty="0"/>
              <a:t>Γρηγόρη.</a:t>
            </a:r>
          </a:p>
          <a:p>
            <a:endParaRPr lang="el-GR" sz="1400"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39</a:t>
            </a:fld>
            <a:endParaRPr lang="el-GR" dirty="0"/>
          </a:p>
        </p:txBody>
      </p:sp>
    </p:spTree>
    <p:extLst>
      <p:ext uri="{BB962C8B-B14F-4D97-AF65-F5344CB8AC3E}">
        <p14:creationId xmlns:p14="http://schemas.microsoft.com/office/powerpoint/2010/main" val="20910748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117307"/>
            <a:ext cx="8229600" cy="3771636"/>
          </a:xfrm>
        </p:spPr>
        <p:txBody>
          <a:bodyPr>
            <a:noAutofit/>
          </a:bodyPr>
          <a:lstStyle/>
          <a:p>
            <a:pPr marL="342886" indent="-342886" algn="just"/>
            <a:r>
              <a:rPr lang="el-GR" altLang="el-GR" sz="2000" dirty="0"/>
              <a:t>Το έργο υλοποιείται στο πλαίσιο του Επιχειρησιακού Προγράμματος «</a:t>
            </a:r>
            <a:r>
              <a:rPr lang="el-GR" altLang="el-GR" sz="2000" b="1" dirty="0"/>
              <a:t>Εκπαίδευση και Δια Βίου Μάθηση</a:t>
            </a:r>
            <a:r>
              <a:rPr lang="el-GR" altLang="el-GR" sz="2000" dirty="0"/>
              <a:t>» και συγχρηματοδοτείται από την Ευρωπαϊκή Ένωση (Ευρωπαϊκό Κοινωνικό Ταμείο) και από εθνικούς πόρους.</a:t>
            </a:r>
          </a:p>
          <a:p>
            <a:pPr marL="342886" indent="-342886" algn="just"/>
            <a:r>
              <a:rPr lang="el-GR" altLang="el-GR" sz="2000" dirty="0"/>
              <a:t>Το έργο «</a:t>
            </a:r>
            <a:r>
              <a:rPr lang="el-GR" altLang="el-GR" sz="2000" b="1" dirty="0"/>
              <a:t>Ανοικτά Ακαδημαϊκά Μαθήματα στο TEI Ηπείρου</a:t>
            </a:r>
            <a:r>
              <a:rPr lang="el-GR" altLang="el-GR" sz="2000" dirty="0"/>
              <a:t>» έχει χρηματοδοτήσει μόνο τη αναδιαμόρφωση του εκπαιδευτικού υλικού.</a:t>
            </a:r>
          </a:p>
          <a:p>
            <a:pPr marL="342886" indent="-342886" algn="just"/>
            <a:r>
              <a:rPr lang="el-GR" altLang="el-GR" sz="2000" dirty="0"/>
              <a:t>Το παρόν εκπαιδευτικό υλικό έχει αναπτυχθεί στα πλαίσια του εκπαιδευτικού έργου του διδάσκοντα.</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332312" y="4212553"/>
            <a:ext cx="6480048" cy="1285240"/>
          </a:xfrm>
          <a:prstGeom prst="rect">
            <a:avLst/>
          </a:prstGeom>
          <a:noFill/>
        </p:spPr>
      </p:pic>
    </p:spTree>
    <p:extLst>
      <p:ext uri="{BB962C8B-B14F-4D97-AF65-F5344CB8AC3E}">
        <p14:creationId xmlns:p14="http://schemas.microsoft.com/office/powerpoint/2010/main" val="162866154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Γενική Βιβλιογραφία (2 από 5)</a:t>
            </a:r>
            <a:endParaRPr lang="el-GR" dirty="0"/>
          </a:p>
        </p:txBody>
      </p:sp>
      <p:sp>
        <p:nvSpPr>
          <p:cNvPr id="3" name="Θέση περιεχομένου 2"/>
          <p:cNvSpPr>
            <a:spLocks noGrp="1"/>
          </p:cNvSpPr>
          <p:nvPr>
            <p:ph idx="1"/>
          </p:nvPr>
        </p:nvSpPr>
        <p:spPr/>
        <p:txBody>
          <a:bodyPr>
            <a:noAutofit/>
          </a:bodyPr>
          <a:lstStyle/>
          <a:p>
            <a:pPr marL="0" indent="0">
              <a:buNone/>
            </a:pPr>
            <a:r>
              <a:rPr lang="el-GR" sz="1400" dirty="0"/>
              <a:t>Μάρκου, Σ. (1993). </a:t>
            </a:r>
            <a:r>
              <a:rPr lang="el-GR" sz="1400" i="1" dirty="0"/>
              <a:t>Δυσλεξία. Αριστεροχειρία, Κινητική αδεξιότητα, </a:t>
            </a:r>
            <a:r>
              <a:rPr lang="el-GR" sz="1400" i="1" dirty="0" err="1" smtClean="0"/>
              <a:t>Υπερκινητικότητα</a:t>
            </a:r>
            <a:r>
              <a:rPr lang="el-GR" sz="1400" dirty="0" smtClean="0"/>
              <a:t>. Αθήνα: </a:t>
            </a:r>
            <a:r>
              <a:rPr lang="el-GR" sz="1400" dirty="0"/>
              <a:t>Ελληνικά </a:t>
            </a:r>
            <a:endParaRPr lang="el-GR" sz="1400" dirty="0" smtClean="0"/>
          </a:p>
          <a:p>
            <a:pPr marL="0" indent="0">
              <a:buNone/>
            </a:pPr>
            <a:r>
              <a:rPr lang="el-GR" sz="1400" dirty="0"/>
              <a:t> </a:t>
            </a:r>
            <a:r>
              <a:rPr lang="el-GR" sz="1400" dirty="0" smtClean="0"/>
              <a:t>    Γράμματα</a:t>
            </a:r>
            <a:r>
              <a:rPr lang="el-GR" sz="1400" dirty="0"/>
              <a:t>.</a:t>
            </a:r>
          </a:p>
          <a:p>
            <a:pPr marL="0" indent="0">
              <a:buNone/>
            </a:pPr>
            <a:r>
              <a:rPr lang="el-GR" sz="1400" dirty="0"/>
              <a:t>Παντελιάδου, Σ. (2000). </a:t>
            </a:r>
            <a:r>
              <a:rPr lang="el-GR" sz="1400" i="1" dirty="0"/>
              <a:t>Μαθησιακές Δυσκολίες και Εκπαιδευτική Πράξη. Τι και </a:t>
            </a:r>
            <a:r>
              <a:rPr lang="el-GR" sz="1400" i="1" dirty="0" smtClean="0"/>
              <a:t>Γιατί</a:t>
            </a:r>
            <a:r>
              <a:rPr lang="el-GR" sz="1400" dirty="0" smtClean="0"/>
              <a:t>. Αθήνα: </a:t>
            </a:r>
            <a:r>
              <a:rPr lang="el-GR" sz="1400" dirty="0"/>
              <a:t>Ελληνικά </a:t>
            </a:r>
            <a:endParaRPr lang="el-GR" sz="1400" dirty="0" smtClean="0"/>
          </a:p>
          <a:p>
            <a:pPr marL="0" indent="0">
              <a:buNone/>
            </a:pPr>
            <a:r>
              <a:rPr lang="el-GR" sz="1400" dirty="0"/>
              <a:t> </a:t>
            </a:r>
            <a:r>
              <a:rPr lang="el-GR" sz="1400" dirty="0" smtClean="0"/>
              <a:t>    Γράμματα</a:t>
            </a:r>
            <a:r>
              <a:rPr lang="el-GR" sz="1400" dirty="0"/>
              <a:t>.</a:t>
            </a:r>
          </a:p>
          <a:p>
            <a:pPr marL="0" indent="0">
              <a:buNone/>
            </a:pPr>
            <a:r>
              <a:rPr lang="el-GR" sz="1400" dirty="0"/>
              <a:t>Πήτα, Ρ. (1998). </a:t>
            </a:r>
            <a:r>
              <a:rPr lang="el-GR" sz="1400" i="1" dirty="0"/>
              <a:t>Ψυχολογία της Γλώσσας. Μια εισαγωγική </a:t>
            </a:r>
            <a:r>
              <a:rPr lang="el-GR" sz="1400" i="1" dirty="0" smtClean="0"/>
              <a:t>προσέγγιση.</a:t>
            </a:r>
            <a:r>
              <a:rPr lang="el-GR" sz="1400" dirty="0" smtClean="0"/>
              <a:t> Αθήνα: </a:t>
            </a:r>
            <a:r>
              <a:rPr lang="el-GR" sz="1400" dirty="0"/>
              <a:t>Ελληνικά Γράμματα.</a:t>
            </a:r>
          </a:p>
          <a:p>
            <a:pPr marL="0" indent="0">
              <a:buNone/>
            </a:pPr>
            <a:r>
              <a:rPr lang="el-GR" sz="1400" dirty="0" err="1"/>
              <a:t>Πόρποδας</a:t>
            </a:r>
            <a:r>
              <a:rPr lang="el-GR" sz="1400" dirty="0"/>
              <a:t>, Κ. (1981). </a:t>
            </a:r>
            <a:r>
              <a:rPr lang="el-GR" sz="1400" i="1" dirty="0"/>
              <a:t>Δυσλεξία: η ειδική διαταραχή στη μάθηση του γραπτού λόγου (ψυχολογική θεώρηση</a:t>
            </a:r>
            <a:r>
              <a:rPr lang="el-GR" sz="1400" i="1" dirty="0" smtClean="0"/>
              <a:t>). </a:t>
            </a:r>
          </a:p>
          <a:p>
            <a:pPr marL="0" indent="0">
              <a:buNone/>
            </a:pPr>
            <a:r>
              <a:rPr lang="el-GR" sz="1400" i="1" dirty="0"/>
              <a:t> </a:t>
            </a:r>
            <a:r>
              <a:rPr lang="el-GR" sz="1400" i="1" dirty="0" smtClean="0"/>
              <a:t>    </a:t>
            </a:r>
            <a:r>
              <a:rPr lang="el-GR" sz="1400" dirty="0" smtClean="0"/>
              <a:t>Αθήνα: </a:t>
            </a:r>
            <a:r>
              <a:rPr lang="el-GR" sz="1400" dirty="0"/>
              <a:t>Εκπαιδευτήρια Μορφωτική.</a:t>
            </a:r>
          </a:p>
          <a:p>
            <a:pPr marL="0" indent="0">
              <a:buNone/>
            </a:pPr>
            <a:r>
              <a:rPr lang="el-GR" sz="1400" dirty="0" err="1"/>
              <a:t>Πόρποδας</a:t>
            </a:r>
            <a:r>
              <a:rPr lang="el-GR" sz="1400" dirty="0"/>
              <a:t>, Κ. (1984</a:t>
            </a:r>
            <a:r>
              <a:rPr lang="el-GR" sz="1400" dirty="0" smtClean="0"/>
              <a:t>).,</a:t>
            </a:r>
            <a:r>
              <a:rPr lang="el-GR" sz="1400" i="1" dirty="0" smtClean="0"/>
              <a:t> </a:t>
            </a:r>
            <a:r>
              <a:rPr lang="el-GR" sz="1400" i="1" dirty="0"/>
              <a:t>Εισαγωγή στην ψυχολογία της Γλώσσας. Η μάθηση της </a:t>
            </a:r>
            <a:r>
              <a:rPr lang="el-GR" sz="1400" i="1" dirty="0" smtClean="0"/>
              <a:t>γλώσσας.</a:t>
            </a:r>
            <a:r>
              <a:rPr lang="el-GR" sz="1400" dirty="0" smtClean="0"/>
              <a:t> </a:t>
            </a:r>
            <a:r>
              <a:rPr lang="el-GR" sz="1400" dirty="0"/>
              <a:t>Αθήνα.</a:t>
            </a:r>
          </a:p>
          <a:p>
            <a:pPr marL="0" indent="0">
              <a:buNone/>
            </a:pPr>
            <a:r>
              <a:rPr lang="el-GR" sz="1400" dirty="0" err="1"/>
              <a:t>Στασινός</a:t>
            </a:r>
            <a:r>
              <a:rPr lang="el-GR" sz="1400" dirty="0"/>
              <a:t>, Δ. (1999). </a:t>
            </a:r>
            <a:r>
              <a:rPr lang="el-GR" sz="1400" i="1" dirty="0"/>
              <a:t>Δυσλεξία και σχολείο. Η εμπειρία ενός </a:t>
            </a:r>
            <a:r>
              <a:rPr lang="el-GR" sz="1400" i="1" dirty="0" smtClean="0"/>
              <a:t>αιώνα.</a:t>
            </a:r>
            <a:r>
              <a:rPr lang="el-GR" sz="1400" dirty="0" smtClean="0"/>
              <a:t> Αθήνα: </a:t>
            </a:r>
            <a:r>
              <a:rPr lang="el-GR" sz="1400" dirty="0" err="1"/>
              <a:t>Gutenberg</a:t>
            </a:r>
            <a:r>
              <a:rPr lang="el-GR" sz="1400" dirty="0"/>
              <a:t>.</a:t>
            </a:r>
          </a:p>
          <a:p>
            <a:pPr marL="0" indent="0">
              <a:buNone/>
            </a:pPr>
            <a:r>
              <a:rPr lang="el-GR" sz="1400" dirty="0"/>
              <a:t>Σταύρου, Λ. (1990). </a:t>
            </a:r>
            <a:r>
              <a:rPr lang="el-GR" sz="1400" i="1" dirty="0"/>
              <a:t>Ψυχοπαιδαγωγική Αποκλινόντων. Νηπίων – Παιδιών – Εφήβων. </a:t>
            </a:r>
            <a:r>
              <a:rPr lang="el-GR" sz="1400" i="1" dirty="0" err="1"/>
              <a:t>Ψυχοκοινωνιολογική</a:t>
            </a:r>
            <a:r>
              <a:rPr lang="el-GR" sz="1400" i="1" dirty="0"/>
              <a:t> και </a:t>
            </a:r>
            <a:endParaRPr lang="el-GR" sz="1400" i="1" dirty="0" smtClean="0"/>
          </a:p>
          <a:p>
            <a:pPr marL="0" indent="0">
              <a:buNone/>
            </a:pPr>
            <a:r>
              <a:rPr lang="el-GR" sz="1400" i="1" dirty="0"/>
              <a:t> </a:t>
            </a:r>
            <a:r>
              <a:rPr lang="el-GR" sz="1400" i="1" dirty="0" smtClean="0"/>
              <a:t>    παιδαγωγική προσέγγιση.</a:t>
            </a:r>
            <a:r>
              <a:rPr lang="el-GR" sz="1400" dirty="0" smtClean="0"/>
              <a:t> Αθήνα: </a:t>
            </a:r>
            <a:r>
              <a:rPr lang="el-GR" sz="1400" dirty="0"/>
              <a:t>Άνθρωπος</a:t>
            </a:r>
            <a:r>
              <a:rPr lang="el-GR" sz="1400" dirty="0" smtClean="0"/>
              <a:t>.</a:t>
            </a:r>
            <a:endParaRPr lang="el-GR" sz="1400"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40</a:t>
            </a:fld>
            <a:endParaRPr lang="el-GR" dirty="0"/>
          </a:p>
        </p:txBody>
      </p:sp>
    </p:spTree>
    <p:extLst>
      <p:ext uri="{BB962C8B-B14F-4D97-AF65-F5344CB8AC3E}">
        <p14:creationId xmlns:p14="http://schemas.microsoft.com/office/powerpoint/2010/main" val="22623249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Γενική Βιβλιογραφία</a:t>
            </a:r>
            <a:r>
              <a:rPr lang="en-US" dirty="0" smtClean="0"/>
              <a:t> </a:t>
            </a:r>
            <a:r>
              <a:rPr lang="el-GR" dirty="0" smtClean="0"/>
              <a:t>(3 από 5)</a:t>
            </a:r>
            <a:endParaRPr lang="el-GR" dirty="0"/>
          </a:p>
        </p:txBody>
      </p:sp>
      <p:sp>
        <p:nvSpPr>
          <p:cNvPr id="3" name="Θέση περιεχομένου 2"/>
          <p:cNvSpPr>
            <a:spLocks noGrp="1"/>
          </p:cNvSpPr>
          <p:nvPr>
            <p:ph idx="1"/>
          </p:nvPr>
        </p:nvSpPr>
        <p:spPr/>
        <p:txBody>
          <a:bodyPr>
            <a:normAutofit/>
          </a:bodyPr>
          <a:lstStyle/>
          <a:p>
            <a:pPr marL="0" indent="0">
              <a:buNone/>
            </a:pPr>
            <a:r>
              <a:rPr lang="el-GR" sz="1400" dirty="0" smtClean="0"/>
              <a:t>Συλλογικό έργο (2008).  </a:t>
            </a:r>
            <a:r>
              <a:rPr lang="el-GR" sz="1400" i="1" dirty="0" smtClean="0"/>
              <a:t>ΓΛΩΣΣΙΚΗ </a:t>
            </a:r>
            <a:r>
              <a:rPr lang="el-GR" sz="1400" i="1" dirty="0"/>
              <a:t>ΑΝΑΠΤΥΞΗ ΚΑΙ </a:t>
            </a:r>
            <a:r>
              <a:rPr lang="el-GR" sz="1400" i="1" dirty="0" smtClean="0"/>
              <a:t>ΔΙΑΤΑΡΑΧΕΣ</a:t>
            </a:r>
            <a:r>
              <a:rPr lang="el-GR" sz="1400" i="1" dirty="0"/>
              <a:t>. </a:t>
            </a:r>
            <a:r>
              <a:rPr lang="el-GR" sz="1400" dirty="0" smtClean="0"/>
              <a:t>Επιστημονική Επιμέλεια: </a:t>
            </a:r>
            <a:r>
              <a:rPr lang="el-GR" sz="1400" dirty="0"/>
              <a:t>ΝΙΚΟΛΟΠΟΥΛΟΣ </a:t>
            </a:r>
            <a:r>
              <a:rPr lang="el-GR" sz="1400" dirty="0" smtClean="0"/>
              <a:t>Δ.  </a:t>
            </a:r>
          </a:p>
          <a:p>
            <a:pPr marL="0" indent="0">
              <a:buNone/>
            </a:pPr>
            <a:r>
              <a:rPr lang="el-GR" sz="1400" dirty="0"/>
              <a:t> </a:t>
            </a:r>
            <a:r>
              <a:rPr lang="el-GR" sz="1400" dirty="0" smtClean="0"/>
              <a:t>    ΜΟΤΙΒΟ </a:t>
            </a:r>
            <a:r>
              <a:rPr lang="el-GR" sz="1400" dirty="0"/>
              <a:t>ΕΚΔΟΤΙΚΗ Α.Ε</a:t>
            </a:r>
            <a:r>
              <a:rPr lang="el-GR" sz="1400" dirty="0" smtClean="0"/>
              <a:t>.</a:t>
            </a:r>
            <a:r>
              <a:rPr lang="el-GR" sz="1400" dirty="0"/>
              <a:t>	</a:t>
            </a:r>
          </a:p>
          <a:p>
            <a:pPr marL="0" indent="0">
              <a:buNone/>
            </a:pPr>
            <a:r>
              <a:rPr lang="el-GR" sz="1400" dirty="0" smtClean="0"/>
              <a:t>Συλλογικό έργο (2010). </a:t>
            </a:r>
            <a:r>
              <a:rPr lang="el-GR" sz="1400" i="1" dirty="0" smtClean="0"/>
              <a:t>Αναπτυξιακές </a:t>
            </a:r>
            <a:r>
              <a:rPr lang="el-GR" sz="1400" i="1" dirty="0"/>
              <a:t>γλωσσικές </a:t>
            </a:r>
            <a:r>
              <a:rPr lang="el-GR" sz="1400" i="1" dirty="0" smtClean="0"/>
              <a:t>διαταραχές</a:t>
            </a:r>
            <a:r>
              <a:rPr lang="el-GR" sz="1400" dirty="0" smtClean="0"/>
              <a:t>. Εκδόσεις </a:t>
            </a:r>
            <a:r>
              <a:rPr lang="el-GR" sz="1400" dirty="0"/>
              <a:t>Επίκεντρο Α.Ε</a:t>
            </a:r>
            <a:r>
              <a:rPr lang="el-GR" sz="1400" dirty="0" smtClean="0"/>
              <a:t>.</a:t>
            </a:r>
          </a:p>
          <a:p>
            <a:pPr marL="0" indent="0">
              <a:buNone/>
            </a:pPr>
            <a:r>
              <a:rPr lang="el-GR" sz="1400" dirty="0" smtClean="0"/>
              <a:t>Συλλογικό έργο (2013). </a:t>
            </a:r>
            <a:r>
              <a:rPr lang="el-GR" sz="1400" i="1" dirty="0" smtClean="0"/>
              <a:t>Κατανοώντας </a:t>
            </a:r>
            <a:r>
              <a:rPr lang="el-GR" sz="1400" i="1" dirty="0"/>
              <a:t>τις αναπτυξιακές γλωσσικές διαταραχές : Από τη θεωρία στην </a:t>
            </a:r>
            <a:r>
              <a:rPr lang="el-GR" sz="1400" i="1" dirty="0" smtClean="0"/>
              <a:t>πράξη.  </a:t>
            </a:r>
            <a:r>
              <a:rPr lang="el-GR" sz="1400" dirty="0" smtClean="0"/>
              <a:t> </a:t>
            </a:r>
          </a:p>
          <a:p>
            <a:pPr marL="0" indent="0">
              <a:buNone/>
            </a:pPr>
            <a:r>
              <a:rPr lang="el-GR" sz="1400" dirty="0"/>
              <a:t> </a:t>
            </a:r>
            <a:r>
              <a:rPr lang="el-GR" sz="1400" dirty="0" smtClean="0"/>
              <a:t>    Αθήνα </a:t>
            </a:r>
            <a:r>
              <a:rPr lang="el-GR" sz="1400" dirty="0"/>
              <a:t>: </a:t>
            </a:r>
            <a:r>
              <a:rPr lang="en-US" sz="1400" dirty="0"/>
              <a:t>Gutenberg - </a:t>
            </a:r>
            <a:r>
              <a:rPr lang="el-GR" sz="1400" dirty="0"/>
              <a:t>Γιώργος &amp; Κώστας </a:t>
            </a:r>
            <a:r>
              <a:rPr lang="el-GR" sz="1400" dirty="0" err="1" smtClean="0"/>
              <a:t>Δαρδανός</a:t>
            </a:r>
            <a:r>
              <a:rPr lang="el-GR" sz="1400" dirty="0" smtClean="0"/>
              <a:t>.</a:t>
            </a:r>
          </a:p>
          <a:p>
            <a:pPr marL="0" indent="0">
              <a:buNone/>
            </a:pPr>
            <a:r>
              <a:rPr lang="el-GR" sz="1400" dirty="0"/>
              <a:t>Συλλογικό έργο (2010). </a:t>
            </a:r>
            <a:r>
              <a:rPr lang="el-GR" sz="1400" i="1" dirty="0"/>
              <a:t>Εκπαίδευση παιδιών με ειδικές ανάγκες. Μια </a:t>
            </a:r>
            <a:r>
              <a:rPr lang="el-GR" sz="1400" i="1" dirty="0" err="1"/>
              <a:t>πολυπρισματική</a:t>
            </a:r>
            <a:r>
              <a:rPr lang="el-GR" sz="1400" i="1" dirty="0"/>
              <a:t> προσέγγιση</a:t>
            </a:r>
            <a:r>
              <a:rPr lang="el-GR" sz="1400" dirty="0"/>
              <a:t>. </a:t>
            </a:r>
            <a:r>
              <a:rPr lang="el-GR" sz="1400" dirty="0" smtClean="0"/>
              <a:t>Αθήνα: </a:t>
            </a:r>
          </a:p>
          <a:p>
            <a:pPr marL="0" indent="0">
              <a:buNone/>
            </a:pPr>
            <a:r>
              <a:rPr lang="el-GR" sz="1400" dirty="0"/>
              <a:t> </a:t>
            </a:r>
            <a:r>
              <a:rPr lang="el-GR" sz="1400" dirty="0" smtClean="0"/>
              <a:t>     Εκδότης</a:t>
            </a:r>
            <a:r>
              <a:rPr lang="el-GR" sz="1400" dirty="0"/>
              <a:t>: </a:t>
            </a:r>
            <a:r>
              <a:rPr lang="el-GR" sz="1400" dirty="0" smtClean="0"/>
              <a:t>Πεδίο</a:t>
            </a:r>
            <a:endParaRPr lang="el-GR" sz="1400" dirty="0"/>
          </a:p>
          <a:p>
            <a:pPr marL="0" indent="0">
              <a:buNone/>
            </a:pPr>
            <a:r>
              <a:rPr lang="el-GR" sz="1400" dirty="0"/>
              <a:t>Συλλογικό έργο (2006). </a:t>
            </a:r>
            <a:r>
              <a:rPr lang="el-GR" sz="1400" i="1" dirty="0"/>
              <a:t>Ειδικές μαθησιακές δυσκολίες, δυσλεξία</a:t>
            </a:r>
            <a:r>
              <a:rPr lang="el-GR" sz="1400" dirty="0"/>
              <a:t>. </a:t>
            </a:r>
            <a:r>
              <a:rPr lang="el-GR" sz="1400" dirty="0" smtClean="0"/>
              <a:t>Αθήνα: Εκδότης</a:t>
            </a:r>
            <a:r>
              <a:rPr lang="el-GR" sz="1400" dirty="0"/>
              <a:t>: Ελληνικά Γράμματα </a:t>
            </a:r>
            <a:endParaRPr lang="el-GR" sz="1400" dirty="0" smtClean="0"/>
          </a:p>
          <a:p>
            <a:pPr marL="0" indent="0">
              <a:buNone/>
            </a:pPr>
            <a:r>
              <a:rPr lang="el-GR" sz="1400" dirty="0"/>
              <a:t>Συλλογικό </a:t>
            </a:r>
            <a:r>
              <a:rPr lang="el-GR" sz="1400" dirty="0" smtClean="0"/>
              <a:t>έργο. </a:t>
            </a:r>
            <a:r>
              <a:rPr lang="el-GR" sz="1400" dirty="0"/>
              <a:t>(2011</a:t>
            </a:r>
            <a:r>
              <a:rPr lang="el-GR" sz="1400" i="1" dirty="0"/>
              <a:t>). Δυσκολίες μάθησης. Αναπτυξιακές εκπαιδευτικές και κλινικές </a:t>
            </a:r>
            <a:r>
              <a:rPr lang="el-GR" sz="1400" i="1" dirty="0" smtClean="0"/>
              <a:t>προσεγγίσεις</a:t>
            </a:r>
            <a:r>
              <a:rPr lang="el-GR" sz="1400" dirty="0"/>
              <a:t>. </a:t>
            </a:r>
            <a:r>
              <a:rPr lang="el-GR" sz="1400" dirty="0" smtClean="0"/>
              <a:t>Αθήνα: </a:t>
            </a:r>
          </a:p>
          <a:p>
            <a:pPr marL="0" indent="0">
              <a:buNone/>
            </a:pPr>
            <a:r>
              <a:rPr lang="el-GR" sz="1400" dirty="0"/>
              <a:t> </a:t>
            </a:r>
            <a:r>
              <a:rPr lang="el-GR" sz="1400" dirty="0" smtClean="0"/>
              <a:t>    Εκδότης</a:t>
            </a:r>
            <a:r>
              <a:rPr lang="el-GR" sz="1400" dirty="0"/>
              <a:t>: </a:t>
            </a:r>
            <a:r>
              <a:rPr lang="el-GR" sz="1400" dirty="0" smtClean="0"/>
              <a:t>Πεδίο</a:t>
            </a:r>
            <a:endParaRPr lang="el-GR" sz="1400" dirty="0"/>
          </a:p>
          <a:p>
            <a:pPr marL="0" indent="0">
              <a:buNone/>
            </a:pPr>
            <a:endParaRPr lang="el-GR" sz="1400" dirty="0"/>
          </a:p>
          <a:p>
            <a:pPr>
              <a:buFont typeface="+mj-lt"/>
              <a:buAutoNum type="arabicPeriod" startAt="3"/>
            </a:pPr>
            <a:endParaRPr lang="el-GR" sz="1400" dirty="0"/>
          </a:p>
          <a:p>
            <a:pPr>
              <a:buFont typeface="+mj-lt"/>
              <a:buAutoNum type="arabicPeriod" startAt="3"/>
            </a:pPr>
            <a:endParaRPr lang="el-GR" sz="1400" dirty="0"/>
          </a:p>
          <a:p>
            <a:endParaRPr lang="el-GR" sz="1400"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41</a:t>
            </a:fld>
            <a:endParaRPr lang="el-GR" dirty="0"/>
          </a:p>
        </p:txBody>
      </p:sp>
    </p:spTree>
    <p:extLst>
      <p:ext uri="{BB962C8B-B14F-4D97-AF65-F5344CB8AC3E}">
        <p14:creationId xmlns:p14="http://schemas.microsoft.com/office/powerpoint/2010/main" val="31428018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smtClean="0"/>
              <a:t>Βιβλίογραφία</a:t>
            </a:r>
            <a:r>
              <a:rPr lang="el-GR" dirty="0" smtClean="0"/>
              <a:t> (4 από 5)</a:t>
            </a:r>
            <a:endParaRPr lang="el-GR" dirty="0"/>
          </a:p>
        </p:txBody>
      </p:sp>
      <p:sp>
        <p:nvSpPr>
          <p:cNvPr id="3" name="Θέση περιεχομένου 2"/>
          <p:cNvSpPr>
            <a:spLocks noGrp="1"/>
          </p:cNvSpPr>
          <p:nvPr>
            <p:ph idx="1"/>
          </p:nvPr>
        </p:nvSpPr>
        <p:spPr/>
        <p:txBody>
          <a:bodyPr>
            <a:normAutofit/>
          </a:bodyPr>
          <a:lstStyle/>
          <a:p>
            <a:pPr marL="0" indent="0">
              <a:buNone/>
            </a:pPr>
            <a:r>
              <a:rPr lang="el-GR" sz="1500" dirty="0" err="1"/>
              <a:t>Τάφα</a:t>
            </a:r>
            <a:r>
              <a:rPr lang="el-GR" sz="1500" dirty="0"/>
              <a:t>, Ε. (1995). </a:t>
            </a:r>
            <a:r>
              <a:rPr lang="el-GR" sz="1500" i="1" dirty="0"/>
              <a:t>Τεστ Ανίχνευσης της Αναγνωστικής Ικανότητας</a:t>
            </a:r>
            <a:r>
              <a:rPr lang="el-GR" sz="1500" dirty="0"/>
              <a:t>. Αθήνα: Ελληνικά Γράμματα</a:t>
            </a:r>
            <a:r>
              <a:rPr lang="el-GR" sz="1500" dirty="0" smtClean="0"/>
              <a:t>.</a:t>
            </a:r>
          </a:p>
          <a:p>
            <a:pPr marL="0" indent="0">
              <a:buNone/>
            </a:pPr>
            <a:r>
              <a:rPr lang="el-GR" sz="1500" dirty="0" err="1"/>
              <a:t>Aimard</a:t>
            </a:r>
            <a:r>
              <a:rPr lang="el-GR" sz="1500" dirty="0"/>
              <a:t>, P. (1990). </a:t>
            </a:r>
            <a:r>
              <a:rPr lang="el-GR" sz="1500" i="1" dirty="0"/>
              <a:t>Οι Διαταραχές του λόγου στο παιδί</a:t>
            </a:r>
            <a:r>
              <a:rPr lang="el-GR" sz="1500" dirty="0"/>
              <a:t>, (</a:t>
            </a:r>
            <a:r>
              <a:rPr lang="el-GR" sz="1500" dirty="0" err="1"/>
              <a:t>μτφρ</a:t>
            </a:r>
            <a:r>
              <a:rPr lang="el-GR" sz="1500" dirty="0"/>
              <a:t>. Ράλλης, Ρ.) </a:t>
            </a:r>
            <a:r>
              <a:rPr lang="el-GR" sz="1500" dirty="0" smtClean="0"/>
              <a:t>Αθήνα: </a:t>
            </a:r>
            <a:r>
              <a:rPr lang="el-GR" sz="1500" dirty="0" err="1"/>
              <a:t>Χατζηνικολής</a:t>
            </a:r>
            <a:r>
              <a:rPr lang="el-GR" sz="1500" dirty="0"/>
              <a:t>. </a:t>
            </a:r>
          </a:p>
          <a:p>
            <a:pPr marL="0" indent="0">
              <a:buNone/>
            </a:pPr>
            <a:r>
              <a:rPr lang="el-GR" sz="1500" dirty="0" err="1"/>
              <a:t>Kekenbosch</a:t>
            </a:r>
            <a:r>
              <a:rPr lang="el-GR" sz="1500" dirty="0"/>
              <a:t>, C. (1996</a:t>
            </a:r>
            <a:r>
              <a:rPr lang="el-GR" sz="1500" i="1" dirty="0"/>
              <a:t>). Μνήμη και Γλώσσα. Οι διαδικασίες κατάκτησης και επεξεργασίας των γλωσσικών πληροφοριών στη μνήμη </a:t>
            </a:r>
            <a:r>
              <a:rPr lang="el-GR" sz="1500" dirty="0"/>
              <a:t>(</a:t>
            </a:r>
            <a:r>
              <a:rPr lang="el-GR" sz="1500" dirty="0" err="1"/>
              <a:t>μτφρ</a:t>
            </a:r>
            <a:r>
              <a:rPr lang="el-GR" sz="1500" dirty="0"/>
              <a:t>. Παπαδόπουλος Δ</a:t>
            </a:r>
            <a:r>
              <a:rPr lang="el-GR" sz="1500" dirty="0" smtClean="0"/>
              <a:t>.).  Αθήνα: </a:t>
            </a:r>
            <a:r>
              <a:rPr lang="el-GR" sz="1500" dirty="0" err="1"/>
              <a:t>Σαββάλας</a:t>
            </a:r>
            <a:r>
              <a:rPr lang="el-GR" sz="1500" dirty="0" smtClean="0"/>
              <a:t>.</a:t>
            </a:r>
          </a:p>
          <a:p>
            <a:pPr marL="0" indent="0">
              <a:buNone/>
            </a:pPr>
            <a:endParaRPr lang="el-GR" sz="1500" dirty="0"/>
          </a:p>
          <a:p>
            <a:pPr marL="0" indent="0">
              <a:buNone/>
            </a:pPr>
            <a:endParaRPr lang="el-GR" sz="1500" dirty="0"/>
          </a:p>
          <a:p>
            <a:endParaRPr lang="el-GR" dirty="0"/>
          </a:p>
          <a:p>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42</a:t>
            </a:fld>
            <a:endParaRPr lang="el-GR" dirty="0"/>
          </a:p>
        </p:txBody>
      </p:sp>
    </p:spTree>
    <p:extLst>
      <p:ext uri="{BB962C8B-B14F-4D97-AF65-F5344CB8AC3E}">
        <p14:creationId xmlns:p14="http://schemas.microsoft.com/office/powerpoint/2010/main" val="9161782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Βιβλιογραφία ξενόγλωσση (5 από 5)</a:t>
            </a:r>
            <a:endParaRPr lang="el-GR" dirty="0"/>
          </a:p>
        </p:txBody>
      </p:sp>
      <p:sp>
        <p:nvSpPr>
          <p:cNvPr id="3" name="Θέση περιεχομένου 2"/>
          <p:cNvSpPr>
            <a:spLocks noGrp="1"/>
          </p:cNvSpPr>
          <p:nvPr>
            <p:ph idx="1"/>
          </p:nvPr>
        </p:nvSpPr>
        <p:spPr/>
        <p:txBody>
          <a:bodyPr>
            <a:normAutofit fontScale="40000" lnSpcReduction="20000"/>
          </a:bodyPr>
          <a:lstStyle/>
          <a:p>
            <a:pPr marL="0" indent="0">
              <a:buNone/>
            </a:pPr>
            <a:r>
              <a:rPr lang="en-US" sz="3500" dirty="0" err="1" smtClean="0"/>
              <a:t>Beitchman</a:t>
            </a:r>
            <a:r>
              <a:rPr lang="en-US" sz="3500" dirty="0" smtClean="0"/>
              <a:t>, J.H. &amp; </a:t>
            </a:r>
            <a:r>
              <a:rPr lang="en-US" sz="3500" dirty="0" err="1" smtClean="0"/>
              <a:t>Brownlie</a:t>
            </a:r>
            <a:r>
              <a:rPr lang="en-US" sz="3500" dirty="0" smtClean="0"/>
              <a:t>, E.B. ( 2014</a:t>
            </a:r>
            <a:r>
              <a:rPr lang="en-US" sz="3500" i="1" dirty="0" smtClean="0"/>
              <a:t>). Language disorders in children and adolescents</a:t>
            </a:r>
            <a:r>
              <a:rPr lang="en-US" sz="3500" dirty="0" smtClean="0"/>
              <a:t>. </a:t>
            </a:r>
            <a:r>
              <a:rPr lang="it-IT" sz="3500" dirty="0"/>
              <a:t>Boston, MA : </a:t>
            </a:r>
            <a:r>
              <a:rPr lang="el-GR" sz="3500" dirty="0" smtClean="0"/>
              <a:t>     </a:t>
            </a:r>
          </a:p>
          <a:p>
            <a:pPr marL="0" indent="0">
              <a:buNone/>
            </a:pPr>
            <a:r>
              <a:rPr lang="el-GR" sz="3500" dirty="0"/>
              <a:t> </a:t>
            </a:r>
            <a:r>
              <a:rPr lang="el-GR" sz="3500" dirty="0" smtClean="0"/>
              <a:t>    </a:t>
            </a:r>
            <a:r>
              <a:rPr lang="it-IT" sz="3500" dirty="0" smtClean="0"/>
              <a:t>London </a:t>
            </a:r>
            <a:r>
              <a:rPr lang="it-IT" sz="3500" dirty="0"/>
              <a:t>: Hogrefe &amp; Huber </a:t>
            </a:r>
            <a:endParaRPr lang="el-GR" sz="3500" dirty="0" smtClean="0"/>
          </a:p>
          <a:p>
            <a:pPr marL="0" indent="0">
              <a:buNone/>
            </a:pPr>
            <a:r>
              <a:rPr lang="en-US" sz="3500" dirty="0" err="1" smtClean="0"/>
              <a:t>Kamhi</a:t>
            </a:r>
            <a:r>
              <a:rPr lang="en-US" sz="3500" dirty="0" smtClean="0"/>
              <a:t>, A., Masterson, J., &amp; </a:t>
            </a:r>
            <a:r>
              <a:rPr lang="en-US" sz="3500" dirty="0" err="1" smtClean="0"/>
              <a:t>Apel</a:t>
            </a:r>
            <a:r>
              <a:rPr lang="en-US" sz="3500" dirty="0" smtClean="0"/>
              <a:t>, K.   (2007).  </a:t>
            </a:r>
            <a:r>
              <a:rPr lang="en-US" sz="3500" i="1" dirty="0"/>
              <a:t>Clinical Decision Making in Developmental Language </a:t>
            </a:r>
            <a:r>
              <a:rPr lang="el-GR" sz="3500" i="1" dirty="0" smtClean="0"/>
              <a:t>      </a:t>
            </a:r>
          </a:p>
          <a:p>
            <a:pPr marL="0" indent="0">
              <a:buNone/>
            </a:pPr>
            <a:r>
              <a:rPr lang="el-GR" sz="3500" i="1" dirty="0"/>
              <a:t> </a:t>
            </a:r>
            <a:r>
              <a:rPr lang="el-GR" sz="3500" i="1" dirty="0" smtClean="0"/>
              <a:t>    </a:t>
            </a:r>
            <a:r>
              <a:rPr lang="en-US" sz="3500" i="1" dirty="0" smtClean="0"/>
              <a:t>Disorders </a:t>
            </a:r>
            <a:r>
              <a:rPr lang="en-US" sz="3500" i="1" dirty="0"/>
              <a:t>(Communication and Language Intervention</a:t>
            </a:r>
            <a:r>
              <a:rPr lang="en-US" sz="3500" i="1" dirty="0" smtClean="0"/>
              <a:t>)</a:t>
            </a:r>
            <a:r>
              <a:rPr lang="en-US" sz="3500" dirty="0" smtClean="0"/>
              <a:t>. Baltimore</a:t>
            </a:r>
            <a:r>
              <a:rPr lang="el-GR" sz="3500" dirty="0" smtClean="0"/>
              <a:t>:</a:t>
            </a:r>
            <a:r>
              <a:rPr lang="en-US" sz="3500" dirty="0" smtClean="0"/>
              <a:t> P. Brooks.</a:t>
            </a:r>
            <a:endParaRPr lang="el-GR" sz="3500" dirty="0" smtClean="0"/>
          </a:p>
          <a:p>
            <a:pPr marL="0" indent="0">
              <a:buNone/>
            </a:pPr>
            <a:r>
              <a:rPr lang="en-US" sz="3500" dirty="0" smtClean="0"/>
              <a:t>Paul, R., &amp; </a:t>
            </a:r>
            <a:r>
              <a:rPr lang="en-US" sz="3500" dirty="0" err="1" smtClean="0"/>
              <a:t>Norbury</a:t>
            </a:r>
            <a:r>
              <a:rPr lang="en-US" sz="3500" dirty="0" smtClean="0"/>
              <a:t>, C. (2011).  </a:t>
            </a:r>
            <a:r>
              <a:rPr lang="en-US" sz="3500" i="1" dirty="0" smtClean="0"/>
              <a:t>Language </a:t>
            </a:r>
            <a:r>
              <a:rPr lang="en-US" sz="3500" i="1" dirty="0"/>
              <a:t>Disorders from Infancy through Adolescence: Listening, </a:t>
            </a:r>
            <a:r>
              <a:rPr lang="el-GR" sz="3500" i="1" dirty="0" smtClean="0"/>
              <a:t>     </a:t>
            </a:r>
          </a:p>
          <a:p>
            <a:pPr marL="0" indent="0">
              <a:buNone/>
            </a:pPr>
            <a:r>
              <a:rPr lang="el-GR" sz="3500" i="1" dirty="0"/>
              <a:t> </a:t>
            </a:r>
            <a:r>
              <a:rPr lang="el-GR" sz="3500" i="1" dirty="0" smtClean="0"/>
              <a:t>    </a:t>
            </a:r>
            <a:r>
              <a:rPr lang="en-US" sz="3500" i="1" dirty="0" smtClean="0"/>
              <a:t>Speaking</a:t>
            </a:r>
            <a:r>
              <a:rPr lang="en-US" sz="3500" i="1" dirty="0"/>
              <a:t>, Reading, Writing, and </a:t>
            </a:r>
            <a:r>
              <a:rPr lang="en-US" sz="3500" i="1" dirty="0" smtClean="0"/>
              <a:t>Communicating</a:t>
            </a:r>
            <a:r>
              <a:rPr lang="en-US" sz="3500" dirty="0" smtClean="0"/>
              <a:t>. 4</a:t>
            </a:r>
            <a:r>
              <a:rPr lang="en-US" sz="3500" baseline="30000" dirty="0" smtClean="0"/>
              <a:t>th</a:t>
            </a:r>
            <a:r>
              <a:rPr lang="en-US" sz="3500" dirty="0" smtClean="0"/>
              <a:t> eds., Mosby, Missouri</a:t>
            </a:r>
            <a:r>
              <a:rPr lang="el-GR" sz="3500" dirty="0" smtClean="0"/>
              <a:t> :</a:t>
            </a:r>
            <a:r>
              <a:rPr lang="en-US" sz="3500" dirty="0" smtClean="0"/>
              <a:t>Elsevier.  </a:t>
            </a:r>
          </a:p>
          <a:p>
            <a:pPr marL="0" indent="0">
              <a:buNone/>
            </a:pPr>
            <a:r>
              <a:rPr lang="en-US" sz="3500" dirty="0" smtClean="0"/>
              <a:t>Simms</a:t>
            </a:r>
            <a:r>
              <a:rPr lang="el-GR" sz="3500" dirty="0" smtClean="0"/>
              <a:t>,</a:t>
            </a:r>
            <a:r>
              <a:rPr lang="en-US" sz="3500" dirty="0" smtClean="0"/>
              <a:t> M</a:t>
            </a:r>
            <a:r>
              <a:rPr lang="el-GR" sz="3500" dirty="0" smtClean="0"/>
              <a:t>.</a:t>
            </a:r>
            <a:r>
              <a:rPr lang="en-US" sz="3500" dirty="0" smtClean="0"/>
              <a:t>D</a:t>
            </a:r>
            <a:r>
              <a:rPr lang="el-GR" sz="3500" dirty="0" smtClean="0"/>
              <a:t>.</a:t>
            </a:r>
            <a:r>
              <a:rPr lang="en-US" sz="3500" dirty="0" smtClean="0"/>
              <a:t>, </a:t>
            </a:r>
            <a:r>
              <a:rPr lang="el-GR" sz="3500" dirty="0" smtClean="0"/>
              <a:t>&amp; </a:t>
            </a:r>
            <a:r>
              <a:rPr lang="en-US" sz="3500" dirty="0" err="1" smtClean="0"/>
              <a:t>Schum</a:t>
            </a:r>
            <a:r>
              <a:rPr lang="el-GR" sz="3500" dirty="0" smtClean="0"/>
              <a:t>,</a:t>
            </a:r>
            <a:r>
              <a:rPr lang="en-US" sz="3500" dirty="0" smtClean="0"/>
              <a:t> R</a:t>
            </a:r>
            <a:r>
              <a:rPr lang="el-GR" sz="3500" dirty="0" smtClean="0"/>
              <a:t>.</a:t>
            </a:r>
            <a:r>
              <a:rPr lang="en-US" sz="3500" dirty="0" smtClean="0"/>
              <a:t>L.</a:t>
            </a:r>
            <a:r>
              <a:rPr lang="el-GR" sz="3500" dirty="0" smtClean="0"/>
              <a:t> (2011).</a:t>
            </a:r>
            <a:r>
              <a:rPr lang="en-US" sz="3500" dirty="0" smtClean="0"/>
              <a:t> </a:t>
            </a:r>
            <a:r>
              <a:rPr lang="en-US" sz="3500" dirty="0"/>
              <a:t>Language development and communication disorders. In: </a:t>
            </a:r>
            <a:r>
              <a:rPr lang="en-US" sz="3500" dirty="0" err="1"/>
              <a:t>Kliegman</a:t>
            </a:r>
            <a:r>
              <a:rPr lang="en-US" sz="3500" dirty="0"/>
              <a:t> </a:t>
            </a:r>
            <a:endParaRPr lang="el-GR" sz="3500" dirty="0" smtClean="0"/>
          </a:p>
          <a:p>
            <a:pPr marL="0" indent="0">
              <a:buNone/>
            </a:pPr>
            <a:r>
              <a:rPr lang="el-GR" sz="3500" dirty="0"/>
              <a:t> </a:t>
            </a:r>
            <a:r>
              <a:rPr lang="el-GR" sz="3500" dirty="0" smtClean="0"/>
              <a:t>    </a:t>
            </a:r>
            <a:r>
              <a:rPr lang="en-US" sz="3500" dirty="0" smtClean="0"/>
              <a:t>R</a:t>
            </a:r>
            <a:r>
              <a:rPr lang="el-GR" sz="3500" dirty="0" smtClean="0"/>
              <a:t>.</a:t>
            </a:r>
            <a:r>
              <a:rPr lang="en-US" sz="3500" dirty="0" smtClean="0"/>
              <a:t>M</a:t>
            </a:r>
            <a:r>
              <a:rPr lang="el-GR" sz="3500" dirty="0" smtClean="0"/>
              <a:t>.</a:t>
            </a:r>
            <a:r>
              <a:rPr lang="en-US" sz="3500" dirty="0" smtClean="0"/>
              <a:t>, Behrman</a:t>
            </a:r>
            <a:r>
              <a:rPr lang="el-GR" sz="3500" dirty="0" smtClean="0"/>
              <a:t>,</a:t>
            </a:r>
            <a:r>
              <a:rPr lang="en-US" sz="3500" dirty="0" smtClean="0"/>
              <a:t> R</a:t>
            </a:r>
            <a:r>
              <a:rPr lang="el-GR" sz="3500" dirty="0" smtClean="0"/>
              <a:t>.</a:t>
            </a:r>
            <a:r>
              <a:rPr lang="en-US" sz="3500" dirty="0" smtClean="0"/>
              <a:t>E</a:t>
            </a:r>
            <a:r>
              <a:rPr lang="el-GR" sz="3500" dirty="0" smtClean="0"/>
              <a:t>.</a:t>
            </a:r>
            <a:r>
              <a:rPr lang="en-US" sz="3500" dirty="0" smtClean="0"/>
              <a:t>, Jenson</a:t>
            </a:r>
            <a:r>
              <a:rPr lang="el-GR" sz="3500" dirty="0" smtClean="0"/>
              <a:t>,</a:t>
            </a:r>
            <a:r>
              <a:rPr lang="en-US" sz="3500" dirty="0" smtClean="0"/>
              <a:t> H</a:t>
            </a:r>
            <a:r>
              <a:rPr lang="el-GR" sz="3500" dirty="0" smtClean="0"/>
              <a:t>.</a:t>
            </a:r>
            <a:r>
              <a:rPr lang="en-US" sz="3500" dirty="0" smtClean="0"/>
              <a:t>B</a:t>
            </a:r>
            <a:r>
              <a:rPr lang="el-GR" sz="3500" dirty="0" smtClean="0"/>
              <a:t>.</a:t>
            </a:r>
            <a:r>
              <a:rPr lang="en-US" sz="3500" dirty="0" smtClean="0"/>
              <a:t>, </a:t>
            </a:r>
            <a:r>
              <a:rPr lang="el-GR" sz="3500" dirty="0" smtClean="0"/>
              <a:t>&amp; </a:t>
            </a:r>
            <a:r>
              <a:rPr lang="en-US" sz="3500" dirty="0" smtClean="0"/>
              <a:t>Stanton</a:t>
            </a:r>
            <a:r>
              <a:rPr lang="el-GR" sz="3500" dirty="0" smtClean="0"/>
              <a:t>,</a:t>
            </a:r>
            <a:r>
              <a:rPr lang="en-US" sz="3500" dirty="0" smtClean="0"/>
              <a:t> B</a:t>
            </a:r>
            <a:r>
              <a:rPr lang="el-GR" sz="3500" dirty="0" smtClean="0"/>
              <a:t>.</a:t>
            </a:r>
            <a:r>
              <a:rPr lang="en-US" sz="3500" dirty="0" smtClean="0"/>
              <a:t>F</a:t>
            </a:r>
            <a:r>
              <a:rPr lang="el-GR" sz="3500" dirty="0" smtClean="0"/>
              <a:t>.</a:t>
            </a:r>
            <a:r>
              <a:rPr lang="en-US" sz="3500" dirty="0" smtClean="0"/>
              <a:t>, </a:t>
            </a:r>
            <a:r>
              <a:rPr lang="en-US" sz="3500" dirty="0"/>
              <a:t>eds. Nelson </a:t>
            </a:r>
            <a:r>
              <a:rPr lang="en-US" sz="3500" i="1" dirty="0"/>
              <a:t>Textbook of Pediatrics</a:t>
            </a:r>
            <a:r>
              <a:rPr lang="en-US" sz="3500" dirty="0"/>
              <a:t>. 19th ed. </a:t>
            </a:r>
            <a:endParaRPr lang="el-GR" sz="3500" dirty="0" smtClean="0"/>
          </a:p>
          <a:p>
            <a:pPr marL="0" indent="0">
              <a:buNone/>
            </a:pPr>
            <a:r>
              <a:rPr lang="el-GR" sz="3500" dirty="0"/>
              <a:t> </a:t>
            </a:r>
            <a:r>
              <a:rPr lang="el-GR" sz="3500" dirty="0" smtClean="0"/>
              <a:t>    </a:t>
            </a:r>
            <a:r>
              <a:rPr lang="en-US" sz="3500" dirty="0" smtClean="0"/>
              <a:t>Philadelphia</a:t>
            </a:r>
            <a:r>
              <a:rPr lang="en-US" sz="3500" dirty="0"/>
              <a:t>, PA: Elsevier </a:t>
            </a:r>
            <a:r>
              <a:rPr lang="en-US" sz="3500" dirty="0" smtClean="0"/>
              <a:t>Saunders</a:t>
            </a:r>
            <a:r>
              <a:rPr lang="el-GR" sz="3500" dirty="0" smtClean="0"/>
              <a:t>, </a:t>
            </a:r>
            <a:r>
              <a:rPr lang="en-US" sz="3500" dirty="0" smtClean="0"/>
              <a:t>chap </a:t>
            </a:r>
            <a:r>
              <a:rPr lang="en-US" sz="3500" dirty="0"/>
              <a:t>32</a:t>
            </a:r>
            <a:r>
              <a:rPr lang="en-US" sz="3500" dirty="0" smtClean="0"/>
              <a:t>.</a:t>
            </a:r>
            <a:endParaRPr lang="en-US" sz="3500" dirty="0"/>
          </a:p>
          <a:p>
            <a:pPr marL="0" indent="0">
              <a:buNone/>
            </a:pPr>
            <a:r>
              <a:rPr lang="en-US" sz="3500" dirty="0" smtClean="0"/>
              <a:t>Shipley, K., G., &amp; McAfee, J., &amp; G. (2008).  </a:t>
            </a:r>
            <a:r>
              <a:rPr lang="en-US" sz="3500" i="1" dirty="0" smtClean="0"/>
              <a:t>Assessment </a:t>
            </a:r>
            <a:r>
              <a:rPr lang="en-US" sz="3500" i="1" dirty="0"/>
              <a:t>in Speech-Language Pathology: A Resource Manual </a:t>
            </a:r>
            <a:endParaRPr lang="el-GR" sz="3500" i="1" dirty="0" smtClean="0"/>
          </a:p>
          <a:p>
            <a:pPr marL="0" indent="0">
              <a:buNone/>
            </a:pPr>
            <a:r>
              <a:rPr lang="el-GR" sz="3500" i="1" dirty="0"/>
              <a:t> </a:t>
            </a:r>
            <a:r>
              <a:rPr lang="el-GR" sz="3500" i="1" dirty="0" smtClean="0"/>
              <a:t>    </a:t>
            </a:r>
            <a:r>
              <a:rPr lang="en-US" sz="3500" i="1" dirty="0" smtClean="0"/>
              <a:t>Spiral-bound</a:t>
            </a:r>
            <a:r>
              <a:rPr lang="en-US" sz="3500" dirty="0" smtClean="0"/>
              <a:t>. </a:t>
            </a:r>
            <a:r>
              <a:rPr lang="el-GR" sz="3500" dirty="0" smtClean="0"/>
              <a:t> </a:t>
            </a:r>
            <a:r>
              <a:rPr lang="en-US" sz="3500" dirty="0" smtClean="0"/>
              <a:t>Delmar Cengage Learning. Clifton Park, USA.</a:t>
            </a:r>
          </a:p>
          <a:p>
            <a:pPr marL="0" indent="0">
              <a:buNone/>
            </a:pPr>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43</a:t>
            </a:fld>
            <a:endParaRPr lang="el-GR" dirty="0"/>
          </a:p>
        </p:txBody>
      </p:sp>
    </p:spTree>
    <p:extLst>
      <p:ext uri="{BB962C8B-B14F-4D97-AF65-F5344CB8AC3E}">
        <p14:creationId xmlns:p14="http://schemas.microsoft.com/office/powerpoint/2010/main" val="11674854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Χρήσιμες ιστοσελίδες</a:t>
            </a:r>
            <a:endParaRPr lang="el-GR" dirty="0"/>
          </a:p>
        </p:txBody>
      </p:sp>
      <p:sp>
        <p:nvSpPr>
          <p:cNvPr id="3" name="Θέση περιεχομένου 2"/>
          <p:cNvSpPr>
            <a:spLocks noGrp="1"/>
          </p:cNvSpPr>
          <p:nvPr>
            <p:ph idx="1"/>
          </p:nvPr>
        </p:nvSpPr>
        <p:spPr/>
        <p:txBody>
          <a:bodyPr>
            <a:normAutofit/>
          </a:bodyPr>
          <a:lstStyle/>
          <a:p>
            <a:pPr marL="0" indent="0">
              <a:buNone/>
            </a:pPr>
            <a:r>
              <a:rPr lang="en-US" sz="1400" dirty="0">
                <a:hlinkClick r:id="rId2"/>
              </a:rPr>
              <a:t>http://www.selle.gr</a:t>
            </a:r>
            <a:r>
              <a:rPr lang="en-US" sz="1400" dirty="0" smtClean="0">
                <a:hlinkClick r:id="rId2"/>
              </a:rPr>
              <a:t>/</a:t>
            </a:r>
            <a:r>
              <a:rPr lang="el-GR" sz="1400" dirty="0" smtClean="0">
                <a:hlinkClick r:id="rId2"/>
              </a:rPr>
              <a:t> </a:t>
            </a:r>
          </a:p>
          <a:p>
            <a:pPr marL="0" indent="0">
              <a:buNone/>
            </a:pPr>
            <a:r>
              <a:rPr lang="en-US" sz="1400" dirty="0">
                <a:hlinkClick r:id="rId2"/>
              </a:rPr>
              <a:t>http://www.logopedists.gr/logopedists</a:t>
            </a:r>
            <a:r>
              <a:rPr lang="en-US" sz="1400" dirty="0" smtClean="0">
                <a:hlinkClick r:id="rId2"/>
              </a:rPr>
              <a:t>/</a:t>
            </a:r>
            <a:endParaRPr lang="el-GR" sz="1400" dirty="0" smtClean="0">
              <a:hlinkClick r:id="rId2"/>
            </a:endParaRPr>
          </a:p>
          <a:p>
            <a:pPr marL="0" indent="0">
              <a:buNone/>
            </a:pPr>
            <a:r>
              <a:rPr lang="en-US" sz="1400" dirty="0">
                <a:hlinkClick r:id="rId2"/>
              </a:rPr>
              <a:t>http://www.logotherapia.gr</a:t>
            </a:r>
            <a:r>
              <a:rPr lang="en-US" sz="1400" dirty="0" smtClean="0">
                <a:hlinkClick r:id="rId2"/>
              </a:rPr>
              <a:t>/</a:t>
            </a:r>
          </a:p>
          <a:p>
            <a:pPr marL="0" indent="0">
              <a:buNone/>
            </a:pPr>
            <a:r>
              <a:rPr lang="en-US" sz="1400" dirty="0" smtClean="0">
                <a:hlinkClick r:id="rId2"/>
              </a:rPr>
              <a:t>http</a:t>
            </a:r>
            <a:r>
              <a:rPr lang="en-US" sz="1400" dirty="0">
                <a:hlinkClick r:id="rId2"/>
              </a:rPr>
              <a:t>://</a:t>
            </a:r>
            <a:r>
              <a:rPr lang="en-US" sz="1400" dirty="0" smtClean="0">
                <a:hlinkClick r:id="rId2"/>
              </a:rPr>
              <a:t>www.asha.org/public/speech/disorders/ChildSandL.htm</a:t>
            </a:r>
          </a:p>
          <a:p>
            <a:pPr marL="0" indent="0">
              <a:buNone/>
            </a:pPr>
            <a:r>
              <a:rPr lang="en-US" sz="1400" dirty="0">
                <a:hlinkClick r:id="rId2"/>
              </a:rPr>
              <a:t>http://www.nidcd.nih.gov/health/voice/pages/specific-language-impairment.aspx</a:t>
            </a:r>
            <a:endParaRPr lang="el-GR" sz="1400" dirty="0" smtClean="0">
              <a:hlinkClick r:id="rId2"/>
            </a:endParaRPr>
          </a:p>
          <a:p>
            <a:pPr marL="0" indent="0">
              <a:buNone/>
            </a:pPr>
            <a:r>
              <a:rPr lang="en-US" sz="1400" dirty="0" smtClean="0">
                <a:hlinkClick r:id="rId2"/>
              </a:rPr>
              <a:t>http</a:t>
            </a:r>
            <a:r>
              <a:rPr lang="en-US" sz="1400" dirty="0">
                <a:hlinkClick r:id="rId2"/>
              </a:rPr>
              <a:t>://</a:t>
            </a:r>
            <a:r>
              <a:rPr lang="en-US" sz="1400" dirty="0" smtClean="0">
                <a:hlinkClick r:id="rId2"/>
              </a:rPr>
              <a:t>repository.edulll.gr/edulll/retrieve/3613/1059.pdf</a:t>
            </a:r>
            <a:endParaRPr lang="el-GR" sz="1400" dirty="0" smtClean="0"/>
          </a:p>
          <a:p>
            <a:pPr marL="0" indent="0">
              <a:buNone/>
            </a:pPr>
            <a:r>
              <a:rPr lang="en-US" sz="1400" dirty="0" smtClean="0"/>
              <a:t>kday-v.thess.sch.gr/</a:t>
            </a:r>
            <a:r>
              <a:rPr lang="en-US" sz="1400" dirty="0" err="1" smtClean="0"/>
              <a:t>wp</a:t>
            </a:r>
            <a:r>
              <a:rPr lang="en-US" sz="1400" dirty="0" smtClean="0"/>
              <a:t>-content/uploads/ny2.doc</a:t>
            </a:r>
            <a:endParaRPr lang="el-GR" sz="1400" dirty="0" smtClean="0"/>
          </a:p>
          <a:p>
            <a:pPr marL="0" indent="0">
              <a:buNone/>
            </a:pPr>
            <a:r>
              <a:rPr lang="en-US" sz="1400" dirty="0">
                <a:hlinkClick r:id="rId3"/>
              </a:rPr>
              <a:t>http://</a:t>
            </a:r>
            <a:r>
              <a:rPr lang="en-US" sz="1400" dirty="0" smtClean="0">
                <a:hlinkClick r:id="rId3"/>
              </a:rPr>
              <a:t>dipe.mes.sch.gr/index_htm_files/praktika_imeridas_eid_agogis_2013.pdf</a:t>
            </a:r>
            <a:endParaRPr lang="el-GR" sz="1400" dirty="0" smtClean="0"/>
          </a:p>
          <a:p>
            <a:pPr marL="0" indent="0">
              <a:buNone/>
            </a:pPr>
            <a:endParaRPr lang="el-GR" sz="1400" dirty="0" smtClean="0"/>
          </a:p>
          <a:p>
            <a:endParaRPr lang="el-GR" sz="2000" dirty="0" smtClean="0"/>
          </a:p>
          <a:p>
            <a:endParaRPr lang="el-GR" sz="2000" dirty="0"/>
          </a:p>
          <a:p>
            <a:endParaRPr lang="el-GR" sz="2000" dirty="0" smtClean="0"/>
          </a:p>
          <a:p>
            <a:endParaRPr lang="el-GR" dirty="0" smtClean="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44</a:t>
            </a:fld>
            <a:endParaRPr lang="el-GR" dirty="0"/>
          </a:p>
        </p:txBody>
      </p:sp>
    </p:spTree>
    <p:extLst>
      <p:ext uri="{BB962C8B-B14F-4D97-AF65-F5344CB8AC3E}">
        <p14:creationId xmlns:p14="http://schemas.microsoft.com/office/powerpoint/2010/main" val="41777604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smtClean="0">
                <a:solidFill>
                  <a:schemeClr val="bg1"/>
                </a:solidFill>
              </a:rPr>
              <a:t>ΜΑΘΗΣΙΑΚΕΣ ΔΥΣΚΟΛΙΕΣ</a:t>
            </a:r>
            <a:r>
              <a:rPr lang="el-GR" sz="1200" dirty="0" smtClean="0">
                <a:solidFill>
                  <a:schemeClr val="bg1"/>
                </a:solidFill>
              </a:rPr>
              <a:t>, </a:t>
            </a:r>
            <a:r>
              <a:rPr lang="el-GR" sz="1200" dirty="0">
                <a:solidFill>
                  <a:schemeClr val="bg1"/>
                </a:solidFill>
              </a:rPr>
              <a:t>Ενότητα </a:t>
            </a:r>
            <a:r>
              <a:rPr lang="el-GR" sz="1200" dirty="0" smtClean="0">
                <a:solidFill>
                  <a:schemeClr val="bg1"/>
                </a:solidFill>
              </a:rPr>
              <a:t> 2, </a:t>
            </a:r>
            <a:r>
              <a:rPr lang="el-GR" sz="1200" dirty="0">
                <a:solidFill>
                  <a:schemeClr val="bg1"/>
                </a:solidFill>
              </a:rPr>
              <a:t>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t>45</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3873" y="5406242"/>
            <a:ext cx="364880" cy="317287"/>
          </a:xfrm>
          <a:prstGeom prst="rect">
            <a:avLst/>
          </a:prstGeom>
        </p:spPr>
      </p:pic>
      <p:sp>
        <p:nvSpPr>
          <p:cNvPr id="14" name="Τίτλος 1"/>
          <p:cNvSpPr>
            <a:spLocks noGrp="1"/>
          </p:cNvSpPr>
          <p:nvPr>
            <p:ph type="title"/>
          </p:nvPr>
        </p:nvSpPr>
        <p:spPr>
          <a:xfrm>
            <a:off x="453327" y="1"/>
            <a:ext cx="8062025" cy="1007390"/>
          </a:xfrm>
        </p:spPr>
        <p:txBody>
          <a:bodyPr/>
          <a:lstStyle/>
          <a:p>
            <a:r>
              <a:rPr lang="el-GR" dirty="0"/>
              <a:t>Σημείωμα </a:t>
            </a:r>
            <a:r>
              <a:rPr lang="el-GR" dirty="0" smtClean="0"/>
              <a:t>Αναφοράς</a:t>
            </a:r>
            <a:endParaRPr lang="el-GR" dirty="0"/>
          </a:p>
        </p:txBody>
      </p:sp>
      <p:sp>
        <p:nvSpPr>
          <p:cNvPr id="2" name="Rectangle 1"/>
          <p:cNvSpPr/>
          <p:nvPr/>
        </p:nvSpPr>
        <p:spPr>
          <a:xfrm>
            <a:off x="348176" y="2259034"/>
            <a:ext cx="7938137" cy="1938990"/>
          </a:xfrm>
          <a:prstGeom prst="rect">
            <a:avLst/>
          </a:prstGeom>
        </p:spPr>
        <p:txBody>
          <a:bodyPr wrap="square" lIns="91436" tIns="45719" rIns="91436" bIns="45719">
            <a:spAutoFit/>
          </a:bodyPr>
          <a:lstStyle/>
          <a:p>
            <a:pPr algn="just"/>
            <a:r>
              <a:rPr lang="el-GR" sz="2400" dirty="0" err="1" smtClean="0">
                <a:solidFill>
                  <a:schemeClr val="bg1">
                    <a:lumMod val="50000"/>
                  </a:schemeClr>
                </a:solidFill>
              </a:rPr>
              <a:t>Ζακοπούλου</a:t>
            </a:r>
            <a:r>
              <a:rPr lang="en-US" sz="2400" dirty="0">
                <a:solidFill>
                  <a:schemeClr val="bg1">
                    <a:lumMod val="50000"/>
                  </a:schemeClr>
                </a:solidFill>
              </a:rPr>
              <a:t>,</a:t>
            </a:r>
            <a:r>
              <a:rPr lang="el-GR" sz="2400" dirty="0">
                <a:solidFill>
                  <a:schemeClr val="bg1">
                    <a:lumMod val="50000"/>
                  </a:schemeClr>
                </a:solidFill>
              </a:rPr>
              <a:t> Β. (2015).</a:t>
            </a:r>
            <a:r>
              <a:rPr lang="en-US" sz="2400" dirty="0">
                <a:solidFill>
                  <a:schemeClr val="bg1">
                    <a:lumMod val="50000"/>
                  </a:schemeClr>
                </a:solidFill>
              </a:rPr>
              <a:t> </a:t>
            </a:r>
            <a:r>
              <a:rPr lang="el-GR" sz="2400" dirty="0">
                <a:solidFill>
                  <a:schemeClr val="bg1">
                    <a:lumMod val="50000"/>
                  </a:schemeClr>
                </a:solidFill>
              </a:rPr>
              <a:t>Μαθησιακές Δυσκολίες: </a:t>
            </a:r>
            <a:r>
              <a:rPr lang="el-GR" sz="2400" dirty="0" err="1">
                <a:solidFill>
                  <a:schemeClr val="bg1">
                    <a:lumMod val="50000"/>
                  </a:schemeClr>
                </a:solidFill>
              </a:rPr>
              <a:t>δυγλωσσία</a:t>
            </a:r>
            <a:r>
              <a:rPr lang="el-GR" sz="2400" dirty="0">
                <a:solidFill>
                  <a:schemeClr val="bg1">
                    <a:lumMod val="50000"/>
                  </a:schemeClr>
                </a:solidFill>
              </a:rPr>
              <a:t> και </a:t>
            </a:r>
            <a:r>
              <a:rPr lang="el-GR" sz="2400" dirty="0" err="1">
                <a:solidFill>
                  <a:schemeClr val="bg1">
                    <a:lumMod val="50000"/>
                  </a:schemeClr>
                </a:solidFill>
              </a:rPr>
              <a:t>πολυγλωσσικό</a:t>
            </a:r>
            <a:r>
              <a:rPr lang="el-GR" sz="2400" dirty="0">
                <a:solidFill>
                  <a:schemeClr val="bg1">
                    <a:lumMod val="50000"/>
                  </a:schemeClr>
                </a:solidFill>
              </a:rPr>
              <a:t> περιβάλλον.</a:t>
            </a:r>
            <a:r>
              <a:rPr lang="en-US" sz="2400" dirty="0">
                <a:solidFill>
                  <a:schemeClr val="bg1">
                    <a:lumMod val="50000"/>
                  </a:schemeClr>
                </a:solidFill>
              </a:rPr>
              <a:t> TEI </a:t>
            </a:r>
            <a:r>
              <a:rPr lang="el-GR" sz="2400" dirty="0">
                <a:solidFill>
                  <a:schemeClr val="bg1">
                    <a:lumMod val="50000"/>
                  </a:schemeClr>
                </a:solidFill>
              </a:rPr>
              <a:t>ΗΠΕΙΡΟΥ. Διαθέσιμο από: </a:t>
            </a:r>
          </a:p>
          <a:p>
            <a:pPr algn="just"/>
            <a:r>
              <a:rPr lang="en-US" sz="2400" dirty="0">
                <a:solidFill>
                  <a:schemeClr val="bg1">
                    <a:lumMod val="50000"/>
                  </a:schemeClr>
                </a:solidFill>
                <a:hlinkClick r:id="rId5"/>
              </a:rPr>
              <a:t>http://eclass.teiep.gr/courses/LOGO101/</a:t>
            </a:r>
            <a:endParaRPr lang="el-GR" sz="2400" dirty="0">
              <a:solidFill>
                <a:schemeClr val="bg1">
                  <a:lumMod val="50000"/>
                </a:schemeClr>
              </a:solidFill>
            </a:endParaRPr>
          </a:p>
          <a:p>
            <a:pPr algn="just"/>
            <a:endParaRPr lang="el-GR" sz="2400" dirty="0">
              <a:solidFill>
                <a:schemeClr val="bg1">
                  <a:lumMod val="50000"/>
                </a:schemeClr>
              </a:solidFill>
            </a:endParaRPr>
          </a:p>
          <a:p>
            <a:pPr algn="just"/>
            <a:endParaRPr lang="el-GR" sz="2400" dirty="0">
              <a:solidFill>
                <a:schemeClr val="bg1">
                  <a:lumMod val="50000"/>
                </a:schemeClr>
              </a:solidFill>
            </a:endParaRPr>
          </a:p>
        </p:txBody>
      </p:sp>
    </p:spTree>
    <p:extLst>
      <p:ext uri="{BB962C8B-B14F-4D97-AF65-F5344CB8AC3E}">
        <p14:creationId xmlns:p14="http://schemas.microsoft.com/office/powerpoint/2010/main" val="244422071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Τίτλος 1"/>
          <p:cNvSpPr>
            <a:spLocks noGrp="1"/>
          </p:cNvSpPr>
          <p:nvPr>
            <p:ph type="title"/>
          </p:nvPr>
        </p:nvSpPr>
        <p:spPr>
          <a:xfrm>
            <a:off x="453327" y="1"/>
            <a:ext cx="8062025" cy="1007390"/>
          </a:xfrm>
        </p:spPr>
        <p:txBody>
          <a:bodyPr>
            <a:normAutofit/>
          </a:bodyPr>
          <a:lstStyle/>
          <a:p>
            <a:r>
              <a:rPr lang="el-GR" dirty="0"/>
              <a:t>Σημείωμα </a:t>
            </a:r>
            <a:r>
              <a:rPr lang="el-GR" dirty="0" err="1"/>
              <a:t>Αδειοδότησης</a:t>
            </a:r>
            <a:endParaRPr lang="el-GR" dirty="0"/>
          </a:p>
        </p:txBody>
      </p:sp>
      <p:sp>
        <p:nvSpPr>
          <p:cNvPr id="2" name="Rectangle 1"/>
          <p:cNvSpPr/>
          <p:nvPr/>
        </p:nvSpPr>
        <p:spPr>
          <a:xfrm>
            <a:off x="434604" y="1253192"/>
            <a:ext cx="8425932" cy="1938990"/>
          </a:xfrm>
          <a:prstGeom prst="rect">
            <a:avLst/>
          </a:prstGeom>
        </p:spPr>
        <p:txBody>
          <a:bodyPr wrap="square" lIns="91436" tIns="45719" rIns="91436" bIns="45719">
            <a:spAutoFit/>
          </a:bodyPr>
          <a:lstStyle/>
          <a:p>
            <a:pPr algn="just"/>
            <a:r>
              <a:rPr lang="el-GR" sz="2000" dirty="0">
                <a:solidFill>
                  <a:schemeClr val="bg1">
                    <a:lumMod val="50000"/>
                  </a:schemeClr>
                </a:solidFill>
              </a:rPr>
              <a:t>Το</a:t>
            </a:r>
            <a:r>
              <a:rPr lang="en-US" sz="2000" dirty="0">
                <a:solidFill>
                  <a:schemeClr val="bg1">
                    <a:lumMod val="50000"/>
                  </a:schemeClr>
                </a:solidFill>
              </a:rPr>
              <a:t> </a:t>
            </a:r>
            <a:r>
              <a:rPr lang="el-GR" sz="2000" dirty="0">
                <a:solidFill>
                  <a:schemeClr val="bg1">
                    <a:lumMod val="50000"/>
                  </a:schemeClr>
                </a:solidFill>
              </a:rPr>
              <a:t>παρόν υλικό διατίθεται με τους όρους της άδειας χρήσης </a:t>
            </a:r>
            <a:r>
              <a:rPr lang="el-GR" sz="2000" dirty="0" err="1">
                <a:solidFill>
                  <a:schemeClr val="bg1">
                    <a:lumMod val="50000"/>
                  </a:schemeClr>
                </a:solidFill>
              </a:rPr>
              <a:t>Creative</a:t>
            </a:r>
            <a:r>
              <a:rPr lang="en-US" sz="2000" dirty="0">
                <a:solidFill>
                  <a:schemeClr val="bg1">
                    <a:lumMod val="50000"/>
                  </a:schemeClr>
                </a:solidFill>
              </a:rPr>
              <a:t> </a:t>
            </a:r>
            <a:r>
              <a:rPr lang="el-GR" sz="2000" dirty="0" err="1">
                <a:solidFill>
                  <a:schemeClr val="bg1">
                    <a:lumMod val="50000"/>
                  </a:schemeClr>
                </a:solidFill>
              </a:rPr>
              <a:t>Commons</a:t>
            </a:r>
            <a:r>
              <a:rPr lang="en-US" sz="2000" dirty="0">
                <a:solidFill>
                  <a:schemeClr val="bg1">
                    <a:lumMod val="50000"/>
                  </a:schemeClr>
                </a:solidFill>
              </a:rPr>
              <a:t> </a:t>
            </a:r>
            <a:r>
              <a:rPr lang="el-GR" sz="2000" dirty="0">
                <a:solidFill>
                  <a:schemeClr val="bg1">
                    <a:lumMod val="50000"/>
                  </a:schemeClr>
                </a:solidFill>
              </a:rPr>
              <a:t>Αναφορά Δημιουργού-Μη Εμπορική Χρήση-Όχι Παράγωγα Έργα 4.0 Διεθνές [1] ή </a:t>
            </a:r>
            <a:r>
              <a:rPr lang="el-GR" sz="2000" dirty="0" smtClean="0">
                <a:solidFill>
                  <a:schemeClr val="bg1">
                    <a:lumMod val="50000"/>
                  </a:schemeClr>
                </a:solidFill>
              </a:rPr>
              <a:t>μεταγενέστερη.</a:t>
            </a:r>
            <a:r>
              <a:rPr lang="en-US" sz="2000" dirty="0" smtClean="0">
                <a:solidFill>
                  <a:schemeClr val="bg1">
                    <a:lumMod val="50000"/>
                  </a:schemeClr>
                </a:solidFill>
              </a:rPr>
              <a:t> </a:t>
            </a:r>
            <a:r>
              <a:rPr lang="el-GR" sz="2000" dirty="0">
                <a:solidFill>
                  <a:schemeClr val="bg1">
                    <a:lumMod val="50000"/>
                  </a:schemeClr>
                </a:solidFill>
              </a:rPr>
              <a:t>Εξαιρούνται</a:t>
            </a:r>
            <a:r>
              <a:rPr lang="en-US" sz="2000" dirty="0">
                <a:solidFill>
                  <a:schemeClr val="bg1">
                    <a:lumMod val="50000"/>
                  </a:schemeClr>
                </a:solidFill>
              </a:rPr>
              <a:t> </a:t>
            </a:r>
            <a:r>
              <a:rPr lang="el-GR" sz="2000" dirty="0">
                <a:solidFill>
                  <a:schemeClr val="bg1">
                    <a:lumMod val="50000"/>
                  </a:schemeClr>
                </a:solidFill>
              </a:rPr>
              <a:t>τα αυτοτελή έργα τρίτων π.χ. φωτογραφίες,</a:t>
            </a:r>
            <a:r>
              <a:rPr lang="en-US" sz="2000" dirty="0">
                <a:solidFill>
                  <a:schemeClr val="bg1">
                    <a:lumMod val="50000"/>
                  </a:schemeClr>
                </a:solidFill>
              </a:rPr>
              <a:t> </a:t>
            </a:r>
            <a:r>
              <a:rPr lang="el-GR" sz="2000" dirty="0">
                <a:solidFill>
                  <a:schemeClr val="bg1">
                    <a:lumMod val="50000"/>
                  </a:schemeClr>
                </a:solidFill>
              </a:rPr>
              <a:t>Διαγράμματα</a:t>
            </a:r>
            <a:r>
              <a:rPr lang="en-US" sz="2000" dirty="0">
                <a:solidFill>
                  <a:schemeClr val="bg1">
                    <a:lumMod val="50000"/>
                  </a:schemeClr>
                </a:solidFill>
              </a:rPr>
              <a:t> </a:t>
            </a:r>
            <a:r>
              <a:rPr lang="el-GR" sz="2000" dirty="0" err="1">
                <a:solidFill>
                  <a:schemeClr val="bg1">
                    <a:lumMod val="50000"/>
                  </a:schemeClr>
                </a:solidFill>
              </a:rPr>
              <a:t>κ.λ.π</a:t>
            </a:r>
            <a:r>
              <a:rPr lang="el-GR" sz="2000" dirty="0">
                <a:solidFill>
                  <a:schemeClr val="bg1">
                    <a:lumMod val="50000"/>
                  </a:schemeClr>
                </a:solidFill>
              </a:rPr>
              <a:t>.,</a:t>
            </a:r>
            <a:r>
              <a:rPr lang="en-US" sz="2000" dirty="0">
                <a:solidFill>
                  <a:schemeClr val="bg1">
                    <a:lumMod val="50000"/>
                  </a:schemeClr>
                </a:solidFill>
              </a:rPr>
              <a:t> </a:t>
            </a:r>
            <a:r>
              <a:rPr lang="el-GR" sz="2000" dirty="0">
                <a:solidFill>
                  <a:schemeClr val="bg1">
                    <a:lumMod val="50000"/>
                  </a:schemeClr>
                </a:solidFill>
              </a:rPr>
              <a:t>τα</a:t>
            </a:r>
            <a:r>
              <a:rPr lang="en-US" sz="2000" dirty="0">
                <a:solidFill>
                  <a:schemeClr val="bg1">
                    <a:lumMod val="50000"/>
                  </a:schemeClr>
                </a:solidFill>
              </a:rPr>
              <a:t> </a:t>
            </a:r>
            <a:r>
              <a:rPr lang="el-GR" sz="2000" dirty="0">
                <a:solidFill>
                  <a:schemeClr val="bg1">
                    <a:lumMod val="50000"/>
                  </a:schemeClr>
                </a:solidFill>
              </a:rPr>
              <a:t>οποία εμπεριέχονται σε αυτό και τα οποία</a:t>
            </a:r>
            <a:r>
              <a:rPr lang="en-US" sz="2000" dirty="0">
                <a:solidFill>
                  <a:schemeClr val="bg1">
                    <a:lumMod val="50000"/>
                  </a:schemeClr>
                </a:solidFill>
              </a:rPr>
              <a:t> </a:t>
            </a:r>
            <a:r>
              <a:rPr lang="el-GR" sz="2000" dirty="0">
                <a:solidFill>
                  <a:schemeClr val="bg1">
                    <a:lumMod val="50000"/>
                  </a:schemeClr>
                </a:solidFill>
              </a:rPr>
              <a:t>αναφέρονται μαζί με τους όρους χρήσης τους στο «Σημείωμα Χρήσης</a:t>
            </a:r>
            <a:r>
              <a:rPr lang="en-US" sz="2000" dirty="0">
                <a:solidFill>
                  <a:schemeClr val="bg1">
                    <a:lumMod val="50000"/>
                  </a:schemeClr>
                </a:solidFill>
              </a:rPr>
              <a:t> </a:t>
            </a:r>
            <a:r>
              <a:rPr lang="el-GR" sz="2000" dirty="0">
                <a:solidFill>
                  <a:schemeClr val="bg1">
                    <a:lumMod val="50000"/>
                  </a:schemeClr>
                </a:solidFill>
              </a:rPr>
              <a:t>Έργων</a:t>
            </a:r>
            <a:r>
              <a:rPr lang="en-US" sz="2000" dirty="0">
                <a:solidFill>
                  <a:schemeClr val="bg1">
                    <a:lumMod val="50000"/>
                  </a:schemeClr>
                </a:solidFill>
              </a:rPr>
              <a:t> </a:t>
            </a:r>
            <a:r>
              <a:rPr lang="el-GR" sz="2000" dirty="0">
                <a:solidFill>
                  <a:schemeClr val="bg1">
                    <a:lumMod val="50000"/>
                  </a:schemeClr>
                </a:solidFill>
              </a:rPr>
              <a:t>Τρίτων». </a:t>
            </a:r>
          </a:p>
        </p:txBody>
      </p:sp>
      <p:sp>
        <p:nvSpPr>
          <p:cNvPr id="12" name="Rectangle 11"/>
          <p:cNvSpPr/>
          <p:nvPr/>
        </p:nvSpPr>
        <p:spPr>
          <a:xfrm>
            <a:off x="740223" y="5010467"/>
            <a:ext cx="6568081" cy="369330"/>
          </a:xfrm>
          <a:prstGeom prst="rect">
            <a:avLst/>
          </a:prstGeom>
        </p:spPr>
        <p:txBody>
          <a:bodyPr wrap="square" lIns="91436" tIns="45719" rIns="91436" bIns="45719">
            <a:spAutoFit/>
          </a:bodyPr>
          <a:lstStyle/>
          <a:p>
            <a:pPr algn="ctr"/>
            <a:r>
              <a:rPr lang="en-US" dirty="0">
                <a:hlinkClick r:id="rId3"/>
              </a:rPr>
              <a:t>http://</a:t>
            </a:r>
            <a:r>
              <a:rPr lang="en-US" dirty="0" smtClean="0">
                <a:hlinkClick r:id="rId3"/>
              </a:rPr>
              <a:t>creativecommons.org/licenses/by-nc-nd/4.0/deed.el</a:t>
            </a:r>
            <a:r>
              <a:rPr lang="el-GR" dirty="0" smtClean="0"/>
              <a:t> </a:t>
            </a:r>
          </a:p>
        </p:txBody>
      </p:sp>
      <p:sp>
        <p:nvSpPr>
          <p:cNvPr id="3" name="Rectangle 2"/>
          <p:cNvSpPr/>
          <p:nvPr/>
        </p:nvSpPr>
        <p:spPr>
          <a:xfrm>
            <a:off x="590667" y="4950343"/>
            <a:ext cx="657544" cy="492440"/>
          </a:xfrm>
          <a:prstGeom prst="rect">
            <a:avLst/>
          </a:prstGeom>
        </p:spPr>
        <p:txBody>
          <a:bodyPr wrap="none" lIns="91436" tIns="45719" rIns="91436" bIns="45719">
            <a:spAutoFit/>
          </a:bodyPr>
          <a:lstStyle/>
          <a:p>
            <a:r>
              <a:rPr lang="el-GR" sz="2600" dirty="0">
                <a:solidFill>
                  <a:prstClr val="white">
                    <a:lumMod val="50000"/>
                  </a:prstClr>
                </a:solidFill>
              </a:rPr>
              <a:t>[1] </a:t>
            </a:r>
            <a:endParaRPr lang="en-US" dirty="0"/>
          </a:p>
        </p:txBody>
      </p:sp>
      <p:sp>
        <p:nvSpPr>
          <p:cNvPr id="4" name="Rectangle 3"/>
          <p:cNvSpPr/>
          <p:nvPr/>
        </p:nvSpPr>
        <p:spPr>
          <a:xfrm>
            <a:off x="434604" y="3865352"/>
            <a:ext cx="8329920" cy="707884"/>
          </a:xfrm>
          <a:prstGeom prst="rect">
            <a:avLst/>
          </a:prstGeom>
        </p:spPr>
        <p:txBody>
          <a:bodyPr wrap="square" lIns="91436" tIns="45719" rIns="91436" bIns="45719">
            <a:spAutoFit/>
          </a:bodyPr>
          <a:lstStyle/>
          <a:p>
            <a:pPr algn="just"/>
            <a:r>
              <a:rPr lang="el-GR" sz="2000" dirty="0">
                <a:solidFill>
                  <a:schemeClr val="bg1">
                    <a:lumMod val="50000"/>
                  </a:schemeClr>
                </a:solidFill>
              </a:rPr>
              <a:t>Ο δικαιούχος μπορεί να παρέχει στον </a:t>
            </a:r>
            <a:r>
              <a:rPr lang="el-GR" sz="2000" dirty="0" err="1">
                <a:solidFill>
                  <a:schemeClr val="bg1">
                    <a:lumMod val="50000"/>
                  </a:schemeClr>
                </a:solidFill>
              </a:rPr>
              <a:t>αδειοδόχο</a:t>
            </a:r>
            <a:r>
              <a:rPr lang="en-US" sz="2000" dirty="0">
                <a:solidFill>
                  <a:schemeClr val="bg1">
                    <a:lumMod val="50000"/>
                  </a:schemeClr>
                </a:solidFill>
              </a:rPr>
              <a:t> </a:t>
            </a:r>
            <a:r>
              <a:rPr lang="el-GR" sz="2000" dirty="0">
                <a:solidFill>
                  <a:schemeClr val="bg1">
                    <a:lumMod val="50000"/>
                  </a:schemeClr>
                </a:solidFill>
              </a:rPr>
              <a:t>ξεχωριστή άδεια να </a:t>
            </a:r>
            <a:r>
              <a:rPr lang="en-US" sz="2000" dirty="0">
                <a:solidFill>
                  <a:schemeClr val="bg1">
                    <a:lumMod val="50000"/>
                  </a:schemeClr>
                </a:solidFill>
              </a:rPr>
              <a:t> </a:t>
            </a:r>
            <a:r>
              <a:rPr lang="el-GR" sz="2000" dirty="0">
                <a:solidFill>
                  <a:schemeClr val="bg1">
                    <a:lumMod val="50000"/>
                  </a:schemeClr>
                </a:solidFill>
              </a:rPr>
              <a:t>χρησιμοποιεί το έργο για εμπορική χρήση, εφόσον αυτό του </a:t>
            </a:r>
            <a:r>
              <a:rPr lang="en-US" sz="2000" dirty="0">
                <a:solidFill>
                  <a:schemeClr val="bg1">
                    <a:lumMod val="50000"/>
                  </a:schemeClr>
                </a:solidFill>
              </a:rPr>
              <a:t> </a:t>
            </a:r>
            <a:r>
              <a:rPr lang="el-GR" sz="2000" dirty="0">
                <a:solidFill>
                  <a:schemeClr val="bg1">
                    <a:lumMod val="50000"/>
                  </a:schemeClr>
                </a:solidFill>
              </a:rPr>
              <a:t>ζητηθεί.</a:t>
            </a:r>
          </a:p>
        </p:txBody>
      </p:sp>
      <p:pic>
        <p:nvPicPr>
          <p:cNvPr id="13" name="7 - Εικόνα" descr="Λογότυπο για Άδειες χρήσης Creative Commons BY-NC-ND"/>
          <p:cNvPicPr>
            <a:picLocks noChangeAspect="1"/>
          </p:cNvPicPr>
          <p:nvPr/>
        </p:nvPicPr>
        <p:blipFill>
          <a:blip r:embed="rId4" cstate="print"/>
          <a:stretch>
            <a:fillRect/>
          </a:stretch>
        </p:blipFill>
        <p:spPr>
          <a:xfrm>
            <a:off x="3856727" y="3217540"/>
            <a:ext cx="1581685" cy="461161"/>
          </a:xfrm>
          <a:prstGeom prst="rect">
            <a:avLst/>
          </a:prstGeom>
        </p:spPr>
      </p:pic>
    </p:spTree>
    <p:extLst>
      <p:ext uri="{BB962C8B-B14F-4D97-AF65-F5344CB8AC3E}">
        <p14:creationId xmlns:p14="http://schemas.microsoft.com/office/powerpoint/2010/main" val="109771431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619672" y="1756275"/>
            <a:ext cx="5876239" cy="938716"/>
          </a:xfrm>
          <a:prstGeom prst="rect">
            <a:avLst/>
          </a:prstGeom>
        </p:spPr>
        <p:txBody>
          <a:bodyPr wrap="square" lIns="91436" tIns="45719" rIns="91436" bIns="45719">
            <a:spAutoFit/>
          </a:bodyPr>
          <a:lstStyle/>
          <a:p>
            <a:pPr algn="ctr"/>
            <a:r>
              <a:rPr lang="el-GR" sz="5500" b="1" dirty="0"/>
              <a:t>Τέλος Ενότητας</a:t>
            </a:r>
          </a:p>
        </p:txBody>
      </p:sp>
      <p:sp>
        <p:nvSpPr>
          <p:cNvPr id="13" name="Rectangle 12"/>
          <p:cNvSpPr/>
          <p:nvPr/>
        </p:nvSpPr>
        <p:spPr>
          <a:xfrm>
            <a:off x="1547664" y="3325078"/>
            <a:ext cx="7156721" cy="984883"/>
          </a:xfrm>
          <a:prstGeom prst="rect">
            <a:avLst/>
          </a:prstGeom>
        </p:spPr>
        <p:txBody>
          <a:bodyPr wrap="square" lIns="91436" tIns="45719" rIns="91436" bIns="45719">
            <a:spAutoFit/>
          </a:bodyPr>
          <a:lstStyle/>
          <a:p>
            <a:pPr algn="r"/>
            <a:r>
              <a:rPr lang="el-GR" sz="2900" b="1" dirty="0"/>
              <a:t>Επεξεργασία: </a:t>
            </a:r>
            <a:r>
              <a:rPr lang="el-GR" sz="2900" b="1" dirty="0" smtClean="0"/>
              <a:t>&lt;Τσάνταλη Ελένη&gt;</a:t>
            </a:r>
            <a:endParaRPr lang="el-GR" sz="2900" b="1" dirty="0"/>
          </a:p>
          <a:p>
            <a:pPr algn="r"/>
            <a:r>
              <a:rPr lang="el-GR" sz="2900" dirty="0" smtClean="0"/>
              <a:t>&lt;Ιωάννινα&gt;, 2015</a:t>
            </a:r>
            <a:endParaRPr lang="el-GR" sz="2900"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101" y="4423057"/>
            <a:ext cx="3255169" cy="863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7 - Εικόνα" descr="Λογότυπο για Άδειες χρήσης Creative Commons"/>
          <p:cNvPicPr>
            <a:picLocks noChangeAspect="1"/>
          </p:cNvPicPr>
          <p:nvPr/>
        </p:nvPicPr>
        <p:blipFill>
          <a:blip r:embed="rId4" cstate="print"/>
          <a:stretch>
            <a:fillRect/>
          </a:stretch>
        </p:blipFill>
        <p:spPr>
          <a:xfrm>
            <a:off x="7122700" y="4630237"/>
            <a:ext cx="1581685" cy="461161"/>
          </a:xfrm>
          <a:prstGeom prst="rect">
            <a:avLst/>
          </a:prstGeom>
        </p:spPr>
      </p:pic>
    </p:spTree>
    <p:extLst>
      <p:ext uri="{BB962C8B-B14F-4D97-AF65-F5344CB8AC3E}">
        <p14:creationId xmlns:p14="http://schemas.microsoft.com/office/powerpoint/2010/main" val="281792097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smtClean="0">
                <a:solidFill>
                  <a:schemeClr val="bg1"/>
                </a:solidFill>
              </a:rPr>
              <a:t>ΜΑΘΗΣΙΑΚΕΣ ΔΥΣΚΟΛΙΕΣ</a:t>
            </a:r>
            <a:r>
              <a:rPr lang="el-GR" sz="1200" dirty="0" smtClean="0">
                <a:solidFill>
                  <a:schemeClr val="bg1"/>
                </a:solidFill>
              </a:rPr>
              <a:t>, </a:t>
            </a:r>
            <a:r>
              <a:rPr lang="el-GR" sz="1200" dirty="0">
                <a:solidFill>
                  <a:schemeClr val="bg1"/>
                </a:solidFill>
              </a:rPr>
              <a:t>Ενότητα </a:t>
            </a:r>
            <a:r>
              <a:rPr lang="el-GR" sz="1200" dirty="0" smtClean="0">
                <a:solidFill>
                  <a:schemeClr val="bg1"/>
                </a:solidFill>
              </a:rPr>
              <a:t> </a:t>
            </a:r>
            <a:r>
              <a:rPr lang="el-GR" sz="1200" dirty="0" smtClean="0">
                <a:solidFill>
                  <a:schemeClr val="bg1"/>
                </a:solidFill>
              </a:rPr>
              <a:t>2, </a:t>
            </a:r>
            <a:r>
              <a:rPr lang="el-GR" sz="1200" dirty="0">
                <a:solidFill>
                  <a:schemeClr val="bg1"/>
                </a:solidFill>
              </a:rPr>
              <a:t>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t>48</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3873" y="5406242"/>
            <a:ext cx="364880" cy="317287"/>
          </a:xfrm>
          <a:prstGeom prst="rect">
            <a:avLst/>
          </a:prstGeom>
        </p:spPr>
      </p:pic>
      <p:sp>
        <p:nvSpPr>
          <p:cNvPr id="15" name="Rectangle 14"/>
          <p:cNvSpPr/>
          <p:nvPr/>
        </p:nvSpPr>
        <p:spPr>
          <a:xfrm>
            <a:off x="2317212" y="2411595"/>
            <a:ext cx="4572000" cy="938716"/>
          </a:xfrm>
          <a:prstGeom prst="rect">
            <a:avLst/>
          </a:prstGeom>
        </p:spPr>
        <p:txBody>
          <a:bodyPr lIns="91436" tIns="45719" rIns="91436" bIns="45719">
            <a:spAutoFit/>
          </a:bodyPr>
          <a:lstStyle/>
          <a:p>
            <a:pPr algn="ctr"/>
            <a:r>
              <a:rPr lang="el-GR" sz="5500" b="1" dirty="0"/>
              <a:t>Σημειώματα</a:t>
            </a:r>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410973921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smtClean="0">
                <a:solidFill>
                  <a:schemeClr val="bg1"/>
                </a:solidFill>
              </a:rPr>
              <a:t>ΜΑΘΗΣΙΑΚΕΣ ΔΥΣΚΟΛΙΕΣ</a:t>
            </a:r>
            <a:r>
              <a:rPr lang="el-GR" sz="1200" dirty="0" smtClean="0">
                <a:solidFill>
                  <a:schemeClr val="bg1"/>
                </a:solidFill>
              </a:rPr>
              <a:t>, </a:t>
            </a:r>
            <a:r>
              <a:rPr lang="el-GR" sz="1200" dirty="0">
                <a:solidFill>
                  <a:schemeClr val="bg1"/>
                </a:solidFill>
              </a:rPr>
              <a:t>Ενότητα </a:t>
            </a:r>
            <a:r>
              <a:rPr lang="el-GR" sz="1200" dirty="0" smtClean="0">
                <a:solidFill>
                  <a:schemeClr val="bg1"/>
                </a:solidFill>
              </a:rPr>
              <a:t>2, </a:t>
            </a:r>
            <a:r>
              <a:rPr lang="el-GR" sz="1200" dirty="0">
                <a:solidFill>
                  <a:schemeClr val="bg1"/>
                </a:solidFill>
              </a:rPr>
              <a:t>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t>49</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3873" y="5406242"/>
            <a:ext cx="364880" cy="317287"/>
          </a:xfrm>
          <a:prstGeom prst="rect">
            <a:avLst/>
          </a:prstGeom>
        </p:spPr>
      </p:pic>
      <p:sp>
        <p:nvSpPr>
          <p:cNvPr id="14" name="Τίτλος 1"/>
          <p:cNvSpPr>
            <a:spLocks noGrp="1"/>
          </p:cNvSpPr>
          <p:nvPr>
            <p:ph type="title"/>
          </p:nvPr>
        </p:nvSpPr>
        <p:spPr>
          <a:xfrm>
            <a:off x="453327" y="1"/>
            <a:ext cx="8062025" cy="1007390"/>
          </a:xfrm>
        </p:spPr>
        <p:txBody>
          <a:bodyPr>
            <a:normAutofit/>
          </a:bodyPr>
          <a:lstStyle/>
          <a:p>
            <a:r>
              <a:rPr lang="el-GR" dirty="0" smtClean="0"/>
              <a:t>Διατήρηση Σημειωμάτων</a:t>
            </a:r>
            <a:endParaRPr lang="el-GR" dirty="0"/>
          </a:p>
        </p:txBody>
      </p:sp>
      <p:sp>
        <p:nvSpPr>
          <p:cNvPr id="168" name="Rectangle 167"/>
          <p:cNvSpPr/>
          <p:nvPr/>
        </p:nvSpPr>
        <p:spPr>
          <a:xfrm>
            <a:off x="618101" y="1587284"/>
            <a:ext cx="7765365" cy="4093426"/>
          </a:xfrm>
          <a:prstGeom prst="rect">
            <a:avLst/>
          </a:prstGeom>
        </p:spPr>
        <p:txBody>
          <a:bodyPr wrap="square" lIns="91436" tIns="45719" rIns="91436" bIns="45719">
            <a:spAutoFit/>
          </a:bodyPr>
          <a:lstStyle/>
          <a:p>
            <a:pPr algn="just"/>
            <a:r>
              <a:rPr lang="el-GR" sz="2600" dirty="0">
                <a:solidFill>
                  <a:schemeClr val="bg1">
                    <a:lumMod val="50000"/>
                  </a:schemeClr>
                </a:solidFill>
              </a:rPr>
              <a:t>Οποιαδήποτε  αναπαραγωγή ή διασκευή του υλικού θα πρέπει  να συμπεριλαμβάνει:</a:t>
            </a:r>
          </a:p>
          <a:p>
            <a:pPr algn="just"/>
            <a:endParaRPr lang="el-GR" sz="2600" dirty="0">
              <a:solidFill>
                <a:schemeClr val="bg1">
                  <a:lumMod val="50000"/>
                </a:schemeClr>
              </a:solidFill>
            </a:endParaRPr>
          </a:p>
          <a:p>
            <a:pPr marL="342886" indent="-342886" algn="just">
              <a:buFont typeface="Arial" pitchFamily="34" charset="0"/>
              <a:buChar char="•"/>
            </a:pPr>
            <a:r>
              <a:rPr lang="el-GR" sz="2600" dirty="0">
                <a:solidFill>
                  <a:schemeClr val="bg1">
                    <a:lumMod val="50000"/>
                  </a:schemeClr>
                </a:solidFill>
              </a:rPr>
              <a:t>το Σημείωμα Αναφοράς</a:t>
            </a:r>
          </a:p>
          <a:p>
            <a:pPr marL="342886" indent="-342886" algn="just">
              <a:buFont typeface="Arial" pitchFamily="34" charset="0"/>
              <a:buChar char="•"/>
            </a:pPr>
            <a:r>
              <a:rPr lang="el-GR" sz="2600" dirty="0">
                <a:solidFill>
                  <a:schemeClr val="bg1">
                    <a:lumMod val="50000"/>
                  </a:schemeClr>
                </a:solidFill>
              </a:rPr>
              <a:t>το  Σημείωμα </a:t>
            </a:r>
            <a:r>
              <a:rPr lang="el-GR" sz="2600" dirty="0" err="1">
                <a:solidFill>
                  <a:schemeClr val="bg1">
                    <a:lumMod val="50000"/>
                  </a:schemeClr>
                </a:solidFill>
              </a:rPr>
              <a:t>Αδειοδότησης</a:t>
            </a:r>
            <a:endParaRPr lang="el-GR" sz="2600" dirty="0">
              <a:solidFill>
                <a:schemeClr val="bg1">
                  <a:lumMod val="50000"/>
                </a:schemeClr>
              </a:solidFill>
            </a:endParaRPr>
          </a:p>
          <a:p>
            <a:pPr marL="342886" indent="-342886" algn="just">
              <a:buFont typeface="Arial" pitchFamily="34" charset="0"/>
              <a:buChar char="•"/>
            </a:pPr>
            <a:r>
              <a:rPr lang="el-GR" sz="2600" dirty="0">
                <a:solidFill>
                  <a:schemeClr val="bg1">
                    <a:lumMod val="50000"/>
                  </a:schemeClr>
                </a:solidFill>
              </a:rPr>
              <a:t>τη Δήλωση Διατήρησης Σημειωμάτων</a:t>
            </a:r>
          </a:p>
          <a:p>
            <a:pPr marL="342886" indent="-342886" algn="just">
              <a:buFont typeface="Arial" pitchFamily="34" charset="0"/>
              <a:buChar char="•"/>
            </a:pPr>
            <a:r>
              <a:rPr lang="el-GR" sz="2600" dirty="0">
                <a:solidFill>
                  <a:schemeClr val="bg1">
                    <a:lumMod val="50000"/>
                  </a:schemeClr>
                </a:solidFill>
              </a:rPr>
              <a:t>το Σημείωμα Χρήσης Έργων Τρίτων (εφόσον υπάρχει) </a:t>
            </a:r>
          </a:p>
          <a:p>
            <a:pPr algn="just"/>
            <a:endParaRPr lang="el-GR" sz="2600" dirty="0">
              <a:solidFill>
                <a:schemeClr val="bg1">
                  <a:lumMod val="50000"/>
                </a:schemeClr>
              </a:solidFill>
            </a:endParaRPr>
          </a:p>
          <a:p>
            <a:pPr algn="just"/>
            <a:r>
              <a:rPr lang="el-GR" sz="2600" dirty="0">
                <a:solidFill>
                  <a:schemeClr val="bg1">
                    <a:lumMod val="50000"/>
                  </a:schemeClr>
                </a:solidFill>
              </a:rPr>
              <a:t>μαζί με τους συνοδευόμενους </a:t>
            </a:r>
            <a:r>
              <a:rPr lang="el-GR" sz="2600" dirty="0" err="1">
                <a:solidFill>
                  <a:schemeClr val="bg1">
                    <a:lumMod val="50000"/>
                  </a:schemeClr>
                </a:solidFill>
              </a:rPr>
              <a:t>υπερσυνδέσμους</a:t>
            </a:r>
            <a:r>
              <a:rPr lang="el-GR" sz="2600" dirty="0">
                <a:solidFill>
                  <a:schemeClr val="bg1">
                    <a:lumMod val="50000"/>
                  </a:schemeClr>
                </a:solidFill>
              </a:rPr>
              <a:t>.</a:t>
            </a:r>
          </a:p>
        </p:txBody>
      </p:sp>
    </p:spTree>
    <p:extLst>
      <p:ext uri="{BB962C8B-B14F-4D97-AF65-F5344CB8AC3E}">
        <p14:creationId xmlns:p14="http://schemas.microsoft.com/office/powerpoint/2010/main" val="5769979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 (1 από 2)</a:t>
            </a:r>
            <a:endParaRPr lang="el-GR" dirty="0"/>
          </a:p>
        </p:txBody>
      </p:sp>
      <p:sp>
        <p:nvSpPr>
          <p:cNvPr id="3" name="Content Placeholder 2"/>
          <p:cNvSpPr>
            <a:spLocks noGrp="1"/>
          </p:cNvSpPr>
          <p:nvPr>
            <p:ph idx="1"/>
          </p:nvPr>
        </p:nvSpPr>
        <p:spPr/>
        <p:txBody>
          <a:bodyPr>
            <a:normAutofit fontScale="92500" lnSpcReduction="20000"/>
          </a:bodyPr>
          <a:lstStyle/>
          <a:p>
            <a:pPr marL="0" indent="0">
              <a:buNone/>
            </a:pPr>
            <a:r>
              <a:rPr lang="el-GR" sz="3500" dirty="0" smtClean="0"/>
              <a:t>Στο τέλος της ενότητας οι φοιτητές πρέπει να γνωρίζουν : </a:t>
            </a:r>
          </a:p>
          <a:p>
            <a:r>
              <a:rPr lang="el-GR" dirty="0" smtClean="0"/>
              <a:t>Ποια είναι τα βασικά χαρακτηριστικά των μαθησιακών δυσκολιών</a:t>
            </a:r>
          </a:p>
          <a:p>
            <a:r>
              <a:rPr lang="el-GR" dirty="0"/>
              <a:t> </a:t>
            </a:r>
            <a:r>
              <a:rPr lang="el-GR" dirty="0" smtClean="0"/>
              <a:t>σε ποιους τομείς παρουσιάζουν δυσκολίες τα παιδιά με μαθησιακές δυσκολίες</a:t>
            </a:r>
          </a:p>
          <a:p>
            <a:r>
              <a:rPr lang="el-GR" dirty="0" smtClean="0"/>
              <a:t>Γενετικά και </a:t>
            </a:r>
            <a:r>
              <a:rPr lang="el-GR" dirty="0" err="1" smtClean="0"/>
              <a:t>νευροφυσιολογικά</a:t>
            </a:r>
            <a:r>
              <a:rPr lang="el-GR" dirty="0" smtClean="0"/>
              <a:t> αίτια των μαθησιακών διαταραχών</a:t>
            </a:r>
          </a:p>
          <a:p>
            <a:endParaRPr lang="el-GR" dirty="0" smtClean="0"/>
          </a:p>
          <a:p>
            <a:endParaRPr lang="el-GR" dirty="0" smtClean="0"/>
          </a:p>
          <a:p>
            <a:endParaRPr lang="el-GR" dirty="0" smtClean="0"/>
          </a:p>
        </p:txBody>
      </p:sp>
      <p:sp>
        <p:nvSpPr>
          <p:cNvPr id="6" name="Slide Number Placeholder 5"/>
          <p:cNvSpPr>
            <a:spLocks noGrp="1"/>
          </p:cNvSpPr>
          <p:nvPr>
            <p:ph type="sldNum" sz="quarter" idx="12"/>
          </p:nvPr>
        </p:nvSpPr>
        <p:spPr/>
        <p:txBody>
          <a:bodyPr/>
          <a:lstStyle/>
          <a:p>
            <a:fld id="{95390251-5B84-4D2F-A9C7-1C62C4738B3F}" type="slidenum">
              <a:rPr lang="el-GR" smtClean="0"/>
              <a:pPr/>
              <a:t>5</a:t>
            </a:fld>
            <a:endParaRPr lang="el-GR"/>
          </a:p>
        </p:txBody>
      </p:sp>
    </p:spTree>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pic>
        <p:nvPicPr>
          <p:cNvPr id="9" name="7 - Εικόνα" descr="Λογότυπο για Άδειες χρήσης Creative Commons"/>
          <p:cNvPicPr>
            <a:picLocks noChangeAspect="1"/>
          </p:cNvPicPr>
          <p:nvPr/>
        </p:nvPicPr>
        <p:blipFill>
          <a:blip r:embed="rId3" cstate="print"/>
          <a:stretch>
            <a:fillRect/>
          </a:stretch>
        </p:blipFill>
        <p:spPr>
          <a:xfrm>
            <a:off x="2080878" y="4856613"/>
            <a:ext cx="1581685" cy="461161"/>
          </a:xfrm>
          <a:prstGeom prst="rect">
            <a:avLst/>
          </a:prstGeom>
        </p:spPr>
      </p:pic>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4" cstate="print"/>
          <a:srcRect/>
          <a:stretch>
            <a:fillRect/>
          </a:stretch>
        </p:blipFill>
        <p:spPr bwMode="auto">
          <a:xfrm>
            <a:off x="3662562" y="4777713"/>
            <a:ext cx="3240360" cy="642687"/>
          </a:xfrm>
          <a:prstGeom prst="rect">
            <a:avLst/>
          </a:prstGeom>
          <a:noFill/>
        </p:spPr>
      </p:pic>
    </p:spTree>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 (2 από 2)</a:t>
            </a:r>
            <a:endParaRPr lang="el-GR"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el-GR" dirty="0" err="1" smtClean="0"/>
              <a:t>Συννοσυρότητα</a:t>
            </a:r>
            <a:r>
              <a:rPr lang="el-GR" dirty="0" smtClean="0"/>
              <a:t> των μαθησιακών δυσκολίων με ψυχικές, συναισθηματικές και </a:t>
            </a:r>
            <a:r>
              <a:rPr lang="el-GR" dirty="0" err="1" smtClean="0"/>
              <a:t>συμπεριφορικές</a:t>
            </a:r>
            <a:r>
              <a:rPr lang="el-GR" dirty="0" smtClean="0"/>
              <a:t> διαταραχές</a:t>
            </a:r>
          </a:p>
          <a:p>
            <a:pPr>
              <a:buFont typeface="Wingdings" panose="05000000000000000000" pitchFamily="2" charset="2"/>
              <a:buChar char="Ø"/>
            </a:pPr>
            <a:r>
              <a:rPr lang="el-GR" dirty="0" smtClean="0"/>
              <a:t> τι είδους παρεμβάσεις μπορούν να γίνουν σε παιδιά με μαθησιακές δυσκολίες </a:t>
            </a:r>
            <a:endParaRPr lang="en-US" dirty="0" smtClean="0"/>
          </a:p>
          <a:p>
            <a:pPr>
              <a:buFont typeface="Wingdings" panose="05000000000000000000" pitchFamily="2" charset="2"/>
              <a:buChar char="Ø"/>
            </a:pPr>
            <a:endParaRPr lang="el-GR" dirty="0" smtClean="0"/>
          </a:p>
          <a:p>
            <a:pPr marL="0" indent="0">
              <a:buNone/>
            </a:pPr>
            <a:endParaRPr lang="el-GR" dirty="0" smtClean="0"/>
          </a:p>
        </p:txBody>
      </p:sp>
      <p:sp>
        <p:nvSpPr>
          <p:cNvPr id="6" name="Slide Number Placeholder 5"/>
          <p:cNvSpPr>
            <a:spLocks noGrp="1"/>
          </p:cNvSpPr>
          <p:nvPr>
            <p:ph type="sldNum" sz="quarter" idx="12"/>
          </p:nvPr>
        </p:nvSpPr>
        <p:spPr/>
        <p:txBody>
          <a:bodyPr/>
          <a:lstStyle/>
          <a:p>
            <a:fld id="{95390251-5B84-4D2F-A9C7-1C62C4738B3F}" type="slidenum">
              <a:rPr lang="el-GR" smtClean="0"/>
              <a:pPr/>
              <a:t>6</a:t>
            </a:fld>
            <a:endParaRPr lang="el-GR"/>
          </a:p>
        </p:txBody>
      </p:sp>
    </p:spTree>
    <p:extLst>
      <p:ext uri="{BB962C8B-B14F-4D97-AF65-F5344CB8AC3E}">
        <p14:creationId xmlns:p14="http://schemas.microsoft.com/office/powerpoint/2010/main" val="8527308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Περιεχόμενα ενότητας (1 από 2)</a:t>
            </a:r>
            <a:endParaRPr lang="el-GR" dirty="0"/>
          </a:p>
        </p:txBody>
      </p:sp>
      <p:sp>
        <p:nvSpPr>
          <p:cNvPr id="3" name="Content Placeholder 2"/>
          <p:cNvSpPr>
            <a:spLocks noGrp="1"/>
          </p:cNvSpPr>
          <p:nvPr>
            <p:ph idx="1"/>
          </p:nvPr>
        </p:nvSpPr>
        <p:spPr/>
        <p:txBody>
          <a:bodyPr>
            <a:normAutofit/>
          </a:bodyPr>
          <a:lstStyle/>
          <a:p>
            <a:pPr marL="514350" indent="-514350">
              <a:buAutoNum type="arabicPeriod"/>
            </a:pPr>
            <a:r>
              <a:rPr lang="el-GR" dirty="0"/>
              <a:t>Χαρακτηριστικά μαθησιακών </a:t>
            </a:r>
            <a:r>
              <a:rPr lang="el-GR" dirty="0" smtClean="0"/>
              <a:t>δυσκολιών</a:t>
            </a:r>
          </a:p>
          <a:p>
            <a:pPr marL="514350" indent="-514350">
              <a:buAutoNum type="arabicPeriod"/>
            </a:pPr>
            <a:r>
              <a:rPr lang="el-GR" dirty="0"/>
              <a:t>Μαθησιακές δυσκολίες και </a:t>
            </a:r>
            <a:r>
              <a:rPr lang="el-GR" dirty="0" err="1"/>
              <a:t>νευροφυσιολογικοί</a:t>
            </a:r>
            <a:r>
              <a:rPr lang="el-GR" dirty="0"/>
              <a:t> </a:t>
            </a:r>
            <a:r>
              <a:rPr lang="el-GR" dirty="0" smtClean="0"/>
              <a:t>παράγοντες</a:t>
            </a:r>
          </a:p>
          <a:p>
            <a:pPr marL="514350" indent="-514350">
              <a:buAutoNum type="arabicPeriod"/>
            </a:pPr>
            <a:r>
              <a:rPr lang="el-GR" dirty="0"/>
              <a:t>Μαθησιακές δυσκολίες και γενετικοί </a:t>
            </a:r>
            <a:r>
              <a:rPr lang="el-GR" dirty="0" smtClean="0"/>
              <a:t>παράγοντες</a:t>
            </a:r>
          </a:p>
        </p:txBody>
      </p:sp>
      <p:sp>
        <p:nvSpPr>
          <p:cNvPr id="4" name="Slide Number Placeholder 3"/>
          <p:cNvSpPr>
            <a:spLocks noGrp="1"/>
          </p:cNvSpPr>
          <p:nvPr>
            <p:ph type="sldNum" sz="quarter" idx="12"/>
          </p:nvPr>
        </p:nvSpPr>
        <p:spPr/>
        <p:txBody>
          <a:bodyPr/>
          <a:lstStyle/>
          <a:p>
            <a:fld id="{95390251-5B84-4D2F-A9C7-1C62C4738B3F}" type="slidenum">
              <a:rPr lang="el-GR" smtClean="0"/>
              <a:pPr/>
              <a:t>7</a:t>
            </a:fld>
            <a:endParaRPr lang="el-GR"/>
          </a:p>
        </p:txBody>
      </p:sp>
    </p:spTree>
    <p:extLst>
      <p:ext uri="{BB962C8B-B14F-4D97-AF65-F5344CB8AC3E}">
        <p14:creationId xmlns:p14="http://schemas.microsoft.com/office/powerpoint/2010/main" val="30382952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Περιεχόμενα </a:t>
            </a:r>
            <a:r>
              <a:rPr lang="el-GR" dirty="0" smtClean="0"/>
              <a:t>ενότητας (2 από 2)</a:t>
            </a:r>
            <a:endParaRPr lang="el-GR" dirty="0"/>
          </a:p>
        </p:txBody>
      </p:sp>
      <p:sp>
        <p:nvSpPr>
          <p:cNvPr id="3" name="Θέση περιεχομένου 2"/>
          <p:cNvSpPr>
            <a:spLocks noGrp="1"/>
          </p:cNvSpPr>
          <p:nvPr>
            <p:ph idx="1"/>
          </p:nvPr>
        </p:nvSpPr>
        <p:spPr/>
        <p:txBody>
          <a:bodyPr>
            <a:normAutofit/>
          </a:bodyPr>
          <a:lstStyle/>
          <a:p>
            <a:pPr marL="514350" indent="-514350">
              <a:buFont typeface="+mj-lt"/>
              <a:buAutoNum type="arabicPeriod" startAt="4"/>
            </a:pPr>
            <a:r>
              <a:rPr lang="el-GR" dirty="0"/>
              <a:t>Μαθησιακές δυσκολίες και ψυχικές </a:t>
            </a:r>
            <a:r>
              <a:rPr lang="el-GR" dirty="0" smtClean="0"/>
              <a:t>διαταραχές</a:t>
            </a:r>
            <a:endParaRPr lang="en-US" dirty="0" smtClean="0"/>
          </a:p>
          <a:p>
            <a:pPr marL="514350" indent="-514350">
              <a:buFont typeface="+mj-lt"/>
              <a:buAutoNum type="arabicPeriod" startAt="4"/>
            </a:pPr>
            <a:r>
              <a:rPr lang="el-GR" dirty="0" err="1" smtClean="0"/>
              <a:t>Συννοσηρότητα</a:t>
            </a:r>
            <a:endParaRPr lang="el-GR" dirty="0" smtClean="0"/>
          </a:p>
          <a:p>
            <a:pPr marL="514350" indent="-514350">
              <a:buFont typeface="+mj-lt"/>
              <a:buAutoNum type="arabicPeriod" startAt="4"/>
            </a:pPr>
            <a:r>
              <a:rPr lang="el-GR" dirty="0"/>
              <a:t>Παρέμβαση σε διαταραχές μάθησης και ψυχικές διαταραχές</a:t>
            </a:r>
            <a:endParaRPr lang="el-GR" dirty="0" smtClean="0"/>
          </a:p>
          <a:p>
            <a:pPr marL="514350" indent="-514350">
              <a:buFont typeface="+mj-lt"/>
              <a:buAutoNum type="arabicPeriod" startAt="4"/>
            </a:pPr>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8</a:t>
            </a:fld>
            <a:endParaRPr lang="el-GR" dirty="0"/>
          </a:p>
        </p:txBody>
      </p:sp>
    </p:spTree>
    <p:extLst>
      <p:ext uri="{BB962C8B-B14F-4D97-AF65-F5344CB8AC3E}">
        <p14:creationId xmlns:p14="http://schemas.microsoft.com/office/powerpoint/2010/main" val="24367847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a:xfrm>
            <a:off x="722313" y="3646287"/>
            <a:ext cx="7772400" cy="1135063"/>
          </a:xfrm>
        </p:spPr>
        <p:txBody>
          <a:bodyPr>
            <a:noAutofit/>
          </a:bodyPr>
          <a:lstStyle/>
          <a:p>
            <a:r>
              <a:rPr lang="el-GR" sz="2800" dirty="0"/>
              <a:t>Χαρακτηριστικά, </a:t>
            </a:r>
            <a:r>
              <a:rPr lang="el-GR" sz="2800" dirty="0" err="1"/>
              <a:t>αιτιοπαθογένεια</a:t>
            </a:r>
            <a:r>
              <a:rPr lang="el-GR" sz="2800" dirty="0"/>
              <a:t>, </a:t>
            </a:r>
            <a:r>
              <a:rPr lang="el-GR" sz="2800" dirty="0" err="1"/>
              <a:t>συννοσυρότητα</a:t>
            </a:r>
            <a:r>
              <a:rPr lang="el-GR" sz="2800" dirty="0"/>
              <a:t> και παρεμβάσεις μαθησιακών δυσκολιών</a:t>
            </a:r>
          </a:p>
        </p:txBody>
      </p:sp>
      <p:sp>
        <p:nvSpPr>
          <p:cNvPr id="10" name="Θέση κειμένου 9"/>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55796236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0086&quot;&gt;&lt;object type=&quot;3&quot; unique_id=&quot;10087&quot;&gt;&lt;property id=&quot;20148&quot; value=&quot;5&quot;/&gt;&lt;property id=&quot;20300&quot; value=&quot;Slide 1 - &amp;quot;Τίτλος Μαθήματος&amp;quot;&quot;/&gt;&lt;property id=&quot;20307&quot; value=&quot;256&quot;/&gt;&lt;/object&gt;&lt;object type=&quot;3&quot; unique_id=&quot;10088&quot;&gt;&lt;property id=&quot;20148&quot; value=&quot;5&quot;/&gt;&lt;property id=&quot;20300&quot; value=&quot;Slide 2&quot;/&gt;&lt;property id=&quot;20307&quot; value=&quot;289&quot;/&gt;&lt;/object&gt;&lt;object type=&quot;3&quot; unique_id=&quot;10089&quot;&gt;&lt;property id=&quot;20148&quot; value=&quot;5&quot;/&gt;&lt;property id=&quot;20300&quot; value=&quot;Slide 3 - &amp;quot;Άδειες Χρήσης&amp;quot;&quot;/&gt;&lt;property id=&quot;20307&quot; value=&quot;257&quot;/&gt;&lt;/object&gt;&lt;object type=&quot;3&quot; unique_id=&quot;10090&quot;&gt;&lt;property id=&quot;20148&quot; value=&quot;5&quot;/&gt;&lt;property id=&quot;20300&quot; value=&quot;Slide 4 - &amp;quot;Χρηματοδότηση&amp;quot;&quot;/&gt;&lt;property id=&quot;20307&quot; value=&quot;259&quot;/&gt;&lt;/object&gt;&lt;object type=&quot;3&quot; unique_id=&quot;10091&quot;&gt;&lt;property id=&quot;20148&quot; value=&quot;5&quot;/&gt;&lt;property id=&quot;20300&quot; value=&quot;Slide 5 - &amp;quot;Σκοποί  ενότητας&amp;quot;&quot;/&gt;&lt;property id=&quot;20307&quot; value=&quot;261&quot;/&gt;&lt;/object&gt;&lt;object type=&quot;3&quot; unique_id=&quot;10092&quot;&gt;&lt;property id=&quot;20148&quot; value=&quot;5&quot;/&gt;&lt;property id=&quot;20300&quot; value=&quot;Slide 6 - &amp;quot;Περιεχόμενα ενότητας&amp;quot;&quot;/&gt;&lt;property id=&quot;20307&quot; value=&quot;262&quot;/&gt;&lt;/object&gt;&lt;object type=&quot;3&quot; unique_id=&quot;10093&quot;&gt;&lt;property id=&quot;20148&quot; value=&quot;5&quot;/&gt;&lt;property id=&quot;20300&quot; value=&quot;Slide 7 - &amp;quot;Χρήση Διατάξεων&amp;quot;&quot;/&gt;&lt;property id=&quot;20307&quot; value=&quot;264&quot;/&gt;&lt;/object&gt;&lt;object type=&quot;3&quot; unique_id=&quot;10094&quot;&gt;&lt;property id=&quot;20148&quot; value=&quot;5&quot;/&gt;&lt;property id=&quot;20300&quot; value=&quot;Slide 8 - &amp;quot;Διαφάνεια Τίτλου&amp;quot;&quot;/&gt;&lt;property id=&quot;20307&quot; value=&quot;266&quot;/&gt;&lt;/object&gt;&lt;object type=&quot;3&quot; unique_id=&quot;10095&quot;&gt;&lt;property id=&quot;20148&quot; value=&quot;5&quot;/&gt;&lt;property id=&quot;20300&quot; value=&quot;Slide 9 - &amp;quot;Τίτλος και περιεχόμενο 1&amp;quot;&quot;/&gt;&lt;property id=&quot;20307&quot; value=&quot;265&quot;/&gt;&lt;/object&gt;&lt;object type=&quot;3&quot; unique_id=&quot;10096&quot;&gt;&lt;property id=&quot;20148&quot; value=&quot;5&quot;/&gt;&lt;property id=&quot;20300&quot; value=&quot;Slide 10 - &amp;quot;Τίτλος και περιεχόμενο 2&amp;quot;&quot;/&gt;&lt;property id=&quot;20307&quot; value=&quot;274&quot;/&gt;&lt;/object&gt;&lt;object type=&quot;3&quot; unique_id=&quot;10097&quot;&gt;&lt;property id=&quot;20148&quot; value=&quot;5&quot;/&gt;&lt;property id=&quot;20300&quot; value=&quot;Slide 11 - &amp;quot;Κεφαλίδα Ενότητας&amp;quot;&quot;/&gt;&lt;property id=&quot;20307&quot; value=&quot;267&quot;/&gt;&lt;/object&gt;&lt;object type=&quot;3&quot; unique_id=&quot;10098&quot;&gt;&lt;property id=&quot;20148&quot; value=&quot;5&quot;/&gt;&lt;property id=&quot;20300&quot; value=&quot;Slide 12 - &amp;quot;Δύο περιεχόμενα 1 &amp;quot;&quot;/&gt;&lt;property id=&quot;20307&quot; value=&quot;288&quot;/&gt;&lt;/object&gt;&lt;object type=&quot;3&quot; unique_id=&quot;10099&quot;&gt;&lt;property id=&quot;20148&quot; value=&quot;5&quot;/&gt;&lt;property id=&quot;20300&quot; value=&quot;Slide 13 - &amp;quot;Δύο περιεχόμενα 2 &amp;quot;&quot;/&gt;&lt;property id=&quot;20307&quot; value=&quot;277&quot;/&gt;&lt;/object&gt;&lt;object type=&quot;3&quot; unique_id=&quot;10100&quot;&gt;&lt;property id=&quot;20148&quot; value=&quot;5&quot;/&gt;&lt;property id=&quot;20300&quot; value=&quot;Slide 14 - &amp;quot;Σύγκριση 1&amp;quot;&quot;/&gt;&lt;property id=&quot;20307&quot; value=&quot;269&quot;/&gt;&lt;/object&gt;&lt;object type=&quot;3&quot; unique_id=&quot;10101&quot;&gt;&lt;property id=&quot;20148&quot; value=&quot;5&quot;/&gt;&lt;property id=&quot;20300&quot; value=&quot;Slide 15 - &amp;quot;Σύγκριση 2&amp;quot;&quot;/&gt;&lt;property id=&quot;20307&quot; value=&quot;278&quot;/&gt;&lt;/object&gt;&lt;object type=&quot;3&quot; unique_id=&quot;10102&quot;&gt;&lt;property id=&quot;20148&quot; value=&quot;5&quot;/&gt;&lt;property id=&quot;20300&quot; value=&quot;Slide 16 - &amp;quot;Μόνο Τίτλος&amp;quot;&quot;/&gt;&lt;property id=&quot;20307&quot; value=&quot;270&quot;/&gt;&lt;/object&gt;&lt;object type=&quot;3&quot; unique_id=&quot;10103&quot;&gt;&lt;property id=&quot;20148&quot; value=&quot;5&quot;/&gt;&lt;property id=&quot;20300&quot; value=&quot;Slide 17 - &amp;quot;Περιεχόμενο με λεζάντα 1&amp;quot;&quot;/&gt;&lt;property id=&quot;20307&quot; value=&quot;272&quot;/&gt;&lt;/object&gt;&lt;object type=&quot;3&quot; unique_id=&quot;10104&quot;&gt;&lt;property id=&quot;20148&quot; value=&quot;5&quot;/&gt;&lt;property id=&quot;20300&quot; value=&quot;Slide 18 - &amp;quot;Περιεχόμενο με λεζάντα 2&amp;quot;&quot;/&gt;&lt;property id=&quot;20307&quot; value=&quot;279&quot;/&gt;&lt;/object&gt;&lt;object type=&quot;3&quot; unique_id=&quot;10105&quot;&gt;&lt;property id=&quot;20148&quot; value=&quot;5&quot;/&gt;&lt;property id=&quot;20300&quot; value=&quot;Slide 19 - &amp;quot;Εικόνα με λεζάντα&amp;quot;&quot;/&gt;&lt;property id=&quot;20307&quot; value=&quot;273&quot;/&gt;&lt;/object&gt;&lt;object type=&quot;3&quot; unique_id=&quot;10106&quot;&gt;&lt;property id=&quot;20148&quot; value=&quot;5&quot;/&gt;&lt;property id=&quot;20300&quot; value=&quot;Slide 20 - &amp;quot;Οδηγίες&amp;quot;&quot;/&gt;&lt;property id=&quot;20307&quot; value=&quot;281&quot;/&gt;&lt;/object&gt;&lt;object type=&quot;3&quot; unique_id=&quot;10107&quot;&gt;&lt;property id=&quot;20148&quot; value=&quot;5&quot;/&gt;&lt;property id=&quot;20300&quot; value=&quot;Slide 21 - &amp;quot;Οδηγίες (1 από 4)&amp;quot;&quot;/&gt;&lt;property id=&quot;20307&quot; value=&quot;284&quot;/&gt;&lt;/object&gt;&lt;object type=&quot;3&quot; unique_id=&quot;10108&quot;&gt;&lt;property id=&quot;20148&quot; value=&quot;5&quot;/&gt;&lt;property id=&quot;20300&quot; value=&quot;Slide 22 - &amp;quot;Οδηγίες (2 από 4) &amp;quot;&quot;/&gt;&lt;property id=&quot;20307&quot; value=&quot;282&quot;/&gt;&lt;/object&gt;&lt;object type=&quot;3&quot; unique_id=&quot;10109&quot;&gt;&lt;property id=&quot;20148&quot; value=&quot;5&quot;/&gt;&lt;property id=&quot;20300&quot; value=&quot;Slide 23 - &amp;quot;Οδηγίες (3 από 4)&amp;quot;&quot;/&gt;&lt;property id=&quot;20307&quot; value=&quot;283&quot;/&gt;&lt;/object&gt;&lt;object type=&quot;3&quot; unique_id=&quot;10110&quot;&gt;&lt;property id=&quot;20148&quot; value=&quot;5&quot;/&gt;&lt;property id=&quot;20300&quot; value=&quot;Slide 24 - &amp;quot;Οδηγίες (4 από 4)&amp;quot;&quot;/&gt;&lt;property id=&quot;20307&quot; value=&quot;285&quot;/&gt;&lt;/object&gt;&lt;object type=&quot;3&quot; unique_id=&quot;10111&quot;&gt;&lt;property id=&quot;20148&quot; value=&quot;5&quot;/&gt;&lt;property id=&quot;20300&quot; value=&quot;Slide 25 - &amp;quot;Βασικές Οδηγίες Προσβασιμότητας&amp;quot;&quot;/&gt;&lt;property id=&quot;20307&quot; value=&quot;286&quot;/&gt;&lt;/object&gt;&lt;object type=&quot;3&quot; unique_id=&quot;10112&quot;&gt;&lt;property id=&quot;20148&quot; value=&quot;5&quot;/&gt;&lt;property id=&quot;20300&quot; value=&quot;Slide 32 - &amp;quot;Τέλος Ενότητας&amp;quot;&quot;/&gt;&lt;property id=&quot;20307&quot; value=&quot;280&quot;/&gt;&lt;/object&gt;&lt;object type=&quot;3&quot; unique_id=&quot;10757&quot;&gt;&lt;property id=&quot;20148&quot; value=&quot;5&quot;/&gt;&lt;property id=&quot;20300&quot; value=&quot;Slide 26 - &amp;quot;Βιβλιογραφία&amp;quot;&quot;/&gt;&lt;property id=&quot;20307&quot; value=&quot;290&quot;/&gt;&lt;/object&gt;&lt;object type=&quot;3&quot; unique_id=&quot;10758&quot;&gt;&lt;property id=&quot;20148&quot; value=&quot;5&quot;/&gt;&lt;property id=&quot;20300&quot; value=&quot;Slide 27 - &amp;quot;Σημείωμα Αναφοράς&amp;quot;&quot;/&gt;&lt;property id=&quot;20307&quot; value=&quot;291&quot;/&gt;&lt;/object&gt;&lt;object type=&quot;3&quot; unique_id=&quot;10759&quot;&gt;&lt;property id=&quot;20148&quot; value=&quot;5&quot;/&gt;&lt;property id=&quot;20300&quot; value=&quot;Slide 28 - &amp;quot;Σημείωμα Αδειοδότησης&amp;quot;&quot;/&gt;&lt;property id=&quot;20307&quot; value=&quot;292&quot;/&gt;&lt;/object&gt;&lt;object type=&quot;3&quot; unique_id=&quot;10760&quot;&gt;&lt;property id=&quot;20148&quot; value=&quot;5&quot;/&gt;&lt;property id=&quot;20300&quot; value=&quot;Slide 29&quot;/&gt;&lt;property id=&quot;20307&quot; value=&quot;293&quot;/&gt;&lt;/object&gt;&lt;object type=&quot;3&quot; unique_id=&quot;10761&quot;&gt;&lt;property id=&quot;20148&quot; value=&quot;5&quot;/&gt;&lt;property id=&quot;20300&quot; value=&quot;Slide 30&quot;/&gt;&lt;property id=&quot;20307&quot; value=&quot;294&quot;/&gt;&lt;/object&gt;&lt;object type=&quot;3&quot; unique_id=&quot;10762&quot;&gt;&lt;property id=&quot;20148&quot; value=&quot;5&quot;/&gt;&lt;property id=&quot;20300&quot; value=&quot;Slide 31 - &amp;quot;Διατήρηση Σημειωμάτων&amp;quot;&quot;/&gt;&lt;property id=&quot;20307&quot; value=&quot;295&quot;/&gt;&lt;/object&gt;&lt;/object&gt;&lt;object type=&quot;8&quot; unique_id=&quot;10140&quot;&gt;&lt;/object&gt;&lt;/object&gt;&lt;/database&gt;"/>
  <p:tag name="SECTOMILLISECCONVERTED" val="1"/>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3427</TotalTime>
  <Words>2462</Words>
  <Application>Microsoft Office PowerPoint</Application>
  <PresentationFormat>Προβολή στην οθόνη (16:10)</PresentationFormat>
  <Paragraphs>314</Paragraphs>
  <Slides>50</Slides>
  <Notes>16</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50</vt:i4>
      </vt:variant>
    </vt:vector>
  </HeadingPairs>
  <TitlesOfParts>
    <vt:vector size="55" baseType="lpstr">
      <vt:lpstr>Arial</vt:lpstr>
      <vt:lpstr>Calibri</vt:lpstr>
      <vt:lpstr>Times New Roman</vt:lpstr>
      <vt:lpstr>Wingdings</vt:lpstr>
      <vt:lpstr>Θέμα του Office</vt:lpstr>
      <vt:lpstr>Μαθησιακές Δυσκολίες: δυγλωσσία και πολυγλωσσικό περιβάλλον</vt:lpstr>
      <vt:lpstr>Παρουσίαση του PowerPoint</vt:lpstr>
      <vt:lpstr>Άδειες Χρήσης</vt:lpstr>
      <vt:lpstr>Χρηματοδότηση</vt:lpstr>
      <vt:lpstr>Σκοποί  ενότητας (1 από 2)</vt:lpstr>
      <vt:lpstr>Σκοποί  ενότητας (2 από 2)</vt:lpstr>
      <vt:lpstr>Περιεχόμενα ενότητας (1 από 2)</vt:lpstr>
      <vt:lpstr>Περιεχόμενα ενότητας (2 από 2)</vt:lpstr>
      <vt:lpstr>Χαρακτηριστικά, αιτιοπαθογένεια, συννοσυρότητα και παρεμβάσεις μαθησιακών δυσκολιών</vt:lpstr>
      <vt:lpstr> Χαρακτηριστικά μαθησιακών δυσκολιών: (1 από 6) </vt:lpstr>
      <vt:lpstr> Χαρακτηριστικά μαθησιακών δυσκολιών: (2 από 6) </vt:lpstr>
      <vt:lpstr> Χαρακτηριστικά μαθησιακών δυσκολιών: (3 από 6) </vt:lpstr>
      <vt:lpstr> Χαρακτηριστικά μαθησιακών δυσκολιών:(4 από 6) </vt:lpstr>
      <vt:lpstr> Χαρακτηριστικά μαθησιακών δυσκολιών:(5 από 6) </vt:lpstr>
      <vt:lpstr> Χαρακτηριστικά μαθησιακών δυσκολιών: (6 από 6) </vt:lpstr>
      <vt:lpstr> Τομείς δυσκολιών(1 από 2)  </vt:lpstr>
      <vt:lpstr> Τομείς δυσκολιών(2 από 2)  </vt:lpstr>
      <vt:lpstr> Μ.Δ. και νευροφυσιολογικοί παράγοντες (1 από 3) </vt:lpstr>
      <vt:lpstr> Μ.Δ. και νευροφυσιολογικοί παράγοντες (2 από 3) </vt:lpstr>
      <vt:lpstr> Μ.Δ. και νευροφυσιολογικοί παράγοντες (3 από 3) </vt:lpstr>
      <vt:lpstr>Συμπερασματικά (1 από 2)</vt:lpstr>
      <vt:lpstr>Συμπερασματικά (2 από 2)</vt:lpstr>
      <vt:lpstr> Μαθησιακές δυσκολίες και γενετικοί παράγοντες (1 από 2) </vt:lpstr>
      <vt:lpstr> Μαθησιακές δυσκολίες και γενετικοί παράγοντες (2 από 2) </vt:lpstr>
      <vt:lpstr>Συμπερασματικά</vt:lpstr>
      <vt:lpstr>Μαθησιακές δυσκολίες και ψυχικές διαταραχές (1 από 2)</vt:lpstr>
      <vt:lpstr>Μαθησιακές δυσκολίες και ψυχικές διαταραχές (2 από 2)</vt:lpstr>
      <vt:lpstr>Συννοσηρότητα (1 από 5)</vt:lpstr>
      <vt:lpstr> Συννοσηρότητα (2 από 5) </vt:lpstr>
      <vt:lpstr>Συννοσηρότητα  (3 από 5)</vt:lpstr>
      <vt:lpstr>Συννοσηρότητα (4 από 5)</vt:lpstr>
      <vt:lpstr>Συννοσηρότητα (5 από 5)</vt:lpstr>
      <vt:lpstr>Παρέμβαση σε διαταραχές μάθησης και ψυχικές διαταραχές(1 από 5)</vt:lpstr>
      <vt:lpstr>Παρέμβαση σε διαταραχές μάθησης και ψυχικές διαταραχές (2 από 5)</vt:lpstr>
      <vt:lpstr>Παρέμβαση σε διαταραχές μάθησης και ψυχικές διαταραχές (3 από 5)</vt:lpstr>
      <vt:lpstr>Παρέμβαση σε διαταραχές μάθησης και ψυχικές διαταραχές (4 από 5)</vt:lpstr>
      <vt:lpstr>Παρέμβαση σε διαταραχές μάθησης και ψυχικές διαταραχές  (5 από 5)</vt:lpstr>
      <vt:lpstr>Βιβλιογραφία ενότητας</vt:lpstr>
      <vt:lpstr>Γενική Βιβλιογραφία (1 από 5)</vt:lpstr>
      <vt:lpstr>Γενική Βιβλιογραφία (2 από 5)</vt:lpstr>
      <vt:lpstr>Γενική Βιβλιογραφία (3 από 5)</vt:lpstr>
      <vt:lpstr>Βιβλίογραφία (4 από 5)</vt:lpstr>
      <vt:lpstr>Βιβλιογραφία ξενόγλωσση (5 από 5)</vt:lpstr>
      <vt:lpstr>Χρήσιμες ιστοσελίδες</vt:lpstr>
      <vt:lpstr>Σημείωμα Αναφοράς</vt:lpstr>
      <vt:lpstr>Σημείωμα Αδειοδότησης</vt:lpstr>
      <vt:lpstr>Παρουσίαση του PowerPoint</vt:lpstr>
      <vt:lpstr>Παρουσίαση του PowerPoint</vt:lpstr>
      <vt:lpstr>Διατήρηση Σημειωμάτων</vt:lpstr>
      <vt:lpstr>Τέλος Ενότητας</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Ελένη Τσάνταλη</cp:lastModifiedBy>
  <cp:revision>328</cp:revision>
  <dcterms:created xsi:type="dcterms:W3CDTF">2012-09-06T09:03:05Z</dcterms:created>
  <dcterms:modified xsi:type="dcterms:W3CDTF">2015-11-14T08:51:23Z</dcterms:modified>
</cp:coreProperties>
</file>