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89" r:id="rId3"/>
    <p:sldId id="257" r:id="rId4"/>
    <p:sldId id="259" r:id="rId5"/>
    <p:sldId id="261" r:id="rId6"/>
    <p:sldId id="262" r:id="rId7"/>
    <p:sldId id="452" r:id="rId8"/>
    <p:sldId id="493" r:id="rId9"/>
    <p:sldId id="494" r:id="rId10"/>
    <p:sldId id="495" r:id="rId11"/>
    <p:sldId id="496" r:id="rId12"/>
    <p:sldId id="515" r:id="rId13"/>
    <p:sldId id="497" r:id="rId14"/>
    <p:sldId id="498" r:id="rId15"/>
    <p:sldId id="499" r:id="rId16"/>
    <p:sldId id="516" r:id="rId17"/>
    <p:sldId id="517" r:id="rId18"/>
    <p:sldId id="500" r:id="rId19"/>
    <p:sldId id="518" r:id="rId20"/>
    <p:sldId id="519" r:id="rId21"/>
    <p:sldId id="501" r:id="rId22"/>
    <p:sldId id="521" r:id="rId23"/>
    <p:sldId id="520" r:id="rId24"/>
    <p:sldId id="502" r:id="rId25"/>
    <p:sldId id="522" r:id="rId26"/>
    <p:sldId id="503" r:id="rId27"/>
    <p:sldId id="504" r:id="rId28"/>
    <p:sldId id="505" r:id="rId29"/>
    <p:sldId id="506" r:id="rId30"/>
    <p:sldId id="507" r:id="rId31"/>
    <p:sldId id="508" r:id="rId32"/>
    <p:sldId id="509" r:id="rId33"/>
    <p:sldId id="523" r:id="rId34"/>
    <p:sldId id="492" r:id="rId35"/>
    <p:sldId id="351" r:id="rId36"/>
    <p:sldId id="291" r:id="rId37"/>
    <p:sldId id="292" r:id="rId38"/>
    <p:sldId id="293" r:id="rId39"/>
    <p:sldId id="294" r:id="rId40"/>
    <p:sldId id="295" r:id="rId41"/>
    <p:sldId id="280" r:id="rId42"/>
  </p:sldIdLst>
  <p:sldSz cx="9144000" cy="5715000" type="screen16x10"/>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8" autoAdjust="0"/>
    <p:restoredTop sz="99309" autoAdjust="0"/>
  </p:normalViewPr>
  <p:slideViewPr>
    <p:cSldViewPr>
      <p:cViewPr varScale="1">
        <p:scale>
          <a:sx n="89" d="100"/>
          <a:sy n="89" d="100"/>
        </p:scale>
        <p:origin x="9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C6EB1-4CB9-4F4E-A548-5BD0AC6A56A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l-GR"/>
        </a:p>
      </dgm:t>
    </dgm:pt>
    <dgm:pt modelId="{B5FB5996-349B-4082-8C37-F23BA393A93A}">
      <dgm:prSet phldrT="[Text]" custT="1"/>
      <dgm:spPr/>
      <dgm:t>
        <a:bodyPr/>
        <a:lstStyle/>
        <a:p>
          <a:endParaRPr lang="el-GR" altLang="el-GR" sz="1800" b="1" dirty="0" smtClean="0">
            <a:solidFill>
              <a:schemeClr val="tx1"/>
            </a:solidFill>
          </a:endParaRPr>
        </a:p>
        <a:p>
          <a:r>
            <a:rPr lang="el-GR" altLang="el-GR" sz="1800" b="1" dirty="0" smtClean="0">
              <a:solidFill>
                <a:schemeClr val="tx1"/>
              </a:solidFill>
            </a:rPr>
            <a:t>αποτυχία στην κατάκτηση νέας γνώσης         </a:t>
          </a:r>
        </a:p>
        <a:p>
          <a:endParaRPr lang="el-GR" sz="1800" dirty="0">
            <a:solidFill>
              <a:schemeClr val="tx1"/>
            </a:solidFill>
          </a:endParaRPr>
        </a:p>
      </dgm:t>
    </dgm:pt>
    <dgm:pt modelId="{69C042D6-D12B-4EAD-AAB0-CED1084F04B5}" type="parTrans" cxnId="{B426C484-0C7C-44FA-80FA-9EC9459C173E}">
      <dgm:prSet/>
      <dgm:spPr/>
      <dgm:t>
        <a:bodyPr/>
        <a:lstStyle/>
        <a:p>
          <a:endParaRPr lang="el-GR"/>
        </a:p>
      </dgm:t>
    </dgm:pt>
    <dgm:pt modelId="{2247E65E-848C-4889-957D-486740B6D151}" type="sibTrans" cxnId="{B426C484-0C7C-44FA-80FA-9EC9459C173E}">
      <dgm:prSet/>
      <dgm:spPr/>
      <dgm:t>
        <a:bodyPr/>
        <a:lstStyle/>
        <a:p>
          <a:endParaRPr lang="el-GR"/>
        </a:p>
      </dgm:t>
    </dgm:pt>
    <dgm:pt modelId="{BF5DB322-2539-44BB-96B1-A9AC96619798}">
      <dgm:prSet phldrT="[Text]" custT="1"/>
      <dgm:spPr/>
      <dgm:t>
        <a:bodyPr/>
        <a:lstStyle/>
        <a:p>
          <a:r>
            <a:rPr lang="el-GR" altLang="el-GR" sz="1800" b="1" dirty="0" smtClean="0">
              <a:solidFill>
                <a:schemeClr val="tx1"/>
              </a:solidFill>
            </a:rPr>
            <a:t>Αποτυχία σε γραφή και ανάγνωση και μαθηματικά</a:t>
          </a:r>
          <a:endParaRPr lang="el-GR" sz="1800" dirty="0">
            <a:solidFill>
              <a:schemeClr val="tx1"/>
            </a:solidFill>
          </a:endParaRPr>
        </a:p>
      </dgm:t>
    </dgm:pt>
    <dgm:pt modelId="{7ADEDAFC-7EB3-4AF5-93C4-51EA6A6DD5B4}" type="parTrans" cxnId="{A66B5586-5E28-48F7-A517-6A93C33FD582}">
      <dgm:prSet/>
      <dgm:spPr/>
      <dgm:t>
        <a:bodyPr/>
        <a:lstStyle/>
        <a:p>
          <a:endParaRPr lang="el-GR"/>
        </a:p>
      </dgm:t>
    </dgm:pt>
    <dgm:pt modelId="{BC323519-5E63-4007-811F-8D4D917B7400}" type="sibTrans" cxnId="{A66B5586-5E28-48F7-A517-6A93C33FD582}">
      <dgm:prSet/>
      <dgm:spPr/>
      <dgm:t>
        <a:bodyPr/>
        <a:lstStyle/>
        <a:p>
          <a:endParaRPr lang="el-GR"/>
        </a:p>
      </dgm:t>
    </dgm:pt>
    <dgm:pt modelId="{76DB8A7A-F4E7-414E-A880-612D6C14716B}">
      <dgm:prSet phldrT="[Text]" custT="1"/>
      <dgm:spPr/>
      <dgm:t>
        <a:bodyPr/>
        <a:lstStyle/>
        <a:p>
          <a:r>
            <a:rPr lang="el-GR" altLang="el-GR" sz="1800" b="1" dirty="0" smtClean="0">
              <a:solidFill>
                <a:schemeClr val="tx1"/>
              </a:solidFill>
            </a:rPr>
            <a:t>Άγχος</a:t>
          </a:r>
          <a:endParaRPr lang="el-GR" sz="1800" dirty="0">
            <a:solidFill>
              <a:schemeClr val="tx1"/>
            </a:solidFill>
          </a:endParaRPr>
        </a:p>
      </dgm:t>
    </dgm:pt>
    <dgm:pt modelId="{4CC146EC-4B1E-49E8-BD16-5413A391E82C}" type="parTrans" cxnId="{ED56271B-0165-43FB-8DA0-166CDB596FFF}">
      <dgm:prSet/>
      <dgm:spPr/>
      <dgm:t>
        <a:bodyPr/>
        <a:lstStyle/>
        <a:p>
          <a:endParaRPr lang="el-GR"/>
        </a:p>
      </dgm:t>
    </dgm:pt>
    <dgm:pt modelId="{37688B4B-691A-477B-B6EA-EA68EC441647}" type="sibTrans" cxnId="{ED56271B-0165-43FB-8DA0-166CDB596FFF}">
      <dgm:prSet/>
      <dgm:spPr/>
      <dgm:t>
        <a:bodyPr/>
        <a:lstStyle/>
        <a:p>
          <a:endParaRPr lang="el-GR"/>
        </a:p>
      </dgm:t>
    </dgm:pt>
    <dgm:pt modelId="{319A043A-CC34-4BAF-84F2-C829B49219FC}">
      <dgm:prSet phldrT="[Text]" custT="1"/>
      <dgm:spPr/>
      <dgm:t>
        <a:bodyPr/>
        <a:lstStyle/>
        <a:p>
          <a:r>
            <a:rPr lang="el-GR" altLang="el-GR" sz="1800" b="1" dirty="0" smtClean="0">
              <a:solidFill>
                <a:schemeClr val="tx1"/>
              </a:solidFill>
            </a:rPr>
            <a:t>Φτωχά κίνητρα        </a:t>
          </a:r>
          <a:r>
            <a:rPr lang="en-US" altLang="el-GR" sz="1800" b="1" dirty="0" smtClean="0">
              <a:solidFill>
                <a:schemeClr val="tx1"/>
              </a:solidFill>
            </a:rPr>
            <a:t>           </a:t>
          </a:r>
          <a:endParaRPr lang="el-GR" sz="1800" dirty="0">
            <a:solidFill>
              <a:schemeClr val="tx1"/>
            </a:solidFill>
          </a:endParaRPr>
        </a:p>
      </dgm:t>
    </dgm:pt>
    <dgm:pt modelId="{6417223D-8E0C-4A5C-8D34-88A88E98D4E2}" type="parTrans" cxnId="{F6A3FD8E-7876-4A38-BBF2-0A7C8020E94A}">
      <dgm:prSet/>
      <dgm:spPr/>
      <dgm:t>
        <a:bodyPr/>
        <a:lstStyle/>
        <a:p>
          <a:endParaRPr lang="el-GR" dirty="0"/>
        </a:p>
      </dgm:t>
    </dgm:pt>
    <dgm:pt modelId="{0CE8C3B8-2232-4BA9-9295-D29B06F4963E}" type="sibTrans" cxnId="{F6A3FD8E-7876-4A38-BBF2-0A7C8020E94A}">
      <dgm:prSet/>
      <dgm:spPr/>
      <dgm:t>
        <a:bodyPr/>
        <a:lstStyle/>
        <a:p>
          <a:endParaRPr lang="el-GR"/>
        </a:p>
      </dgm:t>
    </dgm:pt>
    <dgm:pt modelId="{EC4F1C10-8FD4-4C88-982B-3412C71D7CFD}">
      <dgm:prSet custT="1"/>
      <dgm:spPr/>
      <dgm:t>
        <a:bodyPr/>
        <a:lstStyle/>
        <a:p>
          <a:r>
            <a:rPr lang="el-GR" altLang="el-GR" sz="1800" b="1" dirty="0" smtClean="0">
              <a:solidFill>
                <a:schemeClr val="tx1"/>
              </a:solidFill>
            </a:rPr>
            <a:t>προβλήματα</a:t>
          </a:r>
          <a:r>
            <a:rPr lang="en-US" altLang="el-GR" sz="1800" b="1" dirty="0" smtClean="0">
              <a:solidFill>
                <a:schemeClr val="tx1"/>
              </a:solidFill>
            </a:rPr>
            <a:t>                    </a:t>
          </a:r>
          <a:r>
            <a:rPr lang="el-GR" altLang="el-GR" sz="1800" b="1" dirty="0" smtClean="0">
              <a:solidFill>
                <a:schemeClr val="tx1"/>
              </a:solidFill>
            </a:rPr>
            <a:t>συμπεριφοράς</a:t>
          </a:r>
          <a:endParaRPr lang="el-GR" sz="1800" dirty="0">
            <a:solidFill>
              <a:schemeClr val="tx1"/>
            </a:solidFill>
          </a:endParaRPr>
        </a:p>
      </dgm:t>
    </dgm:pt>
    <dgm:pt modelId="{F0A09C5D-059F-40D7-BC10-8F1946C013EB}" type="parTrans" cxnId="{8F230408-E06E-405C-887C-971D2E4941AE}">
      <dgm:prSet/>
      <dgm:spPr/>
      <dgm:t>
        <a:bodyPr/>
        <a:lstStyle/>
        <a:p>
          <a:endParaRPr lang="el-GR"/>
        </a:p>
      </dgm:t>
    </dgm:pt>
    <dgm:pt modelId="{E94CBF1B-1C9A-423E-A382-ECF790673D27}" type="sibTrans" cxnId="{8F230408-E06E-405C-887C-971D2E4941AE}">
      <dgm:prSet/>
      <dgm:spPr/>
      <dgm:t>
        <a:bodyPr/>
        <a:lstStyle/>
        <a:p>
          <a:endParaRPr lang="el-GR"/>
        </a:p>
      </dgm:t>
    </dgm:pt>
    <dgm:pt modelId="{D14456D7-F897-41DC-BDCD-6D2431916506}">
      <dgm:prSet custT="1"/>
      <dgm:spPr/>
      <dgm:t>
        <a:bodyPr/>
        <a:lstStyle/>
        <a:p>
          <a:r>
            <a:rPr lang="el-GR" altLang="el-GR" sz="1800" b="1" dirty="0" smtClean="0">
              <a:solidFill>
                <a:schemeClr val="tx1"/>
              </a:solidFill>
            </a:rPr>
            <a:t>Φτωχά κίνητρα        </a:t>
          </a:r>
          <a:r>
            <a:rPr lang="en-US" altLang="el-GR" sz="1800" b="1" dirty="0" smtClean="0">
              <a:solidFill>
                <a:schemeClr val="tx1"/>
              </a:solidFill>
            </a:rPr>
            <a:t>    </a:t>
          </a:r>
          <a:r>
            <a:rPr lang="en-US" altLang="el-GR" sz="1800" b="1" dirty="0" smtClean="0"/>
            <a:t>       </a:t>
          </a:r>
          <a:endParaRPr lang="el-GR" sz="1800" dirty="0"/>
        </a:p>
      </dgm:t>
    </dgm:pt>
    <dgm:pt modelId="{C35919E0-6AAB-44FA-8033-C6BD09C350B8}" type="parTrans" cxnId="{E915E962-C333-4993-821B-AA83B178B44D}">
      <dgm:prSet/>
      <dgm:spPr/>
      <dgm:t>
        <a:bodyPr/>
        <a:lstStyle/>
        <a:p>
          <a:endParaRPr lang="el-GR"/>
        </a:p>
      </dgm:t>
    </dgm:pt>
    <dgm:pt modelId="{721EFC4F-E410-4C1A-8F8E-2480E50016E3}" type="sibTrans" cxnId="{E915E962-C333-4993-821B-AA83B178B44D}">
      <dgm:prSet/>
      <dgm:spPr/>
      <dgm:t>
        <a:bodyPr/>
        <a:lstStyle/>
        <a:p>
          <a:endParaRPr lang="el-GR"/>
        </a:p>
      </dgm:t>
    </dgm:pt>
    <dgm:pt modelId="{0154C2C4-D100-46C2-BF10-C56DD39D5C8E}">
      <dgm:prSet custT="1"/>
      <dgm:spPr/>
      <dgm:t>
        <a:bodyPr/>
        <a:lstStyle/>
        <a:p>
          <a:r>
            <a:rPr lang="el-GR" altLang="el-GR" sz="1800" b="1" dirty="0" smtClean="0">
              <a:solidFill>
                <a:schemeClr val="tx1"/>
              </a:solidFill>
            </a:rPr>
            <a:t>χαμηλή αυτοεκτίμηση</a:t>
          </a:r>
          <a:endParaRPr lang="el-GR" sz="1800" dirty="0">
            <a:solidFill>
              <a:schemeClr val="tx1"/>
            </a:solidFill>
          </a:endParaRPr>
        </a:p>
      </dgm:t>
    </dgm:pt>
    <dgm:pt modelId="{01C83EE3-0767-495F-A52A-8E5264352D35}" type="parTrans" cxnId="{7FBBB3E8-B583-4E99-A1FF-342A2081066D}">
      <dgm:prSet/>
      <dgm:spPr/>
      <dgm:t>
        <a:bodyPr/>
        <a:lstStyle/>
        <a:p>
          <a:endParaRPr lang="el-GR"/>
        </a:p>
      </dgm:t>
    </dgm:pt>
    <dgm:pt modelId="{9CD1BD29-B663-4F2B-AFE7-64F7A9280EEF}" type="sibTrans" cxnId="{7FBBB3E8-B583-4E99-A1FF-342A2081066D}">
      <dgm:prSet/>
      <dgm:spPr/>
      <dgm:t>
        <a:bodyPr/>
        <a:lstStyle/>
        <a:p>
          <a:endParaRPr lang="el-GR"/>
        </a:p>
      </dgm:t>
    </dgm:pt>
    <dgm:pt modelId="{F442744C-E5E1-4241-A86D-EC6E792E966D}">
      <dgm:prSet custT="1"/>
      <dgm:spPr/>
      <dgm:t>
        <a:bodyPr/>
        <a:lstStyle/>
        <a:p>
          <a:r>
            <a:rPr lang="el-GR" altLang="el-GR" sz="1800" b="1" dirty="0" smtClean="0">
              <a:solidFill>
                <a:schemeClr val="tx1"/>
              </a:solidFill>
            </a:rPr>
            <a:t>απόσυρση   </a:t>
          </a:r>
          <a:endParaRPr lang="el-GR" sz="1800" dirty="0">
            <a:solidFill>
              <a:schemeClr val="tx1"/>
            </a:solidFill>
          </a:endParaRPr>
        </a:p>
      </dgm:t>
    </dgm:pt>
    <dgm:pt modelId="{D3BE00E1-3111-4F64-90E4-03A834C47BB9}" type="parTrans" cxnId="{12765711-2E65-456D-BBA1-275C4F2AA53E}">
      <dgm:prSet/>
      <dgm:spPr/>
      <dgm:t>
        <a:bodyPr/>
        <a:lstStyle/>
        <a:p>
          <a:endParaRPr lang="el-GR"/>
        </a:p>
      </dgm:t>
    </dgm:pt>
    <dgm:pt modelId="{F6A3B0AC-3D63-4178-9729-D4648FEDED4A}" type="sibTrans" cxnId="{12765711-2E65-456D-BBA1-275C4F2AA53E}">
      <dgm:prSet/>
      <dgm:spPr/>
      <dgm:t>
        <a:bodyPr/>
        <a:lstStyle/>
        <a:p>
          <a:endParaRPr lang="el-GR"/>
        </a:p>
      </dgm:t>
    </dgm:pt>
    <dgm:pt modelId="{76C5927F-BCE3-4FE4-BB10-00F55AD4E5D2}" type="pres">
      <dgm:prSet presAssocID="{631C6EB1-4CB9-4F4E-A548-5BD0AC6A56A3}" presName="Name0" presStyleCnt="0">
        <dgm:presLayoutVars>
          <dgm:chMax val="1"/>
          <dgm:dir/>
          <dgm:animLvl val="ctr"/>
          <dgm:resizeHandles val="exact"/>
        </dgm:presLayoutVars>
      </dgm:prSet>
      <dgm:spPr/>
      <dgm:t>
        <a:bodyPr/>
        <a:lstStyle/>
        <a:p>
          <a:endParaRPr lang="el-GR"/>
        </a:p>
      </dgm:t>
    </dgm:pt>
    <dgm:pt modelId="{D001E2E5-24E3-4106-8473-5169A211A368}" type="pres">
      <dgm:prSet presAssocID="{B5FB5996-349B-4082-8C37-F23BA393A93A}" presName="centerShape" presStyleLbl="node0" presStyleIdx="0" presStyleCnt="1" custScaleX="279770" custLinFactNeighborX="1221" custLinFactNeighborY="3436"/>
      <dgm:spPr/>
      <dgm:t>
        <a:bodyPr/>
        <a:lstStyle/>
        <a:p>
          <a:endParaRPr lang="el-GR"/>
        </a:p>
      </dgm:t>
    </dgm:pt>
    <dgm:pt modelId="{726635E1-59E9-49E5-B986-8A68CB1BBF0D}" type="pres">
      <dgm:prSet presAssocID="{7ADEDAFC-7EB3-4AF5-93C4-51EA6A6DD5B4}" presName="parTrans" presStyleLbl="sibTrans2D1" presStyleIdx="0" presStyleCnt="7"/>
      <dgm:spPr/>
      <dgm:t>
        <a:bodyPr/>
        <a:lstStyle/>
        <a:p>
          <a:endParaRPr lang="el-GR"/>
        </a:p>
      </dgm:t>
    </dgm:pt>
    <dgm:pt modelId="{23257F8A-B820-4CBF-A735-33F0F7E186E4}" type="pres">
      <dgm:prSet presAssocID="{7ADEDAFC-7EB3-4AF5-93C4-51EA6A6DD5B4}" presName="connectorText" presStyleLbl="sibTrans2D1" presStyleIdx="0" presStyleCnt="7"/>
      <dgm:spPr/>
      <dgm:t>
        <a:bodyPr/>
        <a:lstStyle/>
        <a:p>
          <a:endParaRPr lang="el-GR"/>
        </a:p>
      </dgm:t>
    </dgm:pt>
    <dgm:pt modelId="{17110D63-77CE-4C28-A93A-B850DCC51157}" type="pres">
      <dgm:prSet presAssocID="{BF5DB322-2539-44BB-96B1-A9AC96619798}" presName="node" presStyleLbl="node1" presStyleIdx="0" presStyleCnt="7" custScaleX="274214" custRadScaleRad="99405" custRadScaleInc="13007">
        <dgm:presLayoutVars>
          <dgm:bulletEnabled val="1"/>
        </dgm:presLayoutVars>
      </dgm:prSet>
      <dgm:spPr/>
      <dgm:t>
        <a:bodyPr/>
        <a:lstStyle/>
        <a:p>
          <a:endParaRPr lang="el-GR"/>
        </a:p>
      </dgm:t>
    </dgm:pt>
    <dgm:pt modelId="{BF45C9BD-6347-4B41-8E59-950F8DD6EAF2}" type="pres">
      <dgm:prSet presAssocID="{4CC146EC-4B1E-49E8-BD16-5413A391E82C}" presName="parTrans" presStyleLbl="sibTrans2D1" presStyleIdx="1" presStyleCnt="7" custLinFactNeighborX="9837" custLinFactNeighborY="-740"/>
      <dgm:spPr/>
      <dgm:t>
        <a:bodyPr/>
        <a:lstStyle/>
        <a:p>
          <a:endParaRPr lang="el-GR"/>
        </a:p>
      </dgm:t>
    </dgm:pt>
    <dgm:pt modelId="{4E751A28-D5D4-42AD-9CF8-EC20288447CE}" type="pres">
      <dgm:prSet presAssocID="{4CC146EC-4B1E-49E8-BD16-5413A391E82C}" presName="connectorText" presStyleLbl="sibTrans2D1" presStyleIdx="1" presStyleCnt="7"/>
      <dgm:spPr/>
      <dgm:t>
        <a:bodyPr/>
        <a:lstStyle/>
        <a:p>
          <a:endParaRPr lang="el-GR"/>
        </a:p>
      </dgm:t>
    </dgm:pt>
    <dgm:pt modelId="{AA5DD7F3-71E4-42E6-9C19-D0A758F91F64}" type="pres">
      <dgm:prSet presAssocID="{76DB8A7A-F4E7-414E-A880-612D6C14716B}" presName="node" presStyleLbl="node1" presStyleIdx="1" presStyleCnt="7" custScaleX="178332" custRadScaleRad="135824" custRadScaleInc="54327">
        <dgm:presLayoutVars>
          <dgm:bulletEnabled val="1"/>
        </dgm:presLayoutVars>
      </dgm:prSet>
      <dgm:spPr/>
      <dgm:t>
        <a:bodyPr/>
        <a:lstStyle/>
        <a:p>
          <a:endParaRPr lang="el-GR"/>
        </a:p>
      </dgm:t>
    </dgm:pt>
    <dgm:pt modelId="{306B22D8-7484-415E-B165-73CC187F7B61}" type="pres">
      <dgm:prSet presAssocID="{6417223D-8E0C-4A5C-8D34-88A88E98D4E2}" presName="parTrans" presStyleLbl="sibTrans2D1" presStyleIdx="2" presStyleCnt="7" custScaleX="141638" custLinFactNeighborX="3955" custLinFactNeighborY="22013"/>
      <dgm:spPr/>
      <dgm:t>
        <a:bodyPr/>
        <a:lstStyle/>
        <a:p>
          <a:endParaRPr lang="el-GR"/>
        </a:p>
      </dgm:t>
    </dgm:pt>
    <dgm:pt modelId="{BF44F2FD-A5B4-449D-B867-9C8C273452A8}" type="pres">
      <dgm:prSet presAssocID="{6417223D-8E0C-4A5C-8D34-88A88E98D4E2}" presName="connectorText" presStyleLbl="sibTrans2D1" presStyleIdx="2" presStyleCnt="7"/>
      <dgm:spPr/>
      <dgm:t>
        <a:bodyPr/>
        <a:lstStyle/>
        <a:p>
          <a:endParaRPr lang="el-GR"/>
        </a:p>
      </dgm:t>
    </dgm:pt>
    <dgm:pt modelId="{A39AEDF8-8F2F-4C73-8A2E-8569265D2A46}" type="pres">
      <dgm:prSet presAssocID="{319A043A-CC34-4BAF-84F2-C829B49219FC}" presName="node" presStyleLbl="node1" presStyleIdx="2" presStyleCnt="7" custScaleX="178332" custRadScaleRad="150383" custRadScaleInc="-1131">
        <dgm:presLayoutVars>
          <dgm:bulletEnabled val="1"/>
        </dgm:presLayoutVars>
      </dgm:prSet>
      <dgm:spPr/>
      <dgm:t>
        <a:bodyPr/>
        <a:lstStyle/>
        <a:p>
          <a:endParaRPr lang="el-GR"/>
        </a:p>
      </dgm:t>
    </dgm:pt>
    <dgm:pt modelId="{4D6C03C8-04ED-45F0-A183-13E60862E56E}" type="pres">
      <dgm:prSet presAssocID="{F0A09C5D-059F-40D7-BC10-8F1946C013EB}" presName="parTrans" presStyleLbl="sibTrans2D1" presStyleIdx="3" presStyleCnt="7"/>
      <dgm:spPr/>
      <dgm:t>
        <a:bodyPr/>
        <a:lstStyle/>
        <a:p>
          <a:endParaRPr lang="el-GR"/>
        </a:p>
      </dgm:t>
    </dgm:pt>
    <dgm:pt modelId="{372E3C98-1FC9-46EE-A33A-353FB4CE1D3E}" type="pres">
      <dgm:prSet presAssocID="{F0A09C5D-059F-40D7-BC10-8F1946C013EB}" presName="connectorText" presStyleLbl="sibTrans2D1" presStyleIdx="3" presStyleCnt="7"/>
      <dgm:spPr/>
      <dgm:t>
        <a:bodyPr/>
        <a:lstStyle/>
        <a:p>
          <a:endParaRPr lang="el-GR"/>
        </a:p>
      </dgm:t>
    </dgm:pt>
    <dgm:pt modelId="{EC1CF9E2-A8EA-4D72-AD6A-A2FBBB234376}" type="pres">
      <dgm:prSet presAssocID="{EC4F1C10-8FD4-4C88-982B-3412C71D7CFD}" presName="node" presStyleLbl="node1" presStyleIdx="3" presStyleCnt="7" custScaleX="239226" custRadScaleRad="111915" custRadScaleInc="-24801">
        <dgm:presLayoutVars>
          <dgm:bulletEnabled val="1"/>
        </dgm:presLayoutVars>
      </dgm:prSet>
      <dgm:spPr/>
      <dgm:t>
        <a:bodyPr/>
        <a:lstStyle/>
        <a:p>
          <a:endParaRPr lang="el-GR"/>
        </a:p>
      </dgm:t>
    </dgm:pt>
    <dgm:pt modelId="{D327746A-249A-4DC6-AE0B-997C1E6F33D1}" type="pres">
      <dgm:prSet presAssocID="{D3BE00E1-3111-4F64-90E4-03A834C47BB9}" presName="parTrans" presStyleLbl="sibTrans2D1" presStyleIdx="4" presStyleCnt="7"/>
      <dgm:spPr/>
      <dgm:t>
        <a:bodyPr/>
        <a:lstStyle/>
        <a:p>
          <a:endParaRPr lang="el-GR"/>
        </a:p>
      </dgm:t>
    </dgm:pt>
    <dgm:pt modelId="{F1B327BF-63E4-4DFE-92AA-80D4AC5D8DF7}" type="pres">
      <dgm:prSet presAssocID="{D3BE00E1-3111-4F64-90E4-03A834C47BB9}" presName="connectorText" presStyleLbl="sibTrans2D1" presStyleIdx="4" presStyleCnt="7"/>
      <dgm:spPr/>
      <dgm:t>
        <a:bodyPr/>
        <a:lstStyle/>
        <a:p>
          <a:endParaRPr lang="el-GR"/>
        </a:p>
      </dgm:t>
    </dgm:pt>
    <dgm:pt modelId="{424245FA-57B5-4EBF-A562-F5A2BADC3369}" type="pres">
      <dgm:prSet presAssocID="{F442744C-E5E1-4241-A86D-EC6E792E966D}" presName="node" presStyleLbl="node1" presStyleIdx="4" presStyleCnt="7" custScaleX="178332" custRadScaleRad="120543" custRadScaleInc="48301">
        <dgm:presLayoutVars>
          <dgm:bulletEnabled val="1"/>
        </dgm:presLayoutVars>
      </dgm:prSet>
      <dgm:spPr/>
      <dgm:t>
        <a:bodyPr/>
        <a:lstStyle/>
        <a:p>
          <a:endParaRPr lang="el-GR"/>
        </a:p>
      </dgm:t>
    </dgm:pt>
    <dgm:pt modelId="{1A689CAF-F35C-4D5F-9582-745422B0CE37}" type="pres">
      <dgm:prSet presAssocID="{01C83EE3-0767-495F-A52A-8E5264352D35}" presName="parTrans" presStyleLbl="sibTrans2D1" presStyleIdx="5" presStyleCnt="7"/>
      <dgm:spPr/>
      <dgm:t>
        <a:bodyPr/>
        <a:lstStyle/>
        <a:p>
          <a:endParaRPr lang="el-GR"/>
        </a:p>
      </dgm:t>
    </dgm:pt>
    <dgm:pt modelId="{308B7354-6E22-452C-A4AB-6D4DD65BBCD7}" type="pres">
      <dgm:prSet presAssocID="{01C83EE3-0767-495F-A52A-8E5264352D35}" presName="connectorText" presStyleLbl="sibTrans2D1" presStyleIdx="5" presStyleCnt="7"/>
      <dgm:spPr/>
      <dgm:t>
        <a:bodyPr/>
        <a:lstStyle/>
        <a:p>
          <a:endParaRPr lang="el-GR"/>
        </a:p>
      </dgm:t>
    </dgm:pt>
    <dgm:pt modelId="{5C84785C-9FC8-466F-864B-B4B1F26CA242}" type="pres">
      <dgm:prSet presAssocID="{0154C2C4-D100-46C2-BF10-C56DD39D5C8E}" presName="node" presStyleLbl="node1" presStyleIdx="5" presStyleCnt="7" custScaleX="192932" custRadScaleRad="160630" custRadScaleInc="-3987">
        <dgm:presLayoutVars>
          <dgm:bulletEnabled val="1"/>
        </dgm:presLayoutVars>
      </dgm:prSet>
      <dgm:spPr/>
      <dgm:t>
        <a:bodyPr/>
        <a:lstStyle/>
        <a:p>
          <a:endParaRPr lang="el-GR"/>
        </a:p>
      </dgm:t>
    </dgm:pt>
    <dgm:pt modelId="{E44CBFC0-3EB4-4830-A9BF-01CF38F4FCD8}" type="pres">
      <dgm:prSet presAssocID="{C35919E0-6AAB-44FA-8033-C6BD09C350B8}" presName="parTrans" presStyleLbl="sibTrans2D1" presStyleIdx="6" presStyleCnt="7"/>
      <dgm:spPr/>
      <dgm:t>
        <a:bodyPr/>
        <a:lstStyle/>
        <a:p>
          <a:endParaRPr lang="el-GR"/>
        </a:p>
      </dgm:t>
    </dgm:pt>
    <dgm:pt modelId="{6CD364A2-A28D-49E9-876F-638477C24D61}" type="pres">
      <dgm:prSet presAssocID="{C35919E0-6AAB-44FA-8033-C6BD09C350B8}" presName="connectorText" presStyleLbl="sibTrans2D1" presStyleIdx="6" presStyleCnt="7"/>
      <dgm:spPr/>
      <dgm:t>
        <a:bodyPr/>
        <a:lstStyle/>
        <a:p>
          <a:endParaRPr lang="el-GR"/>
        </a:p>
      </dgm:t>
    </dgm:pt>
    <dgm:pt modelId="{C52123B0-F610-4D9A-8434-A3319B1EB9EF}" type="pres">
      <dgm:prSet presAssocID="{D14456D7-F897-41DC-BDCD-6D2431916506}" presName="node" presStyleLbl="node1" presStyleIdx="6" presStyleCnt="7" custScaleX="178332" custRadScaleRad="134456" custRadScaleInc="-46144">
        <dgm:presLayoutVars>
          <dgm:bulletEnabled val="1"/>
        </dgm:presLayoutVars>
      </dgm:prSet>
      <dgm:spPr/>
      <dgm:t>
        <a:bodyPr/>
        <a:lstStyle/>
        <a:p>
          <a:endParaRPr lang="el-GR"/>
        </a:p>
      </dgm:t>
    </dgm:pt>
  </dgm:ptLst>
  <dgm:cxnLst>
    <dgm:cxn modelId="{74672F22-22F9-4293-984A-6475BD568FC2}" type="presOf" srcId="{C35919E0-6AAB-44FA-8033-C6BD09C350B8}" destId="{6CD364A2-A28D-49E9-876F-638477C24D61}" srcOrd="1" destOrd="0" presId="urn:microsoft.com/office/officeart/2005/8/layout/radial5"/>
    <dgm:cxn modelId="{73CEC931-A949-4B8E-B2C8-4AC35B4C5991}" type="presOf" srcId="{F0A09C5D-059F-40D7-BC10-8F1946C013EB}" destId="{372E3C98-1FC9-46EE-A33A-353FB4CE1D3E}" srcOrd="1" destOrd="0" presId="urn:microsoft.com/office/officeart/2005/8/layout/radial5"/>
    <dgm:cxn modelId="{F6A3FD8E-7876-4A38-BBF2-0A7C8020E94A}" srcId="{B5FB5996-349B-4082-8C37-F23BA393A93A}" destId="{319A043A-CC34-4BAF-84F2-C829B49219FC}" srcOrd="2" destOrd="0" parTransId="{6417223D-8E0C-4A5C-8D34-88A88E98D4E2}" sibTransId="{0CE8C3B8-2232-4BA9-9295-D29B06F4963E}"/>
    <dgm:cxn modelId="{740A0C75-4FBE-4972-8A8F-582D4631F2A5}" type="presOf" srcId="{7ADEDAFC-7EB3-4AF5-93C4-51EA6A6DD5B4}" destId="{23257F8A-B820-4CBF-A735-33F0F7E186E4}" srcOrd="1" destOrd="0" presId="urn:microsoft.com/office/officeart/2005/8/layout/radial5"/>
    <dgm:cxn modelId="{437716D9-06A1-4C04-96FE-3AB4763D4C15}" type="presOf" srcId="{F442744C-E5E1-4241-A86D-EC6E792E966D}" destId="{424245FA-57B5-4EBF-A562-F5A2BADC3369}" srcOrd="0" destOrd="0" presId="urn:microsoft.com/office/officeart/2005/8/layout/radial5"/>
    <dgm:cxn modelId="{B426C484-0C7C-44FA-80FA-9EC9459C173E}" srcId="{631C6EB1-4CB9-4F4E-A548-5BD0AC6A56A3}" destId="{B5FB5996-349B-4082-8C37-F23BA393A93A}" srcOrd="0" destOrd="0" parTransId="{69C042D6-D12B-4EAD-AAB0-CED1084F04B5}" sibTransId="{2247E65E-848C-4889-957D-486740B6D151}"/>
    <dgm:cxn modelId="{ED56271B-0165-43FB-8DA0-166CDB596FFF}" srcId="{B5FB5996-349B-4082-8C37-F23BA393A93A}" destId="{76DB8A7A-F4E7-414E-A880-612D6C14716B}" srcOrd="1" destOrd="0" parTransId="{4CC146EC-4B1E-49E8-BD16-5413A391E82C}" sibTransId="{37688B4B-691A-477B-B6EA-EA68EC441647}"/>
    <dgm:cxn modelId="{899B003C-3515-4C1D-BF17-EE1994AB5DF7}" type="presOf" srcId="{4CC146EC-4B1E-49E8-BD16-5413A391E82C}" destId="{4E751A28-D5D4-42AD-9CF8-EC20288447CE}" srcOrd="1" destOrd="0" presId="urn:microsoft.com/office/officeart/2005/8/layout/radial5"/>
    <dgm:cxn modelId="{1A564B02-5624-41E4-891A-09CDA4B85C23}" type="presOf" srcId="{7ADEDAFC-7EB3-4AF5-93C4-51EA6A6DD5B4}" destId="{726635E1-59E9-49E5-B986-8A68CB1BBF0D}" srcOrd="0" destOrd="0" presId="urn:microsoft.com/office/officeart/2005/8/layout/radial5"/>
    <dgm:cxn modelId="{7FBBB3E8-B583-4E99-A1FF-342A2081066D}" srcId="{B5FB5996-349B-4082-8C37-F23BA393A93A}" destId="{0154C2C4-D100-46C2-BF10-C56DD39D5C8E}" srcOrd="5" destOrd="0" parTransId="{01C83EE3-0767-495F-A52A-8E5264352D35}" sibTransId="{9CD1BD29-B663-4F2B-AFE7-64F7A9280EEF}"/>
    <dgm:cxn modelId="{AD1F0DC8-F946-43B5-9428-DAD2E8827A40}" type="presOf" srcId="{F0A09C5D-059F-40D7-BC10-8F1946C013EB}" destId="{4D6C03C8-04ED-45F0-A183-13E60862E56E}" srcOrd="0" destOrd="0" presId="urn:microsoft.com/office/officeart/2005/8/layout/radial5"/>
    <dgm:cxn modelId="{16CA4D9D-E58D-4103-926F-ED3FF04200D3}" type="presOf" srcId="{76DB8A7A-F4E7-414E-A880-612D6C14716B}" destId="{AA5DD7F3-71E4-42E6-9C19-D0A758F91F64}" srcOrd="0" destOrd="0" presId="urn:microsoft.com/office/officeart/2005/8/layout/radial5"/>
    <dgm:cxn modelId="{6D02D8F6-8932-410C-8F70-C5E45F58602A}" type="presOf" srcId="{6417223D-8E0C-4A5C-8D34-88A88E98D4E2}" destId="{BF44F2FD-A5B4-449D-B867-9C8C273452A8}" srcOrd="1" destOrd="0" presId="urn:microsoft.com/office/officeart/2005/8/layout/radial5"/>
    <dgm:cxn modelId="{3539033F-CFED-449E-B007-CDF4A8455C1E}" type="presOf" srcId="{4CC146EC-4B1E-49E8-BD16-5413A391E82C}" destId="{BF45C9BD-6347-4B41-8E59-950F8DD6EAF2}" srcOrd="0" destOrd="0" presId="urn:microsoft.com/office/officeart/2005/8/layout/radial5"/>
    <dgm:cxn modelId="{C6940C9E-4383-4B70-809A-541635FC4BF7}" type="presOf" srcId="{EC4F1C10-8FD4-4C88-982B-3412C71D7CFD}" destId="{EC1CF9E2-A8EA-4D72-AD6A-A2FBBB234376}" srcOrd="0" destOrd="0" presId="urn:microsoft.com/office/officeart/2005/8/layout/radial5"/>
    <dgm:cxn modelId="{A66B5586-5E28-48F7-A517-6A93C33FD582}" srcId="{B5FB5996-349B-4082-8C37-F23BA393A93A}" destId="{BF5DB322-2539-44BB-96B1-A9AC96619798}" srcOrd="0" destOrd="0" parTransId="{7ADEDAFC-7EB3-4AF5-93C4-51EA6A6DD5B4}" sibTransId="{BC323519-5E63-4007-811F-8D4D917B7400}"/>
    <dgm:cxn modelId="{F7BDA656-7890-4AE7-89DD-CB20ED533B3E}" type="presOf" srcId="{6417223D-8E0C-4A5C-8D34-88A88E98D4E2}" destId="{306B22D8-7484-415E-B165-73CC187F7B61}" srcOrd="0" destOrd="0" presId="urn:microsoft.com/office/officeart/2005/8/layout/radial5"/>
    <dgm:cxn modelId="{1A0646BB-9987-4AAB-9AFF-7821A859A452}" type="presOf" srcId="{0154C2C4-D100-46C2-BF10-C56DD39D5C8E}" destId="{5C84785C-9FC8-466F-864B-B4B1F26CA242}" srcOrd="0" destOrd="0" presId="urn:microsoft.com/office/officeart/2005/8/layout/radial5"/>
    <dgm:cxn modelId="{12765711-2E65-456D-BBA1-275C4F2AA53E}" srcId="{B5FB5996-349B-4082-8C37-F23BA393A93A}" destId="{F442744C-E5E1-4241-A86D-EC6E792E966D}" srcOrd="4" destOrd="0" parTransId="{D3BE00E1-3111-4F64-90E4-03A834C47BB9}" sibTransId="{F6A3B0AC-3D63-4178-9729-D4648FEDED4A}"/>
    <dgm:cxn modelId="{3600FA97-B28C-45AC-873E-3706F27453FD}" type="presOf" srcId="{BF5DB322-2539-44BB-96B1-A9AC96619798}" destId="{17110D63-77CE-4C28-A93A-B850DCC51157}" srcOrd="0" destOrd="0" presId="urn:microsoft.com/office/officeart/2005/8/layout/radial5"/>
    <dgm:cxn modelId="{B1508B23-3F0E-4143-800F-2067D6DD6D6E}" type="presOf" srcId="{01C83EE3-0767-495F-A52A-8E5264352D35}" destId="{308B7354-6E22-452C-A4AB-6D4DD65BBCD7}" srcOrd="1" destOrd="0" presId="urn:microsoft.com/office/officeart/2005/8/layout/radial5"/>
    <dgm:cxn modelId="{E915E962-C333-4993-821B-AA83B178B44D}" srcId="{B5FB5996-349B-4082-8C37-F23BA393A93A}" destId="{D14456D7-F897-41DC-BDCD-6D2431916506}" srcOrd="6" destOrd="0" parTransId="{C35919E0-6AAB-44FA-8033-C6BD09C350B8}" sibTransId="{721EFC4F-E410-4C1A-8F8E-2480E50016E3}"/>
    <dgm:cxn modelId="{D4A6EDD4-AF31-4E38-BC28-F8E24BBA0F9C}" type="presOf" srcId="{B5FB5996-349B-4082-8C37-F23BA393A93A}" destId="{D001E2E5-24E3-4106-8473-5169A211A368}" srcOrd="0" destOrd="0" presId="urn:microsoft.com/office/officeart/2005/8/layout/radial5"/>
    <dgm:cxn modelId="{70059DD1-46CC-4B2C-B546-25D5097EABF4}" type="presOf" srcId="{631C6EB1-4CB9-4F4E-A548-5BD0AC6A56A3}" destId="{76C5927F-BCE3-4FE4-BB10-00F55AD4E5D2}" srcOrd="0" destOrd="0" presId="urn:microsoft.com/office/officeart/2005/8/layout/radial5"/>
    <dgm:cxn modelId="{BA64153D-3E3C-4103-9926-165BD5520012}" type="presOf" srcId="{D14456D7-F897-41DC-BDCD-6D2431916506}" destId="{C52123B0-F610-4D9A-8434-A3319B1EB9EF}" srcOrd="0" destOrd="0" presId="urn:microsoft.com/office/officeart/2005/8/layout/radial5"/>
    <dgm:cxn modelId="{C143ACDE-E921-4D67-8576-7EEAA4B00AF8}" type="presOf" srcId="{01C83EE3-0767-495F-A52A-8E5264352D35}" destId="{1A689CAF-F35C-4D5F-9582-745422B0CE37}" srcOrd="0" destOrd="0" presId="urn:microsoft.com/office/officeart/2005/8/layout/radial5"/>
    <dgm:cxn modelId="{8F230408-E06E-405C-887C-971D2E4941AE}" srcId="{B5FB5996-349B-4082-8C37-F23BA393A93A}" destId="{EC4F1C10-8FD4-4C88-982B-3412C71D7CFD}" srcOrd="3" destOrd="0" parTransId="{F0A09C5D-059F-40D7-BC10-8F1946C013EB}" sibTransId="{E94CBF1B-1C9A-423E-A382-ECF790673D27}"/>
    <dgm:cxn modelId="{33BAA48F-3463-43B8-B23B-77BB48557349}" type="presOf" srcId="{D3BE00E1-3111-4F64-90E4-03A834C47BB9}" destId="{F1B327BF-63E4-4DFE-92AA-80D4AC5D8DF7}" srcOrd="1" destOrd="0" presId="urn:microsoft.com/office/officeart/2005/8/layout/radial5"/>
    <dgm:cxn modelId="{D4CA8C1D-E6CD-4916-A73D-33F2DF8498C1}" type="presOf" srcId="{D3BE00E1-3111-4F64-90E4-03A834C47BB9}" destId="{D327746A-249A-4DC6-AE0B-997C1E6F33D1}" srcOrd="0" destOrd="0" presId="urn:microsoft.com/office/officeart/2005/8/layout/radial5"/>
    <dgm:cxn modelId="{458A937A-4D96-4A77-973C-E1D3A1CEB2CA}" type="presOf" srcId="{C35919E0-6AAB-44FA-8033-C6BD09C350B8}" destId="{E44CBFC0-3EB4-4830-A9BF-01CF38F4FCD8}" srcOrd="0" destOrd="0" presId="urn:microsoft.com/office/officeart/2005/8/layout/radial5"/>
    <dgm:cxn modelId="{17C2E36A-F691-4B1E-8002-411983C1B0ED}" type="presOf" srcId="{319A043A-CC34-4BAF-84F2-C829B49219FC}" destId="{A39AEDF8-8F2F-4C73-8A2E-8569265D2A46}" srcOrd="0" destOrd="0" presId="urn:microsoft.com/office/officeart/2005/8/layout/radial5"/>
    <dgm:cxn modelId="{6D07E30E-95F8-4874-BC13-73F4420342DF}" type="presParOf" srcId="{76C5927F-BCE3-4FE4-BB10-00F55AD4E5D2}" destId="{D001E2E5-24E3-4106-8473-5169A211A368}" srcOrd="0" destOrd="0" presId="urn:microsoft.com/office/officeart/2005/8/layout/radial5"/>
    <dgm:cxn modelId="{8A9B795D-CE50-44C0-B8EA-99DC2623EDA7}" type="presParOf" srcId="{76C5927F-BCE3-4FE4-BB10-00F55AD4E5D2}" destId="{726635E1-59E9-49E5-B986-8A68CB1BBF0D}" srcOrd="1" destOrd="0" presId="urn:microsoft.com/office/officeart/2005/8/layout/radial5"/>
    <dgm:cxn modelId="{30F3593F-6687-419E-94C1-3A59643DFF74}" type="presParOf" srcId="{726635E1-59E9-49E5-B986-8A68CB1BBF0D}" destId="{23257F8A-B820-4CBF-A735-33F0F7E186E4}" srcOrd="0" destOrd="0" presId="urn:microsoft.com/office/officeart/2005/8/layout/radial5"/>
    <dgm:cxn modelId="{6E7A37CF-43D9-49E4-AA53-39542519F725}" type="presParOf" srcId="{76C5927F-BCE3-4FE4-BB10-00F55AD4E5D2}" destId="{17110D63-77CE-4C28-A93A-B850DCC51157}" srcOrd="2" destOrd="0" presId="urn:microsoft.com/office/officeart/2005/8/layout/radial5"/>
    <dgm:cxn modelId="{CF69B9A9-FCB3-41CD-8F1B-26DC18892599}" type="presParOf" srcId="{76C5927F-BCE3-4FE4-BB10-00F55AD4E5D2}" destId="{BF45C9BD-6347-4B41-8E59-950F8DD6EAF2}" srcOrd="3" destOrd="0" presId="urn:microsoft.com/office/officeart/2005/8/layout/radial5"/>
    <dgm:cxn modelId="{822F3D7B-9F26-4C04-B06D-CD594D18634E}" type="presParOf" srcId="{BF45C9BD-6347-4B41-8E59-950F8DD6EAF2}" destId="{4E751A28-D5D4-42AD-9CF8-EC20288447CE}" srcOrd="0" destOrd="0" presId="urn:microsoft.com/office/officeart/2005/8/layout/radial5"/>
    <dgm:cxn modelId="{324824E5-5743-42DF-858E-6D4420C5F749}" type="presParOf" srcId="{76C5927F-BCE3-4FE4-BB10-00F55AD4E5D2}" destId="{AA5DD7F3-71E4-42E6-9C19-D0A758F91F64}" srcOrd="4" destOrd="0" presId="urn:microsoft.com/office/officeart/2005/8/layout/radial5"/>
    <dgm:cxn modelId="{67EBACEE-2578-4833-9886-ECD17B4AE809}" type="presParOf" srcId="{76C5927F-BCE3-4FE4-BB10-00F55AD4E5D2}" destId="{306B22D8-7484-415E-B165-73CC187F7B61}" srcOrd="5" destOrd="0" presId="urn:microsoft.com/office/officeart/2005/8/layout/radial5"/>
    <dgm:cxn modelId="{E92B5293-8F9B-4C0C-B541-5237D6CA3C12}" type="presParOf" srcId="{306B22D8-7484-415E-B165-73CC187F7B61}" destId="{BF44F2FD-A5B4-449D-B867-9C8C273452A8}" srcOrd="0" destOrd="0" presId="urn:microsoft.com/office/officeart/2005/8/layout/radial5"/>
    <dgm:cxn modelId="{01661BD1-2A4E-40C9-A73E-FA1B063BAB79}" type="presParOf" srcId="{76C5927F-BCE3-4FE4-BB10-00F55AD4E5D2}" destId="{A39AEDF8-8F2F-4C73-8A2E-8569265D2A46}" srcOrd="6" destOrd="0" presId="urn:microsoft.com/office/officeart/2005/8/layout/radial5"/>
    <dgm:cxn modelId="{FF7D515B-23EA-419C-95DE-4AFDC0794C3B}" type="presParOf" srcId="{76C5927F-BCE3-4FE4-BB10-00F55AD4E5D2}" destId="{4D6C03C8-04ED-45F0-A183-13E60862E56E}" srcOrd="7" destOrd="0" presId="urn:microsoft.com/office/officeart/2005/8/layout/radial5"/>
    <dgm:cxn modelId="{C8406F42-CE46-4F4A-91FE-5F67648AA129}" type="presParOf" srcId="{4D6C03C8-04ED-45F0-A183-13E60862E56E}" destId="{372E3C98-1FC9-46EE-A33A-353FB4CE1D3E}" srcOrd="0" destOrd="0" presId="urn:microsoft.com/office/officeart/2005/8/layout/radial5"/>
    <dgm:cxn modelId="{47DF5EAA-BDFA-4069-A316-E72F6D1FA01C}" type="presParOf" srcId="{76C5927F-BCE3-4FE4-BB10-00F55AD4E5D2}" destId="{EC1CF9E2-A8EA-4D72-AD6A-A2FBBB234376}" srcOrd="8" destOrd="0" presId="urn:microsoft.com/office/officeart/2005/8/layout/radial5"/>
    <dgm:cxn modelId="{F0891751-2D54-445C-B9DB-824350FF88F2}" type="presParOf" srcId="{76C5927F-BCE3-4FE4-BB10-00F55AD4E5D2}" destId="{D327746A-249A-4DC6-AE0B-997C1E6F33D1}" srcOrd="9" destOrd="0" presId="urn:microsoft.com/office/officeart/2005/8/layout/radial5"/>
    <dgm:cxn modelId="{0E66C8A0-D8B1-4A78-B6D1-50A30D0ED987}" type="presParOf" srcId="{D327746A-249A-4DC6-AE0B-997C1E6F33D1}" destId="{F1B327BF-63E4-4DFE-92AA-80D4AC5D8DF7}" srcOrd="0" destOrd="0" presId="urn:microsoft.com/office/officeart/2005/8/layout/radial5"/>
    <dgm:cxn modelId="{68600F1B-8F1B-4452-9BDE-10C310D8FA07}" type="presParOf" srcId="{76C5927F-BCE3-4FE4-BB10-00F55AD4E5D2}" destId="{424245FA-57B5-4EBF-A562-F5A2BADC3369}" srcOrd="10" destOrd="0" presId="urn:microsoft.com/office/officeart/2005/8/layout/radial5"/>
    <dgm:cxn modelId="{40EEC42F-0E07-4D20-8613-EEF82058CFC5}" type="presParOf" srcId="{76C5927F-BCE3-4FE4-BB10-00F55AD4E5D2}" destId="{1A689CAF-F35C-4D5F-9582-745422B0CE37}" srcOrd="11" destOrd="0" presId="urn:microsoft.com/office/officeart/2005/8/layout/radial5"/>
    <dgm:cxn modelId="{258965B5-A7C1-43EA-8068-C5AE7ACBE7C2}" type="presParOf" srcId="{1A689CAF-F35C-4D5F-9582-745422B0CE37}" destId="{308B7354-6E22-452C-A4AB-6D4DD65BBCD7}" srcOrd="0" destOrd="0" presId="urn:microsoft.com/office/officeart/2005/8/layout/radial5"/>
    <dgm:cxn modelId="{04C7630C-B66C-4D3E-AA0C-A4EA3EB053A6}" type="presParOf" srcId="{76C5927F-BCE3-4FE4-BB10-00F55AD4E5D2}" destId="{5C84785C-9FC8-466F-864B-B4B1F26CA242}" srcOrd="12" destOrd="0" presId="urn:microsoft.com/office/officeart/2005/8/layout/radial5"/>
    <dgm:cxn modelId="{5D0601B9-5486-44E3-9016-A0EED7BF8700}" type="presParOf" srcId="{76C5927F-BCE3-4FE4-BB10-00F55AD4E5D2}" destId="{E44CBFC0-3EB4-4830-A9BF-01CF38F4FCD8}" srcOrd="13" destOrd="0" presId="urn:microsoft.com/office/officeart/2005/8/layout/radial5"/>
    <dgm:cxn modelId="{183781CB-0025-4768-B687-3A85ED614DBE}" type="presParOf" srcId="{E44CBFC0-3EB4-4830-A9BF-01CF38F4FCD8}" destId="{6CD364A2-A28D-49E9-876F-638477C24D61}" srcOrd="0" destOrd="0" presId="urn:microsoft.com/office/officeart/2005/8/layout/radial5"/>
    <dgm:cxn modelId="{E9E2EF77-E829-4B98-B663-B33ACAE2B541}" type="presParOf" srcId="{76C5927F-BCE3-4FE4-BB10-00F55AD4E5D2}" destId="{C52123B0-F610-4D9A-8434-A3319B1EB9EF}"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ipe.mes.sch.gr/index_htm_files/praktika_imeridas_eid_agogis_2013.pdf" TargetMode="External"/><Relationship Id="rId2" Type="http://schemas.openxmlformats.org/officeDocument/2006/relationships/hyperlink" Target="http://repository.edulll.gr/edulll/retrieve/3613/1059.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3:</a:t>
            </a:r>
            <a:r>
              <a:rPr lang="el-GR" sz="2800" b="1" dirty="0" smtClean="0"/>
              <a:t>Πρώιμη </a:t>
            </a:r>
            <a:r>
              <a:rPr lang="el-GR" sz="2800" b="1" dirty="0"/>
              <a:t>διάγνωση και χαρακτηριστικά των μαθησιακών δυσκολιών </a:t>
            </a:r>
            <a:r>
              <a:rPr lang="el-GR" sz="2800" b="1" dirty="0" smtClean="0"/>
              <a:t>από την προσχολική μέχρι την εφηβική ηλικία</a:t>
            </a:r>
            <a:endParaRPr lang="el-GR" sz="2800" dirty="0" smtClean="0"/>
          </a:p>
          <a:p>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Αναγκαιότητα πρώιμης διάγνωσης και παρέμβασης </a:t>
            </a:r>
            <a:r>
              <a:rPr lang="el-GR" dirty="0" smtClean="0"/>
              <a:t>(3 </a:t>
            </a:r>
            <a:r>
              <a:rPr lang="el-GR" dirty="0"/>
              <a:t>από 5)</a:t>
            </a:r>
          </a:p>
        </p:txBody>
      </p:sp>
      <p:sp>
        <p:nvSpPr>
          <p:cNvPr id="41987" name="Rectangle 3"/>
          <p:cNvSpPr>
            <a:spLocks noGrp="1" noChangeArrowheads="1"/>
          </p:cNvSpPr>
          <p:nvPr>
            <p:ph type="body" idx="1"/>
          </p:nvPr>
        </p:nvSpPr>
        <p:spPr/>
        <p:txBody>
          <a:bodyPr>
            <a:normAutofit lnSpcReduction="10000"/>
          </a:bodyPr>
          <a:lstStyle/>
          <a:p>
            <a:r>
              <a:rPr lang="el-GR" altLang="el-GR" dirty="0" smtClean="0"/>
              <a:t>Επιπρόσθετα, εκείνο που έχει ιδιαίτερο ενδιαφέρον είναι </a:t>
            </a:r>
            <a:r>
              <a:rPr lang="el-GR" altLang="el-GR" b="1" dirty="0" smtClean="0"/>
              <a:t>η χρονική στιγμή </a:t>
            </a:r>
            <a:r>
              <a:rPr lang="el-GR" altLang="el-GR" dirty="0" smtClean="0"/>
              <a:t>εφαρμογής </a:t>
            </a:r>
            <a:r>
              <a:rPr lang="el-GR" altLang="el-GR" u="sng" dirty="0" smtClean="0"/>
              <a:t>ενός συστήματος επανεκπαίδευσης</a:t>
            </a:r>
            <a:r>
              <a:rPr lang="el-GR" altLang="el-GR" dirty="0" smtClean="0"/>
              <a:t>. </a:t>
            </a:r>
          </a:p>
          <a:p>
            <a:pPr>
              <a:buFont typeface="Wingdings" panose="05000000000000000000" pitchFamily="2" charset="2"/>
              <a:buChar char="q"/>
            </a:pPr>
            <a:r>
              <a:rPr lang="el-GR" altLang="el-GR" dirty="0" smtClean="0"/>
              <a:t>Θεωρείται ότι πρέπει να αρχίσει όσο το </a:t>
            </a:r>
            <a:r>
              <a:rPr lang="el-GR" altLang="el-GR" u="sng" dirty="0" smtClean="0"/>
              <a:t>δυνατό πιο νωρίς</a:t>
            </a:r>
            <a:r>
              <a:rPr lang="el-GR" altLang="el-GR" dirty="0" smtClean="0"/>
              <a:t>, καθώς όσο πιο μικρό είναι το παιδί που </a:t>
            </a:r>
            <a:r>
              <a:rPr lang="el-GR" altLang="el-GR" dirty="0" err="1" smtClean="0"/>
              <a:t>επανεκπαιδεύεται</a:t>
            </a:r>
            <a:r>
              <a:rPr lang="el-GR" altLang="el-GR" dirty="0" smtClean="0"/>
              <a:t> τόσο λιγότερο μακρόχρονη θα είναι η επανεκπαίδευσή του. </a:t>
            </a:r>
            <a:endParaRPr lang="en-GB" altLang="el-GR" dirty="0" smtClean="0"/>
          </a:p>
        </p:txBody>
      </p:sp>
    </p:spTree>
    <p:extLst>
      <p:ext uri="{BB962C8B-B14F-4D97-AF65-F5344CB8AC3E}">
        <p14:creationId xmlns:p14="http://schemas.microsoft.com/office/powerpoint/2010/main" val="268471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Αναγκαιότητα πρώιμης διάγνωσης και παρέμβασης </a:t>
            </a:r>
            <a:r>
              <a:rPr lang="el-GR" dirty="0" smtClean="0"/>
              <a:t>(4 </a:t>
            </a:r>
            <a:r>
              <a:rPr lang="el-GR" dirty="0"/>
              <a:t>από 5)</a:t>
            </a:r>
          </a:p>
        </p:txBody>
      </p:sp>
      <p:sp>
        <p:nvSpPr>
          <p:cNvPr id="43011" name="Rectangle 3"/>
          <p:cNvSpPr>
            <a:spLocks noGrp="1" noChangeArrowheads="1"/>
          </p:cNvSpPr>
          <p:nvPr>
            <p:ph type="body" idx="1"/>
          </p:nvPr>
        </p:nvSpPr>
        <p:spPr/>
        <p:txBody>
          <a:bodyPr>
            <a:noAutofit/>
          </a:bodyPr>
          <a:lstStyle/>
          <a:p>
            <a:pPr marL="0" indent="0">
              <a:buNone/>
            </a:pPr>
            <a:r>
              <a:rPr lang="el-GR" altLang="el-GR" b="1" dirty="0" smtClean="0"/>
              <a:t>Κίνδυνο </a:t>
            </a:r>
            <a:r>
              <a:rPr lang="el-GR" altLang="el-GR" dirty="0" smtClean="0"/>
              <a:t>δημιουργεί η άποψη ότι ένα «τέτοιο» παιδί χρειάζεται να</a:t>
            </a:r>
            <a:r>
              <a:rPr lang="el-GR" altLang="el-GR" u="sng" dirty="0" smtClean="0"/>
              <a:t> παραμείνει για δεύτερη χρονιά στο νηπιαγωγείο</a:t>
            </a:r>
            <a:r>
              <a:rPr lang="el-GR" altLang="el-GR" dirty="0" smtClean="0"/>
              <a:t>. </a:t>
            </a:r>
          </a:p>
          <a:p>
            <a:pPr marL="0" indent="0">
              <a:buNone/>
            </a:pPr>
            <a:endParaRPr lang="el-GR" altLang="el-GR" dirty="0" smtClean="0"/>
          </a:p>
        </p:txBody>
      </p:sp>
      <p:pic>
        <p:nvPicPr>
          <p:cNvPr id="4" name="Εικόνα 3"/>
          <p:cNvPicPr>
            <a:picLocks noChangeAspect="1"/>
          </p:cNvPicPr>
          <p:nvPr/>
        </p:nvPicPr>
        <p:blipFill>
          <a:blip r:embed="rId2"/>
          <a:stretch>
            <a:fillRect/>
          </a:stretch>
        </p:blipFill>
        <p:spPr>
          <a:xfrm>
            <a:off x="3300412" y="3001516"/>
            <a:ext cx="2543175" cy="1800225"/>
          </a:xfrm>
          <a:prstGeom prst="rect">
            <a:avLst/>
          </a:prstGeom>
        </p:spPr>
      </p:pic>
    </p:spTree>
    <p:extLst>
      <p:ext uri="{BB962C8B-B14F-4D97-AF65-F5344CB8AC3E}">
        <p14:creationId xmlns:p14="http://schemas.microsoft.com/office/powerpoint/2010/main" val="295898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Αναγκαιότητα πρώιμης διάγνωσης και παρέμβασης </a:t>
            </a:r>
            <a:r>
              <a:rPr lang="el-GR" dirty="0" smtClean="0"/>
              <a:t>(5 </a:t>
            </a:r>
            <a:r>
              <a:rPr lang="el-GR" dirty="0"/>
              <a:t>από 5)</a:t>
            </a:r>
          </a:p>
        </p:txBody>
      </p:sp>
      <p:sp>
        <p:nvSpPr>
          <p:cNvPr id="43011" name="Rectangle 3"/>
          <p:cNvSpPr>
            <a:spLocks noGrp="1" noChangeArrowheads="1"/>
          </p:cNvSpPr>
          <p:nvPr>
            <p:ph type="body" idx="1"/>
          </p:nvPr>
        </p:nvSpPr>
        <p:spPr/>
        <p:txBody>
          <a:bodyPr>
            <a:noAutofit/>
          </a:bodyPr>
          <a:lstStyle/>
          <a:p>
            <a:pPr marL="0" indent="0">
              <a:buNone/>
            </a:pPr>
            <a:r>
              <a:rPr lang="el-GR" altLang="el-GR" sz="3000" dirty="0" smtClean="0"/>
              <a:t>Αυτό που πραγματικά χρειάζεται είναι η </a:t>
            </a:r>
            <a:r>
              <a:rPr lang="el-GR" altLang="el-GR" sz="3000" u="sng" dirty="0" smtClean="0"/>
              <a:t>δυνατότητα να ακολουθεί τα εξελικτικά στάδια μάθησης</a:t>
            </a:r>
            <a:r>
              <a:rPr lang="el-GR" altLang="el-GR" sz="3000" dirty="0" smtClean="0"/>
              <a:t>, σε ένα, όμως,  </a:t>
            </a:r>
            <a:r>
              <a:rPr lang="el-GR" altLang="el-GR" sz="3000" b="1" dirty="0" smtClean="0"/>
              <a:t>διαφορετικά οργανωμένο και συγκροτημένο σύστημα εκπαίδευσης</a:t>
            </a:r>
            <a:r>
              <a:rPr lang="el-GR" altLang="el-GR" sz="3000" dirty="0" smtClean="0"/>
              <a:t>, που αντιμετωπίζει τις δυσκολίες του αλλά και </a:t>
            </a:r>
            <a:r>
              <a:rPr lang="el-GR" altLang="el-GR" sz="3000" b="1" dirty="0" smtClean="0"/>
              <a:t>αναδεικνύει και τις δυνατότητές του</a:t>
            </a:r>
            <a:r>
              <a:rPr lang="el-GR" altLang="el-GR" sz="3000" dirty="0" smtClean="0"/>
              <a:t>.</a:t>
            </a:r>
            <a:endParaRPr lang="en-GB" altLang="el-GR" sz="3000" dirty="0"/>
          </a:p>
        </p:txBody>
      </p:sp>
      <p:pic>
        <p:nvPicPr>
          <p:cNvPr id="2" name="Εικόνα 1"/>
          <p:cNvPicPr>
            <a:picLocks noChangeAspect="1"/>
          </p:cNvPicPr>
          <p:nvPr/>
        </p:nvPicPr>
        <p:blipFill>
          <a:blip r:embed="rId2"/>
          <a:stretch>
            <a:fillRect/>
          </a:stretch>
        </p:blipFill>
        <p:spPr>
          <a:xfrm>
            <a:off x="6660232" y="3649587"/>
            <a:ext cx="1872208" cy="1248139"/>
          </a:xfrm>
          <a:prstGeom prst="rect">
            <a:avLst/>
          </a:prstGeom>
        </p:spPr>
      </p:pic>
    </p:spTree>
    <p:extLst>
      <p:ext uri="{BB962C8B-B14F-4D97-AF65-F5344CB8AC3E}">
        <p14:creationId xmlns:p14="http://schemas.microsoft.com/office/powerpoint/2010/main" val="167976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l-GR" altLang="el-GR" smtClean="0"/>
              <a:t>Βασική αρχή της ψυχοπαιδαγωγικής της ένταξης:</a:t>
            </a:r>
            <a:endParaRPr lang="el-GR" altLang="el-GR"/>
          </a:p>
        </p:txBody>
      </p:sp>
      <p:sp>
        <p:nvSpPr>
          <p:cNvPr id="44035" name="Rectangle 3"/>
          <p:cNvSpPr>
            <a:spLocks noGrp="1" noChangeArrowheads="1"/>
          </p:cNvSpPr>
          <p:nvPr>
            <p:ph type="body" idx="1"/>
          </p:nvPr>
        </p:nvSpPr>
        <p:spPr/>
        <p:txBody>
          <a:bodyPr/>
          <a:lstStyle/>
          <a:p>
            <a:r>
              <a:rPr lang="el-GR" altLang="el-GR" dirty="0" smtClean="0"/>
              <a:t>Η εφαρμογή </a:t>
            </a:r>
            <a:r>
              <a:rPr lang="el-GR" altLang="el-GR" b="1" dirty="0" smtClean="0"/>
              <a:t>ενός εξατομικευμένου προγράμματος </a:t>
            </a:r>
            <a:r>
              <a:rPr lang="el-GR" altLang="el-GR" dirty="0" smtClean="0"/>
              <a:t>κατάλληλα προσαρμοσμένου στις επιμέρους και ιδιαίτερες δυσκολίες του εκάστοτε παιδιού. </a:t>
            </a:r>
          </a:p>
          <a:p>
            <a:endParaRPr lang="el-GR" altLang="el-GR" dirty="0" smtClean="0"/>
          </a:p>
        </p:txBody>
      </p:sp>
      <p:pic>
        <p:nvPicPr>
          <p:cNvPr id="4" name="Εικόνα 3"/>
          <p:cNvPicPr>
            <a:picLocks noChangeAspect="1"/>
          </p:cNvPicPr>
          <p:nvPr/>
        </p:nvPicPr>
        <p:blipFill>
          <a:blip r:embed="rId2"/>
          <a:stretch>
            <a:fillRect/>
          </a:stretch>
        </p:blipFill>
        <p:spPr>
          <a:xfrm>
            <a:off x="5364088" y="2857500"/>
            <a:ext cx="1701552" cy="1701552"/>
          </a:xfrm>
          <a:prstGeom prst="rect">
            <a:avLst/>
          </a:prstGeom>
        </p:spPr>
      </p:pic>
    </p:spTree>
    <p:extLst>
      <p:ext uri="{BB962C8B-B14F-4D97-AF65-F5344CB8AC3E}">
        <p14:creationId xmlns:p14="http://schemas.microsoft.com/office/powerpoint/2010/main" val="213052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altLang="el-GR" dirty="0" smtClean="0"/>
              <a:t>Ηλικιακές περίοδοι</a:t>
            </a:r>
            <a:endParaRPr lang="en-GB" altLang="el-GR" dirty="0" smtClean="0"/>
          </a:p>
        </p:txBody>
      </p:sp>
      <p:sp>
        <p:nvSpPr>
          <p:cNvPr id="45059" name="Rectangle 3"/>
          <p:cNvSpPr>
            <a:spLocks noGrp="1" noChangeArrowheads="1"/>
          </p:cNvSpPr>
          <p:nvPr>
            <p:ph type="body" idx="1"/>
          </p:nvPr>
        </p:nvSpPr>
        <p:spPr/>
        <p:txBody>
          <a:bodyPr>
            <a:normAutofit fontScale="92500" lnSpcReduction="10000"/>
          </a:bodyPr>
          <a:lstStyle/>
          <a:p>
            <a:pPr marL="0" indent="0">
              <a:buNone/>
            </a:pPr>
            <a:r>
              <a:rPr lang="el-GR" altLang="el-GR" sz="3500" dirty="0" smtClean="0"/>
              <a:t>Χρονικές περίοδοι αξιολόγησης και </a:t>
            </a:r>
            <a:r>
              <a:rPr lang="el-GR" altLang="el-GR" sz="3500" u="sng" dirty="0" smtClean="0"/>
              <a:t>καταγραφής της εξελικτικής πορείας</a:t>
            </a:r>
            <a:r>
              <a:rPr lang="el-GR" altLang="el-GR" sz="3500" dirty="0" smtClean="0"/>
              <a:t> των μαθησιακών διαταραχών: </a:t>
            </a:r>
          </a:p>
          <a:p>
            <a:r>
              <a:rPr lang="el-GR" altLang="el-GR" dirty="0" smtClean="0"/>
              <a:t>α) προσχολική</a:t>
            </a:r>
          </a:p>
          <a:p>
            <a:r>
              <a:rPr lang="el-GR" altLang="el-GR" dirty="0" smtClean="0"/>
              <a:t>β) σχολική</a:t>
            </a:r>
          </a:p>
          <a:p>
            <a:r>
              <a:rPr lang="el-GR" altLang="el-GR" dirty="0" smtClean="0"/>
              <a:t>γ) εφηβική</a:t>
            </a:r>
          </a:p>
          <a:p>
            <a:r>
              <a:rPr lang="el-GR" altLang="el-GR" dirty="0" smtClean="0"/>
              <a:t>δ) ενήλικη</a:t>
            </a:r>
          </a:p>
          <a:p>
            <a:endParaRPr lang="en-GB" altLang="el-GR" dirty="0" smtClean="0"/>
          </a:p>
        </p:txBody>
      </p:sp>
      <p:pic>
        <p:nvPicPr>
          <p:cNvPr id="4" name="Εικόνα 3"/>
          <p:cNvPicPr>
            <a:picLocks noChangeAspect="1"/>
          </p:cNvPicPr>
          <p:nvPr/>
        </p:nvPicPr>
        <p:blipFill>
          <a:blip r:embed="rId2"/>
          <a:stretch>
            <a:fillRect/>
          </a:stretch>
        </p:blipFill>
        <p:spPr>
          <a:xfrm>
            <a:off x="4253419" y="2929508"/>
            <a:ext cx="2243400" cy="1741934"/>
          </a:xfrm>
          <a:prstGeom prst="rect">
            <a:avLst/>
          </a:prstGeom>
        </p:spPr>
      </p:pic>
    </p:spTree>
    <p:extLst>
      <p:ext uri="{BB962C8B-B14F-4D97-AF65-F5344CB8AC3E}">
        <p14:creationId xmlns:p14="http://schemas.microsoft.com/office/powerpoint/2010/main" val="198376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r>
              <a:rPr lang="el-GR" altLang="el-GR" sz="3500" dirty="0" smtClean="0"/>
              <a:t>Χαρακτηριστικά μαθησιακών δυσκολιών στην </a:t>
            </a:r>
            <a:r>
              <a:rPr lang="el-GR" altLang="el-GR" sz="3500" dirty="0"/>
              <a:t>προσχολική </a:t>
            </a:r>
            <a:r>
              <a:rPr lang="el-GR" altLang="el-GR" sz="3500" dirty="0" smtClean="0"/>
              <a:t>ηλικία (</a:t>
            </a:r>
            <a:r>
              <a:rPr lang="el-GR" altLang="el-GR" sz="3500" dirty="0"/>
              <a:t>1 από </a:t>
            </a:r>
            <a:r>
              <a:rPr lang="el-GR" altLang="el-GR" sz="3500" dirty="0" smtClean="0"/>
              <a:t>14)</a:t>
            </a:r>
            <a:endParaRPr lang="en-GB" altLang="el-GR" sz="3500" dirty="0"/>
          </a:p>
        </p:txBody>
      </p:sp>
      <p:sp>
        <p:nvSpPr>
          <p:cNvPr id="46083" name="Rectangle 3"/>
          <p:cNvSpPr>
            <a:spLocks noGrp="1" noChangeArrowheads="1"/>
          </p:cNvSpPr>
          <p:nvPr>
            <p:ph type="body" idx="1"/>
          </p:nvPr>
        </p:nvSpPr>
        <p:spPr/>
        <p:txBody>
          <a:bodyPr>
            <a:normAutofit fontScale="92500" lnSpcReduction="10000"/>
          </a:bodyPr>
          <a:lstStyle/>
          <a:p>
            <a:r>
              <a:rPr lang="el-GR" altLang="el-GR" sz="3500" b="1" dirty="0" smtClean="0"/>
              <a:t>Αργοί ρυθμοί</a:t>
            </a:r>
            <a:r>
              <a:rPr lang="el-GR" altLang="el-GR" sz="3500" dirty="0" smtClean="0"/>
              <a:t>:</a:t>
            </a:r>
          </a:p>
          <a:p>
            <a:pPr marL="514350" indent="-514350">
              <a:buFont typeface="+mj-lt"/>
              <a:buAutoNum type="arabicPeriod"/>
            </a:pPr>
            <a:r>
              <a:rPr lang="el-GR" altLang="el-GR" sz="3000" dirty="0" smtClean="0"/>
              <a:t>στην </a:t>
            </a:r>
            <a:r>
              <a:rPr lang="el-GR" altLang="el-GR" sz="3000" b="1" dirty="0" smtClean="0"/>
              <a:t>ανάπτυξη και καλλιέργεια των μηχανισμών φωνολογικής κωδικοποίησης </a:t>
            </a:r>
            <a:r>
              <a:rPr lang="el-GR" altLang="el-GR" sz="3000" dirty="0" smtClean="0"/>
              <a:t>και επεξεργασίας των γλωσσικών ερεθισμάτων, </a:t>
            </a:r>
            <a:r>
              <a:rPr lang="el-GR" altLang="el-GR" sz="3000" u="sng" dirty="0" smtClean="0"/>
              <a:t>αδυναμία </a:t>
            </a:r>
            <a:r>
              <a:rPr lang="el-GR" altLang="el-GR" sz="3000" u="sng" dirty="0" err="1" smtClean="0"/>
              <a:t>φωνηματικογραφημικής</a:t>
            </a:r>
            <a:r>
              <a:rPr lang="el-GR" altLang="el-GR" sz="3000" u="sng" dirty="0" smtClean="0"/>
              <a:t> αντιστοιχίας</a:t>
            </a:r>
            <a:r>
              <a:rPr lang="el-GR" altLang="el-GR" sz="3000" dirty="0" smtClean="0"/>
              <a:t>, αδυναμία </a:t>
            </a:r>
            <a:r>
              <a:rPr lang="el-GR" altLang="el-GR" sz="3000" u="sng" dirty="0" smtClean="0"/>
              <a:t>σημασιολογικής αναγνώρισης </a:t>
            </a:r>
            <a:r>
              <a:rPr lang="el-GR" altLang="el-GR" sz="3000" dirty="0" smtClean="0"/>
              <a:t>και </a:t>
            </a:r>
            <a:r>
              <a:rPr lang="el-GR" altLang="el-GR" sz="3000" u="sng" dirty="0" smtClean="0"/>
              <a:t>επεξεργασίας άγνωστων ή ανύπαρκτων λέξεων</a:t>
            </a:r>
            <a:r>
              <a:rPr lang="el-GR" altLang="el-GR" sz="3000" dirty="0" smtClean="0"/>
              <a:t> (</a:t>
            </a:r>
            <a:r>
              <a:rPr lang="en-US" altLang="el-GR" sz="3000" dirty="0" err="1" smtClean="0"/>
              <a:t>nonwords</a:t>
            </a:r>
            <a:r>
              <a:rPr lang="el-GR" altLang="el-GR" sz="3000" dirty="0" smtClean="0"/>
              <a:t>),</a:t>
            </a:r>
          </a:p>
          <a:p>
            <a:pPr marL="0" indent="0">
              <a:buNone/>
            </a:pPr>
            <a:r>
              <a:rPr lang="el-GR" altLang="el-GR" sz="3000" dirty="0" smtClean="0"/>
              <a:t> </a:t>
            </a:r>
            <a:endParaRPr lang="en-GB" altLang="el-GR" sz="3000" dirty="0"/>
          </a:p>
        </p:txBody>
      </p:sp>
    </p:spTree>
    <p:extLst>
      <p:ext uri="{BB962C8B-B14F-4D97-AF65-F5344CB8AC3E}">
        <p14:creationId xmlns:p14="http://schemas.microsoft.com/office/powerpoint/2010/main" val="37985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r>
              <a:rPr lang="el-GR" altLang="el-GR" sz="3500" dirty="0" smtClean="0"/>
              <a:t>Χαρακτηριστικά μαθησιακών δυσκολιών στην </a:t>
            </a:r>
            <a:r>
              <a:rPr lang="el-GR" altLang="el-GR" sz="3500" dirty="0"/>
              <a:t>προσχολική </a:t>
            </a:r>
            <a:r>
              <a:rPr lang="el-GR" altLang="el-GR" sz="3500" dirty="0" smtClean="0"/>
              <a:t>ηλικία(2 </a:t>
            </a:r>
            <a:r>
              <a:rPr lang="el-GR" altLang="el-GR" sz="3500" dirty="0"/>
              <a:t>από 14)</a:t>
            </a:r>
            <a:endParaRPr lang="en-GB" altLang="el-GR" sz="3500" dirty="0"/>
          </a:p>
        </p:txBody>
      </p:sp>
      <p:sp>
        <p:nvSpPr>
          <p:cNvPr id="46083" name="Rectangle 3"/>
          <p:cNvSpPr>
            <a:spLocks noGrp="1" noChangeArrowheads="1"/>
          </p:cNvSpPr>
          <p:nvPr>
            <p:ph type="body" idx="1"/>
          </p:nvPr>
        </p:nvSpPr>
        <p:spPr/>
        <p:txBody>
          <a:bodyPr>
            <a:normAutofit fontScale="85000" lnSpcReduction="20000"/>
          </a:bodyPr>
          <a:lstStyle/>
          <a:p>
            <a:r>
              <a:rPr lang="el-GR" altLang="el-GR" sz="3800" dirty="0" smtClean="0"/>
              <a:t>Αργοί ρυθμοί:</a:t>
            </a:r>
          </a:p>
          <a:p>
            <a:pPr marL="514350" indent="-514350">
              <a:buFont typeface="+mj-lt"/>
              <a:buAutoNum type="arabicPeriod" startAt="2"/>
            </a:pPr>
            <a:r>
              <a:rPr lang="el-GR" altLang="el-GR" sz="3300" dirty="0" smtClean="0"/>
              <a:t>στην </a:t>
            </a:r>
            <a:r>
              <a:rPr lang="el-GR" altLang="el-GR" sz="3300" b="1" dirty="0" smtClean="0"/>
              <a:t>ανάπτυξη της </a:t>
            </a:r>
            <a:r>
              <a:rPr lang="el-GR" altLang="el-GR" sz="3300" b="1" dirty="0" err="1" smtClean="0"/>
              <a:t>ψυχοκινητικότητας</a:t>
            </a:r>
            <a:r>
              <a:rPr lang="el-GR" altLang="el-GR" sz="3300" dirty="0" smtClean="0"/>
              <a:t>: δόμηση της κυρίαρχης πλευρίωσης, αντίληψη των εννοιών δεξί-αριστερό, κατάκτηση της αδρής (λεπτής) κινητικότητας και της </a:t>
            </a:r>
            <a:r>
              <a:rPr lang="el-GR" altLang="el-GR" sz="3300" dirty="0" err="1" smtClean="0"/>
              <a:t>γραφοκινητικότητας</a:t>
            </a:r>
            <a:r>
              <a:rPr lang="el-GR" altLang="el-GR" sz="3300" dirty="0" smtClean="0"/>
              <a:t>, δόμηση του σωματικού σχήματος, κατάκτηση του </a:t>
            </a:r>
            <a:r>
              <a:rPr lang="el-GR" altLang="el-GR" sz="3300" dirty="0" err="1" smtClean="0"/>
              <a:t>χωροχρονικού</a:t>
            </a:r>
            <a:r>
              <a:rPr lang="el-GR" altLang="el-GR" sz="3300" dirty="0" smtClean="0"/>
              <a:t> προσανατολισμού και του </a:t>
            </a:r>
            <a:r>
              <a:rPr lang="el-GR" altLang="el-GR" sz="3300" dirty="0" err="1" smtClean="0"/>
              <a:t>οπτικο</a:t>
            </a:r>
            <a:r>
              <a:rPr lang="el-GR" altLang="el-GR" sz="3300" dirty="0" smtClean="0"/>
              <a:t>-κινητικού συντονισμού </a:t>
            </a:r>
          </a:p>
          <a:p>
            <a:pPr marL="0" indent="0">
              <a:buNone/>
            </a:pPr>
            <a:r>
              <a:rPr lang="el-GR" altLang="el-GR" sz="3300" dirty="0" smtClean="0"/>
              <a:t>	</a:t>
            </a:r>
          </a:p>
        </p:txBody>
      </p:sp>
    </p:spTree>
    <p:extLst>
      <p:ext uri="{BB962C8B-B14F-4D97-AF65-F5344CB8AC3E}">
        <p14:creationId xmlns:p14="http://schemas.microsoft.com/office/powerpoint/2010/main" val="330194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93204"/>
            <a:ext cx="8229600" cy="952500"/>
          </a:xfrm>
        </p:spPr>
        <p:txBody>
          <a:bodyPr>
            <a:noAutofit/>
          </a:bodyPr>
          <a:lstStyle/>
          <a:p>
            <a:r>
              <a:rPr lang="el-GR" altLang="el-GR" sz="3500" dirty="0" smtClean="0"/>
              <a:t>Χαρακτηριστικά μαθησιακών δυσκολιών στην </a:t>
            </a:r>
            <a:r>
              <a:rPr lang="el-GR" altLang="el-GR" sz="3500" dirty="0"/>
              <a:t>προσχολική </a:t>
            </a:r>
            <a:r>
              <a:rPr lang="el-GR" altLang="el-GR" sz="3500" dirty="0" smtClean="0"/>
              <a:t>ηλικία (3 </a:t>
            </a:r>
            <a:r>
              <a:rPr lang="el-GR" altLang="el-GR" sz="3500" dirty="0"/>
              <a:t>από 14) </a:t>
            </a:r>
            <a:endParaRPr lang="en-GB" altLang="el-GR" sz="3500" dirty="0"/>
          </a:p>
        </p:txBody>
      </p:sp>
      <p:sp>
        <p:nvSpPr>
          <p:cNvPr id="46083" name="Rectangle 3"/>
          <p:cNvSpPr>
            <a:spLocks noGrp="1" noChangeArrowheads="1"/>
          </p:cNvSpPr>
          <p:nvPr>
            <p:ph type="body" idx="1"/>
          </p:nvPr>
        </p:nvSpPr>
        <p:spPr/>
        <p:txBody>
          <a:bodyPr>
            <a:normAutofit fontScale="85000" lnSpcReduction="20000"/>
          </a:bodyPr>
          <a:lstStyle/>
          <a:p>
            <a:r>
              <a:rPr lang="el-GR" altLang="el-GR" sz="3800" b="1" dirty="0" smtClean="0"/>
              <a:t>Αργοί ρυθμοί:</a:t>
            </a:r>
          </a:p>
          <a:p>
            <a:pPr marL="268288" indent="-268288">
              <a:buFont typeface="+mj-lt"/>
              <a:buAutoNum type="arabicPeriod" startAt="3"/>
            </a:pPr>
            <a:r>
              <a:rPr lang="el-GR" altLang="el-GR" dirty="0" smtClean="0"/>
              <a:t> </a:t>
            </a:r>
            <a:r>
              <a:rPr lang="el-GR" altLang="el-GR" sz="3300" dirty="0" smtClean="0"/>
              <a:t>στη </a:t>
            </a:r>
            <a:r>
              <a:rPr lang="el-GR" altLang="el-GR" sz="3300" b="1" dirty="0" err="1" smtClean="0"/>
              <a:t>νευροφυσιολογική</a:t>
            </a:r>
            <a:r>
              <a:rPr lang="el-GR" altLang="el-GR" sz="3300" b="1" dirty="0" smtClean="0"/>
              <a:t> ανάπτυξη </a:t>
            </a:r>
            <a:r>
              <a:rPr lang="el-GR" altLang="el-GR" sz="3300" dirty="0" smtClean="0"/>
              <a:t>και </a:t>
            </a:r>
            <a:r>
              <a:rPr lang="el-GR" altLang="el-GR" sz="3300" b="1" dirty="0" smtClean="0"/>
              <a:t>λειτουργία των μηχανισμών μνήμης</a:t>
            </a:r>
            <a:r>
              <a:rPr lang="el-GR" altLang="el-GR" sz="3300" dirty="0" smtClean="0"/>
              <a:t> (βραχυπρόθεσμης), </a:t>
            </a:r>
            <a:r>
              <a:rPr lang="el-GR" altLang="el-GR" sz="3300" b="1" dirty="0" smtClean="0"/>
              <a:t>αντίληψης</a:t>
            </a:r>
            <a:r>
              <a:rPr lang="el-GR" altLang="el-GR" sz="3300" dirty="0" smtClean="0"/>
              <a:t> (οπτικής και ακουστικής) και </a:t>
            </a:r>
            <a:r>
              <a:rPr lang="el-GR" altLang="el-GR" sz="3300" b="1" dirty="0" smtClean="0"/>
              <a:t>προσοχής</a:t>
            </a:r>
            <a:r>
              <a:rPr lang="el-GR" altLang="el-GR" sz="3300" dirty="0" smtClean="0"/>
              <a:t> (δυνατότητα εστίασης στα γνωστικά αντικείμενα).</a:t>
            </a:r>
          </a:p>
          <a:p>
            <a:r>
              <a:rPr lang="el-GR" altLang="el-GR" sz="3300" dirty="0" smtClean="0"/>
              <a:t> Επισημαίνεται ότι όλες οι παραπάνω επιβραδύνσεις σηματοδοτούν </a:t>
            </a:r>
            <a:r>
              <a:rPr lang="el-GR" altLang="el-GR" sz="3300" u="sng" dirty="0" smtClean="0"/>
              <a:t>κατοπινές δυσκολίες κατανόησης και επεξεργασίας του γραπτού λόγου</a:t>
            </a:r>
            <a:r>
              <a:rPr lang="el-GR" altLang="el-GR" sz="3300" dirty="0" smtClean="0"/>
              <a:t> κατά τη σχολική ηλικία.</a:t>
            </a:r>
          </a:p>
          <a:p>
            <a:endParaRPr lang="en-GB" altLang="el-GR" dirty="0"/>
          </a:p>
        </p:txBody>
      </p:sp>
    </p:spTree>
    <p:extLst>
      <p:ext uri="{BB962C8B-B14F-4D97-AF65-F5344CB8AC3E}">
        <p14:creationId xmlns:p14="http://schemas.microsoft.com/office/powerpoint/2010/main" val="59260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r>
              <a:rPr lang="el-GR" altLang="el-GR" sz="3500" dirty="0" smtClean="0"/>
              <a:t>Χαρακτηριστικά μαθησιακών δυσκολιών στη σχολική ηλικία (4 από 14)</a:t>
            </a:r>
            <a:endParaRPr lang="en-GB" altLang="el-GR" sz="3500" dirty="0"/>
          </a:p>
        </p:txBody>
      </p:sp>
      <p:sp>
        <p:nvSpPr>
          <p:cNvPr id="47107" name="Rectangle 3"/>
          <p:cNvSpPr>
            <a:spLocks noGrp="1" noChangeArrowheads="1"/>
          </p:cNvSpPr>
          <p:nvPr>
            <p:ph type="body" idx="1"/>
          </p:nvPr>
        </p:nvSpPr>
        <p:spPr/>
        <p:txBody>
          <a:bodyPr>
            <a:normAutofit/>
          </a:bodyPr>
          <a:lstStyle/>
          <a:p>
            <a:r>
              <a:rPr lang="el-GR" altLang="el-GR" dirty="0" smtClean="0"/>
              <a:t>Λάθη τα οποία, κατά τη </a:t>
            </a:r>
            <a:r>
              <a:rPr lang="el-GR" altLang="el-GR" b="1" dirty="0" smtClean="0"/>
              <a:t>διαδικασία της ανάγνωσης</a:t>
            </a:r>
            <a:r>
              <a:rPr lang="el-GR" altLang="el-GR" dirty="0" smtClean="0"/>
              <a:t>, επισημαίνουν δυσκολίες </a:t>
            </a:r>
          </a:p>
          <a:p>
            <a:pPr>
              <a:buFont typeface="Wingdings" panose="05000000000000000000" pitchFamily="2" charset="2"/>
              <a:buChar char="Ø"/>
            </a:pPr>
            <a:r>
              <a:rPr lang="el-GR" altLang="el-GR" sz="2800" dirty="0" smtClean="0"/>
              <a:t>στην αντίληψη, </a:t>
            </a:r>
          </a:p>
          <a:p>
            <a:pPr>
              <a:buFont typeface="Wingdings" panose="05000000000000000000" pitchFamily="2" charset="2"/>
              <a:buChar char="Ø"/>
            </a:pPr>
            <a:r>
              <a:rPr lang="el-GR" altLang="el-GR" sz="2800" dirty="0" smtClean="0"/>
              <a:t>κωδικοποίηση </a:t>
            </a:r>
          </a:p>
          <a:p>
            <a:pPr>
              <a:buFont typeface="Wingdings" panose="05000000000000000000" pitchFamily="2" charset="2"/>
              <a:buChar char="Ø"/>
            </a:pPr>
            <a:r>
              <a:rPr lang="el-GR" altLang="el-GR" sz="2800" dirty="0" smtClean="0"/>
              <a:t>επεξεργασία των συμβόλων – γραφημάτων: </a:t>
            </a:r>
          </a:p>
        </p:txBody>
      </p:sp>
    </p:spTree>
    <p:extLst>
      <p:ext uri="{BB962C8B-B14F-4D97-AF65-F5344CB8AC3E}">
        <p14:creationId xmlns:p14="http://schemas.microsoft.com/office/powerpoint/2010/main" val="67938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r>
              <a:rPr lang="el-GR" altLang="el-GR" sz="3500" dirty="0"/>
              <a:t>Χαρακτηριστικά μαθησιακών δυσκολιών στη σχολική ηλικία </a:t>
            </a:r>
            <a:r>
              <a:rPr lang="el-GR" altLang="el-GR" sz="3500" dirty="0" smtClean="0"/>
              <a:t>(5 </a:t>
            </a:r>
            <a:r>
              <a:rPr lang="el-GR" altLang="el-GR" sz="3500" dirty="0"/>
              <a:t>από 14)</a:t>
            </a:r>
            <a:endParaRPr lang="en-GB" altLang="el-GR" sz="3500" dirty="0"/>
          </a:p>
        </p:txBody>
      </p:sp>
      <p:sp>
        <p:nvSpPr>
          <p:cNvPr id="47107" name="Rectangle 3"/>
          <p:cNvSpPr>
            <a:spLocks noGrp="1" noChangeArrowheads="1"/>
          </p:cNvSpPr>
          <p:nvPr>
            <p:ph type="body" idx="1"/>
          </p:nvPr>
        </p:nvSpPr>
        <p:spPr/>
        <p:txBody>
          <a:bodyPr>
            <a:normAutofit fontScale="55000" lnSpcReduction="20000"/>
          </a:bodyPr>
          <a:lstStyle/>
          <a:p>
            <a:r>
              <a:rPr lang="el-GR" altLang="el-GR" sz="5800" b="1" dirty="0" smtClean="0"/>
              <a:t>Αναλυτικότερα: </a:t>
            </a:r>
          </a:p>
          <a:p>
            <a:pPr>
              <a:buFont typeface="Wingdings" panose="05000000000000000000" pitchFamily="2" charset="2"/>
              <a:buChar char="Ø"/>
            </a:pPr>
            <a:r>
              <a:rPr lang="el-GR" altLang="el-GR" sz="5100" dirty="0" smtClean="0"/>
              <a:t>φτωχή, γενικά, φωνολογική αντίληψη, </a:t>
            </a:r>
          </a:p>
          <a:p>
            <a:pPr>
              <a:buFont typeface="Wingdings" panose="05000000000000000000" pitchFamily="2" charset="2"/>
              <a:buChar char="Ø"/>
            </a:pPr>
            <a:r>
              <a:rPr lang="el-GR" altLang="el-GR" sz="5100" dirty="0" smtClean="0"/>
              <a:t>ορισμένες αντιστροφές των γραμμάτων και των ακολουθιών που σχηματίζουν, </a:t>
            </a:r>
          </a:p>
          <a:p>
            <a:pPr>
              <a:buFont typeface="Wingdings" panose="05000000000000000000" pitchFamily="2" charset="2"/>
              <a:buChar char="Ø"/>
            </a:pPr>
            <a:r>
              <a:rPr lang="el-GR" altLang="el-GR" sz="5100" dirty="0" smtClean="0"/>
              <a:t>συχνές αλλαγές γραμμάτων μέσα σε μια λέξη με αποτέλεσμα την αλλαγή της έννοιας της λέξης, </a:t>
            </a:r>
          </a:p>
          <a:p>
            <a:pPr>
              <a:buFont typeface="Wingdings" panose="05000000000000000000" pitchFamily="2" charset="2"/>
              <a:buChar char="Ø"/>
            </a:pPr>
            <a:r>
              <a:rPr lang="el-GR" altLang="el-GR" sz="5100" dirty="0" smtClean="0"/>
              <a:t>συγχύσεις παρόμοιων μεταξύ τους όσον αφορά το σχήμα</a:t>
            </a:r>
            <a:r>
              <a:rPr lang="en-US" altLang="el-GR" sz="5100" dirty="0" smtClean="0"/>
              <a:t>,</a:t>
            </a:r>
            <a:r>
              <a:rPr lang="el-GR" altLang="el-GR" sz="5100" dirty="0" smtClean="0"/>
              <a:t> τη μορφή και τον ήχο γραμμάτων, </a:t>
            </a:r>
          </a:p>
        </p:txBody>
      </p:sp>
    </p:spTree>
    <p:extLst>
      <p:ext uri="{BB962C8B-B14F-4D97-AF65-F5344CB8AC3E}">
        <p14:creationId xmlns:p14="http://schemas.microsoft.com/office/powerpoint/2010/main" val="361244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1345332"/>
            <a:ext cx="7920880" cy="3117548"/>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endParaRPr lang="el-GR" b="1" dirty="0"/>
          </a:p>
          <a:p>
            <a:pPr algn="l"/>
            <a:r>
              <a:rPr lang="el-GR" sz="2600" b="1" dirty="0" smtClean="0"/>
              <a:t>Ενότητα 3:</a:t>
            </a:r>
            <a:r>
              <a:rPr lang="en-US" sz="2600" b="1" dirty="0" smtClean="0"/>
              <a:t> </a:t>
            </a:r>
            <a:r>
              <a:rPr lang="el-GR" sz="2600" dirty="0" smtClean="0"/>
              <a:t>Πρώιμη </a:t>
            </a:r>
            <a:r>
              <a:rPr lang="el-GR" sz="2600" dirty="0"/>
              <a:t>διάγνωση και χαρακτηριστικά των μαθησιακών δυσκολιών από την προσχολική μέχρι την εφηβική ηλικία</a:t>
            </a:r>
          </a:p>
          <a:p>
            <a:pPr algn="l">
              <a:lnSpc>
                <a:spcPts val="2600"/>
              </a:lnSpc>
            </a:pPr>
            <a:r>
              <a:rPr lang="el-GR" sz="2800" dirty="0" err="1" smtClean="0">
                <a:solidFill>
                  <a:schemeClr val="tx2">
                    <a:lumMod val="50000"/>
                  </a:schemeClr>
                </a:solidFill>
              </a:rPr>
              <a:t>Ζακοπούλου</a:t>
            </a:r>
            <a:r>
              <a:rPr lang="el-GR" sz="2800" dirty="0" smtClean="0">
                <a:solidFill>
                  <a:schemeClr val="tx2">
                    <a:lumMod val="50000"/>
                  </a:schemeClr>
                </a:solidFill>
              </a:rPr>
              <a:t> Βικτωρία, </a:t>
            </a:r>
            <a:r>
              <a:rPr lang="el-GR" sz="2400" dirty="0" smtClean="0">
                <a:solidFill>
                  <a:schemeClr val="tx2">
                    <a:lumMod val="50000"/>
                  </a:schemeClr>
                </a:solidFill>
              </a:rPr>
              <a:t>Αναπληρώτρια Καθηγήτρια, 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r>
              <a:rPr lang="el-GR" altLang="el-GR" sz="3500" dirty="0" smtClean="0"/>
              <a:t>Χαρακτηριστικά μαθησιακών δυσκολιών στη </a:t>
            </a:r>
            <a:r>
              <a:rPr lang="el-GR" altLang="el-GR" sz="3500" dirty="0"/>
              <a:t>σχολική ηλικία </a:t>
            </a:r>
            <a:r>
              <a:rPr lang="el-GR" altLang="el-GR" sz="3500" dirty="0" smtClean="0"/>
              <a:t>(6 </a:t>
            </a:r>
            <a:r>
              <a:rPr lang="el-GR" altLang="el-GR" sz="3500" dirty="0"/>
              <a:t>από 14)</a:t>
            </a:r>
            <a:endParaRPr lang="en-GB" altLang="el-GR" sz="3500" dirty="0"/>
          </a:p>
        </p:txBody>
      </p:sp>
      <p:sp>
        <p:nvSpPr>
          <p:cNvPr id="47107" name="Rectangle 3"/>
          <p:cNvSpPr>
            <a:spLocks noGrp="1" noChangeArrowheads="1"/>
          </p:cNvSpPr>
          <p:nvPr>
            <p:ph type="body" idx="1"/>
          </p:nvPr>
        </p:nvSpPr>
        <p:spPr/>
        <p:txBody>
          <a:bodyPr>
            <a:normAutofit fontScale="92500" lnSpcReduction="10000"/>
          </a:bodyPr>
          <a:lstStyle/>
          <a:p>
            <a:pPr>
              <a:buFont typeface="Wingdings" panose="05000000000000000000" pitchFamily="2" charset="2"/>
              <a:buChar char="Ø"/>
            </a:pPr>
            <a:r>
              <a:rPr lang="el-GR" altLang="el-GR" dirty="0" smtClean="0"/>
              <a:t>λαθεμένη προφορά φωνηέντων και, κυρίως, συμφώνων, </a:t>
            </a:r>
          </a:p>
          <a:p>
            <a:pPr>
              <a:buFont typeface="Wingdings" panose="05000000000000000000" pitchFamily="2" charset="2"/>
              <a:buChar char="Ø"/>
            </a:pPr>
            <a:r>
              <a:rPr lang="el-GR" altLang="el-GR" dirty="0" smtClean="0"/>
              <a:t>παραλείψεις ανάγνωσης γραμμάτων μέσα στην ίδια λέξη και σε ολόκληρες προτάσεις </a:t>
            </a:r>
          </a:p>
          <a:p>
            <a:pPr>
              <a:buFont typeface="Wingdings" panose="05000000000000000000" pitchFamily="2" charset="2"/>
              <a:buChar char="Ø"/>
            </a:pPr>
            <a:r>
              <a:rPr lang="el-GR" altLang="el-GR" dirty="0" smtClean="0"/>
              <a:t>η συχνή ανάγνωση ανύπαρκτων γραμμάτων (προσθέτουν σε λέξεις γράμματα τα οποία δεν υπάρχουν στο γραπτό κείμενο, π.χ.: ένας αντί ένα, </a:t>
            </a:r>
            <a:r>
              <a:rPr lang="el-GR" altLang="el-GR" dirty="0" err="1" smtClean="0"/>
              <a:t>παήρα</a:t>
            </a:r>
            <a:r>
              <a:rPr lang="el-GR" altLang="el-GR" dirty="0" smtClean="0"/>
              <a:t> αντί πήρα, κ.α.).</a:t>
            </a:r>
            <a:r>
              <a:rPr lang="en-GB" altLang="el-GR" dirty="0" smtClean="0"/>
              <a:t> </a:t>
            </a:r>
            <a:endParaRPr lang="el-GR" altLang="el-GR" dirty="0" smtClean="0"/>
          </a:p>
          <a:p>
            <a:endParaRPr lang="en-GB" altLang="el-GR" dirty="0"/>
          </a:p>
        </p:txBody>
      </p:sp>
    </p:spTree>
    <p:extLst>
      <p:ext uri="{BB962C8B-B14F-4D97-AF65-F5344CB8AC3E}">
        <p14:creationId xmlns:p14="http://schemas.microsoft.com/office/powerpoint/2010/main" val="165968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r>
              <a:rPr lang="el-GR" sz="3500" dirty="0"/>
              <a:t>Χαρακτηριστικά μαθησιακών δυσκολιών στη σχολική ηλικία </a:t>
            </a:r>
            <a:r>
              <a:rPr lang="el-GR" sz="3500" dirty="0" smtClean="0"/>
              <a:t>(7 </a:t>
            </a:r>
            <a:r>
              <a:rPr lang="el-GR" sz="3500" dirty="0"/>
              <a:t>από 14)</a:t>
            </a:r>
          </a:p>
        </p:txBody>
      </p:sp>
      <p:sp>
        <p:nvSpPr>
          <p:cNvPr id="48130" name="Rectangle 3"/>
          <p:cNvSpPr>
            <a:spLocks noGrp="1" noChangeArrowheads="1"/>
          </p:cNvSpPr>
          <p:nvPr>
            <p:ph type="body" idx="1"/>
          </p:nvPr>
        </p:nvSpPr>
        <p:spPr/>
        <p:txBody>
          <a:bodyPr>
            <a:noAutofit/>
          </a:bodyPr>
          <a:lstStyle/>
          <a:p>
            <a:pPr>
              <a:buFont typeface="Wingdings" panose="05000000000000000000" pitchFamily="2" charset="2"/>
              <a:buChar char="Ø"/>
            </a:pPr>
            <a:r>
              <a:rPr lang="el-GR" altLang="el-GR" sz="2800" dirty="0" smtClean="0"/>
              <a:t>Δυσκολίες όσον αφορά την </a:t>
            </a:r>
            <a:r>
              <a:rPr lang="el-GR" altLang="el-GR" sz="2800" b="1" dirty="0" smtClean="0"/>
              <a:t>κατανόηση και χρήση ολόκληρων λεκτικών συνόλων </a:t>
            </a:r>
            <a:r>
              <a:rPr lang="el-GR" altLang="el-GR" sz="2800" dirty="0" smtClean="0"/>
              <a:t>(λέξεων) </a:t>
            </a:r>
          </a:p>
          <a:p>
            <a:pPr>
              <a:buFont typeface="Wingdings" panose="05000000000000000000" pitchFamily="2" charset="2"/>
              <a:buChar char="Ø"/>
            </a:pPr>
            <a:r>
              <a:rPr lang="el-GR" altLang="el-GR" sz="2800" dirty="0" smtClean="0"/>
              <a:t>αλλαγές στην ακολουθία των λέξεων, </a:t>
            </a:r>
          </a:p>
          <a:p>
            <a:pPr>
              <a:buFont typeface="Wingdings" panose="05000000000000000000" pitchFamily="2" charset="2"/>
              <a:buChar char="Ø"/>
            </a:pPr>
            <a:r>
              <a:rPr lang="el-GR" altLang="el-GR" sz="2800" dirty="0" smtClean="0"/>
              <a:t>αντιμεταθέσεις στην ανάγνωσή τους, </a:t>
            </a:r>
          </a:p>
          <a:p>
            <a:pPr>
              <a:buFont typeface="Wingdings" panose="05000000000000000000" pitchFamily="2" charset="2"/>
              <a:buChar char="Ø"/>
            </a:pPr>
            <a:r>
              <a:rPr lang="el-GR" altLang="el-GR" sz="2800" dirty="0" smtClean="0"/>
              <a:t>παραλείψεις μιας ή και περισσότερων, </a:t>
            </a:r>
          </a:p>
          <a:p>
            <a:pPr>
              <a:buFont typeface="Wingdings" panose="05000000000000000000" pitchFamily="2" charset="2"/>
              <a:buChar char="Ø"/>
            </a:pPr>
            <a:r>
              <a:rPr lang="el-GR" altLang="el-GR" sz="2800" dirty="0" smtClean="0"/>
              <a:t>συντμήσεις (π.χ. μαθαίνοντας—μαθαίνω), </a:t>
            </a:r>
          </a:p>
          <a:p>
            <a:pPr marL="182563" indent="-182563">
              <a:buFont typeface="Wingdings" panose="05000000000000000000" pitchFamily="2" charset="2"/>
              <a:buChar char="Ø"/>
            </a:pPr>
            <a:r>
              <a:rPr lang="el-GR" altLang="el-GR" sz="2800" dirty="0" smtClean="0"/>
              <a:t>προσθήκες ή παραλείψεις μέρους (συλλαβών) λέξης, </a:t>
            </a:r>
          </a:p>
        </p:txBody>
      </p:sp>
    </p:spTree>
    <p:extLst>
      <p:ext uri="{BB962C8B-B14F-4D97-AF65-F5344CB8AC3E}">
        <p14:creationId xmlns:p14="http://schemas.microsoft.com/office/powerpoint/2010/main" val="105739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r>
              <a:rPr lang="el-GR" sz="3500" dirty="0"/>
              <a:t>Χαρακτηριστικά μαθησιακών δυσκολιών στη σχολική </a:t>
            </a:r>
            <a:r>
              <a:rPr lang="el-GR" sz="3500" dirty="0" smtClean="0"/>
              <a:t>ηλικία (8 </a:t>
            </a:r>
            <a:r>
              <a:rPr lang="el-GR" sz="3500" dirty="0"/>
              <a:t>από 14)</a:t>
            </a:r>
          </a:p>
        </p:txBody>
      </p:sp>
      <p:sp>
        <p:nvSpPr>
          <p:cNvPr id="48130" name="Rectangle 3"/>
          <p:cNvSpPr>
            <a:spLocks noGrp="1" noChangeArrowheads="1"/>
          </p:cNvSpPr>
          <p:nvPr>
            <p:ph type="body" idx="1"/>
          </p:nvPr>
        </p:nvSpPr>
        <p:spPr/>
        <p:txBody>
          <a:bodyPr>
            <a:normAutofit/>
          </a:bodyPr>
          <a:lstStyle/>
          <a:p>
            <a:pPr>
              <a:buFont typeface="Wingdings" panose="05000000000000000000" pitchFamily="2" charset="2"/>
              <a:buChar char="Ø"/>
            </a:pPr>
            <a:r>
              <a:rPr lang="el-GR" altLang="el-GR" dirty="0" smtClean="0"/>
              <a:t>δυσκολίες στην ανάγνωση, προφορά και επανάληψη πολυσύλλαβων, σύνθετων και κυρίως, νέων, άγνωστων ή ανύπαρκτων (</a:t>
            </a:r>
            <a:r>
              <a:rPr lang="el-GR" altLang="el-GR" dirty="0" err="1" smtClean="0"/>
              <a:t>ψευδολέξεων</a:t>
            </a:r>
            <a:r>
              <a:rPr lang="el-GR" altLang="el-GR" dirty="0" smtClean="0"/>
              <a:t>) λέξεων</a:t>
            </a:r>
          </a:p>
          <a:p>
            <a:pPr>
              <a:buFont typeface="Wingdings" panose="05000000000000000000" pitchFamily="2" charset="2"/>
              <a:buChar char="Ø"/>
            </a:pPr>
            <a:r>
              <a:rPr lang="el-GR" altLang="el-GR" dirty="0" smtClean="0"/>
              <a:t>δυσκολίες στην άμεση και γρήγορη διάκριση διαφορετικών λέξεων. </a:t>
            </a:r>
            <a:endParaRPr lang="en-US" altLang="el-GR" dirty="0" smtClean="0"/>
          </a:p>
        </p:txBody>
      </p:sp>
    </p:spTree>
    <p:extLst>
      <p:ext uri="{BB962C8B-B14F-4D97-AF65-F5344CB8AC3E}">
        <p14:creationId xmlns:p14="http://schemas.microsoft.com/office/powerpoint/2010/main" val="166612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r>
              <a:rPr lang="el-GR" sz="3500" dirty="0"/>
              <a:t>Χαρακτηριστικά μαθησιακών δυσκολιών στη σχολική ηλικία </a:t>
            </a:r>
            <a:r>
              <a:rPr lang="el-GR" sz="3500" dirty="0" smtClean="0"/>
              <a:t>(9 </a:t>
            </a:r>
            <a:r>
              <a:rPr lang="el-GR" sz="3500" dirty="0"/>
              <a:t>από 14)</a:t>
            </a:r>
          </a:p>
        </p:txBody>
      </p:sp>
      <p:sp>
        <p:nvSpPr>
          <p:cNvPr id="48130" name="Rectangle 3"/>
          <p:cNvSpPr>
            <a:spLocks noGrp="1" noChangeArrowheads="1"/>
          </p:cNvSpPr>
          <p:nvPr>
            <p:ph type="body" idx="1"/>
          </p:nvPr>
        </p:nvSpPr>
        <p:spPr/>
        <p:txBody>
          <a:bodyPr>
            <a:normAutofit/>
          </a:bodyPr>
          <a:lstStyle/>
          <a:p>
            <a:pPr>
              <a:buFont typeface="Wingdings" panose="05000000000000000000" pitchFamily="2" charset="2"/>
              <a:buChar char="Ø"/>
            </a:pPr>
            <a:r>
              <a:rPr lang="el-GR" altLang="el-GR" dirty="0" smtClean="0"/>
              <a:t>Συχνές, επίσης, είναι οι </a:t>
            </a:r>
            <a:r>
              <a:rPr lang="el-GR" altLang="el-GR" b="1" dirty="0" smtClean="0"/>
              <a:t>συγχύσεις μικρών λέξεων </a:t>
            </a:r>
            <a:r>
              <a:rPr lang="el-GR" altLang="el-GR" dirty="0" smtClean="0"/>
              <a:t>οι οποίες, όμως, περιλαμβάνουν </a:t>
            </a:r>
            <a:r>
              <a:rPr lang="el-GR" altLang="el-GR" u="sng" dirty="0" smtClean="0"/>
              <a:t>παρόμοια ή και όμοια, αλλά σε διαφορετική θέση γράμματα</a:t>
            </a:r>
            <a:r>
              <a:rPr lang="el-GR" altLang="el-GR" dirty="0" smtClean="0"/>
              <a:t>, με αποτέλεσμα να μοιάζουν οπτικά ή ακουστικά π.χ. </a:t>
            </a:r>
            <a:r>
              <a:rPr lang="el-GR" altLang="el-GR" i="1" dirty="0" smtClean="0"/>
              <a:t>μόνος – νόμος</a:t>
            </a:r>
            <a:r>
              <a:rPr lang="el-GR" altLang="el-GR" dirty="0" smtClean="0"/>
              <a:t>, </a:t>
            </a:r>
            <a:r>
              <a:rPr lang="el-GR" altLang="el-GR" i="1" dirty="0" smtClean="0"/>
              <a:t>μένω – δένω</a:t>
            </a:r>
            <a:r>
              <a:rPr lang="el-GR" altLang="el-GR" dirty="0" smtClean="0"/>
              <a:t>, όπως και </a:t>
            </a:r>
            <a:r>
              <a:rPr lang="el-GR" altLang="el-GR" u="sng" dirty="0" smtClean="0"/>
              <a:t>οι παραλείψεις συνδετικών λέξεων </a:t>
            </a:r>
            <a:r>
              <a:rPr lang="el-GR" altLang="el-GR" dirty="0" smtClean="0"/>
              <a:t>(ο, το, σε, και)</a:t>
            </a:r>
            <a:r>
              <a:rPr lang="en-GB" altLang="el-GR" dirty="0" smtClean="0"/>
              <a:t> </a:t>
            </a:r>
            <a:endParaRPr lang="en-GB" altLang="el-GR" dirty="0"/>
          </a:p>
        </p:txBody>
      </p:sp>
    </p:spTree>
    <p:extLst>
      <p:ext uri="{BB962C8B-B14F-4D97-AF65-F5344CB8AC3E}">
        <p14:creationId xmlns:p14="http://schemas.microsoft.com/office/powerpoint/2010/main" val="198250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r>
              <a:rPr lang="el-GR" sz="3500" dirty="0"/>
              <a:t>Χαρακτηριστικά μαθησιακών δυσκολιών στη σχολική </a:t>
            </a:r>
            <a:r>
              <a:rPr lang="el-GR" sz="3500" dirty="0" smtClean="0"/>
              <a:t>ηλικία (10 </a:t>
            </a:r>
            <a:r>
              <a:rPr lang="el-GR" sz="3500" dirty="0"/>
              <a:t>από 14) </a:t>
            </a:r>
          </a:p>
        </p:txBody>
      </p:sp>
      <p:sp>
        <p:nvSpPr>
          <p:cNvPr id="49154" name="Rectangle 3"/>
          <p:cNvSpPr>
            <a:spLocks noGrp="1" noChangeArrowheads="1"/>
          </p:cNvSpPr>
          <p:nvPr>
            <p:ph type="body" idx="1"/>
          </p:nvPr>
        </p:nvSpPr>
        <p:spPr/>
        <p:txBody>
          <a:bodyPr>
            <a:normAutofit fontScale="92500" lnSpcReduction="10000"/>
          </a:bodyPr>
          <a:lstStyle/>
          <a:p>
            <a:pPr>
              <a:buFont typeface="Wingdings" panose="05000000000000000000" pitchFamily="2" charset="2"/>
              <a:buChar char="Ø"/>
            </a:pPr>
            <a:r>
              <a:rPr lang="el-GR" altLang="el-GR" b="1" dirty="0" smtClean="0"/>
              <a:t>Λάθη</a:t>
            </a:r>
            <a:r>
              <a:rPr lang="el-GR" altLang="el-GR" dirty="0" smtClean="0"/>
              <a:t> τα οποία αναφέρονται στην </a:t>
            </a:r>
            <a:r>
              <a:rPr lang="el-GR" altLang="el-GR" u="sng" dirty="0" smtClean="0"/>
              <a:t>αντίληψη του ύφους</a:t>
            </a:r>
            <a:r>
              <a:rPr lang="el-GR" altLang="el-GR" dirty="0" smtClean="0"/>
              <a:t> και του </a:t>
            </a:r>
            <a:r>
              <a:rPr lang="el-GR" altLang="el-GR" u="sng" dirty="0" smtClean="0"/>
              <a:t>χρωματισμού της ανάγνωσης</a:t>
            </a:r>
            <a:r>
              <a:rPr lang="el-GR" altLang="el-GR" dirty="0" smtClean="0"/>
              <a:t> ως διαδικασίας: </a:t>
            </a:r>
          </a:p>
          <a:p>
            <a:pPr>
              <a:buFont typeface="Wingdings" panose="05000000000000000000" pitchFamily="2" charset="2"/>
              <a:buChar char="Ø"/>
            </a:pPr>
            <a:r>
              <a:rPr lang="el-GR" altLang="el-GR" dirty="0" smtClean="0"/>
              <a:t>αρκετές </a:t>
            </a:r>
            <a:r>
              <a:rPr lang="el-GR" altLang="el-GR" u="sng" dirty="0" smtClean="0"/>
              <a:t>δυσκολίες στον χρωματισμό της φωνής </a:t>
            </a:r>
            <a:r>
              <a:rPr lang="el-GR" altLang="el-GR" dirty="0" smtClean="0"/>
              <a:t>ή τον έλεγχο του ύψους της φωνής, χωρίς σωστές αναπνοές, με αποτέλεσμα έναν </a:t>
            </a:r>
            <a:r>
              <a:rPr lang="el-GR" altLang="el-GR" u="sng" dirty="0" smtClean="0"/>
              <a:t>αργό ρυθμό ανάγνωσης</a:t>
            </a:r>
            <a:r>
              <a:rPr lang="el-GR" altLang="el-GR" dirty="0" smtClean="0"/>
              <a:t>, με </a:t>
            </a:r>
            <a:r>
              <a:rPr lang="el-GR" altLang="el-GR" u="sng" dirty="0" smtClean="0"/>
              <a:t>μονότονη φωνή και χωρίς ευχαρίστηση</a:t>
            </a:r>
            <a:r>
              <a:rPr lang="el-GR" altLang="el-GR" dirty="0" smtClean="0"/>
              <a:t>. </a:t>
            </a:r>
          </a:p>
          <a:p>
            <a:pPr marL="0" indent="0">
              <a:buNone/>
            </a:pPr>
            <a:endParaRPr lang="en-GB" altLang="el-GR" dirty="0"/>
          </a:p>
        </p:txBody>
      </p:sp>
    </p:spTree>
    <p:extLst>
      <p:ext uri="{BB962C8B-B14F-4D97-AF65-F5344CB8AC3E}">
        <p14:creationId xmlns:p14="http://schemas.microsoft.com/office/powerpoint/2010/main" val="166412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r>
              <a:rPr lang="el-GR" sz="3500" dirty="0"/>
              <a:t>Χαρακτηριστικά μαθησιακών δυσκολιών στη σχολική ηλικία (</a:t>
            </a:r>
            <a:r>
              <a:rPr lang="el-GR" sz="3500" dirty="0" smtClean="0"/>
              <a:t>11 </a:t>
            </a:r>
            <a:r>
              <a:rPr lang="el-GR" sz="3500" dirty="0"/>
              <a:t>από 14)</a:t>
            </a:r>
          </a:p>
        </p:txBody>
      </p:sp>
      <p:sp>
        <p:nvSpPr>
          <p:cNvPr id="49154" name="Rectangle 3"/>
          <p:cNvSpPr>
            <a:spLocks noGrp="1" noChangeArrowheads="1"/>
          </p:cNvSpPr>
          <p:nvPr>
            <p:ph type="body" idx="1"/>
          </p:nvPr>
        </p:nvSpPr>
        <p:spPr/>
        <p:txBody>
          <a:bodyPr>
            <a:normAutofit/>
          </a:bodyPr>
          <a:lstStyle/>
          <a:p>
            <a:pPr>
              <a:buFont typeface="Wingdings" panose="05000000000000000000" pitchFamily="2" charset="2"/>
              <a:buChar char="Ø"/>
            </a:pPr>
            <a:r>
              <a:rPr lang="el-GR" altLang="el-GR" sz="3000" dirty="0" smtClean="0"/>
              <a:t>Συχνά, οι φτωχοί αναγνώστες χάνουν το σημείο όπου βρίσκονται κατά την ανάγνωση, </a:t>
            </a:r>
            <a:r>
              <a:rPr lang="el-GR" altLang="el-GR" sz="3000" u="sng" dirty="0" smtClean="0"/>
              <a:t>τονίζουν λανθασμένα </a:t>
            </a:r>
            <a:r>
              <a:rPr lang="el-GR" altLang="el-GR" sz="3000" dirty="0" smtClean="0"/>
              <a:t>και </a:t>
            </a:r>
            <a:r>
              <a:rPr lang="el-GR" altLang="el-GR" sz="3000" u="sng" dirty="0" smtClean="0"/>
              <a:t>δε γνωρίζουν ακριβώς ποια λέξη ή πρόταση διαβάζουν</a:t>
            </a:r>
            <a:r>
              <a:rPr lang="el-GR" altLang="el-GR" sz="3000" dirty="0" smtClean="0"/>
              <a:t>, παραλείπουν ή έχουν </a:t>
            </a:r>
            <a:r>
              <a:rPr lang="el-GR" altLang="el-GR" sz="3000" u="sng" dirty="0" smtClean="0"/>
              <a:t>πλήρη σύγχυση της χρήσης και του ρόλου της στίξης </a:t>
            </a:r>
            <a:r>
              <a:rPr lang="el-GR" altLang="el-GR" sz="3000" dirty="0" smtClean="0"/>
              <a:t>και του συντακτικού γενικότερα. </a:t>
            </a:r>
            <a:endParaRPr lang="en-GB" altLang="el-GR" sz="3000" dirty="0"/>
          </a:p>
        </p:txBody>
      </p:sp>
      <p:pic>
        <p:nvPicPr>
          <p:cNvPr id="2" name="Εικόνα 1"/>
          <p:cNvPicPr>
            <a:picLocks noChangeAspect="1"/>
          </p:cNvPicPr>
          <p:nvPr/>
        </p:nvPicPr>
        <p:blipFill>
          <a:blip r:embed="rId2"/>
          <a:stretch>
            <a:fillRect/>
          </a:stretch>
        </p:blipFill>
        <p:spPr>
          <a:xfrm>
            <a:off x="7020272" y="3793604"/>
            <a:ext cx="1468081" cy="1175635"/>
          </a:xfrm>
          <a:prstGeom prst="rect">
            <a:avLst/>
          </a:prstGeom>
        </p:spPr>
      </p:pic>
    </p:spTree>
    <p:extLst>
      <p:ext uri="{BB962C8B-B14F-4D97-AF65-F5344CB8AC3E}">
        <p14:creationId xmlns:p14="http://schemas.microsoft.com/office/powerpoint/2010/main" val="29057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r>
              <a:rPr lang="el-GR" sz="3500" dirty="0"/>
              <a:t>Χαρακτηριστικά μαθησιακών δυσκολιών στη σχολική ηλικία (</a:t>
            </a:r>
            <a:r>
              <a:rPr lang="el-GR" sz="3500" dirty="0" smtClean="0"/>
              <a:t>12 </a:t>
            </a:r>
            <a:r>
              <a:rPr lang="el-GR" sz="3500" dirty="0"/>
              <a:t>από 14)</a:t>
            </a:r>
          </a:p>
        </p:txBody>
      </p:sp>
      <p:sp>
        <p:nvSpPr>
          <p:cNvPr id="50178" name="Rectangle 3"/>
          <p:cNvSpPr>
            <a:spLocks noGrp="1" noChangeArrowheads="1"/>
          </p:cNvSpPr>
          <p:nvPr>
            <p:ph type="body" idx="1"/>
          </p:nvPr>
        </p:nvSpPr>
        <p:spPr/>
        <p:txBody>
          <a:bodyPr>
            <a:normAutofit fontScale="92500" lnSpcReduction="10000"/>
          </a:bodyPr>
          <a:lstStyle/>
          <a:p>
            <a:pPr>
              <a:buFont typeface="Wingdings" panose="05000000000000000000" pitchFamily="2" charset="2"/>
              <a:buChar char="Ø"/>
            </a:pPr>
            <a:r>
              <a:rPr lang="el-GR" altLang="el-GR" sz="3500" b="1" dirty="0" smtClean="0"/>
              <a:t>Λάθη στη γραφή και την ορθογραφία</a:t>
            </a:r>
            <a:r>
              <a:rPr lang="el-GR" altLang="el-GR" dirty="0" smtClean="0"/>
              <a:t>: </a:t>
            </a:r>
          </a:p>
          <a:p>
            <a:pPr>
              <a:buFont typeface="Wingdings" panose="05000000000000000000" pitchFamily="2" charset="2"/>
              <a:buChar char="ü"/>
            </a:pPr>
            <a:r>
              <a:rPr lang="el-GR" altLang="el-GR" u="sng" dirty="0" smtClean="0"/>
              <a:t>ακατάστατο γράψιμο </a:t>
            </a:r>
            <a:r>
              <a:rPr lang="el-GR" altLang="el-GR" dirty="0" smtClean="0"/>
              <a:t>με δυσανάγνωστες και κακογραμμένες και ανορθόγραφες λέξεις</a:t>
            </a:r>
          </a:p>
          <a:p>
            <a:pPr>
              <a:buFont typeface="Wingdings" panose="05000000000000000000" pitchFamily="2" charset="2"/>
              <a:buChar char="ü"/>
            </a:pPr>
            <a:r>
              <a:rPr lang="el-GR" altLang="el-GR" dirty="0" smtClean="0"/>
              <a:t>ασυνέπεια ορθογραφημένης γραφής ακόμα και της ίδιας λέξης μέσα σε μια σελίδα χωρίς τονισμό των λέξεων ή λανθασμένο τονισμό.</a:t>
            </a:r>
          </a:p>
          <a:p>
            <a:pPr>
              <a:buFont typeface="Wingdings" panose="05000000000000000000" pitchFamily="2" charset="2"/>
              <a:buChar char="ü"/>
            </a:pPr>
            <a:r>
              <a:rPr lang="el-GR" altLang="el-GR" dirty="0" smtClean="0"/>
              <a:t>αδυναμία εφαρμογής γραμματικών κανόνων</a:t>
            </a:r>
          </a:p>
          <a:p>
            <a:endParaRPr lang="en-GB" altLang="el-GR" dirty="0" smtClean="0"/>
          </a:p>
        </p:txBody>
      </p:sp>
    </p:spTree>
    <p:extLst>
      <p:ext uri="{BB962C8B-B14F-4D97-AF65-F5344CB8AC3E}">
        <p14:creationId xmlns:p14="http://schemas.microsoft.com/office/powerpoint/2010/main" val="9861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121196"/>
            <a:ext cx="8229600" cy="952500"/>
          </a:xfrm>
        </p:spPr>
        <p:txBody>
          <a:bodyPr>
            <a:noAutofit/>
          </a:bodyPr>
          <a:lstStyle/>
          <a:p>
            <a:r>
              <a:rPr lang="el-GR" sz="3500" dirty="0"/>
              <a:t>Χαρακτηριστικά μαθησιακών δυσκολιών στη σχολική </a:t>
            </a:r>
            <a:r>
              <a:rPr lang="el-GR" sz="3500" dirty="0" smtClean="0"/>
              <a:t>ηλικία(13 </a:t>
            </a:r>
            <a:r>
              <a:rPr lang="el-GR" sz="3500" dirty="0"/>
              <a:t>από 14) </a:t>
            </a:r>
          </a:p>
        </p:txBody>
      </p:sp>
      <p:sp>
        <p:nvSpPr>
          <p:cNvPr id="51202" name="Rectangle 3"/>
          <p:cNvSpPr>
            <a:spLocks noGrp="1" noChangeArrowheads="1"/>
          </p:cNvSpPr>
          <p:nvPr>
            <p:ph type="body" idx="1"/>
          </p:nvPr>
        </p:nvSpPr>
        <p:spPr/>
        <p:txBody>
          <a:bodyPr>
            <a:normAutofit fontScale="70000" lnSpcReduction="20000"/>
          </a:bodyPr>
          <a:lstStyle/>
          <a:p>
            <a:pPr>
              <a:buFont typeface="Wingdings" panose="05000000000000000000" pitchFamily="2" charset="2"/>
              <a:buChar char="Ø"/>
            </a:pPr>
            <a:r>
              <a:rPr lang="el-GR" altLang="el-GR" sz="4600" dirty="0" smtClean="0"/>
              <a:t>Πολύ συχνές είναι οι </a:t>
            </a:r>
            <a:r>
              <a:rPr lang="el-GR" altLang="el-GR" sz="4600" b="1" dirty="0" smtClean="0"/>
              <a:t>αντιστροφές γραμμάτων</a:t>
            </a:r>
            <a:r>
              <a:rPr lang="el-GR" altLang="el-GR" sz="4600" dirty="0" smtClean="0"/>
              <a:t>: </a:t>
            </a:r>
          </a:p>
          <a:p>
            <a:pPr>
              <a:buFont typeface="Wingdings" panose="05000000000000000000" pitchFamily="2" charset="2"/>
              <a:buChar char="ü"/>
            </a:pPr>
            <a:r>
              <a:rPr lang="el-GR" altLang="el-GR" sz="3600" dirty="0" smtClean="0"/>
              <a:t>Κυρίως, γίνεται μια μεταστροφή του προσανατολισμού από αριστερά- δεξιά σε δεξιά-αριστερά. Το παιδί δηλαδή, </a:t>
            </a:r>
            <a:r>
              <a:rPr lang="el-GR" altLang="el-GR" sz="3600" u="sng" dirty="0" smtClean="0"/>
              <a:t>γράφει ορισμένα γράμματα γυρισμένα από την άλλη πλευρά ή το επάνω - κάτω</a:t>
            </a:r>
            <a:r>
              <a:rPr lang="el-GR" altLang="el-GR" sz="3600" dirty="0" smtClean="0"/>
              <a:t>. Συγχέει π.χ., τα δ,σ,6,ρ και άλλα αλφαβητικά ή αριθμητικά σύμβολα που μοιάζουν οπτικά μεταξύ τους, αλλά μπορεί να διαφέρουν στον χωρικό προσανατολισμό τους. </a:t>
            </a:r>
          </a:p>
          <a:p>
            <a:pPr marL="0" indent="0">
              <a:buNone/>
            </a:pPr>
            <a:r>
              <a:rPr lang="el-GR" altLang="el-GR" dirty="0" smtClean="0"/>
              <a:t>	</a:t>
            </a:r>
            <a:endParaRPr lang="en-GB" altLang="el-GR" dirty="0"/>
          </a:p>
        </p:txBody>
      </p:sp>
    </p:spTree>
    <p:extLst>
      <p:ext uri="{BB962C8B-B14F-4D97-AF65-F5344CB8AC3E}">
        <p14:creationId xmlns:p14="http://schemas.microsoft.com/office/powerpoint/2010/main" val="70816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Autofit/>
          </a:bodyPr>
          <a:lstStyle/>
          <a:p>
            <a:r>
              <a:rPr lang="el-GR" altLang="el-GR" sz="3500" dirty="0"/>
              <a:t>Χαρακτηριστικά μαθησιακών δυσκολιών στην εφηβική </a:t>
            </a:r>
            <a:r>
              <a:rPr lang="el-GR" altLang="el-GR" sz="3500" dirty="0" smtClean="0"/>
              <a:t>ηλικία(14  </a:t>
            </a:r>
            <a:r>
              <a:rPr lang="el-GR" altLang="el-GR" sz="3500" dirty="0"/>
              <a:t>από 14)</a:t>
            </a:r>
            <a:endParaRPr lang="en-GB" altLang="el-GR" sz="3500" dirty="0"/>
          </a:p>
        </p:txBody>
      </p:sp>
      <p:sp>
        <p:nvSpPr>
          <p:cNvPr id="41987" name="Rectangle 3"/>
          <p:cNvSpPr>
            <a:spLocks noGrp="1" noChangeArrowheads="1"/>
          </p:cNvSpPr>
          <p:nvPr>
            <p:ph type="body" idx="1"/>
          </p:nvPr>
        </p:nvSpPr>
        <p:spPr/>
        <p:txBody>
          <a:bodyPr>
            <a:normAutofit/>
          </a:bodyPr>
          <a:lstStyle/>
          <a:p>
            <a:pPr>
              <a:buFont typeface="Wingdings" panose="05000000000000000000" pitchFamily="2" charset="2"/>
              <a:buChar char="Ø"/>
            </a:pPr>
            <a:r>
              <a:rPr lang="el-GR" altLang="el-GR" b="1" dirty="0" smtClean="0"/>
              <a:t>Εμμένουσες δυσκολίες στην ανάγνωση</a:t>
            </a:r>
            <a:r>
              <a:rPr lang="el-GR" altLang="el-GR" dirty="0" smtClean="0"/>
              <a:t>: </a:t>
            </a:r>
          </a:p>
          <a:p>
            <a:pPr marL="0" indent="0">
              <a:buNone/>
            </a:pPr>
            <a:r>
              <a:rPr lang="el-GR" altLang="el-GR" dirty="0" smtClean="0"/>
              <a:t>όσον αφορά την κατανόηση των όσων διαβάζει και, κυρίως, άγνωστων και μακροσκελών κειμένων, με αποτέλεσμα την αδυναμία απόδοσής τους (ιδιαίτερα, γραπτώς) και περαιτέρω επεξεργασίας τους</a:t>
            </a:r>
          </a:p>
          <a:p>
            <a:endParaRPr lang="el-GR" altLang="el-GR" dirty="0"/>
          </a:p>
        </p:txBody>
      </p:sp>
    </p:spTree>
    <p:extLst>
      <p:ext uri="{BB962C8B-B14F-4D97-AF65-F5344CB8AC3E}">
        <p14:creationId xmlns:p14="http://schemas.microsoft.com/office/powerpoint/2010/main" val="387438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
            </a:r>
            <a:br>
              <a:rPr lang="el-GR" altLang="el-GR" dirty="0" smtClean="0"/>
            </a:br>
            <a:r>
              <a:rPr lang="el-GR" altLang="el-GR" sz="4900" dirty="0" smtClean="0"/>
              <a:t>Δυσκολίες στη γραφή</a:t>
            </a:r>
            <a:br>
              <a:rPr lang="el-GR" altLang="el-GR" sz="4900" dirty="0" smtClean="0"/>
            </a:br>
            <a:r>
              <a:rPr lang="el-GR" altLang="el-GR" sz="4900" dirty="0" smtClean="0"/>
              <a:t/>
            </a:r>
            <a:br>
              <a:rPr lang="el-GR" altLang="el-GR" sz="4900" dirty="0" smtClean="0"/>
            </a:br>
            <a:endParaRPr lang="en-GB" altLang="el-GR" sz="4900" dirty="0"/>
          </a:p>
        </p:txBody>
      </p:sp>
      <p:sp>
        <p:nvSpPr>
          <p:cNvPr id="53251" name="Rectangle 3"/>
          <p:cNvSpPr>
            <a:spLocks noGrp="1" noChangeArrowheads="1"/>
          </p:cNvSpPr>
          <p:nvPr>
            <p:ph type="body" idx="1"/>
          </p:nvPr>
        </p:nvSpPr>
        <p:spPr/>
        <p:txBody>
          <a:bodyPr>
            <a:normAutofit fontScale="92500" lnSpcReduction="20000"/>
          </a:bodyPr>
          <a:lstStyle/>
          <a:p>
            <a:pPr>
              <a:buFont typeface="Wingdings" panose="05000000000000000000" pitchFamily="2" charset="2"/>
              <a:buChar char="Ø"/>
            </a:pPr>
            <a:r>
              <a:rPr lang="el-GR" altLang="el-GR" u="sng" dirty="0" smtClean="0"/>
              <a:t>αδυναμία</a:t>
            </a:r>
            <a:r>
              <a:rPr lang="el-GR" altLang="el-GR" dirty="0" smtClean="0"/>
              <a:t> κατάκτησης </a:t>
            </a:r>
            <a:r>
              <a:rPr lang="el-GR" altLang="el-GR" u="sng" dirty="0" smtClean="0"/>
              <a:t>ιστορικής ορθογραφίας</a:t>
            </a:r>
            <a:r>
              <a:rPr lang="el-GR" altLang="el-GR" dirty="0" smtClean="0"/>
              <a:t>, με αποτέλεσμα το ελλιπές λεξιλόγιο,  </a:t>
            </a:r>
          </a:p>
          <a:p>
            <a:pPr>
              <a:buFont typeface="Wingdings" panose="05000000000000000000" pitchFamily="2" charset="2"/>
              <a:buChar char="Ø"/>
            </a:pPr>
            <a:r>
              <a:rPr lang="el-GR" altLang="el-GR" dirty="0" smtClean="0"/>
              <a:t>αδυναμία αυτοματοποιημένης γραφής σύμφωνα με ορθογραφικούς κανόνες, </a:t>
            </a:r>
          </a:p>
          <a:p>
            <a:pPr>
              <a:buFont typeface="Wingdings" panose="05000000000000000000" pitchFamily="2" charset="2"/>
              <a:buChar char="Ø"/>
            </a:pPr>
            <a:r>
              <a:rPr lang="el-GR" altLang="el-GR" dirty="0" smtClean="0"/>
              <a:t>έντονα στοιχεία κακογραφίας,</a:t>
            </a:r>
          </a:p>
          <a:p>
            <a:pPr>
              <a:buFont typeface="Wingdings" panose="05000000000000000000" pitchFamily="2" charset="2"/>
              <a:buChar char="Ø"/>
            </a:pPr>
            <a:r>
              <a:rPr lang="el-GR" altLang="el-GR" dirty="0" smtClean="0"/>
              <a:t> αδυναμία ανάπτυξης ελεύθερων κειμένων, χωρίς ανάπτυξη ιδεών και επιχειρημάτων, χωρίς επιτηδευμένο λόγο</a:t>
            </a:r>
          </a:p>
        </p:txBody>
      </p:sp>
    </p:spTree>
    <p:extLst>
      <p:ext uri="{BB962C8B-B14F-4D97-AF65-F5344CB8AC3E}">
        <p14:creationId xmlns:p14="http://schemas.microsoft.com/office/powerpoint/2010/main" val="413790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Δυσκολίες στα μαθηματικά</a:t>
            </a:r>
            <a:endParaRPr lang="el-GR" dirty="0"/>
          </a:p>
        </p:txBody>
      </p:sp>
      <p:sp>
        <p:nvSpPr>
          <p:cNvPr id="44035" name="Rectangle 3"/>
          <p:cNvSpPr>
            <a:spLocks noGrp="1" noChangeArrowheads="1"/>
          </p:cNvSpPr>
          <p:nvPr>
            <p:ph type="body" idx="1"/>
          </p:nvPr>
        </p:nvSpPr>
        <p:spPr/>
        <p:txBody>
          <a:bodyPr>
            <a:normAutofit fontScale="92500" lnSpcReduction="10000"/>
          </a:bodyPr>
          <a:lstStyle/>
          <a:p>
            <a:pPr>
              <a:buFont typeface="Wingdings" panose="05000000000000000000" pitchFamily="2" charset="2"/>
              <a:buChar char="Ø"/>
            </a:pPr>
            <a:r>
              <a:rPr lang="el-GR" altLang="el-GR" u="sng" dirty="0" smtClean="0"/>
              <a:t>Δυσκολίες στην κατανόηση των μαθηματικών εννοιών </a:t>
            </a:r>
            <a:r>
              <a:rPr lang="el-GR" altLang="el-GR" dirty="0" smtClean="0"/>
              <a:t>και την εκτέλεση πράξεων (κυρίως των τύπων των εξισώσεων),</a:t>
            </a:r>
          </a:p>
          <a:p>
            <a:pPr>
              <a:buFont typeface="Wingdings" panose="05000000000000000000" pitchFamily="2" charset="2"/>
              <a:buChar char="Ø"/>
            </a:pPr>
            <a:r>
              <a:rPr lang="el-GR" altLang="el-GR" dirty="0" smtClean="0"/>
              <a:t>αδυναμία κατανόησης του ρόλου των μαθηματικών συμβόλων και των σχέσεων που συμβολίζουν,</a:t>
            </a:r>
          </a:p>
          <a:p>
            <a:pPr>
              <a:buFont typeface="Wingdings" panose="05000000000000000000" pitchFamily="2" charset="2"/>
              <a:buChar char="Ø"/>
            </a:pPr>
            <a:r>
              <a:rPr lang="el-GR" altLang="el-GR" dirty="0" smtClean="0"/>
              <a:t> αδυναμία συσχέτισης πολλών μαθηματικών σχέσεων ταυτόχρονα</a:t>
            </a:r>
          </a:p>
        </p:txBody>
      </p:sp>
    </p:spTree>
    <p:extLst>
      <p:ext uri="{BB962C8B-B14F-4D97-AF65-F5344CB8AC3E}">
        <p14:creationId xmlns:p14="http://schemas.microsoft.com/office/powerpoint/2010/main" val="417501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Το ιδιαίτερο της εφηβείας </a:t>
            </a:r>
            <a:br>
              <a:rPr lang="el-GR" altLang="el-GR" dirty="0" smtClean="0"/>
            </a:br>
            <a:r>
              <a:rPr lang="el-GR" altLang="el-GR" dirty="0" smtClean="0"/>
              <a:t> Κύκλος αποτυχίας</a:t>
            </a:r>
            <a:r>
              <a:rPr lang="en-US" altLang="el-GR" dirty="0" smtClean="0"/>
              <a:t/>
            </a:r>
            <a:br>
              <a:rPr lang="en-US" altLang="el-GR" dirty="0" smtClean="0"/>
            </a:br>
            <a:endParaRPr lang="en-GB" altLang="el-GR" dirty="0"/>
          </a:p>
        </p:txBody>
      </p:sp>
      <p:graphicFrame>
        <p:nvGraphicFramePr>
          <p:cNvPr id="6" name="Diagram 5"/>
          <p:cNvGraphicFramePr/>
          <p:nvPr>
            <p:extLst>
              <p:ext uri="{D42A27DB-BD31-4B8C-83A1-F6EECF244321}">
                <p14:modId xmlns:p14="http://schemas.microsoft.com/office/powerpoint/2010/main" val="1226583014"/>
              </p:ext>
            </p:extLst>
          </p:nvPr>
        </p:nvGraphicFramePr>
        <p:xfrm>
          <a:off x="611560" y="1417340"/>
          <a:ext cx="792088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23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altLang="el-GR" dirty="0" smtClean="0"/>
              <a:t>Περιβάλλον εφήβου</a:t>
            </a:r>
            <a:endParaRPr lang="en-GB" altLang="el-GR" dirty="0" smtClean="0"/>
          </a:p>
        </p:txBody>
      </p:sp>
      <p:sp>
        <p:nvSpPr>
          <p:cNvPr id="47107" name="Rectangle 3"/>
          <p:cNvSpPr>
            <a:spLocks noGrp="1" noChangeArrowheads="1"/>
          </p:cNvSpPr>
          <p:nvPr>
            <p:ph type="body" idx="1"/>
          </p:nvPr>
        </p:nvSpPr>
        <p:spPr>
          <a:xfrm>
            <a:off x="457200" y="1333500"/>
            <a:ext cx="8363272" cy="3771636"/>
          </a:xfrm>
        </p:spPr>
        <p:txBody>
          <a:bodyPr>
            <a:noAutofit/>
          </a:bodyPr>
          <a:lstStyle/>
          <a:p>
            <a:r>
              <a:rPr lang="el-GR" altLang="el-GR" dirty="0" smtClean="0"/>
              <a:t>Σημαντικός ο </a:t>
            </a:r>
            <a:r>
              <a:rPr lang="el-GR" altLang="el-GR" b="1" dirty="0" smtClean="0"/>
              <a:t>ρόλος του περιβάλλοντος του εφήβου:</a:t>
            </a:r>
            <a:r>
              <a:rPr lang="el-GR" altLang="el-GR" dirty="0" smtClean="0"/>
              <a:t> </a:t>
            </a:r>
          </a:p>
          <a:p>
            <a:pPr marL="0" indent="0">
              <a:buNone/>
            </a:pPr>
            <a:r>
              <a:rPr lang="el-GR" altLang="el-GR" sz="2800" dirty="0" smtClean="0"/>
              <a:t>Συχνά χαρακτηρίζεται από </a:t>
            </a:r>
            <a:r>
              <a:rPr lang="el-GR" altLang="el-GR" sz="2800" u="sng" dirty="0" smtClean="0"/>
              <a:t>υπερβολικές απαιτήσεις </a:t>
            </a:r>
            <a:r>
              <a:rPr lang="el-GR" altLang="el-GR" sz="2800" dirty="0" smtClean="0"/>
              <a:t>αγνοώντας τις συναισθηματικές ανάγκες του εφήβου, υποκινούμενο από την κοινωνική πραγματικότητα που απαιτεί από τον μαθητή να καταστείλει χαρακτηριστικά της εφηβικής του ταυτότητας και συμπεριφοράς, προκειμένου να ανταποκριθεί στο σχολικό σύστημα. </a:t>
            </a:r>
          </a:p>
          <a:p>
            <a:endParaRPr lang="en-GB" altLang="el-GR" sz="2800" dirty="0" smtClean="0"/>
          </a:p>
        </p:txBody>
      </p:sp>
    </p:spTree>
    <p:extLst>
      <p:ext uri="{BB962C8B-B14F-4D97-AF65-F5344CB8AC3E}">
        <p14:creationId xmlns:p14="http://schemas.microsoft.com/office/powerpoint/2010/main" val="25639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 </a:t>
            </a:r>
            <a:r>
              <a:rPr lang="el-GR" dirty="0" smtClean="0"/>
              <a:t>ενότητας (1 από </a:t>
            </a:r>
            <a:r>
              <a:rPr lang="el-GR" dirty="0" smtClean="0"/>
              <a:t>2)</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sz="1500" dirty="0" err="1" smtClean="0"/>
              <a:t>Βουλγαρίδου</a:t>
            </a:r>
            <a:r>
              <a:rPr lang="el-GR" sz="1500" dirty="0" smtClean="0"/>
              <a:t>, Ο. (2011).  </a:t>
            </a:r>
            <a:r>
              <a:rPr lang="el-GR" sz="1500" i="1" dirty="0" smtClean="0"/>
              <a:t>Μαθησιακές δυσκολίες. Ταυτοποίηση </a:t>
            </a:r>
            <a:r>
              <a:rPr lang="el-GR" sz="1500" i="1" dirty="0"/>
              <a:t>μαθησιακών δυσκολιών σε διαπολιτισμικά </a:t>
            </a:r>
            <a:endParaRPr lang="el-GR" sz="1500" i="1" dirty="0" smtClean="0"/>
          </a:p>
          <a:p>
            <a:pPr marL="0" indent="0">
              <a:buNone/>
            </a:pPr>
            <a:r>
              <a:rPr lang="el-GR" sz="1500" i="1" dirty="0"/>
              <a:t> </a:t>
            </a:r>
            <a:r>
              <a:rPr lang="el-GR" sz="1500" i="1" dirty="0" smtClean="0"/>
              <a:t>    περιβάλλοντα</a:t>
            </a:r>
            <a:r>
              <a:rPr lang="el-GR" sz="1500" dirty="0" smtClean="0"/>
              <a:t>. Εκδόσεις: </a:t>
            </a:r>
            <a:r>
              <a:rPr lang="el-GR" sz="1500" dirty="0" err="1" smtClean="0"/>
              <a:t>Σπανίδης</a:t>
            </a:r>
            <a:r>
              <a:rPr lang="el-GR" sz="1500" dirty="0" smtClean="0"/>
              <a:t>.</a:t>
            </a:r>
          </a:p>
          <a:p>
            <a:pPr marL="0" indent="0">
              <a:buNone/>
            </a:pPr>
            <a:r>
              <a:rPr lang="el-GR" sz="1500" dirty="0" err="1"/>
              <a:t>Καράντζης</a:t>
            </a:r>
            <a:r>
              <a:rPr lang="el-GR" sz="1500" dirty="0"/>
              <a:t>, Ι. (2001). Τα προβλήματα μνήμης των παιδιών με μαθησιακές δυσκολίες. Εκδόσεις: </a:t>
            </a:r>
            <a:r>
              <a:rPr lang="el-GR" sz="1500" dirty="0" err="1"/>
              <a:t>Τυπωθήτω</a:t>
            </a:r>
            <a:r>
              <a:rPr lang="el-GR" sz="1500" dirty="0"/>
              <a:t>. </a:t>
            </a:r>
          </a:p>
          <a:p>
            <a:pPr marL="0" indent="0">
              <a:buNone/>
            </a:pPr>
            <a:r>
              <a:rPr lang="el-GR" sz="1500" dirty="0" err="1" smtClean="0"/>
              <a:t>Κοτσιρίλου</a:t>
            </a:r>
            <a:r>
              <a:rPr lang="el-GR" sz="1500" dirty="0" smtClean="0"/>
              <a:t>, Κ. (2013). </a:t>
            </a:r>
            <a:r>
              <a:rPr lang="el-GR" sz="1500" i="1" dirty="0" smtClean="0"/>
              <a:t>Η </a:t>
            </a:r>
            <a:r>
              <a:rPr lang="el-GR" sz="1500" i="1" dirty="0"/>
              <a:t>ολική </a:t>
            </a:r>
            <a:r>
              <a:rPr lang="el-GR" sz="1500" i="1" dirty="0" smtClean="0"/>
              <a:t>συλλαβή. Μια </a:t>
            </a:r>
            <a:r>
              <a:rPr lang="el-GR" sz="1500" i="1" dirty="0"/>
              <a:t>μέθοδος ανάγνωσης για παιδιά με μαθησιακές </a:t>
            </a:r>
            <a:r>
              <a:rPr lang="el-GR" sz="1500" i="1" dirty="0" smtClean="0"/>
              <a:t>δυσκολίες</a:t>
            </a:r>
            <a:r>
              <a:rPr lang="el-GR" sz="1500" dirty="0" smtClean="0"/>
              <a:t>. </a:t>
            </a:r>
          </a:p>
          <a:p>
            <a:pPr marL="0" indent="0">
              <a:buNone/>
            </a:pPr>
            <a:r>
              <a:rPr lang="el-GR" sz="1500" dirty="0"/>
              <a:t> </a:t>
            </a:r>
            <a:r>
              <a:rPr lang="el-GR" sz="1500" dirty="0" smtClean="0"/>
              <a:t>    Εκδόσεις: Αρμός</a:t>
            </a:r>
          </a:p>
          <a:p>
            <a:pPr marL="0" indent="0">
              <a:buNone/>
            </a:pPr>
            <a:r>
              <a:rPr lang="el-GR" sz="1500" dirty="0" err="1" smtClean="0"/>
              <a:t>Μπόντη</a:t>
            </a:r>
            <a:r>
              <a:rPr lang="el-GR" sz="1500" dirty="0" smtClean="0"/>
              <a:t>, Ε. (2013). </a:t>
            </a:r>
            <a:r>
              <a:rPr lang="el-GR" sz="1500" i="1" dirty="0" smtClean="0"/>
              <a:t>Ειδικές </a:t>
            </a:r>
            <a:r>
              <a:rPr lang="el-GR" sz="1500" i="1" dirty="0"/>
              <a:t>μαθησιακές δυσκολίες: Μια εναλλακτική προσέγγιση... για </a:t>
            </a:r>
            <a:r>
              <a:rPr lang="el-GR" sz="1500" i="1" dirty="0" smtClean="0"/>
              <a:t>όλους. </a:t>
            </a:r>
            <a:r>
              <a:rPr lang="el-GR" sz="1500" dirty="0" smtClean="0"/>
              <a:t>Εκδόσεις: </a:t>
            </a:r>
          </a:p>
          <a:p>
            <a:pPr marL="0" indent="0">
              <a:buNone/>
            </a:pPr>
            <a:r>
              <a:rPr lang="el-GR" sz="1500" dirty="0"/>
              <a:t> </a:t>
            </a:r>
            <a:r>
              <a:rPr lang="el-GR" sz="1500" dirty="0" smtClean="0"/>
              <a:t>    </a:t>
            </a:r>
            <a:r>
              <a:rPr lang="el-GR" sz="1500" dirty="0" err="1" smtClean="0"/>
              <a:t>Μέθεξις</a:t>
            </a:r>
            <a:endParaRPr lang="en-US" sz="1500" dirty="0" smtClean="0"/>
          </a:p>
          <a:p>
            <a:pPr marL="0" indent="0">
              <a:buNone/>
            </a:pPr>
            <a:r>
              <a:rPr lang="el-GR" sz="1500" dirty="0"/>
              <a:t>Παντελιάδου, </a:t>
            </a:r>
            <a:r>
              <a:rPr lang="el-GR" sz="1500" dirty="0" smtClean="0"/>
              <a:t>Σ</a:t>
            </a:r>
            <a:r>
              <a:rPr lang="en-US" sz="1500" dirty="0" smtClean="0"/>
              <a:t>. (2007).</a:t>
            </a:r>
            <a:r>
              <a:rPr lang="el-GR" sz="1500" dirty="0" smtClean="0"/>
              <a:t> </a:t>
            </a:r>
            <a:r>
              <a:rPr lang="el-GR" sz="1500" dirty="0"/>
              <a:t>Εφαρμογές διδακτικής αξιολόγησης και μαθησιακές </a:t>
            </a:r>
            <a:r>
              <a:rPr lang="el-GR" sz="1500" dirty="0" smtClean="0"/>
              <a:t>δυσκολίες</a:t>
            </a:r>
            <a:r>
              <a:rPr lang="en-US" sz="1500" dirty="0" smtClean="0"/>
              <a:t>.</a:t>
            </a:r>
            <a:r>
              <a:rPr lang="el-GR" sz="1500" dirty="0" smtClean="0"/>
              <a:t> </a:t>
            </a:r>
            <a:r>
              <a:rPr lang="el-GR" sz="1500" dirty="0"/>
              <a:t>Βόλος : </a:t>
            </a:r>
            <a:r>
              <a:rPr lang="el-GR" sz="1500" dirty="0" smtClean="0"/>
              <a:t>Γράφημα.</a:t>
            </a:r>
          </a:p>
          <a:p>
            <a:pPr marL="0" indent="0">
              <a:buNone/>
            </a:pPr>
            <a:r>
              <a:rPr lang="el-GR" sz="1500" dirty="0" smtClean="0"/>
              <a:t>Πολυχρόνη, Φ. (2011). </a:t>
            </a:r>
            <a:r>
              <a:rPr lang="el-GR" sz="1500" i="1" dirty="0" smtClean="0"/>
              <a:t>Ειδικές </a:t>
            </a:r>
            <a:r>
              <a:rPr lang="el-GR" sz="1500" i="1" dirty="0"/>
              <a:t>μαθησιακές </a:t>
            </a:r>
            <a:r>
              <a:rPr lang="el-GR" sz="1500" i="1" dirty="0" smtClean="0"/>
              <a:t>δυσκολίες. </a:t>
            </a:r>
            <a:r>
              <a:rPr lang="el-GR" sz="1500" dirty="0" smtClean="0"/>
              <a:t>Εκδόσεις: Πεδίο.</a:t>
            </a:r>
          </a:p>
          <a:p>
            <a:pPr marL="0" indent="0">
              <a:buNone/>
            </a:pPr>
            <a:r>
              <a:rPr lang="el-GR" sz="1500" dirty="0"/>
              <a:t>Σακκάς, Β. ( 2002).  </a:t>
            </a:r>
            <a:r>
              <a:rPr lang="el-GR" sz="1500" i="1" dirty="0"/>
              <a:t>Μαθησιακές δυσκολίες και οικογένεια</a:t>
            </a:r>
            <a:r>
              <a:rPr lang="el-GR" sz="1500" dirty="0"/>
              <a:t>. Εκδόσεις: </a:t>
            </a:r>
            <a:r>
              <a:rPr lang="el-GR" sz="1500" dirty="0" smtClean="0"/>
              <a:t>Ατραπός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751182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ενότητας (2 από </a:t>
            </a:r>
            <a:r>
              <a:rPr lang="el-GR" dirty="0" smtClean="0"/>
              <a:t>2)</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1800" dirty="0"/>
              <a:t>Στάθης, Φ. (2010).  Μαθησιακές δυσκολίες και δυσλεξία : Πρακτικοί τρόποι αντιμετώπισης . Αθήνα : Ιδιωτική </a:t>
            </a:r>
          </a:p>
          <a:p>
            <a:pPr marL="0" indent="0">
              <a:buNone/>
            </a:pPr>
            <a:r>
              <a:rPr lang="el-GR" sz="1800" dirty="0"/>
              <a:t>     </a:t>
            </a:r>
            <a:r>
              <a:rPr lang="el-GR" sz="1800" dirty="0" smtClean="0"/>
              <a:t>Έκδοση</a:t>
            </a:r>
            <a:endParaRPr lang="en-US" sz="1800" dirty="0" smtClean="0"/>
          </a:p>
          <a:p>
            <a:pPr marL="0" indent="0">
              <a:buNone/>
            </a:pPr>
            <a:r>
              <a:rPr lang="el-GR" sz="1800" dirty="0" smtClean="0"/>
              <a:t>Συλλογικό έργο</a:t>
            </a:r>
            <a:r>
              <a:rPr lang="en-US" sz="1800" dirty="0" smtClean="0"/>
              <a:t> (2008). </a:t>
            </a:r>
            <a:r>
              <a:rPr lang="el-GR" sz="1800" dirty="0" smtClean="0"/>
              <a:t> </a:t>
            </a:r>
            <a:r>
              <a:rPr lang="el-GR" sz="1800" i="1" dirty="0"/>
              <a:t>Διδακτικές προσεγγίσεις και πρακτικές για μαθητές με μαθησιακές δυσκολίες </a:t>
            </a:r>
            <a:r>
              <a:rPr lang="en-US" sz="1800" i="1" dirty="0" smtClean="0"/>
              <a:t>.</a:t>
            </a:r>
            <a:r>
              <a:rPr lang="el-GR" sz="1800" dirty="0" smtClean="0"/>
              <a:t> </a:t>
            </a:r>
            <a:r>
              <a:rPr lang="el-GR" sz="1800" dirty="0"/>
              <a:t>Βόλος : </a:t>
            </a:r>
            <a:endParaRPr lang="en-US" sz="1800" dirty="0" smtClean="0"/>
          </a:p>
          <a:p>
            <a:pPr marL="0" indent="0">
              <a:buNone/>
            </a:pPr>
            <a:r>
              <a:rPr lang="en-US" sz="1800" dirty="0"/>
              <a:t> </a:t>
            </a:r>
            <a:r>
              <a:rPr lang="en-US" sz="1800" dirty="0" smtClean="0"/>
              <a:t>    </a:t>
            </a:r>
            <a:r>
              <a:rPr lang="el-GR" sz="1800" dirty="0" smtClean="0"/>
              <a:t>Γράφημα.</a:t>
            </a:r>
            <a:endParaRPr lang="en-US" sz="1800" dirty="0" smtClean="0"/>
          </a:p>
          <a:p>
            <a:pPr marL="0" indent="0">
              <a:buNone/>
            </a:pPr>
            <a:r>
              <a:rPr lang="el-GR" sz="1800" dirty="0" err="1" smtClean="0"/>
              <a:t>Τζουριάδου</a:t>
            </a:r>
            <a:r>
              <a:rPr lang="el-GR" sz="1800" dirty="0"/>
              <a:t>, Μ. (2011). Μαθησιακές δυσκολίες : Θέματα ερμηνείας και αντιμετώπισης.  Θεσσαλονίκη : </a:t>
            </a:r>
          </a:p>
          <a:p>
            <a:pPr marL="0" indent="0">
              <a:buNone/>
            </a:pPr>
            <a:r>
              <a:rPr lang="el-GR" sz="1800" dirty="0"/>
              <a:t>     </a:t>
            </a:r>
            <a:r>
              <a:rPr lang="el-GR" sz="1800" dirty="0" smtClean="0"/>
              <a:t>Προμηθεύς</a:t>
            </a:r>
          </a:p>
          <a:p>
            <a:pPr marL="0" indent="0">
              <a:buNone/>
            </a:pPr>
            <a:r>
              <a:rPr lang="el-GR" sz="1800" dirty="0" err="1" smtClean="0"/>
              <a:t>Τζουριάδου</a:t>
            </a:r>
            <a:r>
              <a:rPr lang="el-GR" sz="1800" dirty="0"/>
              <a:t>, Μ. (2001). </a:t>
            </a:r>
            <a:r>
              <a:rPr lang="el-GR" sz="1800" i="1" dirty="0"/>
              <a:t>Πρώιμη παρέμβαση</a:t>
            </a:r>
            <a:r>
              <a:rPr lang="el-GR" sz="1800" dirty="0"/>
              <a:t>. Θεσσαλονίκη: </a:t>
            </a:r>
            <a:r>
              <a:rPr lang="el-GR" sz="1800" dirty="0" smtClean="0"/>
              <a:t>Προμηθεύς</a:t>
            </a:r>
          </a:p>
          <a:p>
            <a:pPr marL="0" indent="0">
              <a:buNone/>
            </a:pPr>
            <a:r>
              <a:rPr lang="el-GR" sz="1800" dirty="0"/>
              <a:t>Τομαράς, </a:t>
            </a:r>
            <a:r>
              <a:rPr lang="el-GR" sz="1800" dirty="0" smtClean="0"/>
              <a:t>Ν. (2008).  </a:t>
            </a:r>
            <a:r>
              <a:rPr lang="el-GR" sz="1800" i="1" dirty="0" smtClean="0"/>
              <a:t>Μαθησιακές </a:t>
            </a:r>
            <a:r>
              <a:rPr lang="el-GR" sz="1800" i="1" dirty="0"/>
              <a:t>δυσκολίες : Ισότιμες ευκαιρίες στην εκπαίδευση: Πρακτικές απαντήσεις στα </a:t>
            </a:r>
            <a:endParaRPr lang="el-GR" sz="1800" i="1" dirty="0" smtClean="0"/>
          </a:p>
          <a:p>
            <a:pPr marL="0" indent="0">
              <a:buNone/>
            </a:pPr>
            <a:r>
              <a:rPr lang="el-GR" sz="1800" i="1" dirty="0"/>
              <a:t> </a:t>
            </a:r>
            <a:r>
              <a:rPr lang="el-GR" sz="1800" i="1" dirty="0" smtClean="0"/>
              <a:t>    ερωτήματα </a:t>
            </a:r>
            <a:r>
              <a:rPr lang="el-GR" sz="1800" i="1" dirty="0"/>
              <a:t>γονιών και εκπαιδευτικών για τη δυσλεξία, τις </a:t>
            </a:r>
            <a:r>
              <a:rPr lang="el-GR" sz="1800" i="1" dirty="0" err="1"/>
              <a:t>δυσαριθμησίες</a:t>
            </a:r>
            <a:r>
              <a:rPr lang="el-GR" sz="1800" i="1" dirty="0"/>
              <a:t> και τη διαταραχή ελλειμματικής </a:t>
            </a:r>
            <a:endParaRPr lang="el-GR" sz="1800" i="1" dirty="0" smtClean="0"/>
          </a:p>
          <a:p>
            <a:pPr marL="0" indent="0">
              <a:buNone/>
            </a:pPr>
            <a:r>
              <a:rPr lang="el-GR" sz="1800" i="1" dirty="0"/>
              <a:t> </a:t>
            </a:r>
            <a:r>
              <a:rPr lang="el-GR" sz="1800" i="1" dirty="0" smtClean="0"/>
              <a:t>    προσοχής</a:t>
            </a:r>
            <a:r>
              <a:rPr lang="el-GR" sz="1800" i="1" dirty="0"/>
              <a:t>, </a:t>
            </a:r>
            <a:r>
              <a:rPr lang="el-GR" sz="1800" i="1" dirty="0" err="1" smtClean="0"/>
              <a:t>υπερκινητικότητα</a:t>
            </a:r>
            <a:r>
              <a:rPr lang="el-GR" sz="1800" dirty="0" smtClean="0"/>
              <a:t>. </a:t>
            </a:r>
            <a:r>
              <a:rPr lang="el-GR" sz="1800" dirty="0"/>
              <a:t>Αθήνα : Εκδόσεις </a:t>
            </a:r>
            <a:r>
              <a:rPr lang="el-GR" sz="1800" dirty="0" smtClean="0"/>
              <a:t>Πατάκη.</a:t>
            </a:r>
          </a:p>
          <a:p>
            <a:pPr marL="0" indent="0">
              <a:buNone/>
            </a:pPr>
            <a:r>
              <a:rPr lang="el-GR" sz="1800" dirty="0" err="1" smtClean="0"/>
              <a:t>Τρίγκα-Μέρτικα</a:t>
            </a:r>
            <a:r>
              <a:rPr lang="el-GR" sz="1800" dirty="0" smtClean="0"/>
              <a:t>, Ε. (2010). </a:t>
            </a:r>
            <a:r>
              <a:rPr lang="el-GR" sz="1800" i="1" dirty="0" smtClean="0"/>
              <a:t>Μαθησιακές δυσκολίες</a:t>
            </a:r>
            <a:r>
              <a:rPr lang="el-GR" sz="1800" dirty="0" smtClean="0"/>
              <a:t>. Αθήνα: Γρηγόρη.</a:t>
            </a:r>
            <a:endParaRPr lang="el-GR" sz="1800" dirty="0"/>
          </a:p>
          <a:p>
            <a:pPr marL="0" indent="0">
              <a:buNone/>
            </a:pPr>
            <a:endParaRPr lang="el-GR" sz="1400" dirty="0" smtClean="0"/>
          </a:p>
          <a:p>
            <a:pPr marL="0" indent="0">
              <a:buNone/>
            </a:pPr>
            <a:endParaRPr lang="el-GR" dirty="0"/>
          </a:p>
          <a:p>
            <a:endParaRPr lang="el-GR" dirty="0"/>
          </a:p>
          <a:p>
            <a:endParaRPr lang="el-GR" dirty="0" smtClean="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2912173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Χρήσιμες ιστοσελίδες</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1400" dirty="0">
                <a:hlinkClick r:id="rId2"/>
              </a:rPr>
              <a:t>http://www.selle.gr</a:t>
            </a:r>
            <a:r>
              <a:rPr lang="en-US" sz="1400" dirty="0" smtClean="0">
                <a:hlinkClick r:id="rId2"/>
              </a:rPr>
              <a:t>/</a:t>
            </a:r>
            <a:r>
              <a:rPr lang="el-GR" sz="1400" dirty="0" smtClean="0">
                <a:hlinkClick r:id="rId2"/>
              </a:rPr>
              <a:t> </a:t>
            </a:r>
          </a:p>
          <a:p>
            <a:pPr marL="0" indent="0">
              <a:buNone/>
            </a:pPr>
            <a:r>
              <a:rPr lang="en-US" sz="1400" dirty="0">
                <a:hlinkClick r:id="rId2"/>
              </a:rPr>
              <a:t>http://www.logopedists.gr/logopedists</a:t>
            </a:r>
            <a:r>
              <a:rPr lang="en-US" sz="1400" dirty="0" smtClean="0">
                <a:hlinkClick r:id="rId2"/>
              </a:rPr>
              <a:t>/</a:t>
            </a:r>
            <a:endParaRPr lang="el-GR" sz="1400" dirty="0" smtClean="0">
              <a:hlinkClick r:id="rId2"/>
            </a:endParaRPr>
          </a:p>
          <a:p>
            <a:pPr marL="0" indent="0">
              <a:buNone/>
            </a:pPr>
            <a:r>
              <a:rPr lang="en-US" sz="1400" dirty="0">
                <a:hlinkClick r:id="rId2"/>
              </a:rPr>
              <a:t>http://www.logotherapia.gr</a:t>
            </a:r>
            <a:r>
              <a:rPr lang="en-US" sz="1400" dirty="0" smtClean="0">
                <a:hlinkClick r:id="rId2"/>
              </a:rPr>
              <a:t>/</a:t>
            </a:r>
          </a:p>
          <a:p>
            <a:pPr marL="0" indent="0">
              <a:buNone/>
            </a:pPr>
            <a:r>
              <a:rPr lang="en-US" sz="1400" dirty="0" smtClean="0">
                <a:hlinkClick r:id="rId2"/>
              </a:rPr>
              <a:t>http</a:t>
            </a:r>
            <a:r>
              <a:rPr lang="en-US" sz="1400" dirty="0">
                <a:hlinkClick r:id="rId2"/>
              </a:rPr>
              <a:t>://</a:t>
            </a:r>
            <a:r>
              <a:rPr lang="en-US" sz="1400" dirty="0" smtClean="0">
                <a:hlinkClick r:id="rId2"/>
              </a:rPr>
              <a:t>www.asha.org/public/speech/disorders/ChildSandL.htm</a:t>
            </a:r>
          </a:p>
          <a:p>
            <a:pPr marL="0" indent="0">
              <a:buNone/>
            </a:pPr>
            <a:r>
              <a:rPr lang="en-US" sz="1400" dirty="0">
                <a:hlinkClick r:id="rId2"/>
              </a:rPr>
              <a:t>http://www.nidcd.nih.gov/health/voice/pages/specific-language-impairment.aspx</a:t>
            </a:r>
            <a:endParaRPr lang="el-GR" sz="1400" dirty="0" smtClean="0">
              <a:hlinkClick r:id="rId2"/>
            </a:endParaRPr>
          </a:p>
          <a:p>
            <a:pPr marL="0" indent="0">
              <a:buNone/>
            </a:pPr>
            <a:r>
              <a:rPr lang="en-US" sz="1400" dirty="0" smtClean="0">
                <a:hlinkClick r:id="rId2"/>
              </a:rPr>
              <a:t>http</a:t>
            </a:r>
            <a:r>
              <a:rPr lang="en-US" sz="1400" dirty="0">
                <a:hlinkClick r:id="rId2"/>
              </a:rPr>
              <a:t>://</a:t>
            </a:r>
            <a:r>
              <a:rPr lang="en-US" sz="1400" dirty="0" smtClean="0">
                <a:hlinkClick r:id="rId2"/>
              </a:rPr>
              <a:t>repository.edulll.gr/edulll/retrieve/3613/1059.pdf</a:t>
            </a:r>
            <a:endParaRPr lang="el-GR" sz="1400" dirty="0" smtClean="0"/>
          </a:p>
          <a:p>
            <a:pPr marL="0" indent="0">
              <a:buNone/>
            </a:pPr>
            <a:r>
              <a:rPr lang="en-US" sz="1400" dirty="0" smtClean="0"/>
              <a:t>kday-v.thess.sch.gr/</a:t>
            </a:r>
            <a:r>
              <a:rPr lang="en-US" sz="1400" dirty="0" err="1" smtClean="0"/>
              <a:t>wp</a:t>
            </a:r>
            <a:r>
              <a:rPr lang="en-US" sz="1400" dirty="0" smtClean="0"/>
              <a:t>-content/uploads/ny2.doc</a:t>
            </a:r>
            <a:endParaRPr lang="el-GR" sz="1400" dirty="0" smtClean="0"/>
          </a:p>
          <a:p>
            <a:pPr marL="0" indent="0">
              <a:buNone/>
            </a:pPr>
            <a:r>
              <a:rPr lang="en-US" sz="1400" dirty="0">
                <a:hlinkClick r:id="rId3"/>
              </a:rPr>
              <a:t>http://</a:t>
            </a:r>
            <a:r>
              <a:rPr lang="en-US" sz="1400" dirty="0" smtClean="0">
                <a:hlinkClick r:id="rId3"/>
              </a:rPr>
              <a:t>dipe.mes.sch.gr/index_htm_files/praktika_imeridas_eid_agogis_2013.pdf</a:t>
            </a:r>
            <a:endParaRPr lang="el-GR" sz="1400" dirty="0" smtClean="0"/>
          </a:p>
          <a:p>
            <a:pPr marL="0" indent="0">
              <a:buNone/>
            </a:pPr>
            <a:endParaRPr lang="el-GR" sz="1400" dirty="0" smtClean="0"/>
          </a:p>
          <a:p>
            <a:endParaRPr lang="el-GR" sz="2000" dirty="0" smtClean="0"/>
          </a:p>
          <a:p>
            <a:endParaRPr lang="el-GR" sz="2000" dirty="0"/>
          </a:p>
          <a:p>
            <a:endParaRPr lang="el-GR" sz="2000" dirty="0" smtClean="0"/>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417776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3,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3046986"/>
          </a:xfrm>
          <a:prstGeom prst="rect">
            <a:avLst/>
          </a:prstGeom>
        </p:spPr>
        <p:txBody>
          <a:bodyPr wrap="square" lIns="91436" tIns="45719" rIns="91436" bIns="45719">
            <a:spAutoFit/>
          </a:bodyPr>
          <a:lstStyle/>
          <a:p>
            <a:pPr algn="just"/>
            <a:r>
              <a:rPr lang="el-GR" sz="2400" dirty="0" err="1">
                <a:solidFill>
                  <a:schemeClr val="bg1">
                    <a:lumMod val="50000"/>
                  </a:schemeClr>
                </a:solidFill>
              </a:rPr>
              <a:t>Ζακοπούλου</a:t>
            </a:r>
            <a:r>
              <a:rPr lang="el-GR" sz="2400" dirty="0">
                <a:solidFill>
                  <a:schemeClr val="bg1">
                    <a:lumMod val="50000"/>
                  </a:schemeClr>
                </a:solidFill>
              </a:rPr>
              <a:t>, Β. (2015). Μαθησιακές 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περιβάλλον. TEI ΗΠΕΙΡΟΥ. Διαθέσιμο από: </a:t>
            </a:r>
            <a:endParaRPr lang="el-GR" sz="2400" dirty="0" smtClean="0">
              <a:solidFill>
                <a:schemeClr val="bg1">
                  <a:lumMod val="50000"/>
                </a:schemeClr>
              </a:solidFill>
            </a:endParaRPr>
          </a:p>
          <a:p>
            <a:pPr algn="just"/>
            <a:endParaRPr lang="el-GR" sz="2400" dirty="0">
              <a:solidFill>
                <a:schemeClr val="bg1">
                  <a:lumMod val="50000"/>
                </a:schemeClr>
              </a:solidFill>
            </a:endParaRPr>
          </a:p>
          <a:p>
            <a:pPr algn="just"/>
            <a:r>
              <a:rPr lang="el-GR" sz="2400" dirty="0">
                <a:solidFill>
                  <a:schemeClr val="bg1">
                    <a:lumMod val="50000"/>
                  </a:schemeClr>
                </a:solidFill>
                <a:hlinkClick r:id="rId5"/>
              </a:rPr>
              <a:t>http://eclass.teiep.gr/courses/LOGO101</a:t>
            </a:r>
            <a:r>
              <a:rPr lang="el-GR" sz="2400" dirty="0" smtClean="0">
                <a:solidFill>
                  <a:schemeClr val="bg1">
                    <a:lumMod val="50000"/>
                  </a:schemeClr>
                </a:solidFill>
                <a:hlinkClick r:id="rId5"/>
              </a:rPr>
              <a:t>/</a:t>
            </a:r>
            <a:endParaRPr lang="el-GR"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a:t>
            </a:r>
            <a:r>
              <a:rPr lang="en-US" sz="1200" dirty="0" smtClean="0">
                <a:solidFill>
                  <a:schemeClr val="bg1"/>
                </a:solidFill>
              </a:rPr>
              <a:t>3</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n-US" sz="1200" dirty="0" smtClean="0">
                <a:solidFill>
                  <a:schemeClr val="bg1"/>
                </a:solidFill>
              </a:rPr>
              <a:t>3</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indent="0">
              <a:buNone/>
            </a:pPr>
            <a:r>
              <a:rPr lang="el-GR" sz="3500" dirty="0" smtClean="0"/>
              <a:t>Στο τέλος της ενότητας οι φοιτητές πρέπει να γνωρίζουν : </a:t>
            </a:r>
          </a:p>
          <a:p>
            <a:pPr>
              <a:buFont typeface="Wingdings" panose="05000000000000000000" pitchFamily="2" charset="2"/>
              <a:buChar char="ü"/>
            </a:pPr>
            <a:r>
              <a:rPr lang="el-GR" dirty="0"/>
              <a:t> </a:t>
            </a:r>
            <a:r>
              <a:rPr lang="el-GR" dirty="0" smtClean="0"/>
              <a:t>γιατί είναι αναγκαία η πρώιμη παρέμβαση και πότε πρέπει να γίνεται αξιολόγηση των μαθησιακών δυσκολιών</a:t>
            </a:r>
          </a:p>
          <a:p>
            <a:pPr>
              <a:buFont typeface="Wingdings" panose="05000000000000000000" pitchFamily="2" charset="2"/>
              <a:buChar char="ü"/>
            </a:pPr>
            <a:r>
              <a:rPr lang="el-GR" dirty="0" smtClean="0"/>
              <a:t>Ποια είναι τα χαρακτηριστικά των μαθησιακών δυσκολιών στην προσχολική, σχολική και εφηβική ηλικία</a:t>
            </a:r>
          </a:p>
          <a:p>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l-GR" dirty="0"/>
              <a:t>Αναγκαιότητα πρώιμης διάγνωσης και παρέμβασης </a:t>
            </a:r>
            <a:endParaRPr lang="el-GR" dirty="0" smtClean="0"/>
          </a:p>
          <a:p>
            <a:pPr marL="514350" indent="-514350">
              <a:buAutoNum type="arabicPeriod"/>
            </a:pPr>
            <a:r>
              <a:rPr lang="el-GR" dirty="0"/>
              <a:t>Ηλικιακές </a:t>
            </a:r>
            <a:r>
              <a:rPr lang="el-GR" dirty="0" smtClean="0"/>
              <a:t>περίοδοι αξιολόγησης</a:t>
            </a:r>
          </a:p>
          <a:p>
            <a:pPr marL="514350" indent="-514350">
              <a:buAutoNum type="arabicPeriod"/>
            </a:pPr>
            <a:r>
              <a:rPr lang="el-GR" dirty="0"/>
              <a:t>Χαρακτηριστικά μαθησιακών δυσκολιών </a:t>
            </a:r>
            <a:endParaRPr lang="el-GR" dirty="0" smtClean="0"/>
          </a:p>
          <a:p>
            <a:pPr marL="400050" lvl="1" indent="0">
              <a:buNone/>
            </a:pPr>
            <a:r>
              <a:rPr lang="el-GR" dirty="0" smtClean="0"/>
              <a:t>3.1. στην </a:t>
            </a:r>
            <a:r>
              <a:rPr lang="el-GR" dirty="0"/>
              <a:t>προσχολική </a:t>
            </a:r>
            <a:r>
              <a:rPr lang="el-GR" dirty="0" smtClean="0"/>
              <a:t>ηλικία</a:t>
            </a:r>
          </a:p>
          <a:p>
            <a:pPr marL="400050" lvl="1" indent="0">
              <a:buNone/>
            </a:pPr>
            <a:r>
              <a:rPr lang="el-GR" dirty="0"/>
              <a:t>3.2  </a:t>
            </a:r>
            <a:r>
              <a:rPr lang="el-GR" dirty="0" smtClean="0"/>
              <a:t>στη </a:t>
            </a:r>
            <a:r>
              <a:rPr lang="el-GR" dirty="0"/>
              <a:t>σχολική </a:t>
            </a:r>
            <a:r>
              <a:rPr lang="el-GR" dirty="0" smtClean="0"/>
              <a:t>ηλικία</a:t>
            </a:r>
          </a:p>
          <a:p>
            <a:pPr marL="400050" lvl="1" indent="0">
              <a:buNone/>
            </a:pPr>
            <a:r>
              <a:rPr lang="el-GR" dirty="0" smtClean="0"/>
              <a:t>3.3. στην εφηβική ηλικία </a:t>
            </a:r>
          </a:p>
          <a:p>
            <a:pPr marL="400050" lvl="1" indent="0">
              <a:buNone/>
            </a:pPr>
            <a:r>
              <a:rPr lang="el-GR" dirty="0"/>
              <a:t> </a:t>
            </a:r>
            <a:r>
              <a:rPr lang="el-GR" dirty="0" smtClean="0"/>
              <a:t>   3.3.1 το περιβάλλον του εφήβου</a:t>
            </a:r>
          </a:p>
          <a:p>
            <a:pPr marL="514350" indent="-514350">
              <a:buAutoNum type="arabicPeriod"/>
            </a:pPr>
            <a:endParaRPr lang="el-GR" dirty="0" smtClean="0"/>
          </a:p>
          <a:p>
            <a:pPr marL="514350" indent="-514350">
              <a:buAutoNum type="arabicPeriod"/>
            </a:pP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3" y="3646287"/>
            <a:ext cx="7772400" cy="1135063"/>
          </a:xfrm>
        </p:spPr>
        <p:txBody>
          <a:bodyPr>
            <a:noAutofit/>
          </a:bodyPr>
          <a:lstStyle/>
          <a:p>
            <a:r>
              <a:rPr lang="el-GR" sz="2800" dirty="0"/>
              <a:t>Πρώιμη διάγνωση και χαρακτηριστικά των μαθησιακών δυσκολιών από την προσχολική μέχρι την εφηβική ηλικία</a:t>
            </a:r>
          </a:p>
        </p:txBody>
      </p:sp>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l-GR" altLang="el-GR" dirty="0" smtClean="0"/>
              <a:t>Αναγκαιότητα πρώιμης διάγνωσης και παρέμβασης (1 από 5)</a:t>
            </a:r>
            <a:endParaRPr lang="en-GB" altLang="el-GR" dirty="0"/>
          </a:p>
        </p:txBody>
      </p:sp>
      <p:sp>
        <p:nvSpPr>
          <p:cNvPr id="3" name="Θέση περιεχομένου 2"/>
          <p:cNvSpPr>
            <a:spLocks noGrp="1"/>
          </p:cNvSpPr>
          <p:nvPr>
            <p:ph idx="1"/>
          </p:nvPr>
        </p:nvSpPr>
        <p:spPr/>
        <p:txBody>
          <a:bodyPr/>
          <a:lstStyle/>
          <a:p>
            <a:r>
              <a:rPr lang="el-GR" b="1" dirty="0"/>
              <a:t>Κύριοι στόχοι της πρώιμης παρέμβασης </a:t>
            </a:r>
            <a:r>
              <a:rPr lang="el-GR" dirty="0"/>
              <a:t>ορίζονται </a:t>
            </a:r>
            <a:endParaRPr lang="el-GR" dirty="0" smtClean="0"/>
          </a:p>
          <a:p>
            <a:pPr>
              <a:buFont typeface="Wingdings" panose="05000000000000000000" pitchFamily="2" charset="2"/>
              <a:buChar char="Ø"/>
            </a:pPr>
            <a:r>
              <a:rPr lang="el-GR" dirty="0" smtClean="0"/>
              <a:t> η πιθανότητα </a:t>
            </a:r>
            <a:r>
              <a:rPr lang="el-GR" dirty="0"/>
              <a:t>το παιδί να αντιμετωπίζει κάποιο πρόβλημα ή να </a:t>
            </a:r>
            <a:r>
              <a:rPr lang="el-GR" u="sng" dirty="0"/>
              <a:t>προχωρά με αργούς ή διαφορετικούς ρυθμούς</a:t>
            </a:r>
            <a:r>
              <a:rPr lang="el-GR" dirty="0"/>
              <a:t> σε σχέση με τα άλλα παιδιά όσον αφορά ορισμένες δεξιότητες, </a:t>
            </a:r>
          </a:p>
        </p:txBody>
      </p:sp>
    </p:spTree>
    <p:extLst>
      <p:ext uri="{BB962C8B-B14F-4D97-AF65-F5344CB8AC3E}">
        <p14:creationId xmlns:p14="http://schemas.microsoft.com/office/powerpoint/2010/main" val="97257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Αναγκαιότητα πρώιμης διάγνωσης και παρέμβασης </a:t>
            </a:r>
            <a:r>
              <a:rPr lang="el-GR" dirty="0" smtClean="0"/>
              <a:t>(2 </a:t>
            </a:r>
            <a:r>
              <a:rPr lang="el-GR" dirty="0"/>
              <a:t>από 5)</a:t>
            </a:r>
          </a:p>
        </p:txBody>
      </p:sp>
      <p:sp>
        <p:nvSpPr>
          <p:cNvPr id="40963" name="Rectangle 3"/>
          <p:cNvSpPr>
            <a:spLocks noGrp="1" noChangeArrowheads="1"/>
          </p:cNvSpPr>
          <p:nvPr>
            <p:ph type="body" idx="1"/>
          </p:nvPr>
        </p:nvSpPr>
        <p:spPr/>
        <p:txBody>
          <a:bodyPr>
            <a:normAutofit/>
          </a:bodyPr>
          <a:lstStyle/>
          <a:p>
            <a:pPr>
              <a:buFont typeface="Wingdings" panose="05000000000000000000" pitchFamily="2" charset="2"/>
              <a:buChar char="Ø"/>
            </a:pPr>
            <a:r>
              <a:rPr lang="el-GR" altLang="el-GR" dirty="0" smtClean="0"/>
              <a:t> η δυνατότητα </a:t>
            </a:r>
            <a:r>
              <a:rPr lang="el-GR" altLang="el-GR" u="sng" dirty="0" err="1" smtClean="0"/>
              <a:t>αναπαιδαγώγησης</a:t>
            </a:r>
            <a:r>
              <a:rPr lang="el-GR" altLang="el-GR" u="sng" dirty="0" smtClean="0"/>
              <a:t> των παιδιών</a:t>
            </a:r>
            <a:r>
              <a:rPr lang="el-GR" altLang="el-GR" dirty="0" smtClean="0"/>
              <a:t> αυτών στις συγκεκριμένες δεξιότητες</a:t>
            </a:r>
          </a:p>
          <a:p>
            <a:pPr>
              <a:buFont typeface="Wingdings" panose="05000000000000000000" pitchFamily="2" charset="2"/>
              <a:buChar char="Ø"/>
            </a:pPr>
            <a:r>
              <a:rPr lang="el-GR" altLang="el-GR" dirty="0" smtClean="0"/>
              <a:t> η δυνατότητα </a:t>
            </a:r>
            <a:r>
              <a:rPr lang="el-GR" altLang="el-GR" u="sng" dirty="0" smtClean="0"/>
              <a:t>πρόγνωσης των επιπτώσεων </a:t>
            </a:r>
            <a:r>
              <a:rPr lang="el-GR" altLang="el-GR" dirty="0" smtClean="0"/>
              <a:t>των δυσκολιών της προσχολικής ηλικίας στις πρώτες τάξεις του Δημοτικού σχολείου. </a:t>
            </a:r>
            <a:endParaRPr lang="en-GB" altLang="el-GR" dirty="0"/>
          </a:p>
        </p:txBody>
      </p:sp>
    </p:spTree>
    <p:extLst>
      <p:ext uri="{BB962C8B-B14F-4D97-AF65-F5344CB8AC3E}">
        <p14:creationId xmlns:p14="http://schemas.microsoft.com/office/powerpoint/2010/main" val="107638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3607</TotalTime>
  <Words>1991</Words>
  <Application>Microsoft Office PowerPoint</Application>
  <PresentationFormat>Προβολή στην οθόνη (16:10)</PresentationFormat>
  <Paragraphs>222</Paragraphs>
  <Slides>41</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41</vt:i4>
      </vt:variant>
    </vt:vector>
  </HeadingPairs>
  <TitlesOfParts>
    <vt:vector size="45" baseType="lpstr">
      <vt:lpstr>Arial</vt:lpstr>
      <vt:lpstr>Calibri</vt:lpstr>
      <vt:lpstr>Wingdings</vt:lpstr>
      <vt:lpstr>Θέμα του Office</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vt:lpstr>
      <vt:lpstr>Περιεχόμενα ενότητας</vt:lpstr>
      <vt:lpstr>Πρώιμη διάγνωση και χαρακτηριστικά των μαθησιακών δυσκολιών από την προσχολική μέχρι την εφηβική ηλικία</vt:lpstr>
      <vt:lpstr>Αναγκαιότητα πρώιμης διάγνωσης και παρέμβασης (1 από 5)</vt:lpstr>
      <vt:lpstr>Αναγκαιότητα πρώιμης διάγνωσης και παρέμβασης (2 από 5)</vt:lpstr>
      <vt:lpstr>Αναγκαιότητα πρώιμης διάγνωσης και παρέμβασης (3 από 5)</vt:lpstr>
      <vt:lpstr>Αναγκαιότητα πρώιμης διάγνωσης και παρέμβασης (4 από 5)</vt:lpstr>
      <vt:lpstr>Αναγκαιότητα πρώιμης διάγνωσης και παρέμβασης (5 από 5)</vt:lpstr>
      <vt:lpstr>Βασική αρχή της ψυχοπαιδαγωγικής της ένταξης:</vt:lpstr>
      <vt:lpstr>Ηλικιακές περίοδοι</vt:lpstr>
      <vt:lpstr>Χαρακτηριστικά μαθησιακών δυσκολιών στην προσχολική ηλικία (1 από 14)</vt:lpstr>
      <vt:lpstr>Χαρακτηριστικά μαθησιακών δυσκολιών στην προσχολική ηλικία(2 από 14)</vt:lpstr>
      <vt:lpstr>Χαρακτηριστικά μαθησιακών δυσκολιών στην προσχολική ηλικία (3 από 14) </vt:lpstr>
      <vt:lpstr>Χαρακτηριστικά μαθησιακών δυσκολιών στη σχολική ηλικία (4 από 14)</vt:lpstr>
      <vt:lpstr>Χαρακτηριστικά μαθησιακών δυσκολιών στη σχολική ηλικία (5 από 14)</vt:lpstr>
      <vt:lpstr>Χαρακτηριστικά μαθησιακών δυσκολιών στη σχολική ηλικία (6 από 14)</vt:lpstr>
      <vt:lpstr>Χαρακτηριστικά μαθησιακών δυσκολιών στη σχολική ηλικία (7 από 14)</vt:lpstr>
      <vt:lpstr>Χαρακτηριστικά μαθησιακών δυσκολιών στη σχολική ηλικία (8 από 14)</vt:lpstr>
      <vt:lpstr>Χαρακτηριστικά μαθησιακών δυσκολιών στη σχολική ηλικία (9 από 14)</vt:lpstr>
      <vt:lpstr>Χαρακτηριστικά μαθησιακών δυσκολιών στη σχολική ηλικία (10 από 14) </vt:lpstr>
      <vt:lpstr>Χαρακτηριστικά μαθησιακών δυσκολιών στη σχολική ηλικία (11 από 14)</vt:lpstr>
      <vt:lpstr>Χαρακτηριστικά μαθησιακών δυσκολιών στη σχολική ηλικία (12 από 14)</vt:lpstr>
      <vt:lpstr>Χαρακτηριστικά μαθησιακών δυσκολιών στη σχολική ηλικία(13 από 14) </vt:lpstr>
      <vt:lpstr>Χαρακτηριστικά μαθησιακών δυσκολιών στην εφηβική ηλικία(14  από 14)</vt:lpstr>
      <vt:lpstr>  Δυσκολίες στη γραφή  </vt:lpstr>
      <vt:lpstr>Δυσκολίες στα μαθηματικά</vt:lpstr>
      <vt:lpstr> Το ιδιαίτερο της εφηβείας   Κύκλος αποτυχίας </vt:lpstr>
      <vt:lpstr>Περιβάλλον εφήβου</vt:lpstr>
      <vt:lpstr>Βιβλιογραφία ενότητας (1 από 2)</vt:lpstr>
      <vt:lpstr>Βιβλιογραφία ενότητας (2 από 2)</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359</cp:revision>
  <dcterms:created xsi:type="dcterms:W3CDTF">2012-09-06T09:03:05Z</dcterms:created>
  <dcterms:modified xsi:type="dcterms:W3CDTF">2015-11-14T08:54:15Z</dcterms:modified>
</cp:coreProperties>
</file>