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89" r:id="rId3"/>
    <p:sldId id="257" r:id="rId4"/>
    <p:sldId id="259" r:id="rId5"/>
    <p:sldId id="261" r:id="rId6"/>
    <p:sldId id="262" r:id="rId7"/>
    <p:sldId id="452" r:id="rId8"/>
    <p:sldId id="546" r:id="rId9"/>
    <p:sldId id="547" r:id="rId10"/>
    <p:sldId id="548" r:id="rId11"/>
    <p:sldId id="550" r:id="rId12"/>
    <p:sldId id="549" r:id="rId13"/>
    <p:sldId id="552" r:id="rId14"/>
    <p:sldId id="551" r:id="rId15"/>
    <p:sldId id="553" r:id="rId16"/>
    <p:sldId id="554" r:id="rId17"/>
    <p:sldId id="555" r:id="rId18"/>
    <p:sldId id="556" r:id="rId19"/>
    <p:sldId id="557" r:id="rId20"/>
    <p:sldId id="558" r:id="rId21"/>
    <p:sldId id="559" r:id="rId22"/>
    <p:sldId id="560" r:id="rId23"/>
    <p:sldId id="562" r:id="rId24"/>
    <p:sldId id="565" r:id="rId25"/>
    <p:sldId id="566" r:id="rId26"/>
    <p:sldId id="567" r:id="rId27"/>
    <p:sldId id="541" r:id="rId28"/>
    <p:sldId id="542" r:id="rId29"/>
    <p:sldId id="543" r:id="rId30"/>
    <p:sldId id="544" r:id="rId31"/>
    <p:sldId id="569" r:id="rId32"/>
    <p:sldId id="523" r:id="rId33"/>
    <p:sldId id="492" r:id="rId34"/>
    <p:sldId id="524" r:id="rId35"/>
    <p:sldId id="351" r:id="rId36"/>
    <p:sldId id="291" r:id="rId37"/>
    <p:sldId id="292" r:id="rId38"/>
    <p:sldId id="293" r:id="rId39"/>
    <p:sldId id="294" r:id="rId40"/>
    <p:sldId id="295" r:id="rId41"/>
    <p:sldId id="280" r:id="rId42"/>
  </p:sldIdLst>
  <p:sldSz cx="9144000" cy="5715000" type="screen16x10"/>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8" autoAdjust="0"/>
    <p:restoredTop sz="99309" autoAdjust="0"/>
  </p:normalViewPr>
  <p:slideViewPr>
    <p:cSldViewPr>
      <p:cViewPr varScale="1">
        <p:scale>
          <a:sx n="89" d="100"/>
          <a:sy n="89" d="100"/>
        </p:scale>
        <p:origin x="9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endParaRPr lang="el-GR" altLang="el-GR" smtClean="0"/>
          </a:p>
        </p:txBody>
      </p:sp>
      <p:sp>
        <p:nvSpPr>
          <p:cNvPr id="74756" name="Slide Number Placeholder 3"/>
          <p:cNvSpPr txBox="1">
            <a:spLocks noGrp="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6A1ADA8-F304-4D69-850C-6D90959D7D8A}" type="slidenum">
              <a:rPr lang="en-GB" altLang="el-GR" sz="1200">
                <a:latin typeface="Arial" panose="020B0604020202020204" pitchFamily="34" charset="0"/>
              </a:rPr>
              <a:pPr algn="r" eaLnBrk="1" hangingPunct="1"/>
              <a:t>27</a:t>
            </a:fld>
            <a:endParaRPr lang="en-GB" altLang="el-GR" sz="1200">
              <a:latin typeface="Arial" panose="020B0604020202020204" pitchFamily="34" charset="0"/>
            </a:endParaRPr>
          </a:p>
        </p:txBody>
      </p:sp>
    </p:spTree>
    <p:extLst>
      <p:ext uri="{BB962C8B-B14F-4D97-AF65-F5344CB8AC3E}">
        <p14:creationId xmlns:p14="http://schemas.microsoft.com/office/powerpoint/2010/main" val="291540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ipe.mes.sch.gr/index_htm_files/praktika_imeridas_eid_agogis_2013.pdf" TargetMode="External"/><Relationship Id="rId2" Type="http://schemas.openxmlformats.org/officeDocument/2006/relationships/hyperlink" Target="http://repository.edulll.gr/edulll/retrieve/3613/1059.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4</a:t>
            </a:r>
            <a:r>
              <a:rPr lang="el-GR" sz="2800" dirty="0" smtClean="0"/>
              <a:t>: </a:t>
            </a:r>
            <a:r>
              <a:rPr lang="el-GR" sz="2800" b="1" dirty="0" smtClean="0"/>
              <a:t>Το </a:t>
            </a:r>
            <a:r>
              <a:rPr lang="el-GR" sz="2800" b="1" dirty="0"/>
              <a:t>αναλυτικό πρόγραμμα του σχολείου για παιδιά με μαθησιακές δυσκολίες &amp; μελέτες περίπτωσης</a:t>
            </a:r>
            <a:endParaRPr lang="el-GR" sz="2800" b="1" dirty="0" smtClean="0"/>
          </a:p>
          <a:p>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5089"/>
            <a:ext cx="8229600" cy="952500"/>
          </a:xfrm>
        </p:spPr>
        <p:txBody>
          <a:bodyPr>
            <a:noAutofit/>
          </a:bodyPr>
          <a:lstStyle/>
          <a:p>
            <a:r>
              <a:rPr lang="el-GR" sz="3500" dirty="0" smtClean="0"/>
              <a:t/>
            </a:r>
            <a:br>
              <a:rPr lang="el-GR" sz="3500" dirty="0" smtClean="0"/>
            </a:br>
            <a:r>
              <a:rPr lang="el-GR" sz="3500" dirty="0" smtClean="0"/>
              <a:t>Κατάλληλες </a:t>
            </a:r>
            <a:r>
              <a:rPr lang="el-GR" sz="3500" dirty="0"/>
              <a:t>διαδικασίες προετοιμασίας </a:t>
            </a:r>
            <a:r>
              <a:rPr lang="el-GR" sz="3500" dirty="0" smtClean="0"/>
              <a:t>- </a:t>
            </a:r>
            <a:r>
              <a:rPr lang="el-GR" sz="3500" dirty="0"/>
              <a:t>ενίσχυσης </a:t>
            </a:r>
            <a:r>
              <a:rPr lang="el-GR" sz="3500" dirty="0" smtClean="0"/>
              <a:t>μελέτης  (1 από 3)</a:t>
            </a:r>
            <a:r>
              <a:rPr lang="el-GR" sz="3500" dirty="0"/>
              <a:t/>
            </a:r>
            <a:br>
              <a:rPr lang="el-GR" sz="3500" dirty="0"/>
            </a:br>
            <a:endParaRPr lang="el-GR" sz="3500" dirty="0"/>
          </a:p>
        </p:txBody>
      </p:sp>
      <p:sp>
        <p:nvSpPr>
          <p:cNvPr id="3" name="Θέση περιεχομένου 2"/>
          <p:cNvSpPr>
            <a:spLocks noGrp="1"/>
          </p:cNvSpPr>
          <p:nvPr>
            <p:ph idx="1"/>
          </p:nvPr>
        </p:nvSpPr>
        <p:spPr/>
        <p:txBody>
          <a:bodyPr>
            <a:normAutofit/>
          </a:bodyPr>
          <a:lstStyle/>
          <a:p>
            <a:pPr marL="0" indent="0">
              <a:buNone/>
            </a:pPr>
            <a:r>
              <a:rPr lang="el-GR" dirty="0"/>
              <a:t>α) προφορική επίδοση και  συμμετοχή  στο μάθημα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pic>
        <p:nvPicPr>
          <p:cNvPr id="5" name="Εικόνα 4"/>
          <p:cNvPicPr>
            <a:picLocks noChangeAspect="1"/>
          </p:cNvPicPr>
          <p:nvPr/>
        </p:nvPicPr>
        <p:blipFill>
          <a:blip r:embed="rId2"/>
          <a:stretch>
            <a:fillRect/>
          </a:stretch>
        </p:blipFill>
        <p:spPr>
          <a:xfrm>
            <a:off x="2843808" y="2253981"/>
            <a:ext cx="3600400" cy="2207911"/>
          </a:xfrm>
          <a:prstGeom prst="rect">
            <a:avLst/>
          </a:prstGeom>
        </p:spPr>
      </p:pic>
    </p:spTree>
    <p:extLst>
      <p:ext uri="{BB962C8B-B14F-4D97-AF65-F5344CB8AC3E}">
        <p14:creationId xmlns:p14="http://schemas.microsoft.com/office/powerpoint/2010/main" val="353133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5089"/>
            <a:ext cx="8229600" cy="952500"/>
          </a:xfrm>
        </p:spPr>
        <p:txBody>
          <a:bodyPr>
            <a:noAutofit/>
          </a:bodyPr>
          <a:lstStyle/>
          <a:p>
            <a:r>
              <a:rPr lang="el-GR" sz="3500" dirty="0" smtClean="0"/>
              <a:t/>
            </a:r>
            <a:br>
              <a:rPr lang="el-GR" sz="3500" dirty="0" smtClean="0"/>
            </a:br>
            <a:r>
              <a:rPr lang="el-GR" sz="3500" dirty="0" smtClean="0"/>
              <a:t>Κατάλληλες </a:t>
            </a:r>
            <a:r>
              <a:rPr lang="el-GR" sz="3500" dirty="0"/>
              <a:t>διαδικασίες προετοιμασίας </a:t>
            </a:r>
            <a:r>
              <a:rPr lang="el-GR" sz="3500" dirty="0" smtClean="0"/>
              <a:t>- </a:t>
            </a:r>
            <a:r>
              <a:rPr lang="el-GR" sz="3500" dirty="0"/>
              <a:t>ενίσχυσης </a:t>
            </a:r>
            <a:r>
              <a:rPr lang="el-GR" sz="3500" dirty="0" smtClean="0"/>
              <a:t>μελέτης (2 από 3)</a:t>
            </a:r>
            <a:r>
              <a:rPr lang="el-GR" sz="3500" dirty="0"/>
              <a:t/>
            </a:r>
            <a:br>
              <a:rPr lang="el-GR" sz="3500" dirty="0"/>
            </a:br>
            <a:endParaRPr lang="el-GR" sz="3500" dirty="0"/>
          </a:p>
        </p:txBody>
      </p:sp>
      <p:sp>
        <p:nvSpPr>
          <p:cNvPr id="3" name="Θέση περιεχομένου 2"/>
          <p:cNvSpPr>
            <a:spLocks noGrp="1"/>
          </p:cNvSpPr>
          <p:nvPr>
            <p:ph idx="1"/>
          </p:nvPr>
        </p:nvSpPr>
        <p:spPr/>
        <p:txBody>
          <a:bodyPr>
            <a:normAutofit fontScale="92500"/>
          </a:bodyPr>
          <a:lstStyle/>
          <a:p>
            <a:pPr marL="0" indent="0">
              <a:buNone/>
            </a:pPr>
            <a:r>
              <a:rPr lang="el-GR" dirty="0" smtClean="0"/>
              <a:t>β</a:t>
            </a:r>
            <a:r>
              <a:rPr lang="el-GR" dirty="0"/>
              <a:t>) πραγματοποίηση </a:t>
            </a:r>
            <a:r>
              <a:rPr lang="el-GR" u="sng" dirty="0"/>
              <a:t>μέρους μόνο των ασκήσεων </a:t>
            </a:r>
            <a:r>
              <a:rPr lang="el-GR" dirty="0"/>
              <a:t>που ανατίθενται </a:t>
            </a:r>
            <a:r>
              <a:rPr lang="el-GR" dirty="0" smtClean="0"/>
              <a:t>στο </a:t>
            </a:r>
            <a:r>
              <a:rPr lang="el-GR" dirty="0"/>
              <a:t>τμήμα και κυρίως, ασκήσεων που αφορούν στην </a:t>
            </a:r>
            <a:r>
              <a:rPr lang="el-GR" u="sng" dirty="0"/>
              <a:t>απόδοση κεντρικών νοημάτων</a:t>
            </a:r>
            <a:r>
              <a:rPr lang="el-GR" dirty="0"/>
              <a:t>, ανάδειξης συγκεκριμένων πληροφοριών, </a:t>
            </a:r>
            <a:r>
              <a:rPr lang="el-GR" u="sng" dirty="0"/>
              <a:t>σχηματικής καταγραφής και περιγραφής πληροφοριών </a:t>
            </a:r>
            <a:r>
              <a:rPr lang="el-GR" dirty="0"/>
              <a:t>και, γενικότερα, ασκήσεων που δεν απαιτούν εκτενείς περιγραφές ή τη χρήση πολυσύνθετων </a:t>
            </a:r>
            <a:r>
              <a:rPr lang="el-GR" dirty="0" err="1"/>
              <a:t>γραμματικο</a:t>
            </a:r>
            <a:r>
              <a:rPr lang="el-GR" dirty="0"/>
              <a:t>-συντακτικών </a:t>
            </a:r>
            <a:r>
              <a:rPr lang="el-GR" dirty="0" smtClean="0"/>
              <a:t>κανόνων</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3285137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5089"/>
            <a:ext cx="8229600" cy="952500"/>
          </a:xfrm>
        </p:spPr>
        <p:txBody>
          <a:bodyPr>
            <a:noAutofit/>
          </a:bodyPr>
          <a:lstStyle/>
          <a:p>
            <a:r>
              <a:rPr lang="el-GR" sz="3500" dirty="0" smtClean="0"/>
              <a:t/>
            </a:r>
            <a:br>
              <a:rPr lang="el-GR" sz="3500" dirty="0" smtClean="0"/>
            </a:br>
            <a:r>
              <a:rPr lang="el-GR" sz="3500" dirty="0" smtClean="0"/>
              <a:t>Κατάλληλες </a:t>
            </a:r>
            <a:r>
              <a:rPr lang="el-GR" sz="3500" dirty="0"/>
              <a:t>διαδικασίες προετοιμασίας </a:t>
            </a:r>
            <a:r>
              <a:rPr lang="el-GR" sz="3500" dirty="0" smtClean="0"/>
              <a:t>- </a:t>
            </a:r>
            <a:r>
              <a:rPr lang="el-GR" sz="3500" dirty="0"/>
              <a:t>ενίσχυσης </a:t>
            </a:r>
            <a:r>
              <a:rPr lang="el-GR" sz="3500" dirty="0" smtClean="0"/>
              <a:t>μελέτης   (3 από 3)</a:t>
            </a:r>
            <a:r>
              <a:rPr lang="el-GR" sz="3500" dirty="0"/>
              <a:t/>
            </a:r>
            <a:br>
              <a:rPr lang="el-GR" sz="3500" dirty="0"/>
            </a:br>
            <a:endParaRPr lang="el-GR" sz="3500" dirty="0"/>
          </a:p>
        </p:txBody>
      </p:sp>
      <p:sp>
        <p:nvSpPr>
          <p:cNvPr id="3" name="Θέση περιεχομένου 2"/>
          <p:cNvSpPr>
            <a:spLocks noGrp="1"/>
          </p:cNvSpPr>
          <p:nvPr>
            <p:ph idx="1"/>
          </p:nvPr>
        </p:nvSpPr>
        <p:spPr/>
        <p:txBody>
          <a:bodyPr>
            <a:normAutofit/>
          </a:bodyPr>
          <a:lstStyle/>
          <a:p>
            <a:pPr marL="0" indent="0">
              <a:buNone/>
            </a:pPr>
            <a:r>
              <a:rPr lang="el-GR" dirty="0" smtClean="0"/>
              <a:t>γ</a:t>
            </a:r>
            <a:r>
              <a:rPr lang="el-GR" dirty="0"/>
              <a:t>) δυνατότητα χρήσης Η/Υ για εκπόνηση εργασιών και </a:t>
            </a:r>
            <a:r>
              <a:rPr lang="el-GR" dirty="0" smtClean="0"/>
              <a:t>ασκήσεων</a:t>
            </a:r>
            <a:endParaRPr lang="el-GR" dirty="0"/>
          </a:p>
          <a:p>
            <a:pPr marL="0" indent="0">
              <a:buNone/>
            </a:pPr>
            <a:r>
              <a:rPr lang="el-GR" dirty="0"/>
              <a:t>δ) δυνατότητα συμμετοχής </a:t>
            </a:r>
            <a:endParaRPr lang="el-GR" dirty="0" smtClean="0"/>
          </a:p>
          <a:p>
            <a:pPr marL="0" indent="0">
              <a:buNone/>
            </a:pPr>
            <a:r>
              <a:rPr lang="el-GR" dirty="0" smtClean="0"/>
              <a:t>σε </a:t>
            </a:r>
            <a:r>
              <a:rPr lang="el-GR" dirty="0"/>
              <a:t>δραστηριότητες </a:t>
            </a:r>
            <a:endParaRPr lang="el-GR" dirty="0" smtClean="0"/>
          </a:p>
          <a:p>
            <a:pPr marL="0" indent="0">
              <a:buNone/>
            </a:pPr>
            <a:r>
              <a:rPr lang="el-GR" dirty="0" smtClean="0"/>
              <a:t>πρακτικού </a:t>
            </a:r>
            <a:r>
              <a:rPr lang="el-GR" dirty="0"/>
              <a:t>/δημιουργικού </a:t>
            </a:r>
            <a:endParaRPr lang="el-GR" dirty="0" smtClean="0"/>
          </a:p>
          <a:p>
            <a:pPr marL="0" indent="0">
              <a:buNone/>
            </a:pPr>
            <a:r>
              <a:rPr lang="el-GR" dirty="0" smtClean="0"/>
              <a:t>χαρακτήρα </a:t>
            </a:r>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pic>
        <p:nvPicPr>
          <p:cNvPr id="7" name="Εικόνα 6"/>
          <p:cNvPicPr>
            <a:picLocks noChangeAspect="1"/>
          </p:cNvPicPr>
          <p:nvPr/>
        </p:nvPicPr>
        <p:blipFill>
          <a:blip r:embed="rId2"/>
          <a:stretch>
            <a:fillRect/>
          </a:stretch>
        </p:blipFill>
        <p:spPr>
          <a:xfrm>
            <a:off x="5580112" y="2209428"/>
            <a:ext cx="2592288" cy="2448272"/>
          </a:xfrm>
          <a:prstGeom prst="rect">
            <a:avLst/>
          </a:prstGeom>
        </p:spPr>
      </p:pic>
    </p:spTree>
    <p:extLst>
      <p:ext uri="{BB962C8B-B14F-4D97-AF65-F5344CB8AC3E}">
        <p14:creationId xmlns:p14="http://schemas.microsoft.com/office/powerpoint/2010/main" val="3685770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Συμπέρασμα (1 από 2)</a:t>
            </a:r>
            <a:endParaRPr lang="el-GR" dirty="0"/>
          </a:p>
        </p:txBody>
      </p:sp>
      <p:sp>
        <p:nvSpPr>
          <p:cNvPr id="3" name="Θέση περιεχομένου 2"/>
          <p:cNvSpPr>
            <a:spLocks noGrp="1"/>
          </p:cNvSpPr>
          <p:nvPr>
            <p:ph idx="1"/>
          </p:nvPr>
        </p:nvSpPr>
        <p:spPr/>
        <p:txBody>
          <a:bodyPr>
            <a:normAutofit/>
          </a:bodyPr>
          <a:lstStyle/>
          <a:p>
            <a:r>
              <a:rPr lang="el-GR" dirty="0" smtClean="0"/>
              <a:t>Έτσι επιτυγχάνονται </a:t>
            </a:r>
          </a:p>
          <a:p>
            <a:pPr>
              <a:buFont typeface="Wingdings" panose="05000000000000000000" pitchFamily="2" charset="2"/>
              <a:buChar char="Ø"/>
            </a:pPr>
            <a:r>
              <a:rPr lang="el-GR" sz="2800" dirty="0" smtClean="0"/>
              <a:t>η δημιουργία </a:t>
            </a:r>
            <a:r>
              <a:rPr lang="el-GR" sz="2800" u="sng" dirty="0" smtClean="0"/>
              <a:t>κινήτρων</a:t>
            </a:r>
            <a:r>
              <a:rPr lang="el-GR" sz="2800" dirty="0" smtClean="0"/>
              <a:t> και η συμμετοχή των μαθητών αυτών στις διαδικασίες μάθησης, </a:t>
            </a:r>
          </a:p>
          <a:p>
            <a:pPr>
              <a:buFont typeface="Wingdings" panose="05000000000000000000" pitchFamily="2" charset="2"/>
              <a:buChar char="Ø"/>
            </a:pPr>
            <a:r>
              <a:rPr lang="el-GR" sz="2800" dirty="0" smtClean="0"/>
              <a:t>προσδιορίζονται και </a:t>
            </a:r>
            <a:r>
              <a:rPr lang="el-GR" sz="2800" u="sng" dirty="0" smtClean="0"/>
              <a:t>ενισχύονται οι τομείς</a:t>
            </a:r>
            <a:r>
              <a:rPr lang="el-GR" sz="2800" dirty="0" smtClean="0"/>
              <a:t> τους οποίους θα </a:t>
            </a:r>
            <a:r>
              <a:rPr lang="el-GR" sz="2800" u="sng" dirty="0" smtClean="0"/>
              <a:t>επιλέξουν και θα ασχοληθούν μακροπρόθεσμα</a:t>
            </a:r>
            <a:r>
              <a:rPr lang="el-GR" sz="2800" dirty="0" smtClean="0"/>
              <a:t>, </a:t>
            </a:r>
          </a:p>
          <a:p>
            <a:pPr>
              <a:buFont typeface="Wingdings" panose="05000000000000000000" pitchFamily="2" charset="2"/>
              <a:buChar char="Ø"/>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1221016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Συμπέρασμα (2 από 2)</a:t>
            </a:r>
            <a:endParaRPr lang="el-GR" dirty="0"/>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sz="2800" dirty="0" smtClean="0"/>
              <a:t>αλλά –το σημαντικότερο- διαμορφώνονται και υιοθετούνται </a:t>
            </a:r>
            <a:r>
              <a:rPr lang="el-GR" sz="2800" u="sng" dirty="0" smtClean="0"/>
              <a:t>νέες στρατηγικές ικανοποιητικής μάθησης</a:t>
            </a:r>
            <a:r>
              <a:rPr lang="el-GR" sz="2800" dirty="0" smtClean="0"/>
              <a:t>, οι οποίες και θεσμικά θα πρέπει να αποτελούν το κύριο μέσο αξιολόγησης και επιβράβευσης των προσπαθειών τους</a:t>
            </a:r>
          </a:p>
          <a:p>
            <a:pPr>
              <a:buFont typeface="Wingdings" panose="05000000000000000000" pitchFamily="2" charset="2"/>
              <a:buChar char="Ø"/>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pic>
        <p:nvPicPr>
          <p:cNvPr id="5" name="Εικόνα 4"/>
          <p:cNvPicPr>
            <a:picLocks noChangeAspect="1"/>
          </p:cNvPicPr>
          <p:nvPr/>
        </p:nvPicPr>
        <p:blipFill>
          <a:blip r:embed="rId2"/>
          <a:stretch>
            <a:fillRect/>
          </a:stretch>
        </p:blipFill>
        <p:spPr>
          <a:xfrm>
            <a:off x="4788024" y="3534008"/>
            <a:ext cx="2952328" cy="1562434"/>
          </a:xfrm>
          <a:prstGeom prst="rect">
            <a:avLst/>
          </a:prstGeom>
        </p:spPr>
      </p:pic>
    </p:spTree>
    <p:extLst>
      <p:ext uri="{BB962C8B-B14F-4D97-AF65-F5344CB8AC3E}">
        <p14:creationId xmlns:p14="http://schemas.microsoft.com/office/powerpoint/2010/main" val="2741378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Κίνδυνοι:</a:t>
            </a:r>
          </a:p>
        </p:txBody>
      </p:sp>
      <p:sp>
        <p:nvSpPr>
          <p:cNvPr id="3" name="Θέση περιεχομένου 2"/>
          <p:cNvSpPr>
            <a:spLocks noGrp="1"/>
          </p:cNvSpPr>
          <p:nvPr>
            <p:ph idx="1"/>
          </p:nvPr>
        </p:nvSpPr>
        <p:spPr/>
        <p:txBody>
          <a:bodyPr/>
          <a:lstStyle/>
          <a:p>
            <a:pPr marL="514350" indent="-514350">
              <a:buFont typeface="+mj-lt"/>
              <a:buAutoNum type="arabicPeriod"/>
            </a:pPr>
            <a:r>
              <a:rPr lang="el-GR" dirty="0"/>
              <a:t>Άγνοιας / </a:t>
            </a:r>
            <a:r>
              <a:rPr lang="el-GR" dirty="0" smtClean="0"/>
              <a:t>παράβλεψης</a:t>
            </a:r>
            <a:endParaRPr lang="el-GR" dirty="0"/>
          </a:p>
          <a:p>
            <a:pPr marL="514350" indent="-514350">
              <a:buFont typeface="+mj-lt"/>
              <a:buAutoNum type="arabicPeriod"/>
            </a:pPr>
            <a:r>
              <a:rPr lang="el-GR" dirty="0"/>
              <a:t>Αδιαφορίας / παραίτησης / </a:t>
            </a:r>
            <a:r>
              <a:rPr lang="el-GR" dirty="0" smtClean="0"/>
              <a:t>άρνησης</a:t>
            </a:r>
            <a:endParaRPr lang="el-GR" dirty="0"/>
          </a:p>
          <a:p>
            <a:pPr marL="514350" indent="-514350">
              <a:buFont typeface="+mj-lt"/>
              <a:buAutoNum type="arabicPeriod"/>
            </a:pPr>
            <a:r>
              <a:rPr lang="el-GR" dirty="0" err="1"/>
              <a:t>Υπερ</a:t>
            </a:r>
            <a:r>
              <a:rPr lang="el-GR" dirty="0"/>
              <a:t>-γενίκευσης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2394698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Προσεγγίσεις: Ο Νόρμαν (1 από </a:t>
            </a:r>
            <a:r>
              <a:rPr lang="en-US" dirty="0" smtClean="0"/>
              <a:t>7</a:t>
            </a:r>
            <a:r>
              <a:rPr lang="el-GR" dirty="0" smtClean="0"/>
              <a:t>)</a:t>
            </a: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i="1" dirty="0" smtClean="0"/>
              <a:t>&lt;&lt;Έχω </a:t>
            </a:r>
            <a:r>
              <a:rPr lang="el-GR" i="1" dirty="0"/>
              <a:t>βεβαίωση ότι πάσχω από δυσλεξία εδώ και πέντε χρόνια. Όταν πρωτόμαθα ότι δεν μπορούσα να διαβάσω ή να γράψω πολύ καλά, δεν με πείραξε πολύ. Σκέφτηκα ότι τελικά θα τα κατάφερνα, αφού ο καθένας μαθαίνει να διαβάζει και να γράφει. Μετά άρχισα να στενοχωριέμαι και να μη μ’ αρέσει το σχολείο και μερικές φορές έλεγα στους γονείς μου ότι ήμουν άρρωστος και ότι δεν μπορούσα να </a:t>
            </a:r>
            <a:r>
              <a:rPr lang="el-GR" i="1" dirty="0" smtClean="0"/>
              <a:t>πάω</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3633779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
            </a:r>
            <a:br>
              <a:rPr lang="en-US" dirty="0" smtClean="0"/>
            </a:br>
            <a:r>
              <a:rPr lang="el-GR" dirty="0" smtClean="0"/>
              <a:t>Προσεγγίσεις</a:t>
            </a:r>
            <a:r>
              <a:rPr lang="el-GR" dirty="0"/>
              <a:t>: Ο </a:t>
            </a:r>
            <a:r>
              <a:rPr lang="el-GR" dirty="0" smtClean="0"/>
              <a:t>Νόρμαν</a:t>
            </a:r>
            <a:r>
              <a:rPr lang="en-US" dirty="0" smtClean="0"/>
              <a:t> </a:t>
            </a:r>
            <a:r>
              <a:rPr lang="el-GR" dirty="0" smtClean="0"/>
              <a:t>(</a:t>
            </a:r>
            <a:r>
              <a:rPr lang="en-US" dirty="0" smtClean="0"/>
              <a:t>2</a:t>
            </a:r>
            <a:r>
              <a:rPr lang="el-GR" dirty="0" smtClean="0"/>
              <a:t> </a:t>
            </a:r>
            <a:r>
              <a:rPr lang="el-GR" dirty="0"/>
              <a:t>από </a:t>
            </a:r>
            <a:r>
              <a:rPr lang="en-US" dirty="0" smtClean="0"/>
              <a:t>7</a:t>
            </a:r>
            <a:r>
              <a:rPr lang="el-GR" dirty="0" smtClean="0"/>
              <a:t>)</a:t>
            </a:r>
            <a:r>
              <a:rPr lang="el-GR" dirty="0"/>
              <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i="1" dirty="0" smtClean="0"/>
              <a:t>&lt;&lt;Δε </a:t>
            </a:r>
            <a:r>
              <a:rPr lang="el-GR" i="1" dirty="0"/>
              <a:t>νιώθω έτσι τώρα. </a:t>
            </a:r>
            <a:r>
              <a:rPr lang="el-GR" i="1" u="sng" dirty="0"/>
              <a:t>Ξέρω τι είναι δυσλεξία </a:t>
            </a:r>
            <a:r>
              <a:rPr lang="el-GR" i="1" dirty="0"/>
              <a:t>και </a:t>
            </a:r>
            <a:r>
              <a:rPr lang="el-GR" i="1" u="sng" dirty="0" smtClean="0"/>
              <a:t>ξέρω ότι </a:t>
            </a:r>
            <a:r>
              <a:rPr lang="el-GR" i="1" u="sng" dirty="0"/>
              <a:t>πάντα θα έχω δυσκολία με τις γραμμένες </a:t>
            </a:r>
            <a:r>
              <a:rPr lang="el-GR" i="1" u="sng" dirty="0" smtClean="0"/>
              <a:t>λέξεις </a:t>
            </a:r>
            <a:r>
              <a:rPr lang="el-GR" i="1" dirty="0"/>
              <a:t>είτε αν έχω να τις διαβάσω είτε να τις γράψω. Ακολουθώ ένα ιδιαίτερο πρόγραμμα που περιγράφεται στη βεβαίωσή </a:t>
            </a:r>
            <a:r>
              <a:rPr lang="el-GR" i="1" dirty="0" smtClean="0"/>
              <a:t>μου…&gt;&gt;</a:t>
            </a:r>
            <a:endParaRPr lang="el-GR" i="1"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932212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n-US" dirty="0" smtClean="0"/>
              <a:t/>
            </a:r>
            <a:br>
              <a:rPr lang="en-US" dirty="0" smtClean="0"/>
            </a:br>
            <a:r>
              <a:rPr lang="el-GR" sz="4900" dirty="0" smtClean="0"/>
              <a:t>Ο </a:t>
            </a:r>
            <a:r>
              <a:rPr lang="el-GR" sz="4900" dirty="0"/>
              <a:t>πατέρας του </a:t>
            </a:r>
            <a:r>
              <a:rPr lang="el-GR" sz="4900" dirty="0" smtClean="0"/>
              <a:t>Νόρμαν</a:t>
            </a:r>
            <a:r>
              <a:rPr lang="en-US" sz="4900" dirty="0" smtClean="0"/>
              <a:t> </a:t>
            </a:r>
            <a:r>
              <a:rPr lang="el-GR" sz="4900" dirty="0" smtClean="0"/>
              <a:t>(</a:t>
            </a:r>
            <a:r>
              <a:rPr lang="en-US" sz="4900" dirty="0" smtClean="0"/>
              <a:t>3</a:t>
            </a:r>
            <a:r>
              <a:rPr lang="el-GR" sz="4900" dirty="0" smtClean="0"/>
              <a:t> </a:t>
            </a:r>
            <a:r>
              <a:rPr lang="el-GR" sz="4900" dirty="0"/>
              <a:t>από </a:t>
            </a:r>
            <a:r>
              <a:rPr lang="en-US" sz="4900" dirty="0" smtClean="0"/>
              <a:t>7</a:t>
            </a:r>
            <a:r>
              <a:rPr lang="el-GR" sz="4900" dirty="0" smtClean="0"/>
              <a:t>)</a:t>
            </a:r>
            <a:r>
              <a:rPr lang="el-GR" sz="4900" dirty="0"/>
              <a:t/>
            </a:r>
            <a:br>
              <a:rPr lang="el-GR" sz="4900" dirty="0"/>
            </a:br>
            <a:r>
              <a:rPr lang="el-GR" sz="4900" dirty="0"/>
              <a:t/>
            </a:r>
            <a:br>
              <a:rPr lang="el-GR" sz="4900" dirty="0"/>
            </a:br>
            <a:r>
              <a:rPr lang="el-GR" dirty="0"/>
              <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altLang="el-GR" i="1" dirty="0" smtClean="0"/>
              <a:t>&lt;&lt; Όταν </a:t>
            </a:r>
            <a:r>
              <a:rPr lang="el-GR" altLang="el-GR" i="1" dirty="0"/>
              <a:t>έμαθα για το σύστημα της ειδικής εκπαίδευσης ήθελα ο Νόρμαν να διαγνωστεί και να πάρει </a:t>
            </a:r>
            <a:r>
              <a:rPr lang="el-GR" altLang="el-GR" i="1" dirty="0" smtClean="0"/>
              <a:t>βεβαίωση, </a:t>
            </a:r>
            <a:r>
              <a:rPr lang="el-GR" altLang="el-GR" i="1" dirty="0"/>
              <a:t>γιατί γνώριζα ότι μέσω αυτής θα λάμβανε την καλύτερη βοήθεια που το σχολείο μπορεί να </a:t>
            </a:r>
            <a:r>
              <a:rPr lang="el-GR" altLang="el-GR" i="1" dirty="0" smtClean="0"/>
              <a:t>προσφέρει…</a:t>
            </a:r>
            <a:endParaRPr lang="el-GR" altLang="el-GR" i="1"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1504626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n-US" dirty="0" smtClean="0"/>
              <a:t/>
            </a:r>
            <a:br>
              <a:rPr lang="en-US" dirty="0" smtClean="0"/>
            </a:br>
            <a:r>
              <a:rPr lang="el-GR" dirty="0" smtClean="0"/>
              <a:t>Ο </a:t>
            </a:r>
            <a:r>
              <a:rPr lang="el-GR" dirty="0"/>
              <a:t>πατέρας του </a:t>
            </a:r>
            <a:r>
              <a:rPr lang="el-GR" dirty="0" smtClean="0"/>
              <a:t>Νόρμαν</a:t>
            </a:r>
            <a:r>
              <a:rPr lang="en-US" dirty="0" smtClean="0"/>
              <a:t> </a:t>
            </a:r>
            <a:r>
              <a:rPr lang="el-GR" dirty="0" smtClean="0"/>
              <a:t>(</a:t>
            </a:r>
            <a:r>
              <a:rPr lang="en-US" dirty="0" smtClean="0"/>
              <a:t>4</a:t>
            </a:r>
            <a:r>
              <a:rPr lang="el-GR" dirty="0" smtClean="0"/>
              <a:t> </a:t>
            </a:r>
            <a:r>
              <a:rPr lang="el-GR" dirty="0"/>
              <a:t>από </a:t>
            </a:r>
            <a:r>
              <a:rPr lang="en-US" dirty="0" smtClean="0"/>
              <a:t>7</a:t>
            </a:r>
            <a:r>
              <a:rPr lang="el-GR" dirty="0" smtClean="0"/>
              <a:t>)</a:t>
            </a:r>
            <a:r>
              <a:rPr lang="el-GR" dirty="0"/>
              <a:t/>
            </a:r>
            <a:br>
              <a:rPr lang="el-GR" dirty="0"/>
            </a:br>
            <a:r>
              <a:rPr lang="el-GR" dirty="0"/>
              <a:t/>
            </a:r>
            <a:br>
              <a:rPr lang="el-GR" dirty="0"/>
            </a:b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i="1" dirty="0" smtClean="0"/>
              <a:t>&lt;&lt; Στα </a:t>
            </a:r>
            <a:r>
              <a:rPr lang="el-GR" i="1" dirty="0"/>
              <a:t>τελευταία πέντε χρόνια λαμβάνει τη βοήθεια αυτή από </a:t>
            </a:r>
            <a:r>
              <a:rPr lang="el-GR" i="1" u="sng" dirty="0"/>
              <a:t>ειδικούς δασκάλους που χρησιμοποιούν ειδικές τεχνικές</a:t>
            </a:r>
            <a:r>
              <a:rPr lang="el-GR" i="1" dirty="0"/>
              <a:t>. Επίσης, </a:t>
            </a:r>
            <a:r>
              <a:rPr lang="el-GR" i="1" dirty="0" smtClean="0"/>
              <a:t>τού </a:t>
            </a:r>
            <a:r>
              <a:rPr lang="el-GR" i="1" dirty="0"/>
              <a:t>έχουν δώσει ένα φορητό </a:t>
            </a:r>
            <a:r>
              <a:rPr lang="el-GR" i="1" dirty="0" smtClean="0"/>
              <a:t>υπολογιστή, </a:t>
            </a:r>
            <a:r>
              <a:rPr lang="el-GR" i="1" dirty="0"/>
              <a:t>έτσι ώστε να μη χρειάζεται να γράφει απαντήσεις. Έχει πολλά χαρακτηριστικά δυσλεξίας. Είναι </a:t>
            </a:r>
            <a:r>
              <a:rPr lang="el-GR" i="1" u="sng" dirty="0"/>
              <a:t>αδέξιος</a:t>
            </a:r>
            <a:r>
              <a:rPr lang="el-GR" i="1" dirty="0"/>
              <a:t> και </a:t>
            </a:r>
            <a:r>
              <a:rPr lang="el-GR" i="1" u="sng" dirty="0"/>
              <a:t>μερικές φορές χρειάζεται οργάνωση</a:t>
            </a:r>
            <a:r>
              <a:rPr lang="el-GR" i="1" dirty="0"/>
              <a:t>. Γι’ αυτό το λόγο, είμαι ευχαριστημένος που ακολουθεί μια σειρά μαθημάτων που αφορούν στα εκπαιδευτικά εφόδια για το </a:t>
            </a:r>
            <a:r>
              <a:rPr lang="el-GR" i="1" dirty="0" smtClean="0"/>
              <a:t>σχολείο…&gt;&gt;</a:t>
            </a:r>
            <a:endParaRPr lang="el-GR" i="1"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48732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1345332"/>
            <a:ext cx="7920880" cy="3117548"/>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endParaRPr lang="el-GR" b="1" dirty="0"/>
          </a:p>
          <a:p>
            <a:pPr algn="l"/>
            <a:r>
              <a:rPr lang="el-GR" sz="2600" b="1" dirty="0" smtClean="0"/>
              <a:t>Ενότητα 4:</a:t>
            </a:r>
            <a:r>
              <a:rPr lang="en-US" sz="2600" b="1" dirty="0" smtClean="0"/>
              <a:t> </a:t>
            </a:r>
            <a:r>
              <a:rPr lang="el-GR" sz="2600" dirty="0" smtClean="0"/>
              <a:t>Το αναλυτικό πρόγραμμα του σχολείου για παιδιά με μαθησιακές δυσκολίες &amp; μελέτες περίπτωσης</a:t>
            </a:r>
            <a:endParaRPr lang="el-GR" sz="2600" dirty="0">
              <a:solidFill>
                <a:schemeClr val="tx2">
                  <a:lumMod val="50000"/>
                </a:schemeClr>
              </a:solidFill>
            </a:endParaRPr>
          </a:p>
          <a:p>
            <a:pPr algn="l"/>
            <a:r>
              <a:rPr lang="el-GR" sz="2800" dirty="0" err="1" smtClean="0">
                <a:solidFill>
                  <a:schemeClr val="tx2">
                    <a:lumMod val="50000"/>
                  </a:schemeClr>
                </a:solidFill>
              </a:rPr>
              <a:t>Ζακοπούλου</a:t>
            </a:r>
            <a:r>
              <a:rPr lang="el-GR" sz="2800" dirty="0" smtClean="0">
                <a:solidFill>
                  <a:schemeClr val="tx2">
                    <a:lumMod val="50000"/>
                  </a:schemeClr>
                </a:solidFill>
              </a:rPr>
              <a:t> Βικτωρία, </a:t>
            </a:r>
            <a:r>
              <a:rPr lang="el-GR" sz="2400" dirty="0" smtClean="0">
                <a:solidFill>
                  <a:schemeClr val="tx2">
                    <a:lumMod val="50000"/>
                  </a:schemeClr>
                </a:solidFill>
              </a:rPr>
              <a:t>Αναπληρώτρια Καθηγήτρια, 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l-GR" dirty="0" smtClean="0"/>
              <a:t>Ο Γυμνασιάρχης</a:t>
            </a:r>
            <a:r>
              <a:rPr lang="en-US" dirty="0" smtClean="0"/>
              <a:t> </a:t>
            </a:r>
            <a:r>
              <a:rPr lang="el-GR" dirty="0" smtClean="0"/>
              <a:t>(</a:t>
            </a:r>
            <a:r>
              <a:rPr lang="en-US" dirty="0" smtClean="0"/>
              <a:t>5</a:t>
            </a:r>
            <a:r>
              <a:rPr lang="el-GR" dirty="0" smtClean="0"/>
              <a:t> </a:t>
            </a:r>
            <a:r>
              <a:rPr lang="el-GR" dirty="0"/>
              <a:t>από </a:t>
            </a:r>
            <a:r>
              <a:rPr lang="en-US" dirty="0" smtClean="0"/>
              <a:t>7</a:t>
            </a:r>
            <a:r>
              <a:rPr lang="el-GR" dirty="0" smtClean="0"/>
              <a:t>)</a:t>
            </a:r>
            <a:r>
              <a:rPr lang="el-GR" dirty="0"/>
              <a:t/>
            </a:r>
            <a:br>
              <a:rPr lang="el-GR" dirty="0"/>
            </a:br>
            <a:r>
              <a:rPr lang="el-GR" dirty="0"/>
              <a:t/>
            </a:r>
            <a:br>
              <a:rPr lang="el-GR" dirty="0"/>
            </a:b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i="1" dirty="0" smtClean="0"/>
              <a:t>&lt;&lt; Στη </a:t>
            </a:r>
            <a:r>
              <a:rPr lang="el-GR" i="1" dirty="0"/>
              <a:t>Δευτεροβάθμια Εκπαίδευση οι μαθητές έχουν διαφορετικό καθηγητή για το κάθε μάθημα. Έτσι ο Νόρμαν δεν έχει ένα μόνο </a:t>
            </a:r>
            <a:r>
              <a:rPr lang="el-GR" i="1" dirty="0" smtClean="0"/>
              <a:t>δάσκαλο, </a:t>
            </a:r>
            <a:r>
              <a:rPr lang="el-GR" i="1" dirty="0"/>
              <a:t>όπως είχε στο Δημοτικό Σχολείο. Αλλά εγώ και η ειδική δασκάλα του σχολείου γνωρίζουμε το πρόβλημά του από τη βεβαίωση που έχει. Η ειδική δασκάλα πληροφόρησε όλους τους καθηγητές του Νόρμαν για τις δυσκολίες που αντιμετωπίζει και οι άλλοι δάσκαλοι </a:t>
            </a:r>
            <a:r>
              <a:rPr lang="el-GR" i="1" u="sng" dirty="0"/>
              <a:t>θα προετοιμάζουν συχνά ασκήσεις για το Νόρμαν χαμηλότερου επιπέδου έτσι ώστε να τις </a:t>
            </a:r>
            <a:r>
              <a:rPr lang="el-GR" i="1" u="sng" dirty="0" smtClean="0"/>
              <a:t>καταλαβαίνει…&gt;&gt;</a:t>
            </a:r>
            <a:endParaRPr lang="el-GR" i="1" u="sng" dirty="0"/>
          </a:p>
          <a:p>
            <a:pPr marL="0" indent="0">
              <a:buNone/>
            </a:pPr>
            <a:endParaRPr lang="el-GR" i="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489673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n-US" dirty="0" smtClean="0"/>
              <a:t/>
            </a:r>
            <a:br>
              <a:rPr lang="en-US" dirty="0" smtClean="0"/>
            </a:br>
            <a:r>
              <a:rPr lang="el-GR" dirty="0" smtClean="0"/>
              <a:t>Η </a:t>
            </a:r>
            <a:r>
              <a:rPr lang="el-GR" dirty="0"/>
              <a:t>Ειδική δασκάλα του </a:t>
            </a:r>
            <a:r>
              <a:rPr lang="el-GR" dirty="0" smtClean="0"/>
              <a:t>σχολείου</a:t>
            </a:r>
            <a:r>
              <a:rPr lang="en-US" dirty="0" smtClean="0"/>
              <a:t/>
            </a:r>
            <a:br>
              <a:rPr lang="en-US" dirty="0" smtClean="0"/>
            </a:br>
            <a:r>
              <a:rPr lang="en-US" dirty="0" smtClean="0"/>
              <a:t> </a:t>
            </a:r>
            <a:r>
              <a:rPr lang="el-GR" dirty="0" smtClean="0"/>
              <a:t>(</a:t>
            </a:r>
            <a:r>
              <a:rPr lang="en-US" dirty="0" smtClean="0"/>
              <a:t>6</a:t>
            </a:r>
            <a:r>
              <a:rPr lang="el-GR" dirty="0" smtClean="0"/>
              <a:t> </a:t>
            </a:r>
            <a:r>
              <a:rPr lang="el-GR" dirty="0"/>
              <a:t>από </a:t>
            </a:r>
            <a:r>
              <a:rPr lang="en-US" dirty="0" smtClean="0"/>
              <a:t>7</a:t>
            </a:r>
            <a:r>
              <a:rPr lang="el-GR" dirty="0" smtClean="0"/>
              <a:t>)</a:t>
            </a:r>
            <a:r>
              <a:rPr lang="el-GR" dirty="0"/>
              <a:t/>
            </a:r>
            <a:br>
              <a:rPr lang="el-GR" dirty="0"/>
            </a:br>
            <a:r>
              <a:rPr lang="en-US" dirty="0" smtClean="0"/>
              <a:t> </a:t>
            </a:r>
            <a:r>
              <a:rPr lang="el-GR" dirty="0"/>
              <a:t/>
            </a:r>
            <a:br>
              <a:rPr lang="el-GR" dirty="0"/>
            </a:br>
            <a:endParaRPr lang="el-GR" dirty="0"/>
          </a:p>
        </p:txBody>
      </p:sp>
      <p:sp>
        <p:nvSpPr>
          <p:cNvPr id="3" name="Θέση περιεχομένου 2"/>
          <p:cNvSpPr>
            <a:spLocks noGrp="1"/>
          </p:cNvSpPr>
          <p:nvPr>
            <p:ph idx="1"/>
          </p:nvPr>
        </p:nvSpPr>
        <p:spPr/>
        <p:txBody>
          <a:bodyPr/>
          <a:lstStyle/>
          <a:p>
            <a:pPr marL="0" indent="0">
              <a:buNone/>
            </a:pPr>
            <a:r>
              <a:rPr lang="el-GR" i="1" dirty="0" smtClean="0"/>
              <a:t>&lt;&lt; Ο </a:t>
            </a:r>
            <a:r>
              <a:rPr lang="el-GR" i="1" dirty="0"/>
              <a:t>Νόρμαν είναι τώρα στη Δευτεροβάθμια Εκ/</a:t>
            </a:r>
            <a:r>
              <a:rPr lang="el-GR" i="1" dirty="0" err="1"/>
              <a:t>ση</a:t>
            </a:r>
            <a:r>
              <a:rPr lang="el-GR" i="1" dirty="0"/>
              <a:t> και έχει βεβαίωση ότι είναι δυσλεξικός. Κατευθύνω το πρόγραμμά του στο γυμνάσιο. Το κατόρθωσα </a:t>
            </a:r>
            <a:r>
              <a:rPr lang="el-GR" i="1" dirty="0" smtClean="0"/>
              <a:t>αυτό, </a:t>
            </a:r>
            <a:r>
              <a:rPr lang="el-GR" i="1" dirty="0"/>
              <a:t>επειδή είχα το φάκελό του από το Δημοτικό Σχολείο και τις επιδόσεις του αναλυτικά και για το τι συνέβη ακριβώς στο Νόρμαν τα τελευταία πέντε </a:t>
            </a:r>
            <a:r>
              <a:rPr lang="el-GR" i="1" dirty="0" smtClean="0"/>
              <a:t>χρόνια…&gt;&gt;</a:t>
            </a:r>
            <a:endParaRPr lang="el-GR" i="1"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203350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Η </a:t>
            </a:r>
            <a:r>
              <a:rPr lang="el-GR" dirty="0"/>
              <a:t>Ειδική δασκάλα του </a:t>
            </a:r>
            <a:r>
              <a:rPr lang="el-GR" dirty="0" smtClean="0"/>
              <a:t>σχολείου</a:t>
            </a:r>
            <a:r>
              <a:rPr lang="en-US" dirty="0" smtClean="0"/>
              <a:t/>
            </a:r>
            <a:br>
              <a:rPr lang="en-US" dirty="0" smtClean="0"/>
            </a:br>
            <a:r>
              <a:rPr lang="en-US" dirty="0" smtClean="0"/>
              <a:t> </a:t>
            </a:r>
            <a:r>
              <a:rPr lang="el-GR" dirty="0" smtClean="0"/>
              <a:t>(</a:t>
            </a:r>
            <a:r>
              <a:rPr lang="en-US" dirty="0" smtClean="0"/>
              <a:t>7</a:t>
            </a:r>
            <a:r>
              <a:rPr lang="el-GR" dirty="0" smtClean="0"/>
              <a:t> </a:t>
            </a:r>
            <a:r>
              <a:rPr lang="el-GR" dirty="0"/>
              <a:t>από </a:t>
            </a:r>
            <a:r>
              <a:rPr lang="en-US" dirty="0" smtClean="0"/>
              <a:t>7</a:t>
            </a:r>
            <a:r>
              <a:rPr lang="el-GR" dirty="0" smtClean="0"/>
              <a:t>)</a:t>
            </a: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i="1" dirty="0" smtClean="0"/>
              <a:t>&lt;&lt; Όλοι </a:t>
            </a:r>
            <a:r>
              <a:rPr lang="el-GR" i="1" dirty="0"/>
              <a:t>οι καθηγητές στο σχολείο γνωρίζουν το πρόβλημα του Νόρμαν και κατανοούν τις εκπαιδευτικές του ανάγκες. Συχνά φτιάχνουν ασκήσεις που απαιτούν το μοίρασμα της τάξης σε ζευγάρια. Αυτό βοηθάει το Νόρμαν πάρα πολύ γιατί μπορεί να </a:t>
            </a:r>
            <a:r>
              <a:rPr lang="el-GR" i="1" u="sng" dirty="0"/>
              <a:t>κάνει εκείνο το μέρος της εργασίας, το οποίο δεν απαιτεί γράψιμο ή διάβασμα </a:t>
            </a:r>
            <a:r>
              <a:rPr lang="el-GR" i="1" dirty="0"/>
              <a:t>και ακόμα να </a:t>
            </a:r>
            <a:r>
              <a:rPr lang="el-GR" i="1" u="sng" dirty="0"/>
              <a:t>συμμετέχει στο μάθημα και να κατανοεί τι </a:t>
            </a:r>
            <a:r>
              <a:rPr lang="el-GR" i="1" u="sng" dirty="0" smtClean="0"/>
              <a:t>τού </a:t>
            </a:r>
            <a:r>
              <a:rPr lang="el-GR" i="1" u="sng" dirty="0"/>
              <a:t>έχουν </a:t>
            </a:r>
            <a:r>
              <a:rPr lang="el-GR" i="1" u="sng" dirty="0" smtClean="0"/>
              <a:t>ζητήσει</a:t>
            </a:r>
            <a:r>
              <a:rPr lang="el-GR" i="1" dirty="0" smtClean="0"/>
              <a:t>&gt;&gt;</a:t>
            </a:r>
            <a:endParaRPr lang="el-GR" i="1"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3687868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Δείγματα γραφής…</a:t>
            </a:r>
          </a:p>
        </p:txBody>
      </p:sp>
      <p:sp>
        <p:nvSpPr>
          <p:cNvPr id="3" name="Θέση περιεχομένου 2"/>
          <p:cNvSpPr>
            <a:spLocks noGrp="1"/>
          </p:cNvSpPr>
          <p:nvPr>
            <p:ph idx="1"/>
          </p:nvPr>
        </p:nvSpPr>
        <p:spPr/>
        <p:txBody>
          <a:bodyPr/>
          <a:lstStyle/>
          <a:p>
            <a:pPr algn="ctr">
              <a:tabLst>
                <a:tab pos="2151063" algn="l"/>
              </a:tabLst>
            </a:pPr>
            <a:r>
              <a:rPr lang="el-GR" dirty="0"/>
              <a:t>1. Μαθητής 9 ετών</a:t>
            </a:r>
          </a:p>
          <a:p>
            <a:pPr algn="ctr"/>
            <a:r>
              <a:rPr lang="el-GR" dirty="0"/>
              <a:t>2. Μαθητής 13 ετών</a:t>
            </a:r>
          </a:p>
          <a:p>
            <a:pPr algn="ctr"/>
            <a:r>
              <a:rPr lang="el-GR" dirty="0"/>
              <a:t>3. Μαθητής 18 ετών</a:t>
            </a:r>
          </a:p>
          <a:p>
            <a:pPr algn="ct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1895209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53C4726A-630D-4CB4-B088-BAB00F4188E9}" type="slidenum">
              <a:rPr lang="el-GR" smtClean="0"/>
              <a:t>24</a:t>
            </a:fld>
            <a:endParaRPr lang="el-GR"/>
          </a:p>
        </p:txBody>
      </p:sp>
      <p:pic>
        <p:nvPicPr>
          <p:cNvPr id="3" name="Εικόνα 2"/>
          <p:cNvPicPr>
            <a:picLocks noChangeAspect="1"/>
          </p:cNvPicPr>
          <p:nvPr/>
        </p:nvPicPr>
        <p:blipFill>
          <a:blip r:embed="rId2"/>
          <a:stretch>
            <a:fillRect/>
          </a:stretch>
        </p:blipFill>
        <p:spPr>
          <a:xfrm>
            <a:off x="1807561" y="481236"/>
            <a:ext cx="4745640" cy="4680520"/>
          </a:xfrm>
          <a:prstGeom prst="rect">
            <a:avLst/>
          </a:prstGeom>
        </p:spPr>
      </p:pic>
    </p:spTree>
    <p:extLst>
      <p:ext uri="{BB962C8B-B14F-4D97-AF65-F5344CB8AC3E}">
        <p14:creationId xmlns:p14="http://schemas.microsoft.com/office/powerpoint/2010/main" val="947133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53C4726A-630D-4CB4-B088-BAB00F4188E9}" type="slidenum">
              <a:rPr lang="el-GR" smtClean="0"/>
              <a:t>25</a:t>
            </a:fld>
            <a:endParaRPr lang="el-GR"/>
          </a:p>
        </p:txBody>
      </p:sp>
      <p:pic>
        <p:nvPicPr>
          <p:cNvPr id="3" name="Εικόνα 2"/>
          <p:cNvPicPr>
            <a:picLocks noChangeAspect="1"/>
          </p:cNvPicPr>
          <p:nvPr/>
        </p:nvPicPr>
        <p:blipFill>
          <a:blip r:embed="rId2"/>
          <a:stretch>
            <a:fillRect/>
          </a:stretch>
        </p:blipFill>
        <p:spPr>
          <a:xfrm>
            <a:off x="2051720" y="276302"/>
            <a:ext cx="3891999" cy="5353660"/>
          </a:xfrm>
          <a:prstGeom prst="rect">
            <a:avLst/>
          </a:prstGeom>
        </p:spPr>
      </p:pic>
    </p:spTree>
    <p:extLst>
      <p:ext uri="{BB962C8B-B14F-4D97-AF65-F5344CB8AC3E}">
        <p14:creationId xmlns:p14="http://schemas.microsoft.com/office/powerpoint/2010/main" val="670363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fld id="{53C4726A-630D-4CB4-B088-BAB00F4188E9}" type="slidenum">
              <a:rPr lang="el-GR" smtClean="0"/>
              <a:t>26</a:t>
            </a:fld>
            <a:endParaRPr lang="el-GR"/>
          </a:p>
        </p:txBody>
      </p:sp>
      <p:pic>
        <p:nvPicPr>
          <p:cNvPr id="3" name="Εικόνα 2"/>
          <p:cNvPicPr>
            <a:picLocks noChangeAspect="1"/>
          </p:cNvPicPr>
          <p:nvPr/>
        </p:nvPicPr>
        <p:blipFill>
          <a:blip r:embed="rId2"/>
          <a:stretch>
            <a:fillRect/>
          </a:stretch>
        </p:blipFill>
        <p:spPr>
          <a:xfrm>
            <a:off x="1907704" y="553244"/>
            <a:ext cx="5293568" cy="3997184"/>
          </a:xfrm>
          <a:prstGeom prst="rect">
            <a:avLst/>
          </a:prstGeom>
        </p:spPr>
      </p:pic>
    </p:spTree>
    <p:extLst>
      <p:ext uri="{BB962C8B-B14F-4D97-AF65-F5344CB8AC3E}">
        <p14:creationId xmlns:p14="http://schemas.microsoft.com/office/powerpoint/2010/main" val="1673431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553244"/>
            <a:ext cx="5339184" cy="40043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6064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2540000" y="1651000"/>
            <a:ext cx="6604000" cy="3429000"/>
          </a:xfrm>
        </p:spPr>
        <p:txBody>
          <a:bodyPr/>
          <a:lstStyle/>
          <a:p>
            <a:pPr algn="just" eaLnBrk="1" hangingPunct="1">
              <a:buFont typeface="Wingdings" panose="05000000000000000000" pitchFamily="2" charset="2"/>
              <a:buNone/>
            </a:pPr>
            <a:r>
              <a:rPr lang="en-GB" altLang="el-GR" b="1" smtClean="0"/>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625252"/>
            <a:ext cx="4979144" cy="393090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87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625252"/>
            <a:ext cx="5267176" cy="41221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3191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913284"/>
            <a:ext cx="4970636" cy="368631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4762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Κατάθεση ψυχής…</a:t>
            </a:r>
          </a:p>
        </p:txBody>
      </p:sp>
      <p:sp>
        <p:nvSpPr>
          <p:cNvPr id="3" name="Θέση περιεχομένου 2"/>
          <p:cNvSpPr>
            <a:spLocks noGrp="1"/>
          </p:cNvSpPr>
          <p:nvPr>
            <p:ph idx="1"/>
          </p:nvPr>
        </p:nvSpPr>
        <p:spPr/>
        <p:txBody>
          <a:bodyPr>
            <a:normAutofit lnSpcReduction="10000"/>
          </a:bodyPr>
          <a:lstStyle/>
          <a:p>
            <a:r>
              <a:rPr lang="el-GR" dirty="0"/>
              <a:t>Του 13χρονου &amp; του 18χρονου:</a:t>
            </a:r>
          </a:p>
          <a:p>
            <a:pPr marL="0" indent="0">
              <a:buNone/>
            </a:pPr>
            <a:r>
              <a:rPr lang="el-GR" dirty="0"/>
              <a:t>«</a:t>
            </a:r>
            <a:r>
              <a:rPr lang="el-GR" i="1" dirty="0"/>
              <a:t>Κανείς δεν μπορεί να με καταλάβει…αλλά ίσως είμαι άχρηστος…τι να κάνουν και οι </a:t>
            </a:r>
            <a:r>
              <a:rPr lang="el-GR" i="1" dirty="0" smtClean="0"/>
              <a:t>καθηγητές; </a:t>
            </a:r>
            <a:r>
              <a:rPr lang="el-GR" i="1" dirty="0"/>
              <a:t>Δεν ξέρουν, δεν μπορούν, δεν τους επιτρέπει το πρόγραμμα…</a:t>
            </a:r>
          </a:p>
          <a:p>
            <a:r>
              <a:rPr lang="el-GR" i="1" dirty="0"/>
              <a:t>Δεν νομίζω ότι μπορώ να συνεχίσω…</a:t>
            </a:r>
          </a:p>
          <a:p>
            <a:r>
              <a:rPr lang="el-GR" i="1" dirty="0"/>
              <a:t>δεν ξέρω εάν μπορώ να τα καταφέρω…»</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514273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 </a:t>
            </a:r>
            <a:r>
              <a:rPr lang="el-GR" dirty="0" smtClean="0"/>
              <a:t>ενότητας (1 Από 3)</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sz="1500" dirty="0" err="1" smtClean="0"/>
              <a:t>Βουλγαρίδου</a:t>
            </a:r>
            <a:r>
              <a:rPr lang="el-GR" sz="1500" dirty="0" smtClean="0"/>
              <a:t>, Ο. (2011).  </a:t>
            </a:r>
            <a:r>
              <a:rPr lang="el-GR" sz="1500" i="1" dirty="0" smtClean="0"/>
              <a:t>Μαθησιακές δυσκολίες. Ταυτοποίηση </a:t>
            </a:r>
            <a:r>
              <a:rPr lang="el-GR" sz="1500" i="1" dirty="0"/>
              <a:t>μαθησιακών δυσκολιών σε διαπολιτισμικά </a:t>
            </a:r>
            <a:endParaRPr lang="el-GR" sz="1500" i="1" dirty="0" smtClean="0"/>
          </a:p>
          <a:p>
            <a:pPr marL="0" indent="0">
              <a:buNone/>
            </a:pPr>
            <a:r>
              <a:rPr lang="el-GR" sz="1500" i="1" dirty="0"/>
              <a:t> </a:t>
            </a:r>
            <a:r>
              <a:rPr lang="el-GR" sz="1500" i="1" dirty="0" smtClean="0"/>
              <a:t>    περιβάλλοντα</a:t>
            </a:r>
            <a:r>
              <a:rPr lang="el-GR" sz="1500" dirty="0" smtClean="0"/>
              <a:t>. Εκδόσεις: </a:t>
            </a:r>
            <a:r>
              <a:rPr lang="el-GR" sz="1500" dirty="0" err="1" smtClean="0"/>
              <a:t>Σπανίδης</a:t>
            </a:r>
            <a:r>
              <a:rPr lang="el-GR" sz="1500" dirty="0" smtClean="0"/>
              <a:t>.</a:t>
            </a:r>
          </a:p>
          <a:p>
            <a:pPr marL="0" indent="0">
              <a:buNone/>
            </a:pPr>
            <a:r>
              <a:rPr lang="el-GR" sz="1500" dirty="0" err="1"/>
              <a:t>Καράντζης</a:t>
            </a:r>
            <a:r>
              <a:rPr lang="el-GR" sz="1500" dirty="0"/>
              <a:t>, Ι. (2001). Τα προβλήματα μνήμης των παιδιών με μαθησιακές δυσκολίες. Εκδόσεις: </a:t>
            </a:r>
            <a:r>
              <a:rPr lang="el-GR" sz="1500" dirty="0" err="1"/>
              <a:t>Τυπωθήτω</a:t>
            </a:r>
            <a:r>
              <a:rPr lang="el-GR" sz="1500" dirty="0"/>
              <a:t>. </a:t>
            </a:r>
          </a:p>
          <a:p>
            <a:pPr marL="0" indent="0">
              <a:buNone/>
            </a:pPr>
            <a:r>
              <a:rPr lang="el-GR" sz="1500" dirty="0" err="1" smtClean="0"/>
              <a:t>Κοτσιρίλου</a:t>
            </a:r>
            <a:r>
              <a:rPr lang="el-GR" sz="1500" dirty="0" smtClean="0"/>
              <a:t>, Κ. (2013). </a:t>
            </a:r>
            <a:r>
              <a:rPr lang="el-GR" sz="1500" i="1" dirty="0" smtClean="0"/>
              <a:t>Η </a:t>
            </a:r>
            <a:r>
              <a:rPr lang="el-GR" sz="1500" i="1" dirty="0"/>
              <a:t>ολική </a:t>
            </a:r>
            <a:r>
              <a:rPr lang="el-GR" sz="1500" i="1" dirty="0" smtClean="0"/>
              <a:t>συλλαβή. Μια </a:t>
            </a:r>
            <a:r>
              <a:rPr lang="el-GR" sz="1500" i="1" dirty="0"/>
              <a:t>μέθοδος ανάγνωσης για παιδιά με μαθησιακές </a:t>
            </a:r>
            <a:r>
              <a:rPr lang="el-GR" sz="1500" i="1" dirty="0" smtClean="0"/>
              <a:t>δυσκολίες</a:t>
            </a:r>
            <a:r>
              <a:rPr lang="el-GR" sz="1500" dirty="0" smtClean="0"/>
              <a:t>. </a:t>
            </a:r>
          </a:p>
          <a:p>
            <a:pPr marL="0" indent="0">
              <a:buNone/>
            </a:pPr>
            <a:r>
              <a:rPr lang="el-GR" sz="1500" dirty="0"/>
              <a:t> </a:t>
            </a:r>
            <a:r>
              <a:rPr lang="el-GR" sz="1500" dirty="0" smtClean="0"/>
              <a:t>    Εκδόσεις: Αρμός</a:t>
            </a:r>
          </a:p>
          <a:p>
            <a:pPr marL="0" indent="0">
              <a:buNone/>
            </a:pPr>
            <a:r>
              <a:rPr lang="el-GR" sz="1500" dirty="0" err="1" smtClean="0"/>
              <a:t>Μπόντη</a:t>
            </a:r>
            <a:r>
              <a:rPr lang="el-GR" sz="1500" dirty="0" smtClean="0"/>
              <a:t>, Ε. (2013). </a:t>
            </a:r>
            <a:r>
              <a:rPr lang="el-GR" sz="1500" i="1" dirty="0" smtClean="0"/>
              <a:t>Ειδικές </a:t>
            </a:r>
            <a:r>
              <a:rPr lang="el-GR" sz="1500" i="1" dirty="0"/>
              <a:t>μαθησιακές δυσκολίες: Μια εναλλακτική προσέγγιση... για </a:t>
            </a:r>
            <a:r>
              <a:rPr lang="el-GR" sz="1500" i="1" dirty="0" smtClean="0"/>
              <a:t>όλους. </a:t>
            </a:r>
            <a:r>
              <a:rPr lang="el-GR" sz="1500" dirty="0" smtClean="0"/>
              <a:t>Εκδόσεις: </a:t>
            </a:r>
          </a:p>
          <a:p>
            <a:pPr marL="0" indent="0">
              <a:buNone/>
            </a:pPr>
            <a:r>
              <a:rPr lang="el-GR" sz="1500" dirty="0"/>
              <a:t> </a:t>
            </a:r>
            <a:r>
              <a:rPr lang="el-GR" sz="1500" dirty="0" smtClean="0"/>
              <a:t>    </a:t>
            </a:r>
            <a:r>
              <a:rPr lang="el-GR" sz="1500" dirty="0" err="1" smtClean="0"/>
              <a:t>Μέθεξις</a:t>
            </a:r>
            <a:endParaRPr lang="en-US" sz="1500" dirty="0" smtClean="0"/>
          </a:p>
          <a:p>
            <a:pPr marL="0" indent="0">
              <a:buNone/>
            </a:pPr>
            <a:r>
              <a:rPr lang="el-GR" sz="1500" dirty="0"/>
              <a:t>Παντελιάδου, </a:t>
            </a:r>
            <a:r>
              <a:rPr lang="el-GR" sz="1500" dirty="0" smtClean="0"/>
              <a:t>Σ</a:t>
            </a:r>
            <a:r>
              <a:rPr lang="en-US" sz="1500" dirty="0" smtClean="0"/>
              <a:t>. (2007).</a:t>
            </a:r>
            <a:r>
              <a:rPr lang="el-GR" sz="1500" dirty="0" smtClean="0"/>
              <a:t> </a:t>
            </a:r>
            <a:r>
              <a:rPr lang="el-GR" sz="1500" dirty="0"/>
              <a:t>Εφαρμογές διδακτικής αξιολόγησης και μαθησιακές </a:t>
            </a:r>
            <a:r>
              <a:rPr lang="el-GR" sz="1500" dirty="0" smtClean="0"/>
              <a:t>δυσκολίες</a:t>
            </a:r>
            <a:r>
              <a:rPr lang="en-US" sz="1500" dirty="0" smtClean="0"/>
              <a:t>.</a:t>
            </a:r>
            <a:r>
              <a:rPr lang="el-GR" sz="1500" dirty="0" smtClean="0"/>
              <a:t> </a:t>
            </a:r>
            <a:r>
              <a:rPr lang="el-GR" sz="1500" dirty="0"/>
              <a:t>Βόλος : </a:t>
            </a:r>
            <a:r>
              <a:rPr lang="el-GR" sz="1500" dirty="0" smtClean="0"/>
              <a:t>Γράφημα.</a:t>
            </a:r>
          </a:p>
          <a:p>
            <a:pPr marL="0" indent="0">
              <a:buNone/>
            </a:pPr>
            <a:r>
              <a:rPr lang="el-GR" sz="1500" dirty="0" smtClean="0"/>
              <a:t>Πολυχρόνη, Φ. (2011). </a:t>
            </a:r>
            <a:r>
              <a:rPr lang="el-GR" sz="1500" i="1" dirty="0" smtClean="0"/>
              <a:t>Ειδικές </a:t>
            </a:r>
            <a:r>
              <a:rPr lang="el-GR" sz="1500" i="1" dirty="0"/>
              <a:t>μαθησιακές </a:t>
            </a:r>
            <a:r>
              <a:rPr lang="el-GR" sz="1500" i="1" dirty="0" smtClean="0"/>
              <a:t>δυσκολίες. </a:t>
            </a:r>
            <a:r>
              <a:rPr lang="el-GR" sz="1500" dirty="0" smtClean="0"/>
              <a:t>Εκδόσεις: Πεδίο.</a:t>
            </a:r>
          </a:p>
          <a:p>
            <a:pPr marL="0" indent="0">
              <a:buNone/>
            </a:pPr>
            <a:r>
              <a:rPr lang="el-GR" sz="1500" dirty="0"/>
              <a:t>Σακκάς, Β. ( 2002).  </a:t>
            </a:r>
            <a:r>
              <a:rPr lang="el-GR" sz="1500" i="1" dirty="0"/>
              <a:t>Μαθησιακές δυσκολίες και οικογένεια</a:t>
            </a:r>
            <a:r>
              <a:rPr lang="el-GR" sz="1500" dirty="0"/>
              <a:t>. Εκδόσεις: </a:t>
            </a:r>
            <a:r>
              <a:rPr lang="el-GR" sz="1500" dirty="0" smtClean="0"/>
              <a:t>Ατραπός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27511827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ενότητας (2 από 3)</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1800" dirty="0"/>
              <a:t>Στάθης, Φ. (2010).  Μαθησιακές δυσκολίες και δυσλεξία : Πρακτικοί τρόποι αντιμετώπισης . Αθήνα : Ιδιωτική </a:t>
            </a:r>
          </a:p>
          <a:p>
            <a:pPr marL="0" indent="0">
              <a:buNone/>
            </a:pPr>
            <a:r>
              <a:rPr lang="el-GR" sz="1800" dirty="0"/>
              <a:t>     </a:t>
            </a:r>
            <a:r>
              <a:rPr lang="el-GR" sz="1800" dirty="0" smtClean="0"/>
              <a:t>Έκδοση</a:t>
            </a:r>
            <a:endParaRPr lang="en-US" sz="1800" dirty="0" smtClean="0"/>
          </a:p>
          <a:p>
            <a:pPr marL="0" indent="0">
              <a:buNone/>
            </a:pPr>
            <a:r>
              <a:rPr lang="el-GR" sz="1800" dirty="0" smtClean="0"/>
              <a:t>Συλλογικό έργο</a:t>
            </a:r>
            <a:r>
              <a:rPr lang="en-US" sz="1800" dirty="0" smtClean="0"/>
              <a:t> (2008). </a:t>
            </a:r>
            <a:r>
              <a:rPr lang="el-GR" sz="1800" dirty="0" smtClean="0"/>
              <a:t> </a:t>
            </a:r>
            <a:r>
              <a:rPr lang="el-GR" sz="1800" i="1" dirty="0"/>
              <a:t>Διδακτικές προσεγγίσεις και πρακτικές για μαθητές με μαθησιακές δυσκολίες </a:t>
            </a:r>
            <a:r>
              <a:rPr lang="en-US" sz="1800" i="1" dirty="0" smtClean="0"/>
              <a:t>.</a:t>
            </a:r>
            <a:r>
              <a:rPr lang="el-GR" sz="1800" dirty="0" smtClean="0"/>
              <a:t> </a:t>
            </a:r>
            <a:r>
              <a:rPr lang="el-GR" sz="1800" dirty="0"/>
              <a:t>Βόλος : </a:t>
            </a:r>
            <a:endParaRPr lang="en-US" sz="1800" dirty="0" smtClean="0"/>
          </a:p>
          <a:p>
            <a:pPr marL="0" indent="0">
              <a:buNone/>
            </a:pPr>
            <a:r>
              <a:rPr lang="en-US" sz="1800" dirty="0"/>
              <a:t> </a:t>
            </a:r>
            <a:r>
              <a:rPr lang="en-US" sz="1800" dirty="0" smtClean="0"/>
              <a:t>    </a:t>
            </a:r>
            <a:r>
              <a:rPr lang="el-GR" sz="1800" dirty="0" smtClean="0"/>
              <a:t>Γράφημα.</a:t>
            </a:r>
            <a:endParaRPr lang="en-US" sz="1800" dirty="0" smtClean="0"/>
          </a:p>
          <a:p>
            <a:pPr marL="0" indent="0">
              <a:buNone/>
            </a:pPr>
            <a:r>
              <a:rPr lang="el-GR" sz="1800" dirty="0" err="1" smtClean="0"/>
              <a:t>Τζουριάδου</a:t>
            </a:r>
            <a:r>
              <a:rPr lang="el-GR" sz="1800" dirty="0"/>
              <a:t>, Μ. (2011). Μαθησιακές δυσκολίες : Θέματα ερμηνείας και αντιμετώπισης.  Θεσσαλονίκη : </a:t>
            </a:r>
          </a:p>
          <a:p>
            <a:pPr marL="0" indent="0">
              <a:buNone/>
            </a:pPr>
            <a:r>
              <a:rPr lang="el-GR" sz="1800" dirty="0"/>
              <a:t>     </a:t>
            </a:r>
            <a:r>
              <a:rPr lang="el-GR" sz="1800" dirty="0" smtClean="0"/>
              <a:t>Προμηθεύς</a:t>
            </a:r>
          </a:p>
          <a:p>
            <a:pPr marL="0" indent="0">
              <a:buNone/>
            </a:pPr>
            <a:r>
              <a:rPr lang="el-GR" sz="1800" dirty="0" err="1" smtClean="0"/>
              <a:t>Τζουριάδου</a:t>
            </a:r>
            <a:r>
              <a:rPr lang="el-GR" sz="1800" dirty="0"/>
              <a:t>, Μ. (2001). </a:t>
            </a:r>
            <a:r>
              <a:rPr lang="el-GR" sz="1800" i="1" dirty="0"/>
              <a:t>Πρώιμη παρέμβαση</a:t>
            </a:r>
            <a:r>
              <a:rPr lang="el-GR" sz="1800" dirty="0"/>
              <a:t>. Θεσσαλονίκη: </a:t>
            </a:r>
            <a:r>
              <a:rPr lang="el-GR" sz="1800" dirty="0" smtClean="0"/>
              <a:t>Προμηθεύς</a:t>
            </a:r>
          </a:p>
          <a:p>
            <a:pPr marL="0" indent="0">
              <a:buNone/>
            </a:pPr>
            <a:r>
              <a:rPr lang="el-GR" sz="1800" dirty="0"/>
              <a:t>Τομαράς, </a:t>
            </a:r>
            <a:r>
              <a:rPr lang="el-GR" sz="1800" dirty="0" smtClean="0"/>
              <a:t>Ν. (2008).  </a:t>
            </a:r>
            <a:r>
              <a:rPr lang="el-GR" sz="1800" i="1" dirty="0" smtClean="0"/>
              <a:t>Μαθησιακές </a:t>
            </a:r>
            <a:r>
              <a:rPr lang="el-GR" sz="1800" i="1" dirty="0"/>
              <a:t>δυσκολίες : Ισότιμες ευκαιρίες στην εκπαίδευση: Πρακτικές απαντήσεις στα </a:t>
            </a:r>
            <a:endParaRPr lang="el-GR" sz="1800" i="1" dirty="0" smtClean="0"/>
          </a:p>
          <a:p>
            <a:pPr marL="0" indent="0">
              <a:buNone/>
            </a:pPr>
            <a:r>
              <a:rPr lang="el-GR" sz="1800" i="1" dirty="0"/>
              <a:t> </a:t>
            </a:r>
            <a:r>
              <a:rPr lang="el-GR" sz="1800" i="1" dirty="0" smtClean="0"/>
              <a:t>    ερωτήματα </a:t>
            </a:r>
            <a:r>
              <a:rPr lang="el-GR" sz="1800" i="1" dirty="0"/>
              <a:t>γονιών και εκπαιδευτικών για τη δυσλεξία, τις </a:t>
            </a:r>
            <a:r>
              <a:rPr lang="el-GR" sz="1800" i="1" dirty="0" err="1"/>
              <a:t>δυσαριθμησίες</a:t>
            </a:r>
            <a:r>
              <a:rPr lang="el-GR" sz="1800" i="1" dirty="0"/>
              <a:t> και τη διαταραχή ελλειμματικής </a:t>
            </a:r>
            <a:endParaRPr lang="el-GR" sz="1800" i="1" dirty="0" smtClean="0"/>
          </a:p>
          <a:p>
            <a:pPr marL="0" indent="0">
              <a:buNone/>
            </a:pPr>
            <a:r>
              <a:rPr lang="el-GR" sz="1800" i="1" dirty="0"/>
              <a:t> </a:t>
            </a:r>
            <a:r>
              <a:rPr lang="el-GR" sz="1800" i="1" dirty="0" smtClean="0"/>
              <a:t>    προσοχής</a:t>
            </a:r>
            <a:r>
              <a:rPr lang="el-GR" sz="1800" i="1" dirty="0"/>
              <a:t>, </a:t>
            </a:r>
            <a:r>
              <a:rPr lang="el-GR" sz="1800" i="1" dirty="0" err="1" smtClean="0"/>
              <a:t>υπερκινητικότητα</a:t>
            </a:r>
            <a:r>
              <a:rPr lang="el-GR" sz="1800" dirty="0" smtClean="0"/>
              <a:t>. </a:t>
            </a:r>
            <a:r>
              <a:rPr lang="el-GR" sz="1800" dirty="0"/>
              <a:t>Αθήνα : Εκδόσεις </a:t>
            </a:r>
            <a:r>
              <a:rPr lang="el-GR" sz="1800" dirty="0" smtClean="0"/>
              <a:t>Πατάκη.</a:t>
            </a:r>
          </a:p>
          <a:p>
            <a:pPr marL="0" indent="0">
              <a:buNone/>
            </a:pPr>
            <a:r>
              <a:rPr lang="el-GR" sz="1800" dirty="0" err="1" smtClean="0"/>
              <a:t>Τρίγκα-Μέρτικα</a:t>
            </a:r>
            <a:r>
              <a:rPr lang="el-GR" sz="1800" dirty="0" smtClean="0"/>
              <a:t>, Ε. (2010). </a:t>
            </a:r>
            <a:r>
              <a:rPr lang="el-GR" sz="1800" i="1" dirty="0" smtClean="0"/>
              <a:t>Μαθησιακές δυσκολίες</a:t>
            </a:r>
            <a:r>
              <a:rPr lang="el-GR" sz="1800" dirty="0" smtClean="0"/>
              <a:t>. Αθήνα: Γρηγόρη.</a:t>
            </a:r>
            <a:endParaRPr lang="el-GR" sz="1800" dirty="0"/>
          </a:p>
          <a:p>
            <a:pPr marL="0" indent="0">
              <a:buNone/>
            </a:pPr>
            <a:endParaRPr lang="el-GR" sz="1400" dirty="0" smtClean="0"/>
          </a:p>
          <a:p>
            <a:pPr marL="0" indent="0">
              <a:buNone/>
            </a:pPr>
            <a:endParaRPr lang="el-GR" dirty="0"/>
          </a:p>
          <a:p>
            <a:endParaRPr lang="el-GR" dirty="0"/>
          </a:p>
          <a:p>
            <a:endParaRPr lang="el-GR" dirty="0" smtClean="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91217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 </a:t>
            </a:r>
            <a:r>
              <a:rPr lang="el-GR" dirty="0" smtClean="0"/>
              <a:t>ενότητας (3 από 3)</a:t>
            </a:r>
            <a:endParaRPr lang="el-GR" dirty="0"/>
          </a:p>
        </p:txBody>
      </p:sp>
      <p:sp>
        <p:nvSpPr>
          <p:cNvPr id="3" name="Θέση περιεχομένου 2"/>
          <p:cNvSpPr>
            <a:spLocks noGrp="1"/>
          </p:cNvSpPr>
          <p:nvPr>
            <p:ph idx="1"/>
          </p:nvPr>
        </p:nvSpPr>
        <p:spPr/>
        <p:txBody>
          <a:bodyPr/>
          <a:lstStyle/>
          <a:p>
            <a:pPr marL="0" indent="0">
              <a:buNone/>
            </a:pPr>
            <a:r>
              <a:rPr lang="el-GR" sz="1400" dirty="0" err="1"/>
              <a:t>Τomatis</a:t>
            </a:r>
            <a:r>
              <a:rPr lang="el-GR" sz="1400" dirty="0"/>
              <a:t>, Α. (2009). Μαθησιακές δυσκολίες. Εκδότης: ΡΕΩ.</a:t>
            </a:r>
          </a:p>
          <a:p>
            <a:pPr marL="0" indent="0">
              <a:buNone/>
            </a:pPr>
            <a:r>
              <a:rPr lang="el-GR" sz="1400" dirty="0" err="1"/>
              <a:t>Φλωράτου</a:t>
            </a:r>
            <a:r>
              <a:rPr lang="el-GR" sz="1400" dirty="0"/>
              <a:t> Μ.Μ. (2009). Μαθησιακές δυσκολίες και όχι τεμπελιά. Εκδότης: Οδυσσέας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123098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Χρήσιμες ιστοσελίδες</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1400" dirty="0">
                <a:hlinkClick r:id="rId2"/>
              </a:rPr>
              <a:t>http://www.selle.gr</a:t>
            </a:r>
            <a:r>
              <a:rPr lang="en-US" sz="1400" dirty="0" smtClean="0">
                <a:hlinkClick r:id="rId2"/>
              </a:rPr>
              <a:t>/</a:t>
            </a:r>
            <a:r>
              <a:rPr lang="el-GR" sz="1400" dirty="0" smtClean="0">
                <a:hlinkClick r:id="rId2"/>
              </a:rPr>
              <a:t> </a:t>
            </a:r>
          </a:p>
          <a:p>
            <a:pPr marL="0" indent="0">
              <a:buNone/>
            </a:pPr>
            <a:r>
              <a:rPr lang="en-US" sz="1400" dirty="0">
                <a:hlinkClick r:id="rId2"/>
              </a:rPr>
              <a:t>http://www.logopedists.gr/logopedists</a:t>
            </a:r>
            <a:r>
              <a:rPr lang="en-US" sz="1400" dirty="0" smtClean="0">
                <a:hlinkClick r:id="rId2"/>
              </a:rPr>
              <a:t>/</a:t>
            </a:r>
            <a:endParaRPr lang="el-GR" sz="1400" dirty="0" smtClean="0">
              <a:hlinkClick r:id="rId2"/>
            </a:endParaRPr>
          </a:p>
          <a:p>
            <a:pPr marL="0" indent="0">
              <a:buNone/>
            </a:pPr>
            <a:r>
              <a:rPr lang="en-US" sz="1400" dirty="0">
                <a:hlinkClick r:id="rId2"/>
              </a:rPr>
              <a:t>http://www.logotherapia.gr</a:t>
            </a:r>
            <a:r>
              <a:rPr lang="en-US" sz="1400" dirty="0" smtClean="0">
                <a:hlinkClick r:id="rId2"/>
              </a:rPr>
              <a:t>/</a:t>
            </a:r>
          </a:p>
          <a:p>
            <a:pPr marL="0" indent="0">
              <a:buNone/>
            </a:pPr>
            <a:r>
              <a:rPr lang="en-US" sz="1400" dirty="0" smtClean="0">
                <a:hlinkClick r:id="rId2"/>
              </a:rPr>
              <a:t>http</a:t>
            </a:r>
            <a:r>
              <a:rPr lang="en-US" sz="1400" dirty="0">
                <a:hlinkClick r:id="rId2"/>
              </a:rPr>
              <a:t>://</a:t>
            </a:r>
            <a:r>
              <a:rPr lang="en-US" sz="1400" dirty="0" smtClean="0">
                <a:hlinkClick r:id="rId2"/>
              </a:rPr>
              <a:t>www.asha.org/public/speech/disorders/ChildSandL.htm</a:t>
            </a:r>
          </a:p>
          <a:p>
            <a:pPr marL="0" indent="0">
              <a:buNone/>
            </a:pPr>
            <a:r>
              <a:rPr lang="en-US" sz="1400" dirty="0">
                <a:hlinkClick r:id="rId2"/>
              </a:rPr>
              <a:t>http://www.nidcd.nih.gov/health/voice/pages/specific-language-impairment.aspx</a:t>
            </a:r>
            <a:endParaRPr lang="el-GR" sz="1400" dirty="0" smtClean="0">
              <a:hlinkClick r:id="rId2"/>
            </a:endParaRPr>
          </a:p>
          <a:p>
            <a:pPr marL="0" indent="0">
              <a:buNone/>
            </a:pPr>
            <a:r>
              <a:rPr lang="en-US" sz="1400" dirty="0" smtClean="0">
                <a:hlinkClick r:id="rId2"/>
              </a:rPr>
              <a:t>http</a:t>
            </a:r>
            <a:r>
              <a:rPr lang="en-US" sz="1400" dirty="0">
                <a:hlinkClick r:id="rId2"/>
              </a:rPr>
              <a:t>://</a:t>
            </a:r>
            <a:r>
              <a:rPr lang="en-US" sz="1400" dirty="0" smtClean="0">
                <a:hlinkClick r:id="rId2"/>
              </a:rPr>
              <a:t>repository.edulll.gr/edulll/retrieve/3613/1059.pdf</a:t>
            </a:r>
            <a:endParaRPr lang="el-GR" sz="1400" dirty="0" smtClean="0"/>
          </a:p>
          <a:p>
            <a:pPr marL="0" indent="0">
              <a:buNone/>
            </a:pPr>
            <a:r>
              <a:rPr lang="en-US" sz="1400" dirty="0" smtClean="0"/>
              <a:t>kday-v.thess.sch.gr/</a:t>
            </a:r>
            <a:r>
              <a:rPr lang="en-US" sz="1400" dirty="0" err="1" smtClean="0"/>
              <a:t>wp</a:t>
            </a:r>
            <a:r>
              <a:rPr lang="en-US" sz="1400" dirty="0" smtClean="0"/>
              <a:t>-content/uploads/ny2.doc</a:t>
            </a:r>
            <a:endParaRPr lang="el-GR" sz="1400" dirty="0" smtClean="0"/>
          </a:p>
          <a:p>
            <a:pPr marL="0" indent="0">
              <a:buNone/>
            </a:pPr>
            <a:r>
              <a:rPr lang="en-US" sz="1400" dirty="0">
                <a:hlinkClick r:id="rId3"/>
              </a:rPr>
              <a:t>http://</a:t>
            </a:r>
            <a:r>
              <a:rPr lang="en-US" sz="1400" dirty="0" smtClean="0">
                <a:hlinkClick r:id="rId3"/>
              </a:rPr>
              <a:t>dipe.mes.sch.gr/index_htm_files/praktika_imeridas_eid_agogis_2013.pdf</a:t>
            </a:r>
            <a:endParaRPr lang="el-GR" sz="1400" dirty="0" smtClean="0"/>
          </a:p>
          <a:p>
            <a:pPr marL="0" indent="0">
              <a:buNone/>
            </a:pPr>
            <a:endParaRPr lang="el-GR" sz="1400" dirty="0" smtClean="0"/>
          </a:p>
          <a:p>
            <a:endParaRPr lang="el-GR" sz="2000" dirty="0" smtClean="0"/>
          </a:p>
          <a:p>
            <a:endParaRPr lang="el-GR" sz="2000" dirty="0"/>
          </a:p>
          <a:p>
            <a:endParaRPr lang="el-GR" sz="2000" dirty="0" smtClean="0"/>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417776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1,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569658"/>
          </a:xfrm>
          <a:prstGeom prst="rect">
            <a:avLst/>
          </a:prstGeom>
        </p:spPr>
        <p:txBody>
          <a:bodyPr wrap="square" lIns="91436" tIns="45719" rIns="91436" bIns="45719">
            <a:spAutoFit/>
          </a:bodyPr>
          <a:lstStyle/>
          <a:p>
            <a:pPr algn="just"/>
            <a:r>
              <a:rPr lang="el-GR" sz="2400" dirty="0" err="1">
                <a:solidFill>
                  <a:schemeClr val="bg1">
                    <a:lumMod val="50000"/>
                  </a:schemeClr>
                </a:solidFill>
              </a:rPr>
              <a:t>Ζακοπούλου</a:t>
            </a:r>
            <a:r>
              <a:rPr lang="en-US" sz="2400" dirty="0">
                <a:solidFill>
                  <a:schemeClr val="bg1">
                    <a:lumMod val="50000"/>
                  </a:schemeClr>
                </a:solidFill>
              </a:rPr>
              <a:t>,</a:t>
            </a:r>
            <a:r>
              <a:rPr lang="el-GR" sz="2400" dirty="0">
                <a:solidFill>
                  <a:schemeClr val="bg1">
                    <a:lumMod val="50000"/>
                  </a:schemeClr>
                </a:solidFill>
              </a:rPr>
              <a:t> Β. (2015).</a:t>
            </a:r>
            <a:r>
              <a:rPr lang="en-US" sz="2400" dirty="0">
                <a:solidFill>
                  <a:schemeClr val="bg1">
                    <a:lumMod val="50000"/>
                  </a:schemeClr>
                </a:solidFill>
              </a:rPr>
              <a:t> </a:t>
            </a:r>
            <a:r>
              <a:rPr lang="el-GR" sz="2400" dirty="0">
                <a:solidFill>
                  <a:schemeClr val="bg1">
                    <a:lumMod val="50000"/>
                  </a:schemeClr>
                </a:solidFill>
              </a:rPr>
              <a:t>Μαθησιακές 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περιβάλλον.</a:t>
            </a:r>
            <a:r>
              <a:rPr lang="en-US" sz="2400" dirty="0">
                <a:solidFill>
                  <a:schemeClr val="bg1">
                    <a:lumMod val="50000"/>
                  </a:schemeClr>
                </a:solidFill>
              </a:rPr>
              <a:t> TEI </a:t>
            </a:r>
            <a:r>
              <a:rPr lang="el-GR" sz="2400" dirty="0">
                <a:solidFill>
                  <a:schemeClr val="bg1">
                    <a:lumMod val="50000"/>
                  </a:schemeClr>
                </a:solidFill>
              </a:rPr>
              <a:t>ΗΠΕΙΡΟΥ. Διαθέσιμο από: </a:t>
            </a:r>
          </a:p>
          <a:p>
            <a:pPr algn="just"/>
            <a:r>
              <a:rPr lang="en-US" sz="2400" dirty="0">
                <a:solidFill>
                  <a:schemeClr val="bg1">
                    <a:lumMod val="50000"/>
                  </a:schemeClr>
                </a:solidFill>
                <a:hlinkClick r:id="rId5"/>
              </a:rPr>
              <a:t>http://eclass.teiep.gr/courses/LOGO101/</a:t>
            </a:r>
            <a:endParaRPr lang="el-GR" sz="2400" dirty="0">
              <a:solidFill>
                <a:schemeClr val="bg1">
                  <a:lumMod val="50000"/>
                </a:schemeClr>
              </a:solidFill>
            </a:endParaRPr>
          </a:p>
          <a:p>
            <a:pPr algn="just"/>
            <a:endParaRPr lang="el-GR" sz="2400" dirty="0" smtClean="0">
              <a:solidFill>
                <a:schemeClr val="bg1">
                  <a:lumMod val="50000"/>
                </a:schemeClr>
              </a:solidFill>
              <a:hlinkClick r:id="rId5"/>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4,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4,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indent="0">
              <a:buNone/>
            </a:pPr>
            <a:r>
              <a:rPr lang="el-GR" sz="3500" dirty="0" smtClean="0"/>
              <a:t>Στο τέλος της ενότητας οι φοιτητές πρέπει να γνωρίζουν  λαμβάνοντας υπόψιν και τη συμπληρωματική βιβλιογραφία: </a:t>
            </a:r>
          </a:p>
          <a:p>
            <a:pPr>
              <a:buFont typeface="Wingdings" panose="05000000000000000000" pitchFamily="2" charset="2"/>
              <a:buChar char="ü"/>
            </a:pPr>
            <a:r>
              <a:rPr lang="el-GR" dirty="0"/>
              <a:t> </a:t>
            </a:r>
            <a:r>
              <a:rPr lang="el-GR" dirty="0" smtClean="0"/>
              <a:t>πως μπορεί να προσαρμοστεί το αναλυτικό πρόγραμμα του σχολείου για τους μαθητές με μαθησιακές δυσκολίες</a:t>
            </a:r>
          </a:p>
          <a:p>
            <a:pPr>
              <a:buFont typeface="Wingdings" panose="05000000000000000000" pitchFamily="2" charset="2"/>
              <a:buChar char="ü"/>
            </a:pPr>
            <a:r>
              <a:rPr lang="el-GR" dirty="0" smtClean="0"/>
              <a:t>Να εξοικειωθούν με περιστατικά και δείγματα </a:t>
            </a:r>
            <a:r>
              <a:rPr lang="el-GR" dirty="0" err="1" smtClean="0"/>
              <a:t>γραφήε</a:t>
            </a:r>
            <a:r>
              <a:rPr lang="el-GR" dirty="0" smtClean="0"/>
              <a:t> παιδιών με μαθησιακές δυσκολίες </a:t>
            </a:r>
          </a:p>
          <a:p>
            <a:pPr>
              <a:buFont typeface="Wingdings" panose="05000000000000000000" pitchFamily="2" charset="2"/>
              <a:buChar char="ü"/>
            </a:pPr>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514350" indent="-514350">
              <a:buAutoNum type="arabicPeriod"/>
            </a:pPr>
            <a:r>
              <a:rPr lang="el-GR" dirty="0" smtClean="0"/>
              <a:t>Το αναλυτικό πρόγραμμα του σχολείου</a:t>
            </a:r>
          </a:p>
          <a:p>
            <a:pPr marL="514350" indent="-514350">
              <a:buAutoNum type="arabicPeriod"/>
            </a:pPr>
            <a:r>
              <a:rPr lang="el-GR" dirty="0" smtClean="0"/>
              <a:t>Κατάλληλες </a:t>
            </a:r>
            <a:r>
              <a:rPr lang="el-GR" dirty="0"/>
              <a:t>διαδικασίες προετοιμασίας - ενίσχυσης μελέτης </a:t>
            </a:r>
            <a:endParaRPr lang="el-GR" dirty="0" smtClean="0"/>
          </a:p>
          <a:p>
            <a:pPr marL="514350" indent="-514350">
              <a:buAutoNum type="arabicPeriod"/>
            </a:pPr>
            <a:r>
              <a:rPr lang="el-GR" dirty="0" smtClean="0"/>
              <a:t>Προσεγγίσεις: ο Νόρμαν</a:t>
            </a:r>
          </a:p>
          <a:p>
            <a:pPr marL="514350" indent="-514350">
              <a:buAutoNum type="arabicPeriod"/>
            </a:pPr>
            <a:r>
              <a:rPr lang="el-GR" dirty="0" smtClean="0"/>
              <a:t>Δείγματα γραφής</a:t>
            </a:r>
          </a:p>
          <a:p>
            <a:pPr marL="514350" indent="-514350">
              <a:buAutoNum type="arabicPeriod"/>
            </a:pP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3" y="3646287"/>
            <a:ext cx="7772400" cy="1135063"/>
          </a:xfrm>
        </p:spPr>
        <p:txBody>
          <a:bodyPr>
            <a:noAutofit/>
          </a:bodyPr>
          <a:lstStyle/>
          <a:p>
            <a:r>
              <a:rPr lang="el-GR" sz="2800" dirty="0" smtClean="0"/>
              <a:t>Το αναλυτικό πρόγραμμα του σχολείου για παιδιά με μαθησιακές </a:t>
            </a:r>
            <a:r>
              <a:rPr lang="el-GR" sz="2800" dirty="0"/>
              <a:t>δυσκολίες &amp; μελέτες περίπτωσης</a:t>
            </a:r>
          </a:p>
        </p:txBody>
      </p:sp>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500" dirty="0" smtClean="0"/>
              <a:t/>
            </a:r>
            <a:br>
              <a:rPr lang="el-GR" sz="3500" dirty="0" smtClean="0"/>
            </a:br>
            <a:r>
              <a:rPr lang="el-GR" dirty="0" smtClean="0"/>
              <a:t>Το </a:t>
            </a:r>
            <a:r>
              <a:rPr lang="el-GR" dirty="0"/>
              <a:t>αναλυτικό </a:t>
            </a:r>
            <a:r>
              <a:rPr lang="el-GR" dirty="0" smtClean="0"/>
              <a:t>πρόγραμμα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sz="3800" dirty="0" smtClean="0"/>
              <a:t>Ο </a:t>
            </a:r>
            <a:r>
              <a:rPr lang="el-GR" sz="3800" dirty="0"/>
              <a:t>εκπαιδευτικός: πραγματικότητα &amp; </a:t>
            </a:r>
            <a:r>
              <a:rPr lang="el-GR" sz="3800" dirty="0" smtClean="0"/>
              <a:t>δυνατότητες</a:t>
            </a:r>
          </a:p>
          <a:p>
            <a:pPr>
              <a:buFont typeface="Wingdings" panose="05000000000000000000" pitchFamily="2" charset="2"/>
              <a:buChar char="§"/>
            </a:pPr>
            <a:r>
              <a:rPr lang="el-GR" sz="3800" dirty="0" smtClean="0"/>
              <a:t>Βαθμός </a:t>
            </a:r>
            <a:r>
              <a:rPr lang="el-GR" sz="3800" dirty="0"/>
              <a:t>αποδοχής του προβλήματος</a:t>
            </a:r>
          </a:p>
          <a:p>
            <a:pPr>
              <a:buFont typeface="Wingdings" panose="05000000000000000000" pitchFamily="2" charset="2"/>
              <a:buChar char="§"/>
            </a:pPr>
            <a:r>
              <a:rPr lang="el-GR" sz="3800" dirty="0" smtClean="0"/>
              <a:t>Βαθμός </a:t>
            </a:r>
            <a:r>
              <a:rPr lang="el-GR" sz="3800" dirty="0"/>
              <a:t>ευελιξίας και προσαρμογής του προγράμματος</a:t>
            </a:r>
          </a:p>
          <a:p>
            <a:pPr>
              <a:buFont typeface="Wingdings" panose="05000000000000000000" pitchFamily="2" charset="2"/>
              <a:buChar char="§"/>
            </a:pPr>
            <a:r>
              <a:rPr lang="el-GR" sz="3800" dirty="0" smtClean="0"/>
              <a:t>Βαθμός </a:t>
            </a:r>
            <a:r>
              <a:rPr lang="el-GR" sz="3800" dirty="0"/>
              <a:t>υποστήριξης και συνεργασίας με ειδικούς</a:t>
            </a:r>
          </a:p>
          <a:p>
            <a:pPr>
              <a:buFont typeface="Wingdings" panose="05000000000000000000" pitchFamily="2" charset="2"/>
              <a:buChar char="§"/>
            </a:pPr>
            <a:r>
              <a:rPr lang="el-GR" sz="3800" dirty="0" smtClean="0"/>
              <a:t>Βαθμός </a:t>
            </a:r>
            <a:r>
              <a:rPr lang="el-GR" sz="3800" dirty="0"/>
              <a:t>επαναπροσδιορισμού των εκπαιδευτικών αναγκών και στόχων και του βαθμού επίτευξής τους </a:t>
            </a:r>
          </a:p>
          <a:p>
            <a:pPr>
              <a:buFont typeface="Wingdings" panose="05000000000000000000" pitchFamily="2" charset="2"/>
              <a:buChar char="§"/>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125006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smtClean="0"/>
              <a:t>Ευελιξία- προσαρμογή </a:t>
            </a:r>
            <a:r>
              <a:rPr lang="el-GR" dirty="0"/>
              <a:t>του </a:t>
            </a:r>
            <a:r>
              <a:rPr lang="el-GR" dirty="0" smtClean="0"/>
              <a:t>αναλυτικού </a:t>
            </a:r>
            <a:r>
              <a:rPr lang="el-GR" dirty="0"/>
              <a:t>προγράμματος:</a:t>
            </a:r>
            <a:br>
              <a:rPr lang="el-GR" dirty="0"/>
            </a:br>
            <a:endParaRPr lang="el-GR" dirty="0"/>
          </a:p>
        </p:txBody>
      </p:sp>
      <p:sp>
        <p:nvSpPr>
          <p:cNvPr id="3" name="Θέση περιεχομένου 2"/>
          <p:cNvSpPr>
            <a:spLocks noGrp="1"/>
          </p:cNvSpPr>
          <p:nvPr>
            <p:ph idx="1"/>
          </p:nvPr>
        </p:nvSpPr>
        <p:spPr/>
        <p:txBody>
          <a:bodyPr/>
          <a:lstStyle/>
          <a:p>
            <a:r>
              <a:rPr lang="el-GR" dirty="0"/>
              <a:t>Δυνατότητα </a:t>
            </a:r>
            <a:r>
              <a:rPr lang="el-GR" b="1" dirty="0"/>
              <a:t>παράλληλης παρακολούθησης τμημάτων υποστηρικτικής διδασκαλίας </a:t>
            </a:r>
            <a:r>
              <a:rPr lang="el-GR" dirty="0"/>
              <a:t>συγκεκριμένων γνωστικών αντικειμένων:  </a:t>
            </a:r>
          </a:p>
          <a:p>
            <a:r>
              <a:rPr lang="el-GR" dirty="0"/>
              <a:t>Μάθημα γλώσσας, </a:t>
            </a:r>
            <a:r>
              <a:rPr lang="el-GR" dirty="0" smtClean="0"/>
              <a:t>μαθηματικά, όταν </a:t>
            </a:r>
            <a:r>
              <a:rPr lang="el-GR" dirty="0"/>
              <a:t>- βέβαια - αυτό κρίνεται αναγκαίο</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pic>
        <p:nvPicPr>
          <p:cNvPr id="5" name="Εικόνα 4"/>
          <p:cNvPicPr>
            <a:picLocks noChangeAspect="1"/>
          </p:cNvPicPr>
          <p:nvPr/>
        </p:nvPicPr>
        <p:blipFill>
          <a:blip r:embed="rId2"/>
          <a:stretch>
            <a:fillRect/>
          </a:stretch>
        </p:blipFill>
        <p:spPr>
          <a:xfrm>
            <a:off x="5508104" y="3433564"/>
            <a:ext cx="2352824" cy="1565697"/>
          </a:xfrm>
          <a:prstGeom prst="rect">
            <a:avLst/>
          </a:prstGeom>
        </p:spPr>
      </p:pic>
    </p:spTree>
    <p:extLst>
      <p:ext uri="{BB962C8B-B14F-4D97-AF65-F5344CB8AC3E}">
        <p14:creationId xmlns:p14="http://schemas.microsoft.com/office/powerpoint/2010/main" val="1180258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3773</TotalTime>
  <Words>1567</Words>
  <Application>Microsoft Office PowerPoint</Application>
  <PresentationFormat>Προβολή στην οθόνη (16:10)</PresentationFormat>
  <Paragraphs>195</Paragraphs>
  <Slides>41</Slides>
  <Notes>14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41</vt:i4>
      </vt:variant>
    </vt:vector>
  </HeadingPairs>
  <TitlesOfParts>
    <vt:vector size="45" baseType="lpstr">
      <vt:lpstr>Arial</vt:lpstr>
      <vt:lpstr>Calibri</vt:lpstr>
      <vt:lpstr>Wingdings</vt:lpstr>
      <vt:lpstr>Θέμα του Office</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vt:lpstr>
      <vt:lpstr>Περιεχόμενα ενότητας</vt:lpstr>
      <vt:lpstr>Το αναλυτικό πρόγραμμα του σχολείου για παιδιά με μαθησιακές δυσκολίες &amp; μελέτες περίπτωσης</vt:lpstr>
      <vt:lpstr> Το αναλυτικό πρόγραμμα</vt:lpstr>
      <vt:lpstr> Ευελιξία- προσαρμογή του αναλυτικού προγράμματος: </vt:lpstr>
      <vt:lpstr> Κατάλληλες διαδικασίες προετοιμασίας - ενίσχυσης μελέτης  (1 από 3) </vt:lpstr>
      <vt:lpstr> Κατάλληλες διαδικασίες προετοιμασίας - ενίσχυσης μελέτης (2 από 3) </vt:lpstr>
      <vt:lpstr> Κατάλληλες διαδικασίες προετοιμασίας - ενίσχυσης μελέτης   (3 από 3) </vt:lpstr>
      <vt:lpstr>Συμπέρασμα (1 από 2)</vt:lpstr>
      <vt:lpstr>Συμπέρασμα (2 από 2)</vt:lpstr>
      <vt:lpstr>Κίνδυνοι:</vt:lpstr>
      <vt:lpstr> Προσεγγίσεις: Ο Νόρμαν (1 από 7) </vt:lpstr>
      <vt:lpstr> Προσεγγίσεις: Ο Νόρμαν (2 από 7) </vt:lpstr>
      <vt:lpstr>   Ο πατέρας του Νόρμαν (3 από 7)   </vt:lpstr>
      <vt:lpstr>   Ο πατέρας του Νόρμαν (4 από 7)   </vt:lpstr>
      <vt:lpstr>  Ο Γυμνασιάρχης (5 από 7)  </vt:lpstr>
      <vt:lpstr>  Η Ειδική δασκάλα του σχολείου  (6 από 7)   </vt:lpstr>
      <vt:lpstr> Η Ειδική δασκάλα του σχολείου  (7 από 7) </vt:lpstr>
      <vt:lpstr>Δείγματα γραφής…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Κατάθεση ψυχής…</vt:lpstr>
      <vt:lpstr>Βιβλιογραφία ενότητας (1 Από 3)</vt:lpstr>
      <vt:lpstr>Βιβλιογραφία ενότητας (2 από 3)</vt:lpstr>
      <vt:lpstr>Βιβλιογραφία ενότητας (3 από 3)</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373</cp:revision>
  <dcterms:created xsi:type="dcterms:W3CDTF">2012-09-06T09:03:05Z</dcterms:created>
  <dcterms:modified xsi:type="dcterms:W3CDTF">2015-11-14T08:56:39Z</dcterms:modified>
</cp:coreProperties>
</file>