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89" r:id="rId3"/>
    <p:sldId id="257" r:id="rId4"/>
    <p:sldId id="259" r:id="rId5"/>
    <p:sldId id="261" r:id="rId6"/>
    <p:sldId id="262" r:id="rId7"/>
    <p:sldId id="487" r:id="rId8"/>
    <p:sldId id="452" r:id="rId9"/>
    <p:sldId id="474" r:id="rId10"/>
    <p:sldId id="473" r:id="rId11"/>
    <p:sldId id="475" r:id="rId12"/>
    <p:sldId id="458" r:id="rId13"/>
    <p:sldId id="459" r:id="rId14"/>
    <p:sldId id="476" r:id="rId15"/>
    <p:sldId id="460" r:id="rId16"/>
    <p:sldId id="477" r:id="rId17"/>
    <p:sldId id="461" r:id="rId18"/>
    <p:sldId id="478" r:id="rId19"/>
    <p:sldId id="462" r:id="rId20"/>
    <p:sldId id="463" r:id="rId21"/>
    <p:sldId id="479" r:id="rId22"/>
    <p:sldId id="481" r:id="rId23"/>
    <p:sldId id="464" r:id="rId24"/>
    <p:sldId id="480" r:id="rId25"/>
    <p:sldId id="465" r:id="rId26"/>
    <p:sldId id="466" r:id="rId27"/>
    <p:sldId id="482" r:id="rId28"/>
    <p:sldId id="467" r:id="rId29"/>
    <p:sldId id="483" r:id="rId30"/>
    <p:sldId id="468" r:id="rId31"/>
    <p:sldId id="484" r:id="rId32"/>
    <p:sldId id="469" r:id="rId33"/>
    <p:sldId id="485" r:id="rId34"/>
    <p:sldId id="470" r:id="rId35"/>
    <p:sldId id="471" r:id="rId36"/>
    <p:sldId id="486" r:id="rId37"/>
    <p:sldId id="472" r:id="rId38"/>
    <p:sldId id="453" r:id="rId39"/>
    <p:sldId id="454" r:id="rId40"/>
    <p:sldId id="443" r:id="rId41"/>
    <p:sldId id="455" r:id="rId42"/>
    <p:sldId id="450" r:id="rId43"/>
    <p:sldId id="351" r:id="rId44"/>
    <p:sldId id="291" r:id="rId45"/>
    <p:sldId id="292" r:id="rId46"/>
    <p:sldId id="293" r:id="rId47"/>
    <p:sldId id="294" r:id="rId48"/>
    <p:sldId id="295" r:id="rId49"/>
    <p:sldId id="280" r:id="rId50"/>
  </p:sldIdLst>
  <p:sldSz cx="9144000" cy="5715000" type="screen16x10"/>
  <p:notesSz cx="6858000" cy="9144000"/>
  <p:custDataLst>
    <p:tags r:id="rId5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28" autoAdjust="0"/>
    <p:restoredTop sz="99309" autoAdjust="0"/>
  </p:normalViewPr>
  <p:slideViewPr>
    <p:cSldViewPr>
      <p:cViewPr varScale="1">
        <p:scale>
          <a:sx n="89" d="100"/>
          <a:sy n="89" d="100"/>
        </p:scale>
        <p:origin x="90" y="6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14/11/2015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ipe.mes.sch.gr/index_htm_files/praktika_imeridas_eid_agogis_2013.pdf" TargetMode="External"/><Relationship Id="rId2" Type="http://schemas.openxmlformats.org/officeDocument/2006/relationships/hyperlink" Target="http://repository.edulll.gr/edulll/retrieve/3613/1059.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5: </a:t>
            </a:r>
            <a:r>
              <a:rPr lang="el-GR" sz="2800" b="1" dirty="0"/>
              <a:t>Είδη ειδικών μαθησιακών δυσκολιών:</a:t>
            </a:r>
            <a:br>
              <a:rPr lang="el-GR" sz="2800" b="1" dirty="0"/>
            </a:br>
            <a:r>
              <a:rPr lang="el-GR" sz="2800" b="1" dirty="0" smtClean="0"/>
              <a:t>Δυσλεξία</a:t>
            </a:r>
          </a:p>
          <a:p>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Δυσλεξία </a:t>
            </a:r>
            <a:r>
              <a:rPr lang="el-GR" dirty="0" smtClean="0"/>
              <a:t>(2 </a:t>
            </a:r>
            <a:r>
              <a:rPr lang="el-GR" dirty="0"/>
              <a:t>από 3)</a:t>
            </a:r>
          </a:p>
        </p:txBody>
      </p:sp>
      <p:sp>
        <p:nvSpPr>
          <p:cNvPr id="3" name="Θέση περιεχομένου 2"/>
          <p:cNvSpPr>
            <a:spLocks noGrp="1"/>
          </p:cNvSpPr>
          <p:nvPr>
            <p:ph idx="1"/>
          </p:nvPr>
        </p:nvSpPr>
        <p:spPr/>
        <p:txBody>
          <a:bodyPr>
            <a:normAutofit/>
          </a:bodyPr>
          <a:lstStyle/>
          <a:p>
            <a:pPr marL="0" indent="0">
              <a:buNone/>
            </a:pPr>
            <a:r>
              <a:rPr lang="el-GR" dirty="0" smtClean="0"/>
              <a:t>Γνωστική </a:t>
            </a:r>
            <a:r>
              <a:rPr lang="el-GR" dirty="0" err="1"/>
              <a:t>νευροψυχολογία</a:t>
            </a:r>
            <a:r>
              <a:rPr lang="el-GR" dirty="0"/>
              <a:t>: τομείς μελέτης της  </a:t>
            </a:r>
            <a:r>
              <a:rPr lang="el-GR" dirty="0" smtClean="0"/>
              <a:t>δυσλεξίας </a:t>
            </a:r>
            <a:r>
              <a:rPr lang="el-GR" dirty="0"/>
              <a:t>από:</a:t>
            </a:r>
          </a:p>
          <a:p>
            <a:pPr>
              <a:buFont typeface="Wingdings" panose="05000000000000000000" pitchFamily="2" charset="2"/>
              <a:buChar char="Ø"/>
            </a:pPr>
            <a:r>
              <a:rPr lang="el-GR" sz="2800" dirty="0"/>
              <a:t>Ψυχολογία: διαδικασία μάθησης</a:t>
            </a:r>
          </a:p>
          <a:p>
            <a:pPr>
              <a:buFont typeface="Wingdings" panose="05000000000000000000" pitchFamily="2" charset="2"/>
              <a:buChar char="Ø"/>
            </a:pPr>
            <a:r>
              <a:rPr lang="el-GR" sz="2800" dirty="0"/>
              <a:t>γνωστική ψυχολογία: αντίληψη / μνήμη / προσοχή / σκέψη</a:t>
            </a:r>
          </a:p>
          <a:p>
            <a:pPr>
              <a:buFont typeface="Wingdings" panose="05000000000000000000" pitchFamily="2" charset="2"/>
              <a:buChar char="Ø"/>
            </a:pPr>
            <a:r>
              <a:rPr lang="el-GR" sz="2800" dirty="0"/>
              <a:t>ψυχογλωσσολογία: γλώσσα</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96286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Δυσλεξία </a:t>
            </a:r>
            <a:r>
              <a:rPr lang="el-GR" dirty="0" smtClean="0"/>
              <a:t>(3 </a:t>
            </a:r>
            <a:r>
              <a:rPr lang="el-GR" dirty="0"/>
              <a:t>από 3)</a:t>
            </a:r>
          </a:p>
        </p:txBody>
      </p:sp>
      <p:sp>
        <p:nvSpPr>
          <p:cNvPr id="3" name="Θέση περιεχομένου 2"/>
          <p:cNvSpPr>
            <a:spLocks noGrp="1"/>
          </p:cNvSpPr>
          <p:nvPr>
            <p:ph idx="1"/>
          </p:nvPr>
        </p:nvSpPr>
        <p:spPr/>
        <p:txBody>
          <a:bodyPr>
            <a:normAutofit/>
          </a:bodyPr>
          <a:lstStyle/>
          <a:p>
            <a:pPr marL="0" indent="0">
              <a:buNone/>
            </a:pPr>
            <a:r>
              <a:rPr lang="el-GR" dirty="0" smtClean="0"/>
              <a:t>Γνωστική </a:t>
            </a:r>
            <a:r>
              <a:rPr lang="el-GR" dirty="0" err="1"/>
              <a:t>νευροψυχολογία</a:t>
            </a:r>
            <a:r>
              <a:rPr lang="el-GR" dirty="0"/>
              <a:t>: τομείς μελέτης της  </a:t>
            </a:r>
            <a:r>
              <a:rPr lang="el-GR" dirty="0" smtClean="0"/>
              <a:t>δυσλεξίας </a:t>
            </a:r>
            <a:r>
              <a:rPr lang="el-GR" dirty="0"/>
              <a:t>από:</a:t>
            </a:r>
          </a:p>
          <a:p>
            <a:pPr>
              <a:buFont typeface="Wingdings" panose="05000000000000000000" pitchFamily="2" charset="2"/>
              <a:buChar char="Ø"/>
            </a:pPr>
            <a:r>
              <a:rPr lang="el-GR" sz="2800" dirty="0" err="1" smtClean="0"/>
              <a:t>νευροψυχολογία</a:t>
            </a:r>
            <a:r>
              <a:rPr lang="el-GR" sz="2800" dirty="0"/>
              <a:t>: </a:t>
            </a:r>
            <a:r>
              <a:rPr lang="el-GR" sz="2800" dirty="0" err="1"/>
              <a:t>νευροφυσιολογική</a:t>
            </a:r>
            <a:r>
              <a:rPr lang="el-GR" sz="2800" dirty="0"/>
              <a:t> ανάπτυξη</a:t>
            </a:r>
          </a:p>
          <a:p>
            <a:pPr marL="0" indent="0">
              <a:buNone/>
            </a:pPr>
            <a:r>
              <a:rPr lang="el-GR" sz="2800" dirty="0" smtClean="0"/>
              <a:t>στόχος η </a:t>
            </a:r>
            <a:r>
              <a:rPr lang="el-GR" sz="2800" dirty="0"/>
              <a:t>μελέτη των μηχανισμών της:</a:t>
            </a:r>
          </a:p>
          <a:p>
            <a:r>
              <a:rPr lang="el-GR" sz="2800" dirty="0"/>
              <a:t>ανάγνωσης       -       γραφής      -      ορθογραφίας</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35488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l-GR" altLang="el-GR" smtClean="0"/>
              <a:t>Είδη δυσλεξίας:</a:t>
            </a:r>
            <a:endParaRPr lang="el-GR" altLang="el-GR"/>
          </a:p>
        </p:txBody>
      </p:sp>
      <p:sp>
        <p:nvSpPr>
          <p:cNvPr id="93187" name="Rectangle 3"/>
          <p:cNvSpPr>
            <a:spLocks noGrp="1" noChangeArrowheads="1"/>
          </p:cNvSpPr>
          <p:nvPr>
            <p:ph type="body" idx="1"/>
          </p:nvPr>
        </p:nvSpPr>
        <p:spPr/>
        <p:txBody>
          <a:bodyPr>
            <a:normAutofit fontScale="92500" lnSpcReduction="10000"/>
          </a:bodyPr>
          <a:lstStyle/>
          <a:p>
            <a:pPr marL="0" indent="0">
              <a:buNone/>
            </a:pPr>
            <a:r>
              <a:rPr lang="el-GR" altLang="el-GR" sz="3500" b="1" dirty="0" smtClean="0"/>
              <a:t>Α. Περιφερειακή δυσλεξία</a:t>
            </a:r>
            <a:r>
              <a:rPr lang="el-GR" altLang="el-GR" dirty="0" smtClean="0"/>
              <a:t>: αδυναμίες στην </a:t>
            </a:r>
            <a:r>
              <a:rPr lang="el-GR" altLang="el-GR" u="sng" dirty="0" smtClean="0"/>
              <a:t>οπτική αντίληψη</a:t>
            </a:r>
            <a:r>
              <a:rPr lang="el-GR" altLang="el-GR" dirty="0" smtClean="0"/>
              <a:t>: αναγνώρισης της μορφής και της θέσης των γραμμάτων, ομαδοποίησής τους σε λέξεις.</a:t>
            </a:r>
          </a:p>
          <a:p>
            <a:pPr marL="0" indent="0">
              <a:buNone/>
            </a:pPr>
            <a:r>
              <a:rPr lang="el-GR" altLang="el-GR" b="1" dirty="0" smtClean="0"/>
              <a:t>Β. Κεντρική (Εστιακή) Δυσλεξία</a:t>
            </a:r>
            <a:r>
              <a:rPr lang="el-GR" altLang="el-GR" dirty="0" smtClean="0"/>
              <a:t>: αδυναμίες στην αναγνώριση, κατανόηση, ηχηρή ανάγνωση λέξεων και στη διαδικασία ανάγνωσης άγνωστων – ανύπαρκτων λέξεων (</a:t>
            </a:r>
            <a:r>
              <a:rPr lang="el-GR" altLang="el-GR" dirty="0" err="1" smtClean="0"/>
              <a:t>ψευδολέξεων</a:t>
            </a:r>
            <a:r>
              <a:rPr lang="el-GR" altLang="el-GR" dirty="0" smtClean="0"/>
              <a:t>)</a:t>
            </a:r>
          </a:p>
        </p:txBody>
      </p:sp>
    </p:spTree>
    <p:extLst>
      <p:ext uri="{BB962C8B-B14F-4D97-AF65-F5344CB8AC3E}">
        <p14:creationId xmlns:p14="http://schemas.microsoft.com/office/powerpoint/2010/main" val="146686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l-GR" altLang="el-GR" dirty="0" smtClean="0"/>
              <a:t>Α.  Περιφερειακή </a:t>
            </a:r>
            <a:r>
              <a:rPr lang="el-GR" altLang="el-GR" dirty="0"/>
              <a:t>δυσλεξία (1 από </a:t>
            </a:r>
            <a:r>
              <a:rPr lang="el-GR" altLang="el-GR" dirty="0" smtClean="0"/>
              <a:t>2) : </a:t>
            </a:r>
            <a:endParaRPr lang="el-GR" altLang="el-GR" dirty="0"/>
          </a:p>
        </p:txBody>
      </p:sp>
      <p:sp>
        <p:nvSpPr>
          <p:cNvPr id="94211" name="Rectangle 3"/>
          <p:cNvSpPr>
            <a:spLocks noGrp="1" noChangeArrowheads="1"/>
          </p:cNvSpPr>
          <p:nvPr>
            <p:ph type="body" idx="1"/>
          </p:nvPr>
        </p:nvSpPr>
        <p:spPr/>
        <p:txBody>
          <a:bodyPr>
            <a:noAutofit/>
          </a:bodyPr>
          <a:lstStyle/>
          <a:p>
            <a:pPr marL="0" indent="0">
              <a:buNone/>
            </a:pPr>
            <a:r>
              <a:rPr lang="el-GR" altLang="el-GR" dirty="0" smtClean="0"/>
              <a:t>α) </a:t>
            </a:r>
            <a:r>
              <a:rPr lang="el-GR" altLang="el-GR" b="1" dirty="0" smtClean="0"/>
              <a:t>Δυσλεξία «διαγραφών»: </a:t>
            </a:r>
          </a:p>
          <a:p>
            <a:pPr>
              <a:buFont typeface="Wingdings" panose="05000000000000000000" pitchFamily="2" charset="2"/>
              <a:buChar char="ü"/>
            </a:pPr>
            <a:r>
              <a:rPr lang="el-GR" altLang="el-GR" sz="2800" dirty="0" smtClean="0"/>
              <a:t>παραλείψεις αρχικών – τελικών γραμμάτων</a:t>
            </a:r>
          </a:p>
          <a:p>
            <a:pPr>
              <a:buFont typeface="Wingdings" panose="05000000000000000000" pitchFamily="2" charset="2"/>
              <a:buChar char="ü"/>
            </a:pPr>
            <a:r>
              <a:rPr lang="el-GR" altLang="el-GR" sz="2800" dirty="0" smtClean="0"/>
              <a:t>Αντικαταστάσεις αρχικών – τελικών γραμμάτων</a:t>
            </a:r>
          </a:p>
          <a:p>
            <a:pPr>
              <a:buFont typeface="Wingdings" panose="05000000000000000000" pitchFamily="2" charset="2"/>
              <a:buChar char="ü"/>
            </a:pPr>
            <a:r>
              <a:rPr lang="el-GR" altLang="el-GR" sz="2800" dirty="0" smtClean="0"/>
              <a:t>Συγχύσεις – προθήκες -  παραποιήσεις γραμμάτων και συνδυασμών τους</a:t>
            </a:r>
          </a:p>
          <a:p>
            <a:pPr>
              <a:buFont typeface="Wingdings" panose="05000000000000000000" pitchFamily="2" charset="2"/>
              <a:buChar char="ü"/>
            </a:pPr>
            <a:r>
              <a:rPr lang="el-GR" altLang="el-GR" sz="2800" dirty="0" smtClean="0"/>
              <a:t>Διαγραφές ολόκληρου μέρους μιας λέξης, από την αριστερή πλευρά</a:t>
            </a:r>
          </a:p>
          <a:p>
            <a:pPr marL="0" indent="0">
              <a:buNone/>
            </a:pPr>
            <a:r>
              <a:rPr lang="el-GR" altLang="el-GR" sz="2800" dirty="0" smtClean="0"/>
              <a:t> </a:t>
            </a:r>
            <a:endParaRPr lang="en-US" altLang="el-GR" sz="2800" dirty="0" smtClean="0"/>
          </a:p>
          <a:p>
            <a:pPr marL="0" indent="0">
              <a:buNone/>
            </a:pPr>
            <a:r>
              <a:rPr lang="el-GR" altLang="el-GR" sz="2800" dirty="0" smtClean="0"/>
              <a:t> </a:t>
            </a:r>
            <a:endParaRPr lang="el-GR" altLang="el-GR" sz="2800" dirty="0"/>
          </a:p>
        </p:txBody>
      </p:sp>
    </p:spTree>
    <p:extLst>
      <p:ext uri="{BB962C8B-B14F-4D97-AF65-F5344CB8AC3E}">
        <p14:creationId xmlns:p14="http://schemas.microsoft.com/office/powerpoint/2010/main" val="274746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l-GR" altLang="el-GR" dirty="0" smtClean="0"/>
              <a:t>Α.  Περιφερειακή </a:t>
            </a:r>
            <a:r>
              <a:rPr lang="el-GR" altLang="el-GR" dirty="0"/>
              <a:t>δυσλεξία </a:t>
            </a:r>
            <a:r>
              <a:rPr lang="el-GR" altLang="el-GR" dirty="0" smtClean="0"/>
              <a:t>(2 </a:t>
            </a:r>
            <a:r>
              <a:rPr lang="el-GR" altLang="el-GR" dirty="0"/>
              <a:t>από </a:t>
            </a:r>
            <a:r>
              <a:rPr lang="el-GR" altLang="el-GR" dirty="0" smtClean="0"/>
              <a:t>2): </a:t>
            </a:r>
            <a:endParaRPr lang="el-GR" altLang="el-GR" dirty="0"/>
          </a:p>
        </p:txBody>
      </p:sp>
      <p:sp>
        <p:nvSpPr>
          <p:cNvPr id="94211" name="Rectangle 3"/>
          <p:cNvSpPr>
            <a:spLocks noGrp="1" noChangeArrowheads="1"/>
          </p:cNvSpPr>
          <p:nvPr>
            <p:ph type="body" idx="1"/>
          </p:nvPr>
        </p:nvSpPr>
        <p:spPr/>
        <p:txBody>
          <a:bodyPr>
            <a:normAutofit fontScale="85000" lnSpcReduction="20000"/>
          </a:bodyPr>
          <a:lstStyle/>
          <a:p>
            <a:pPr marL="0" indent="0">
              <a:buNone/>
            </a:pPr>
            <a:r>
              <a:rPr lang="el-GR" altLang="el-GR" sz="3800" b="1" dirty="0" smtClean="0"/>
              <a:t>β) Δυσλεξία «προσοχής»: </a:t>
            </a:r>
          </a:p>
          <a:p>
            <a:pPr>
              <a:buFont typeface="Wingdings" panose="05000000000000000000" pitchFamily="2" charset="2"/>
              <a:buChar char="ü"/>
            </a:pPr>
            <a:r>
              <a:rPr lang="el-GR" altLang="el-GR" sz="3300" dirty="0" smtClean="0"/>
              <a:t>συγχύσεις και αναμείξεις γραμμάτων διαφόρων λέξεων οι οποίες παρουσιάζονται συγχρόνως στο παιδί. Π.χ. δίνονται οι λέξεις: κότα-γάτα-τόπι. Το παιδί διαβάζει: </a:t>
            </a:r>
            <a:r>
              <a:rPr lang="el-GR" altLang="el-GR" sz="3300" dirty="0" err="1" smtClean="0"/>
              <a:t>γάτι</a:t>
            </a:r>
            <a:r>
              <a:rPr lang="el-GR" altLang="el-GR" sz="3300" dirty="0" smtClean="0"/>
              <a:t>-κότα-τόπι</a:t>
            </a:r>
            <a:endParaRPr lang="en-US" altLang="el-GR" sz="3300" dirty="0" smtClean="0"/>
          </a:p>
          <a:p>
            <a:pPr marL="0" indent="0">
              <a:buNone/>
            </a:pPr>
            <a:r>
              <a:rPr lang="el-GR" altLang="el-GR" sz="3800" b="1" dirty="0" smtClean="0"/>
              <a:t>γ) Δυσλεξία «ανάγνωσης γράμμα-γράμμα»: </a:t>
            </a:r>
            <a:r>
              <a:rPr lang="el-GR" altLang="el-GR" sz="3300" dirty="0" smtClean="0"/>
              <a:t>αδυναμία αναγνώρισης όλων των γραμμάτων ταυτόχρονα μέσα στη λέξη. Δυνατότητα ονομασίας κάθε γράμματος χωριστά</a:t>
            </a:r>
            <a:r>
              <a:rPr lang="el-GR" altLang="el-GR" dirty="0" smtClean="0"/>
              <a:t>. Π.χ. πόδι: «π»  «ο»  «δ»  «ι»</a:t>
            </a:r>
            <a:endParaRPr lang="el-GR" altLang="el-GR" dirty="0"/>
          </a:p>
        </p:txBody>
      </p:sp>
    </p:spTree>
    <p:extLst>
      <p:ext uri="{BB962C8B-B14F-4D97-AF65-F5344CB8AC3E}">
        <p14:creationId xmlns:p14="http://schemas.microsoft.com/office/powerpoint/2010/main" val="340083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l-GR" altLang="el-GR" dirty="0" err="1" smtClean="0"/>
              <a:t>Β.Κεντρική</a:t>
            </a:r>
            <a:r>
              <a:rPr lang="el-GR" altLang="el-GR" dirty="0" smtClean="0"/>
              <a:t> (Εστιακή) Δυσλεξία </a:t>
            </a:r>
            <a:br>
              <a:rPr lang="el-GR" altLang="el-GR" dirty="0" smtClean="0"/>
            </a:br>
            <a:r>
              <a:rPr lang="el-GR" altLang="el-GR" dirty="0" smtClean="0"/>
              <a:t>(</a:t>
            </a:r>
            <a:r>
              <a:rPr lang="el-GR" altLang="el-GR" dirty="0"/>
              <a:t>1 από </a:t>
            </a:r>
            <a:r>
              <a:rPr lang="el-GR" altLang="el-GR" dirty="0" smtClean="0"/>
              <a:t>5):</a:t>
            </a:r>
            <a:endParaRPr lang="el-GR" altLang="el-GR" dirty="0"/>
          </a:p>
        </p:txBody>
      </p:sp>
      <p:sp>
        <p:nvSpPr>
          <p:cNvPr id="95235" name="Rectangle 3"/>
          <p:cNvSpPr>
            <a:spLocks noGrp="1" noChangeArrowheads="1"/>
          </p:cNvSpPr>
          <p:nvPr>
            <p:ph type="body" idx="1"/>
          </p:nvPr>
        </p:nvSpPr>
        <p:spPr/>
        <p:txBody>
          <a:bodyPr>
            <a:normAutofit fontScale="85000" lnSpcReduction="10000"/>
          </a:bodyPr>
          <a:lstStyle/>
          <a:p>
            <a:pPr marL="0" indent="0">
              <a:buNone/>
            </a:pPr>
            <a:r>
              <a:rPr lang="el-GR" altLang="el-GR" sz="3800" b="1" dirty="0" smtClean="0"/>
              <a:t>α) «Επιφανειακή Δυσλεξία»: </a:t>
            </a:r>
          </a:p>
          <a:p>
            <a:pPr marL="0" indent="0">
              <a:buNone/>
            </a:pPr>
            <a:r>
              <a:rPr lang="el-GR" altLang="el-GR" sz="3500" dirty="0" smtClean="0"/>
              <a:t>Τα δυσλεξικά παιδιά στηρίζονται στην </a:t>
            </a:r>
            <a:r>
              <a:rPr lang="el-GR" altLang="el-GR" sz="3500" u="sng" dirty="0" smtClean="0"/>
              <a:t>αντιστοίχιση «γράμματος ήχου»</a:t>
            </a:r>
            <a:r>
              <a:rPr lang="el-GR" altLang="el-GR" sz="3500" dirty="0" smtClean="0"/>
              <a:t> ή </a:t>
            </a:r>
            <a:r>
              <a:rPr lang="el-GR" altLang="el-GR" sz="3500" u="sng" dirty="0" smtClean="0"/>
              <a:t>«γραφήματος  φωνήματος»</a:t>
            </a:r>
            <a:r>
              <a:rPr lang="el-GR" altLang="el-GR" sz="3500" dirty="0" smtClean="0"/>
              <a:t>, προκειμένου να διαβάσουν όλα τα είδη λέξεων. </a:t>
            </a:r>
          </a:p>
          <a:p>
            <a:pPr marL="0" indent="0">
              <a:buNone/>
            </a:pPr>
            <a:r>
              <a:rPr lang="el-GR" altLang="el-GR" sz="3500" dirty="0" smtClean="0"/>
              <a:t>Ωστόσο, οι αναντιστοιχίες και οι πολλαπλές αντιστοιχίσεις δεν επιτρέπουν την κανονική ανάγνωση σε λέξεις που αποκλίνουν των κανόνων, τόσο ορθογραφικών, όσο και σημασιολογικών.</a:t>
            </a:r>
          </a:p>
          <a:p>
            <a:endParaRPr lang="en-US" altLang="el-GR" sz="3500" dirty="0" smtClean="0"/>
          </a:p>
        </p:txBody>
      </p:sp>
    </p:spTree>
    <p:extLst>
      <p:ext uri="{BB962C8B-B14F-4D97-AF65-F5344CB8AC3E}">
        <p14:creationId xmlns:p14="http://schemas.microsoft.com/office/powerpoint/2010/main" val="767706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el-GR" altLang="el-GR" dirty="0" smtClean="0"/>
              <a:t>Β. Κεντρική (Εστιακή) Δυσλεξία</a:t>
            </a:r>
            <a:br>
              <a:rPr lang="el-GR" altLang="el-GR" dirty="0" smtClean="0"/>
            </a:br>
            <a:r>
              <a:rPr lang="el-GR" altLang="el-GR" dirty="0" smtClean="0"/>
              <a:t> (2 </a:t>
            </a:r>
            <a:r>
              <a:rPr lang="el-GR" altLang="el-GR" dirty="0"/>
              <a:t>από </a:t>
            </a:r>
            <a:r>
              <a:rPr lang="el-GR" altLang="el-GR" dirty="0" smtClean="0"/>
              <a:t>5):</a:t>
            </a:r>
            <a:endParaRPr lang="el-GR" altLang="el-GR" dirty="0"/>
          </a:p>
        </p:txBody>
      </p:sp>
      <p:sp>
        <p:nvSpPr>
          <p:cNvPr id="95235" name="Rectangle 3"/>
          <p:cNvSpPr>
            <a:spLocks noGrp="1" noChangeArrowheads="1"/>
          </p:cNvSpPr>
          <p:nvPr>
            <p:ph type="body" idx="1"/>
          </p:nvPr>
        </p:nvSpPr>
        <p:spPr/>
        <p:txBody>
          <a:bodyPr>
            <a:normAutofit/>
          </a:bodyPr>
          <a:lstStyle/>
          <a:p>
            <a:pPr marL="0" indent="0">
              <a:buNone/>
            </a:pPr>
            <a:r>
              <a:rPr lang="el-GR" altLang="el-GR" b="1" dirty="0" smtClean="0"/>
              <a:t>β) «Φωνολογική Δυσλεξία»: </a:t>
            </a:r>
            <a:r>
              <a:rPr lang="el-GR" altLang="el-GR" dirty="0" smtClean="0"/>
              <a:t>Τα δυσλεξικά παιδιά παρουσιάζουν </a:t>
            </a:r>
            <a:r>
              <a:rPr lang="el-GR" altLang="el-GR" u="sng" dirty="0" smtClean="0"/>
              <a:t>δυσκολία ανάγνωσης άγνωστων ή ανύπαρκτων λέξεων</a:t>
            </a:r>
            <a:r>
              <a:rPr lang="el-GR" altLang="el-GR" dirty="0" smtClean="0"/>
              <a:t>, δηλώνοντας </a:t>
            </a:r>
            <a:r>
              <a:rPr lang="el-GR" altLang="el-GR" u="sng" dirty="0" smtClean="0"/>
              <a:t>αδυναμία αντιστοίχισης φωνήματος – γραφήματος</a:t>
            </a:r>
            <a:r>
              <a:rPr lang="el-GR" altLang="el-GR" dirty="0" smtClean="0"/>
              <a:t>, καθώς στηρίζονται κυρίως στη σημασιολογική αναγνώριση των λέξεων, π.χ.: «</a:t>
            </a:r>
            <a:r>
              <a:rPr lang="el-GR" altLang="el-GR" dirty="0" err="1" smtClean="0"/>
              <a:t>χάτι</a:t>
            </a:r>
            <a:r>
              <a:rPr lang="el-GR" altLang="el-GR" dirty="0" smtClean="0"/>
              <a:t>» / «κάτι».</a:t>
            </a:r>
            <a:endParaRPr lang="el-GR" altLang="el-GR" dirty="0"/>
          </a:p>
        </p:txBody>
      </p:sp>
    </p:spTree>
    <p:extLst>
      <p:ext uri="{BB962C8B-B14F-4D97-AF65-F5344CB8AC3E}">
        <p14:creationId xmlns:p14="http://schemas.microsoft.com/office/powerpoint/2010/main" val="84578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fontScale="90000"/>
          </a:bodyPr>
          <a:lstStyle/>
          <a:p>
            <a:r>
              <a:rPr lang="el-GR" altLang="el-GR" dirty="0" smtClean="0"/>
              <a:t>Β. Κεντρική (Εστιακή) </a:t>
            </a:r>
            <a:r>
              <a:rPr lang="el-GR" altLang="el-GR" dirty="0"/>
              <a:t>Δυσλεξία </a:t>
            </a:r>
            <a:r>
              <a:rPr lang="el-GR" altLang="el-GR" dirty="0" smtClean="0"/>
              <a:t/>
            </a:r>
            <a:br>
              <a:rPr lang="el-GR" altLang="el-GR" dirty="0" smtClean="0"/>
            </a:br>
            <a:r>
              <a:rPr lang="el-GR" altLang="el-GR" dirty="0" smtClean="0"/>
              <a:t>(3 </a:t>
            </a:r>
            <a:r>
              <a:rPr lang="el-GR" altLang="el-GR" dirty="0"/>
              <a:t>από </a:t>
            </a:r>
            <a:r>
              <a:rPr lang="el-GR" altLang="el-GR" dirty="0" smtClean="0"/>
              <a:t>5):</a:t>
            </a:r>
            <a:endParaRPr lang="el-GR" altLang="el-GR" dirty="0"/>
          </a:p>
        </p:txBody>
      </p:sp>
      <p:sp>
        <p:nvSpPr>
          <p:cNvPr id="96259" name="Rectangle 3"/>
          <p:cNvSpPr>
            <a:spLocks noGrp="1" noChangeArrowheads="1"/>
          </p:cNvSpPr>
          <p:nvPr>
            <p:ph type="body" idx="1"/>
          </p:nvPr>
        </p:nvSpPr>
        <p:spPr/>
        <p:txBody>
          <a:bodyPr>
            <a:noAutofit/>
          </a:bodyPr>
          <a:lstStyle/>
          <a:p>
            <a:pPr marL="0" indent="0">
              <a:buNone/>
            </a:pPr>
            <a:r>
              <a:rPr lang="el-GR" altLang="el-GR" b="1" dirty="0" smtClean="0"/>
              <a:t>γ) «Σημασιολογικού τύπου Δυσλεξία»: </a:t>
            </a:r>
            <a:r>
              <a:rPr lang="el-GR" altLang="el-GR" dirty="0" smtClean="0"/>
              <a:t>Τα δυσλεξικά παιδιά προσπαθούν να </a:t>
            </a:r>
            <a:r>
              <a:rPr lang="el-GR" altLang="el-GR" u="sng" dirty="0" smtClean="0"/>
              <a:t>διαβάσουν τη λέξη μόνο από το νόημά της</a:t>
            </a:r>
            <a:r>
              <a:rPr lang="el-GR" altLang="el-GR" dirty="0" smtClean="0"/>
              <a:t>. Κατηγοριοποιούν σημασιολογικά τις λέξεις και, γι’ αυτό, συχνά, </a:t>
            </a:r>
            <a:r>
              <a:rPr lang="el-GR" altLang="el-GR" u="sng" dirty="0" smtClean="0"/>
              <a:t>αποδίδουν το νόημα και όχι την οπτική απεικόνιση της λέξης</a:t>
            </a:r>
            <a:r>
              <a:rPr lang="el-GR" altLang="el-GR" dirty="0" smtClean="0"/>
              <a:t>: π.χ. «καράβι» αντί «πλοίο». </a:t>
            </a:r>
          </a:p>
        </p:txBody>
      </p:sp>
    </p:spTree>
    <p:extLst>
      <p:ext uri="{BB962C8B-B14F-4D97-AF65-F5344CB8AC3E}">
        <p14:creationId xmlns:p14="http://schemas.microsoft.com/office/powerpoint/2010/main" val="3573358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 Κεντρική (Εστιακή) Δυσλεξία </a:t>
            </a:r>
            <a:r>
              <a:rPr lang="el-GR" dirty="0" smtClean="0"/>
              <a:t/>
            </a:r>
            <a:br>
              <a:rPr lang="el-GR" dirty="0" smtClean="0"/>
            </a:br>
            <a:r>
              <a:rPr lang="el-GR" dirty="0" smtClean="0"/>
              <a:t>(4 </a:t>
            </a:r>
            <a:r>
              <a:rPr lang="el-GR" dirty="0"/>
              <a:t>από </a:t>
            </a:r>
            <a:r>
              <a:rPr lang="el-GR" dirty="0" smtClean="0"/>
              <a:t>5):</a:t>
            </a:r>
            <a:endParaRPr lang="el-GR" dirty="0"/>
          </a:p>
        </p:txBody>
      </p:sp>
      <p:sp>
        <p:nvSpPr>
          <p:cNvPr id="3" name="Θέση περιεχομένου 2"/>
          <p:cNvSpPr>
            <a:spLocks noGrp="1"/>
          </p:cNvSpPr>
          <p:nvPr>
            <p:ph idx="1"/>
          </p:nvPr>
        </p:nvSpPr>
        <p:spPr/>
        <p:txBody>
          <a:bodyPr/>
          <a:lstStyle/>
          <a:p>
            <a:r>
              <a:rPr lang="el-GR" dirty="0"/>
              <a:t>Η αδυναμία αυτή υφίσταται μεταξύ του οπτικού προσλαμβανόμενου γλωσσικού υλικού (λέξεις) και του σημασιολογικού συστήματος επεξεργασίας του υλικού αυτού.</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16162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l-GR" altLang="el-GR" dirty="0" smtClean="0"/>
              <a:t>Β. Κεντρική (Εστιακή) Δυσλεξία</a:t>
            </a:r>
            <a:br>
              <a:rPr lang="el-GR" altLang="el-GR" dirty="0" smtClean="0"/>
            </a:br>
            <a:r>
              <a:rPr lang="el-GR" altLang="el-GR" dirty="0" smtClean="0"/>
              <a:t>(5 </a:t>
            </a:r>
            <a:r>
              <a:rPr lang="el-GR" altLang="el-GR" dirty="0"/>
              <a:t>από </a:t>
            </a:r>
            <a:r>
              <a:rPr lang="el-GR" altLang="el-GR" dirty="0" smtClean="0"/>
              <a:t>5) </a:t>
            </a:r>
            <a:r>
              <a:rPr lang="el-GR" altLang="el-GR" dirty="0"/>
              <a:t>:</a:t>
            </a:r>
          </a:p>
        </p:txBody>
      </p:sp>
      <p:sp>
        <p:nvSpPr>
          <p:cNvPr id="97283" name="Rectangle 3"/>
          <p:cNvSpPr>
            <a:spLocks noGrp="1" noChangeArrowheads="1"/>
          </p:cNvSpPr>
          <p:nvPr>
            <p:ph type="body" idx="1"/>
          </p:nvPr>
        </p:nvSpPr>
        <p:spPr/>
        <p:txBody>
          <a:bodyPr>
            <a:normAutofit fontScale="85000" lnSpcReduction="20000"/>
          </a:bodyPr>
          <a:lstStyle/>
          <a:p>
            <a:pPr marL="0" indent="0">
              <a:buNone/>
            </a:pPr>
            <a:r>
              <a:rPr lang="el-GR" altLang="el-GR" sz="3800" b="1" dirty="0" smtClean="0"/>
              <a:t>δ) «Βαθιά Δυσλεξία»: </a:t>
            </a:r>
          </a:p>
          <a:p>
            <a:pPr>
              <a:buFont typeface="Wingdings" panose="05000000000000000000" pitchFamily="2" charset="2"/>
              <a:buChar char="ü"/>
            </a:pPr>
            <a:r>
              <a:rPr lang="el-GR" altLang="el-GR" sz="3300" u="sng" dirty="0" smtClean="0"/>
              <a:t>Κύριες δυσκολίες</a:t>
            </a:r>
            <a:r>
              <a:rPr lang="el-GR" altLang="el-GR" sz="3300" dirty="0" smtClean="0"/>
              <a:t>:  σημασιολογικές, «φωναχτής» ανάγνωσης, ορθογραφικά λάθη, ανάγνωσης άγνωστων/ανύπαρκτων λέξεων, μορφολογικά λάθη.</a:t>
            </a:r>
          </a:p>
          <a:p>
            <a:pPr>
              <a:buFont typeface="Wingdings" panose="05000000000000000000" pitchFamily="2" charset="2"/>
              <a:buChar char="ü"/>
            </a:pPr>
            <a:r>
              <a:rPr lang="el-GR" altLang="el-GR" sz="3300" dirty="0" smtClean="0"/>
              <a:t>Χαρακτηρίζεται από </a:t>
            </a:r>
            <a:r>
              <a:rPr lang="el-GR" altLang="el-GR" sz="3300" u="sng" dirty="0" smtClean="0"/>
              <a:t>ποικιλομορφία κλινικής εικόνας </a:t>
            </a:r>
            <a:r>
              <a:rPr lang="el-GR" altLang="el-GR" sz="3300" dirty="0" smtClean="0"/>
              <a:t>και υπάρχει διττή ερμηνεία της φύσης της: αδυναμία αριστερού ημισφαιρίου κατά την αναγνωστική διαδικασία ή απόλυτη κυριαρχία του δεξιού ημισφαιρίου. </a:t>
            </a:r>
          </a:p>
          <a:p>
            <a:endParaRPr lang="el-GR" altLang="el-GR" dirty="0"/>
          </a:p>
        </p:txBody>
      </p:sp>
    </p:spTree>
    <p:extLst>
      <p:ext uri="{BB962C8B-B14F-4D97-AF65-F5344CB8AC3E}">
        <p14:creationId xmlns:p14="http://schemas.microsoft.com/office/powerpoint/2010/main" val="171110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endParaRPr lang="el-GR" b="1" dirty="0"/>
          </a:p>
          <a:p>
            <a:pPr algn="l"/>
            <a:r>
              <a:rPr lang="el-GR" sz="2800" b="1" dirty="0" smtClean="0"/>
              <a:t>Ενότητα 5:</a:t>
            </a:r>
            <a:r>
              <a:rPr lang="en-US" sz="2800" dirty="0" smtClean="0"/>
              <a:t> </a:t>
            </a:r>
            <a:r>
              <a:rPr lang="el-GR" sz="2800" dirty="0"/>
              <a:t>Είδη ειδικών μαθησιακών δυσκολιών:</a:t>
            </a:r>
            <a:br>
              <a:rPr lang="el-GR" sz="2800" dirty="0"/>
            </a:br>
            <a:r>
              <a:rPr lang="el-GR" sz="2800" dirty="0"/>
              <a:t>Δυσλεξία</a:t>
            </a:r>
          </a:p>
          <a:p>
            <a:pPr algn="l">
              <a:lnSpc>
                <a:spcPts val="2600"/>
              </a:lnSpc>
            </a:pPr>
            <a:r>
              <a:rPr lang="el-GR" sz="2800" dirty="0" err="1" smtClean="0">
                <a:solidFill>
                  <a:schemeClr val="tx2">
                    <a:lumMod val="50000"/>
                  </a:schemeClr>
                </a:solidFill>
              </a:rPr>
              <a:t>Ζακοπούλου</a:t>
            </a:r>
            <a:r>
              <a:rPr lang="el-GR" sz="2800" dirty="0" smtClean="0">
                <a:solidFill>
                  <a:schemeClr val="tx2">
                    <a:lumMod val="50000"/>
                  </a:schemeClr>
                </a:solidFill>
              </a:rPr>
              <a:t> Βικτωρία, </a:t>
            </a:r>
            <a:r>
              <a:rPr lang="el-GR" sz="2400" dirty="0" smtClean="0">
                <a:solidFill>
                  <a:schemeClr val="tx2">
                    <a:lumMod val="50000"/>
                  </a:schemeClr>
                </a:solidFill>
              </a:rPr>
              <a:t>Αναπληρώτρια Καθηγήτρια</a:t>
            </a:r>
          </a:p>
          <a:p>
            <a:pPr algn="l">
              <a:lnSpc>
                <a:spcPts val="2600"/>
              </a:lnSpc>
            </a:pPr>
            <a:r>
              <a:rPr lang="el-GR" sz="2400" dirty="0" smtClean="0">
                <a:solidFill>
                  <a:schemeClr val="tx2">
                    <a:lumMod val="50000"/>
                  </a:schemeClr>
                </a:solidFill>
              </a:rPr>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Κατάλληλες δραστηριότητες και </a:t>
            </a:r>
            <a:r>
              <a:rPr lang="el-GR" altLang="el-GR" dirty="0"/>
              <a:t>στρατηγικές (1 από </a:t>
            </a:r>
            <a:r>
              <a:rPr lang="el-GR" altLang="el-GR" dirty="0" smtClean="0"/>
              <a:t>5)    </a:t>
            </a:r>
            <a:r>
              <a:rPr lang="el-GR" altLang="el-GR" dirty="0"/>
              <a:t>:</a:t>
            </a:r>
            <a:r>
              <a:rPr lang="el-GR" altLang="el-GR" dirty="0" smtClean="0"/>
              <a:t/>
            </a:r>
            <a:br>
              <a:rPr lang="el-GR" altLang="el-GR" dirty="0" smtClean="0"/>
            </a:br>
            <a:endParaRPr lang="el-GR" altLang="el-GR" dirty="0"/>
          </a:p>
        </p:txBody>
      </p:sp>
      <p:sp>
        <p:nvSpPr>
          <p:cNvPr id="98307" name="Rectangle 3"/>
          <p:cNvSpPr>
            <a:spLocks noGrp="1" noChangeArrowheads="1"/>
          </p:cNvSpPr>
          <p:nvPr>
            <p:ph type="body" idx="1"/>
          </p:nvPr>
        </p:nvSpPr>
        <p:spPr/>
        <p:txBody>
          <a:bodyPr>
            <a:normAutofit fontScale="70000" lnSpcReduction="20000"/>
          </a:bodyPr>
          <a:lstStyle/>
          <a:p>
            <a:pPr marL="0" indent="0">
              <a:buNone/>
            </a:pPr>
            <a:r>
              <a:rPr lang="el-GR" altLang="el-GR" sz="4600" b="1" dirty="0" smtClean="0"/>
              <a:t>Α. </a:t>
            </a:r>
            <a:r>
              <a:rPr lang="el-GR" altLang="el-GR" sz="4600" b="1" dirty="0"/>
              <a:t>Περιφερειακή δυσλεξία:</a:t>
            </a:r>
          </a:p>
          <a:p>
            <a:pPr marL="0" indent="0">
              <a:buNone/>
            </a:pPr>
            <a:r>
              <a:rPr lang="el-GR" altLang="el-GR" sz="4000" b="1" dirty="0" smtClean="0"/>
              <a:t>α) Δυσλεξία «διαγραφών»: </a:t>
            </a:r>
          </a:p>
          <a:p>
            <a:r>
              <a:rPr lang="el-GR" altLang="el-GR" sz="4000" dirty="0" smtClean="0"/>
              <a:t>στρατηγικές ενθάρρυνσης και </a:t>
            </a:r>
            <a:r>
              <a:rPr lang="el-GR" altLang="el-GR" sz="4000" u="sng" dirty="0" smtClean="0"/>
              <a:t>επισήμανσης των διαγραφών</a:t>
            </a:r>
            <a:r>
              <a:rPr lang="el-GR" altLang="el-GR" sz="4000" dirty="0" smtClean="0"/>
              <a:t> στα αντίστοιχα σημεία-θέσεις, όπου γίνονται τα λάθη. Θέση του εξεταστή/θέση του εξεταζόμενου/χρωματιστές υπογραμμίσεις του κειμένου σε διαφορετικά σημεία, ώστε να εντοπίζονται σε διαφορετικά σύνολα στην αριστερή ή δεξιά πλευρά.	</a:t>
            </a:r>
            <a:endParaRPr lang="el-GR" altLang="el-GR" sz="4000" dirty="0"/>
          </a:p>
        </p:txBody>
      </p:sp>
    </p:spTree>
    <p:extLst>
      <p:ext uri="{BB962C8B-B14F-4D97-AF65-F5344CB8AC3E}">
        <p14:creationId xmlns:p14="http://schemas.microsoft.com/office/powerpoint/2010/main" val="3122877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Κατάλληλες </a:t>
            </a:r>
            <a:r>
              <a:rPr lang="el-GR" altLang="el-GR" dirty="0"/>
              <a:t>δραστηριότητες και στρατηγικές </a:t>
            </a:r>
            <a:r>
              <a:rPr lang="el-GR" altLang="el-GR" dirty="0" smtClean="0"/>
              <a:t>(2 </a:t>
            </a:r>
            <a:r>
              <a:rPr lang="el-GR" altLang="el-GR" dirty="0"/>
              <a:t>από </a:t>
            </a:r>
            <a:r>
              <a:rPr lang="el-GR" altLang="el-GR" dirty="0" smtClean="0"/>
              <a:t>5)  </a:t>
            </a:r>
            <a:r>
              <a:rPr lang="el-GR" altLang="el-GR" dirty="0"/>
              <a:t>:</a:t>
            </a:r>
            <a:br>
              <a:rPr lang="el-GR" altLang="el-GR" dirty="0"/>
            </a:br>
            <a:endParaRPr lang="el-GR" altLang="el-GR" dirty="0"/>
          </a:p>
        </p:txBody>
      </p:sp>
      <p:sp>
        <p:nvSpPr>
          <p:cNvPr id="98307" name="Rectangle 3"/>
          <p:cNvSpPr>
            <a:spLocks noGrp="1" noChangeArrowheads="1"/>
          </p:cNvSpPr>
          <p:nvPr>
            <p:ph type="body" idx="1"/>
          </p:nvPr>
        </p:nvSpPr>
        <p:spPr/>
        <p:txBody>
          <a:bodyPr>
            <a:normAutofit fontScale="40000" lnSpcReduction="20000"/>
          </a:bodyPr>
          <a:lstStyle/>
          <a:p>
            <a:pPr marL="0" indent="0">
              <a:buNone/>
            </a:pPr>
            <a:r>
              <a:rPr lang="el-GR" altLang="el-GR" sz="8000" b="1" dirty="0"/>
              <a:t>Α. Περιφερειακή δυσλεξία</a:t>
            </a:r>
            <a:r>
              <a:rPr lang="el-GR" altLang="el-GR" sz="8000" b="1" dirty="0" smtClean="0"/>
              <a:t>:</a:t>
            </a:r>
            <a:endParaRPr lang="el-GR" altLang="el-GR" sz="8000" dirty="0" smtClean="0"/>
          </a:p>
          <a:p>
            <a:pPr marL="0" indent="0">
              <a:buNone/>
            </a:pPr>
            <a:r>
              <a:rPr lang="el-GR" altLang="el-GR" sz="8000" b="1" dirty="0" smtClean="0"/>
              <a:t>β) Δυσλεξία «προσοχής»:</a:t>
            </a:r>
          </a:p>
          <a:p>
            <a:pPr marL="0" indent="0">
              <a:buNone/>
            </a:pPr>
            <a:r>
              <a:rPr lang="el-GR" altLang="el-GR" sz="8000" dirty="0" smtClean="0"/>
              <a:t>κατάλληλες στρατηγικές απομόνωσης ή ανάδειξης των λέξεων ή των σειρών που πρέπει να διαβάσει ο δυσλεξικός: μία κάρτα με κενό, η οποία θα αναδεικνύει κάθε φορά τη ζητούμενη λέξη που καλείται να διαβάσει ο μαθητής. </a:t>
            </a:r>
          </a:p>
        </p:txBody>
      </p:sp>
    </p:spTree>
    <p:extLst>
      <p:ext uri="{BB962C8B-B14F-4D97-AF65-F5344CB8AC3E}">
        <p14:creationId xmlns:p14="http://schemas.microsoft.com/office/powerpoint/2010/main" val="690349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l-GR" altLang="el-GR" dirty="0" smtClean="0"/>
              <a:t/>
            </a:r>
            <a:br>
              <a:rPr lang="el-GR" altLang="el-GR" dirty="0" smtClean="0"/>
            </a:br>
            <a:r>
              <a:rPr lang="el-GR" altLang="el-GR" dirty="0" smtClean="0"/>
              <a:t>Κατάλληλες </a:t>
            </a:r>
            <a:r>
              <a:rPr lang="el-GR" altLang="el-GR" dirty="0"/>
              <a:t>δραστηριότητες και στρατηγικές  </a:t>
            </a:r>
            <a:r>
              <a:rPr lang="el-GR" altLang="el-GR" dirty="0" smtClean="0"/>
              <a:t>(3 </a:t>
            </a:r>
            <a:r>
              <a:rPr lang="el-GR" altLang="el-GR" dirty="0"/>
              <a:t>από </a:t>
            </a:r>
            <a:r>
              <a:rPr lang="el-GR" altLang="el-GR" dirty="0" smtClean="0"/>
              <a:t>5)      </a:t>
            </a:r>
            <a:r>
              <a:rPr lang="el-GR" altLang="el-GR" dirty="0"/>
              <a:t>:</a:t>
            </a:r>
            <a:br>
              <a:rPr lang="el-GR" altLang="el-GR" dirty="0"/>
            </a:br>
            <a:endParaRPr lang="el-GR" altLang="el-GR" dirty="0"/>
          </a:p>
        </p:txBody>
      </p:sp>
      <p:sp>
        <p:nvSpPr>
          <p:cNvPr id="98307" name="Rectangle 3"/>
          <p:cNvSpPr>
            <a:spLocks noGrp="1" noChangeArrowheads="1"/>
          </p:cNvSpPr>
          <p:nvPr>
            <p:ph type="body" idx="1"/>
          </p:nvPr>
        </p:nvSpPr>
        <p:spPr/>
        <p:txBody>
          <a:bodyPr>
            <a:normAutofit fontScale="47500" lnSpcReduction="20000"/>
          </a:bodyPr>
          <a:lstStyle/>
          <a:p>
            <a:pPr marL="0" indent="0">
              <a:buNone/>
            </a:pPr>
            <a:r>
              <a:rPr lang="el-GR" altLang="el-GR" sz="6700" b="1" dirty="0"/>
              <a:t>Α. Περιφερειακή δυσλεξία</a:t>
            </a:r>
            <a:r>
              <a:rPr lang="el-GR" altLang="el-GR" sz="6700" b="1" dirty="0" smtClean="0"/>
              <a:t>:</a:t>
            </a:r>
            <a:endParaRPr lang="el-GR" altLang="el-GR" sz="6700" dirty="0" smtClean="0"/>
          </a:p>
          <a:p>
            <a:pPr marL="0" indent="0">
              <a:buNone/>
            </a:pPr>
            <a:r>
              <a:rPr lang="el-GR" altLang="el-GR" sz="6700" b="1" dirty="0" smtClean="0"/>
              <a:t>β) Δυσλεξία «προσοχής»:</a:t>
            </a:r>
          </a:p>
          <a:p>
            <a:pPr marL="0" indent="0">
              <a:buNone/>
            </a:pPr>
            <a:r>
              <a:rPr lang="el-GR" altLang="el-GR" sz="6700" dirty="0" smtClean="0"/>
              <a:t>- Ωστόσο, άτομα χωρίς δυσκολίες «δυσλεξίας προσοχής», αλλά για τα οποία οι σειρές του κειμένου συγχέονται, μπορούν να χρησιμοποιήσουν δύο κενές σελίδες και να κρύβουν το υπόλοιπο κείμενο, αφήνοντας ορατή μόνο τη σειρά που διαβάζουν.</a:t>
            </a:r>
            <a:endParaRPr lang="el-GR" altLang="el-GR" sz="6700" dirty="0"/>
          </a:p>
        </p:txBody>
      </p:sp>
    </p:spTree>
    <p:extLst>
      <p:ext uri="{BB962C8B-B14F-4D97-AF65-F5344CB8AC3E}">
        <p14:creationId xmlns:p14="http://schemas.microsoft.com/office/powerpoint/2010/main" val="3582980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l-GR" altLang="el-GR" dirty="0" smtClean="0"/>
              <a:t>Α. Περιφερειακή </a:t>
            </a:r>
            <a:r>
              <a:rPr lang="el-GR" altLang="el-GR" dirty="0"/>
              <a:t>δυσλεξία </a:t>
            </a:r>
            <a:r>
              <a:rPr lang="el-GR" altLang="el-GR" dirty="0" smtClean="0"/>
              <a:t>(4 </a:t>
            </a:r>
            <a:r>
              <a:rPr lang="el-GR" altLang="el-GR" dirty="0"/>
              <a:t>από </a:t>
            </a:r>
            <a:r>
              <a:rPr lang="el-GR" altLang="el-GR" dirty="0" smtClean="0"/>
              <a:t>5):</a:t>
            </a:r>
            <a:endParaRPr lang="el-GR" altLang="el-GR" dirty="0"/>
          </a:p>
        </p:txBody>
      </p:sp>
      <p:sp>
        <p:nvSpPr>
          <p:cNvPr id="99331" name="Rectangle 3"/>
          <p:cNvSpPr>
            <a:spLocks noGrp="1" noChangeArrowheads="1"/>
          </p:cNvSpPr>
          <p:nvPr>
            <p:ph type="body" idx="1"/>
          </p:nvPr>
        </p:nvSpPr>
        <p:spPr/>
        <p:txBody>
          <a:bodyPr>
            <a:normAutofit fontScale="92500"/>
          </a:bodyPr>
          <a:lstStyle/>
          <a:p>
            <a:pPr marL="0" indent="0">
              <a:buNone/>
            </a:pPr>
            <a:r>
              <a:rPr lang="el-GR" altLang="el-GR" sz="3500" b="1" dirty="0" smtClean="0"/>
              <a:t>γ) Δυσλεξία «ανάγνωσης γράμμα-γράμμα»:</a:t>
            </a:r>
          </a:p>
          <a:p>
            <a:pPr marL="0" indent="0">
              <a:buNone/>
            </a:pPr>
            <a:r>
              <a:rPr lang="el-GR" altLang="el-GR" dirty="0" smtClean="0"/>
              <a:t> </a:t>
            </a:r>
            <a:r>
              <a:rPr lang="el-GR" altLang="el-GR" sz="3500" dirty="0" smtClean="0"/>
              <a:t>Ένας ενδεικτικός -θεωρητικά- τρόπος εκμάθησης είναι </a:t>
            </a:r>
            <a:r>
              <a:rPr lang="el-GR" altLang="el-GR" sz="3500" u="sng" dirty="0" smtClean="0"/>
              <a:t>η μη οπτική διδασκαλία</a:t>
            </a:r>
            <a:r>
              <a:rPr lang="el-GR" altLang="el-GR" sz="3500" dirty="0" smtClean="0"/>
              <a:t>, όπως το σύστημα </a:t>
            </a:r>
            <a:r>
              <a:rPr lang="en-US" altLang="el-GR" sz="3500" dirty="0" smtClean="0"/>
              <a:t>Braille</a:t>
            </a:r>
            <a:r>
              <a:rPr lang="el-GR" altLang="el-GR" sz="3500" dirty="0" smtClean="0"/>
              <a:t>. Παρόλα αυτά, δεν είναι πάντα επιτυχής μια τέτοια μέθοδος, κυρίως με συνύπαρξη γλωσσικών διαταραχών ή </a:t>
            </a:r>
            <a:r>
              <a:rPr lang="el-GR" altLang="el-GR" sz="3500" dirty="0" err="1" smtClean="0"/>
              <a:t>ασθησιο</a:t>
            </a:r>
            <a:r>
              <a:rPr lang="el-GR" altLang="el-GR" sz="3500" dirty="0" smtClean="0"/>
              <a:t>-κινητικών αδυναμιών (ελλειμμάτων). 	</a:t>
            </a:r>
            <a:r>
              <a:rPr lang="el-GR" altLang="el-GR" dirty="0" smtClean="0"/>
              <a:t>	</a:t>
            </a:r>
            <a:endParaRPr lang="el-GR" altLang="el-GR" dirty="0"/>
          </a:p>
        </p:txBody>
      </p:sp>
    </p:spTree>
    <p:extLst>
      <p:ext uri="{BB962C8B-B14F-4D97-AF65-F5344CB8AC3E}">
        <p14:creationId xmlns:p14="http://schemas.microsoft.com/office/powerpoint/2010/main" val="2991741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l-GR" altLang="el-GR" dirty="0" smtClean="0"/>
              <a:t>Α. Περιφερειακή δυσλεξία(5 </a:t>
            </a:r>
            <a:r>
              <a:rPr lang="el-GR" altLang="el-GR" dirty="0"/>
              <a:t>από </a:t>
            </a:r>
            <a:r>
              <a:rPr lang="el-GR" altLang="el-GR" dirty="0" smtClean="0"/>
              <a:t>5) </a:t>
            </a:r>
            <a:r>
              <a:rPr lang="el-GR" altLang="el-GR" dirty="0"/>
              <a:t>:</a:t>
            </a:r>
          </a:p>
        </p:txBody>
      </p:sp>
      <p:sp>
        <p:nvSpPr>
          <p:cNvPr id="99331" name="Rectangle 3"/>
          <p:cNvSpPr>
            <a:spLocks noGrp="1" noChangeArrowheads="1"/>
          </p:cNvSpPr>
          <p:nvPr>
            <p:ph type="body" idx="1"/>
          </p:nvPr>
        </p:nvSpPr>
        <p:spPr/>
        <p:txBody>
          <a:bodyPr>
            <a:noAutofit/>
          </a:bodyPr>
          <a:lstStyle/>
          <a:p>
            <a:pPr marL="0" indent="0">
              <a:buNone/>
            </a:pPr>
            <a:r>
              <a:rPr lang="el-GR" altLang="el-GR" b="1" dirty="0" smtClean="0"/>
              <a:t>γ) Δυσλεξία «ανάγνωσης γράμμα-γράμμα»:</a:t>
            </a:r>
          </a:p>
          <a:p>
            <a:pPr marL="0" indent="0">
              <a:buNone/>
            </a:pPr>
            <a:r>
              <a:rPr lang="el-GR" altLang="el-GR" sz="2800" dirty="0" smtClean="0"/>
              <a:t>Με την </a:t>
            </a:r>
            <a:r>
              <a:rPr lang="el-GR" altLang="el-GR" sz="2800" u="sng" dirty="0" smtClean="0"/>
              <a:t>απτική διαδικασία</a:t>
            </a:r>
            <a:r>
              <a:rPr lang="el-GR" altLang="el-GR" sz="2800" dirty="0" smtClean="0"/>
              <a:t>, ο μαθητής αναγνωρίζει και επεξεργάζεται ένα ακουστικό ερέθισμα μέσα από ένα πρόσθετο έναυσμα, αυτό της αφής. Κατά συνέπεια, η πιθανότητα λάθους ή σύγχυσης ελαχιστοποιείται. </a:t>
            </a:r>
          </a:p>
          <a:p>
            <a:pPr marL="0" indent="0">
              <a:buNone/>
            </a:pPr>
            <a:r>
              <a:rPr lang="el-GR" altLang="el-GR" sz="2800" dirty="0" smtClean="0"/>
              <a:t>- χρησιμοποιούμε ανάγλυφα γράμματα, ή χαρτί όπως στυπόχαρτο ή γυαλόχαρτο και εμμένουμε στην ονομασία των γραμμάτων.</a:t>
            </a:r>
            <a:endParaRPr lang="el-GR" altLang="el-GR" sz="2800" dirty="0"/>
          </a:p>
        </p:txBody>
      </p:sp>
    </p:spTree>
    <p:extLst>
      <p:ext uri="{BB962C8B-B14F-4D97-AF65-F5344CB8AC3E}">
        <p14:creationId xmlns:p14="http://schemas.microsoft.com/office/powerpoint/2010/main" val="169604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normAutofit fontScale="90000"/>
          </a:bodyPr>
          <a:lstStyle/>
          <a:p>
            <a:r>
              <a:rPr lang="el-GR" altLang="el-GR" dirty="0" smtClean="0"/>
              <a:t>Β. Κεντρική (Εστιακή) </a:t>
            </a:r>
            <a:r>
              <a:rPr lang="el-GR" altLang="el-GR" dirty="0"/>
              <a:t>Δυσλεξία </a:t>
            </a:r>
            <a:r>
              <a:rPr lang="el-GR" altLang="el-GR" dirty="0" smtClean="0"/>
              <a:t/>
            </a:r>
            <a:br>
              <a:rPr lang="el-GR" altLang="el-GR" dirty="0" smtClean="0"/>
            </a:br>
            <a:r>
              <a:rPr lang="el-GR" altLang="el-GR" dirty="0" smtClean="0"/>
              <a:t>(</a:t>
            </a:r>
            <a:r>
              <a:rPr lang="el-GR" altLang="el-GR" dirty="0"/>
              <a:t>1 από </a:t>
            </a:r>
            <a:r>
              <a:rPr lang="el-GR" altLang="el-GR" dirty="0" smtClean="0"/>
              <a:t>7):</a:t>
            </a:r>
            <a:endParaRPr lang="el-GR" altLang="el-GR" dirty="0"/>
          </a:p>
        </p:txBody>
      </p:sp>
      <p:sp>
        <p:nvSpPr>
          <p:cNvPr id="100355" name="Rectangle 3"/>
          <p:cNvSpPr>
            <a:spLocks noGrp="1" noChangeArrowheads="1"/>
          </p:cNvSpPr>
          <p:nvPr>
            <p:ph type="body" idx="1"/>
          </p:nvPr>
        </p:nvSpPr>
        <p:spPr/>
        <p:txBody>
          <a:bodyPr>
            <a:normAutofit lnSpcReduction="10000"/>
          </a:bodyPr>
          <a:lstStyle/>
          <a:p>
            <a:pPr marL="0" indent="0">
              <a:buNone/>
            </a:pPr>
            <a:r>
              <a:rPr lang="el-GR" altLang="el-GR" b="1" dirty="0" smtClean="0"/>
              <a:t>α) «Επιφανειακή Δυσλεξία»: </a:t>
            </a:r>
            <a:r>
              <a:rPr lang="el-GR" altLang="el-GR" dirty="0" smtClean="0"/>
              <a:t>Η κύρια δυσκολία έγκειται στο να κατανοούν και να αναγνωρίζουν λέξεις των οποίων η γραφή δεν ακολουθεί γραμματικούς κανόνες. Το άτομο, τότε, </a:t>
            </a:r>
            <a:r>
              <a:rPr lang="el-GR" altLang="el-GR" u="sng" dirty="0" smtClean="0"/>
              <a:t>επιχειρεί την ανάγνωση </a:t>
            </a:r>
            <a:r>
              <a:rPr lang="el-GR" altLang="el-GR" dirty="0" smtClean="0"/>
              <a:t>(ή και τη γραφή) αποδίδοντας </a:t>
            </a:r>
            <a:r>
              <a:rPr lang="el-GR" altLang="el-GR" u="sng" dirty="0" smtClean="0"/>
              <a:t>κανόνες αντιστοιχίας </a:t>
            </a:r>
            <a:r>
              <a:rPr lang="el-GR" altLang="el-GR" dirty="0" smtClean="0"/>
              <a:t>(ήχου-συμβόλου), με αποτέλεσμα την παραγωγή μιας ανύπαρκτης και χωρίς νόημα λέξης. </a:t>
            </a:r>
          </a:p>
        </p:txBody>
      </p:sp>
    </p:spTree>
    <p:extLst>
      <p:ext uri="{BB962C8B-B14F-4D97-AF65-F5344CB8AC3E}">
        <p14:creationId xmlns:p14="http://schemas.microsoft.com/office/powerpoint/2010/main" val="423452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l-GR" altLang="el-GR" dirty="0" smtClean="0"/>
              <a:t>Β. Κεντρική (Εστιακή) </a:t>
            </a:r>
            <a:r>
              <a:rPr lang="el-GR" altLang="el-GR" dirty="0"/>
              <a:t>Δυσλεξία </a:t>
            </a:r>
            <a:r>
              <a:rPr lang="el-GR" altLang="el-GR" dirty="0" smtClean="0"/>
              <a:t/>
            </a:r>
            <a:br>
              <a:rPr lang="el-GR" altLang="el-GR" dirty="0" smtClean="0"/>
            </a:br>
            <a:r>
              <a:rPr lang="el-GR" altLang="el-GR" dirty="0" smtClean="0"/>
              <a:t>(2 </a:t>
            </a:r>
            <a:r>
              <a:rPr lang="el-GR" altLang="el-GR" dirty="0"/>
              <a:t>από 7</a:t>
            </a:r>
            <a:r>
              <a:rPr lang="el-GR" altLang="el-GR" dirty="0" smtClean="0"/>
              <a:t>):</a:t>
            </a:r>
            <a:endParaRPr lang="el-GR" altLang="el-GR" dirty="0"/>
          </a:p>
        </p:txBody>
      </p:sp>
      <p:sp>
        <p:nvSpPr>
          <p:cNvPr id="101379" name="Rectangle 3"/>
          <p:cNvSpPr>
            <a:spLocks noGrp="1" noChangeArrowheads="1"/>
          </p:cNvSpPr>
          <p:nvPr>
            <p:ph type="body" idx="1"/>
          </p:nvPr>
        </p:nvSpPr>
        <p:spPr/>
        <p:txBody>
          <a:bodyPr>
            <a:normAutofit fontScale="92500" lnSpcReduction="10000"/>
          </a:bodyPr>
          <a:lstStyle/>
          <a:p>
            <a:pPr marL="0" indent="0">
              <a:buNone/>
            </a:pPr>
            <a:r>
              <a:rPr lang="el-GR" altLang="el-GR" sz="3500" b="1" dirty="0" smtClean="0"/>
              <a:t>β) «Φωνολογικού τύπου Δυσλεξία»: </a:t>
            </a:r>
          </a:p>
          <a:p>
            <a:pPr marL="0" indent="0">
              <a:buNone/>
            </a:pPr>
            <a:r>
              <a:rPr lang="el-GR" altLang="el-GR" sz="3500" dirty="0" smtClean="0"/>
              <a:t>Η αδυναμία συσχέτισης γραφημάτων-φωνημάτων με κανόνες προκαλεί ιδιαίτερες δυσκολίες κατά την ανάγνωση μακροσκελών, άγνωστων και, κυρίως, </a:t>
            </a:r>
            <a:r>
              <a:rPr lang="el-GR" altLang="el-GR" sz="3500" dirty="0" err="1" smtClean="0"/>
              <a:t>ψευδολέξεων</a:t>
            </a:r>
            <a:r>
              <a:rPr lang="el-GR" altLang="el-GR" sz="3500" dirty="0" smtClean="0"/>
              <a:t>, καθώς το «σχήμα» τους δεν είναι εύκολα αναγνωρίσιμο.</a:t>
            </a:r>
          </a:p>
          <a:p>
            <a:pPr marL="0" indent="0">
              <a:buNone/>
            </a:pPr>
            <a:r>
              <a:rPr lang="el-GR" altLang="el-GR" sz="3500" dirty="0" smtClean="0"/>
              <a:t> </a:t>
            </a:r>
          </a:p>
        </p:txBody>
      </p:sp>
    </p:spTree>
    <p:extLst>
      <p:ext uri="{BB962C8B-B14F-4D97-AF65-F5344CB8AC3E}">
        <p14:creationId xmlns:p14="http://schemas.microsoft.com/office/powerpoint/2010/main" val="408297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normAutofit fontScale="90000"/>
          </a:bodyPr>
          <a:lstStyle/>
          <a:p>
            <a:r>
              <a:rPr lang="el-GR" altLang="el-GR" dirty="0" smtClean="0"/>
              <a:t>Β. Κεντρική (Εστιακή) Δυσλεξία</a:t>
            </a:r>
            <a:br>
              <a:rPr lang="el-GR" altLang="el-GR" dirty="0" smtClean="0"/>
            </a:br>
            <a:r>
              <a:rPr lang="el-GR" altLang="el-GR" dirty="0" smtClean="0"/>
              <a:t>(3 </a:t>
            </a:r>
            <a:r>
              <a:rPr lang="el-GR" altLang="el-GR" dirty="0"/>
              <a:t>από 7): </a:t>
            </a:r>
          </a:p>
        </p:txBody>
      </p:sp>
      <p:sp>
        <p:nvSpPr>
          <p:cNvPr id="101379" name="Rectangle 3"/>
          <p:cNvSpPr>
            <a:spLocks noGrp="1" noChangeArrowheads="1"/>
          </p:cNvSpPr>
          <p:nvPr>
            <p:ph type="body" idx="1"/>
          </p:nvPr>
        </p:nvSpPr>
        <p:spPr/>
        <p:txBody>
          <a:bodyPr>
            <a:normAutofit fontScale="70000" lnSpcReduction="20000"/>
          </a:bodyPr>
          <a:lstStyle/>
          <a:p>
            <a:pPr marL="0" indent="0">
              <a:buNone/>
            </a:pPr>
            <a:r>
              <a:rPr lang="el-GR" altLang="el-GR" sz="4100" b="1" dirty="0" smtClean="0"/>
              <a:t>β) «Φωνολογικού τύπου Δυσλεξία»: </a:t>
            </a:r>
            <a:r>
              <a:rPr lang="el-GR" altLang="el-GR" sz="4100" dirty="0" smtClean="0"/>
              <a:t> </a:t>
            </a:r>
          </a:p>
          <a:p>
            <a:pPr marL="0" indent="0">
              <a:buNone/>
            </a:pPr>
            <a:r>
              <a:rPr lang="el-GR" altLang="el-GR" sz="3600" dirty="0" smtClean="0"/>
              <a:t>συνδυάζουμε τα γράμματα σε μικρές ομάδες και τα συσχετίζουμε με </a:t>
            </a:r>
            <a:r>
              <a:rPr lang="el-GR" altLang="el-GR" sz="3600" u="sng" dirty="0" smtClean="0"/>
              <a:t>διαγράμματα άρθρωσης και </a:t>
            </a:r>
            <a:r>
              <a:rPr lang="el-GR" altLang="el-GR" sz="3600" u="sng" dirty="0" err="1" smtClean="0"/>
              <a:t>εικονογράμματα</a:t>
            </a:r>
            <a:r>
              <a:rPr lang="el-GR" altLang="el-GR" sz="3600" dirty="0" smtClean="0"/>
              <a:t>. </a:t>
            </a:r>
          </a:p>
          <a:p>
            <a:pPr marL="0" indent="0">
              <a:buNone/>
            </a:pPr>
            <a:r>
              <a:rPr lang="el-GR" altLang="el-GR" sz="3600" dirty="0" smtClean="0"/>
              <a:t>Κύριο χαρακτηριστικό των ομάδων των γραμμάτων-ήχων, είναι η ακουστική ή οπτική </a:t>
            </a:r>
            <a:r>
              <a:rPr lang="el-GR" altLang="el-GR" sz="3600" dirty="0" err="1" smtClean="0"/>
              <a:t>αντιθετικότητά</a:t>
            </a:r>
            <a:r>
              <a:rPr lang="el-GR" altLang="el-GR" sz="3600" dirty="0" smtClean="0"/>
              <a:t> τους (π.χ. σ, ν). </a:t>
            </a:r>
          </a:p>
          <a:p>
            <a:pPr marL="0" indent="0">
              <a:buNone/>
            </a:pPr>
            <a:r>
              <a:rPr lang="el-GR" altLang="el-GR" sz="3600" dirty="0" smtClean="0"/>
              <a:t>Στόχος μας κάθε φορά είναι η προσθήκη όλο και περισσότερων γραμμάτων, έτσι ώστε να συμπεριληφθούν τελικά και τα γράμματα που μοιάζουν μεταξύ τους (ακουστικά ή οπτικά) και να καθίστανται διακριτά από το παιδί. </a:t>
            </a:r>
            <a:endParaRPr lang="el-GR" altLang="el-GR" sz="3600" dirty="0"/>
          </a:p>
        </p:txBody>
      </p:sp>
    </p:spTree>
    <p:extLst>
      <p:ext uri="{BB962C8B-B14F-4D97-AF65-F5344CB8AC3E}">
        <p14:creationId xmlns:p14="http://schemas.microsoft.com/office/powerpoint/2010/main" val="356934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l-GR" altLang="el-GR" dirty="0" smtClean="0"/>
              <a:t>Β. Κεντρική (Εστιακή) Δυσλεξία</a:t>
            </a:r>
            <a:br>
              <a:rPr lang="el-GR" altLang="el-GR" dirty="0" smtClean="0"/>
            </a:br>
            <a:r>
              <a:rPr lang="el-GR" altLang="el-GR" dirty="0" smtClean="0"/>
              <a:t> (4 </a:t>
            </a:r>
            <a:r>
              <a:rPr lang="el-GR" altLang="el-GR" dirty="0"/>
              <a:t>από 7</a:t>
            </a:r>
            <a:r>
              <a:rPr lang="el-GR" altLang="el-GR" dirty="0" smtClean="0"/>
              <a:t>):</a:t>
            </a:r>
            <a:endParaRPr lang="el-GR" altLang="el-GR" dirty="0"/>
          </a:p>
        </p:txBody>
      </p:sp>
      <p:sp>
        <p:nvSpPr>
          <p:cNvPr id="102403" name="Rectangle 3"/>
          <p:cNvSpPr>
            <a:spLocks noGrp="1" noChangeArrowheads="1"/>
          </p:cNvSpPr>
          <p:nvPr>
            <p:ph type="body" idx="1"/>
          </p:nvPr>
        </p:nvSpPr>
        <p:spPr/>
        <p:txBody>
          <a:bodyPr>
            <a:normAutofit fontScale="77500" lnSpcReduction="20000"/>
          </a:bodyPr>
          <a:lstStyle/>
          <a:p>
            <a:pPr marL="0" indent="0">
              <a:buNone/>
            </a:pPr>
            <a:r>
              <a:rPr lang="el-GR" altLang="el-GR" sz="4100" b="1" dirty="0" smtClean="0"/>
              <a:t>γ) «Σημασιολογικού τύπου Δυσλεξία»:</a:t>
            </a:r>
          </a:p>
          <a:p>
            <a:pPr marL="0" indent="0">
              <a:buNone/>
            </a:pPr>
            <a:r>
              <a:rPr lang="el-GR" altLang="el-GR" sz="3500" b="1" dirty="0" smtClean="0"/>
              <a:t> </a:t>
            </a:r>
            <a:r>
              <a:rPr lang="el-GR" altLang="el-GR" sz="3800" dirty="0" smtClean="0"/>
              <a:t>Ένας καλός τρόπος ενίσχυσης των δυσκολιών «σημασιολογικού τύπου δυσλεξίας» είναι η </a:t>
            </a:r>
            <a:r>
              <a:rPr lang="el-GR" altLang="el-GR" sz="3800" u="sng" dirty="0" smtClean="0"/>
              <a:t>επιλογή, ταξινόμηση και κατηγοριοποίηση των λέξεων </a:t>
            </a:r>
            <a:r>
              <a:rPr lang="el-GR" altLang="el-GR" sz="3800" dirty="0" smtClean="0"/>
              <a:t>σύμφωνα με τη σημασιολογική τους ποικιλία. </a:t>
            </a:r>
          </a:p>
          <a:p>
            <a:pPr marL="0" indent="0">
              <a:buNone/>
            </a:pPr>
            <a:r>
              <a:rPr lang="el-GR" altLang="el-GR" sz="3800" dirty="0" smtClean="0"/>
              <a:t>Δημιουργούμε δηλαδή λίστες λέξεων με ταυτόσημη, συναφή ή αντίθετη σημασία.</a:t>
            </a:r>
          </a:p>
          <a:p>
            <a:pPr marL="0" indent="0">
              <a:buNone/>
            </a:pPr>
            <a:r>
              <a:rPr lang="el-GR" altLang="el-GR" dirty="0" smtClean="0"/>
              <a:t>	</a:t>
            </a:r>
            <a:endParaRPr lang="el-GR" altLang="el-GR" dirty="0"/>
          </a:p>
        </p:txBody>
      </p:sp>
    </p:spTree>
    <p:extLst>
      <p:ext uri="{BB962C8B-B14F-4D97-AF65-F5344CB8AC3E}">
        <p14:creationId xmlns:p14="http://schemas.microsoft.com/office/powerpoint/2010/main" val="4149792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l-GR" altLang="el-GR" dirty="0" smtClean="0"/>
              <a:t>Β. Κεντρική (Εστιακή) </a:t>
            </a:r>
            <a:r>
              <a:rPr lang="el-GR" altLang="el-GR" dirty="0"/>
              <a:t>Δυσλεξία </a:t>
            </a:r>
            <a:r>
              <a:rPr lang="el-GR" altLang="el-GR" dirty="0" smtClean="0"/>
              <a:t/>
            </a:r>
            <a:br>
              <a:rPr lang="el-GR" altLang="el-GR" dirty="0" smtClean="0"/>
            </a:br>
            <a:r>
              <a:rPr lang="el-GR" altLang="el-GR" dirty="0" smtClean="0"/>
              <a:t>(5 </a:t>
            </a:r>
            <a:r>
              <a:rPr lang="el-GR" altLang="el-GR" dirty="0"/>
              <a:t>από 7</a:t>
            </a:r>
            <a:r>
              <a:rPr lang="el-GR" altLang="el-GR" dirty="0" smtClean="0"/>
              <a:t>):</a:t>
            </a:r>
            <a:endParaRPr lang="el-GR" altLang="el-GR" dirty="0"/>
          </a:p>
        </p:txBody>
      </p:sp>
      <p:sp>
        <p:nvSpPr>
          <p:cNvPr id="102403" name="Rectangle 3"/>
          <p:cNvSpPr>
            <a:spLocks noGrp="1" noChangeArrowheads="1"/>
          </p:cNvSpPr>
          <p:nvPr>
            <p:ph type="body" idx="1"/>
          </p:nvPr>
        </p:nvSpPr>
        <p:spPr/>
        <p:txBody>
          <a:bodyPr>
            <a:normAutofit lnSpcReduction="10000"/>
          </a:bodyPr>
          <a:lstStyle/>
          <a:p>
            <a:pPr marL="0" indent="0">
              <a:buNone/>
            </a:pPr>
            <a:r>
              <a:rPr lang="el-GR" altLang="el-GR" dirty="0" smtClean="0"/>
              <a:t>Εργαζόμενοι </a:t>
            </a:r>
            <a:r>
              <a:rPr lang="el-GR" altLang="el-GR" dirty="0" err="1" smtClean="0"/>
              <a:t>πολυαισθητηριακά</a:t>
            </a:r>
            <a:r>
              <a:rPr lang="el-GR" altLang="el-GR" dirty="0" smtClean="0"/>
              <a:t>- </a:t>
            </a:r>
            <a:r>
              <a:rPr lang="el-GR" altLang="el-GR" u="sng" dirty="0" smtClean="0"/>
              <a:t>αντιστοιχίζουμε λέξεις με εικόνες </a:t>
            </a:r>
            <a:r>
              <a:rPr lang="el-GR" altLang="el-GR" dirty="0" smtClean="0"/>
              <a:t>(κυρίως στις αντίθετες έννοιες). Επίσης σημαντική βοήθεια προσφέρει μια δεύτερη κατηγοριοποίηση των παραπάνω λέξεων, στην οποία οι λίστες εκτός του σημασιολογικού τους χαρακτηριστικού, κατασκευάζονται με πρόσθετο χαρακτηριστικό, τους γραμματικούς και ορθογραφικούς κανόνες.</a:t>
            </a:r>
            <a:endParaRPr lang="el-GR" altLang="el-GR" dirty="0"/>
          </a:p>
        </p:txBody>
      </p:sp>
    </p:spTree>
    <p:extLst>
      <p:ext uri="{BB962C8B-B14F-4D97-AF65-F5344CB8AC3E}">
        <p14:creationId xmlns:p14="http://schemas.microsoft.com/office/powerpoint/2010/main" val="288742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r>
              <a:rPr lang="el-GR" altLang="el-GR" dirty="0" smtClean="0"/>
              <a:t>Β. Κεντρική (Εστιακή) </a:t>
            </a:r>
            <a:r>
              <a:rPr lang="el-GR" altLang="el-GR" dirty="0"/>
              <a:t>Δυσλεξία</a:t>
            </a:r>
            <a:br>
              <a:rPr lang="el-GR" altLang="el-GR" dirty="0"/>
            </a:br>
            <a:r>
              <a:rPr lang="el-GR" altLang="el-GR" dirty="0" smtClean="0"/>
              <a:t>(6 </a:t>
            </a:r>
            <a:r>
              <a:rPr lang="el-GR" altLang="el-GR" dirty="0"/>
              <a:t>από 7</a:t>
            </a:r>
            <a:r>
              <a:rPr lang="el-GR" altLang="el-GR" dirty="0" smtClean="0"/>
              <a:t>):</a:t>
            </a:r>
            <a:endParaRPr lang="el-GR" altLang="el-GR" dirty="0"/>
          </a:p>
        </p:txBody>
      </p:sp>
      <p:sp>
        <p:nvSpPr>
          <p:cNvPr id="103427" name="Rectangle 3"/>
          <p:cNvSpPr>
            <a:spLocks noGrp="1" noChangeArrowheads="1"/>
          </p:cNvSpPr>
          <p:nvPr>
            <p:ph type="body" idx="1"/>
          </p:nvPr>
        </p:nvSpPr>
        <p:spPr/>
        <p:txBody>
          <a:bodyPr>
            <a:normAutofit/>
          </a:bodyPr>
          <a:lstStyle/>
          <a:p>
            <a:pPr marL="0" indent="0">
              <a:buNone/>
            </a:pPr>
            <a:r>
              <a:rPr lang="el-GR" altLang="el-GR" b="1" dirty="0" smtClean="0"/>
              <a:t>δ) «Βαθιά Δυσλεξία»: </a:t>
            </a:r>
            <a:r>
              <a:rPr lang="el-GR" altLang="el-GR" dirty="0" smtClean="0"/>
              <a:t>Η επανεκπαίδευση μπορεί να στηριχθεί σε κύριες αρχές μάθησης εκ νέου ή ενίσχυσης της μέχρι τώρα μάθησης (των κύριων σημείων μάθησης) και χρησιμοποίησης -παράλληλα- νέων στοιχείων μάθησης με ενίσχυση της προσοχής.</a:t>
            </a:r>
          </a:p>
          <a:p>
            <a:pPr marL="0" indent="0">
              <a:buNone/>
            </a:pPr>
            <a:r>
              <a:rPr lang="el-GR" altLang="el-GR" dirty="0" smtClean="0"/>
              <a:t>	</a:t>
            </a:r>
            <a:endParaRPr lang="el-GR" altLang="el-GR" dirty="0"/>
          </a:p>
        </p:txBody>
      </p:sp>
    </p:spTree>
    <p:extLst>
      <p:ext uri="{BB962C8B-B14F-4D97-AF65-F5344CB8AC3E}">
        <p14:creationId xmlns:p14="http://schemas.microsoft.com/office/powerpoint/2010/main" val="280598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rmAutofit fontScale="90000"/>
          </a:bodyPr>
          <a:lstStyle/>
          <a:p>
            <a:r>
              <a:rPr lang="el-GR" altLang="el-GR" dirty="0" smtClean="0"/>
              <a:t>Β. Κεντρική (Εστιακή) </a:t>
            </a:r>
            <a:r>
              <a:rPr lang="el-GR" altLang="el-GR" dirty="0"/>
              <a:t>Δυσλεξία </a:t>
            </a:r>
            <a:r>
              <a:rPr lang="el-GR" altLang="el-GR" dirty="0" smtClean="0"/>
              <a:t/>
            </a:r>
            <a:br>
              <a:rPr lang="el-GR" altLang="el-GR" dirty="0" smtClean="0"/>
            </a:br>
            <a:r>
              <a:rPr lang="el-GR" altLang="el-GR" dirty="0" smtClean="0"/>
              <a:t>(7 </a:t>
            </a:r>
            <a:r>
              <a:rPr lang="el-GR" altLang="el-GR" dirty="0"/>
              <a:t>από 7</a:t>
            </a:r>
            <a:r>
              <a:rPr lang="el-GR" altLang="el-GR" dirty="0" smtClean="0"/>
              <a:t>):</a:t>
            </a:r>
            <a:endParaRPr lang="el-GR" altLang="el-GR" dirty="0"/>
          </a:p>
        </p:txBody>
      </p:sp>
      <p:sp>
        <p:nvSpPr>
          <p:cNvPr id="103427" name="Rectangle 3"/>
          <p:cNvSpPr>
            <a:spLocks noGrp="1" noChangeArrowheads="1"/>
          </p:cNvSpPr>
          <p:nvPr>
            <p:ph type="body" idx="1"/>
          </p:nvPr>
        </p:nvSpPr>
        <p:spPr/>
        <p:txBody>
          <a:bodyPr>
            <a:normAutofit/>
          </a:bodyPr>
          <a:lstStyle/>
          <a:p>
            <a:pPr marL="0" indent="0">
              <a:buNone/>
            </a:pPr>
            <a:r>
              <a:rPr lang="el-GR" altLang="el-GR" dirty="0" smtClean="0"/>
              <a:t>Π.χ. το να χρησιμοποιούμε μόνο </a:t>
            </a:r>
            <a:r>
              <a:rPr lang="el-GR" altLang="el-GR" u="sng" dirty="0" smtClean="0"/>
              <a:t>τη ρίζα των λέξεων</a:t>
            </a:r>
            <a:r>
              <a:rPr lang="el-GR" altLang="el-GR" dirty="0" smtClean="0"/>
              <a:t> (οικογένειες λέξεων) ή να αποκλείουμε λέξεις με κοινή ρίζα αλλά διαφορετικές καταλήξεις, ενισχύει την αποφυγή ετυμολογικών και μορφολογικών λαθών. </a:t>
            </a:r>
            <a:endParaRPr lang="el-GR" altLang="el-GR" dirty="0"/>
          </a:p>
        </p:txBody>
      </p:sp>
    </p:spTree>
    <p:extLst>
      <p:ext uri="{BB962C8B-B14F-4D97-AF65-F5344CB8AC3E}">
        <p14:creationId xmlns:p14="http://schemas.microsoft.com/office/powerpoint/2010/main" val="79449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l-GR" altLang="el-GR" dirty="0" smtClean="0"/>
              <a:t>«Βαθιά Δυσλεξία</a:t>
            </a:r>
            <a:r>
              <a:rPr lang="el-GR" altLang="el-GR" dirty="0"/>
              <a:t>» (1 από </a:t>
            </a:r>
            <a:r>
              <a:rPr lang="el-GR" altLang="el-GR" dirty="0" smtClean="0"/>
              <a:t>3):     </a:t>
            </a:r>
            <a:r>
              <a:rPr lang="el-GR" altLang="el-GR" dirty="0"/>
              <a:t>:</a:t>
            </a:r>
            <a:endParaRPr lang="el-GR" altLang="el-GR" dirty="0" smtClean="0"/>
          </a:p>
        </p:txBody>
      </p:sp>
      <p:sp>
        <p:nvSpPr>
          <p:cNvPr id="104451" name="Rectangle 3"/>
          <p:cNvSpPr>
            <a:spLocks noGrp="1" noChangeArrowheads="1"/>
          </p:cNvSpPr>
          <p:nvPr>
            <p:ph type="body" idx="1"/>
          </p:nvPr>
        </p:nvSpPr>
        <p:spPr/>
        <p:txBody>
          <a:bodyPr>
            <a:normAutofit lnSpcReduction="10000"/>
          </a:bodyPr>
          <a:lstStyle/>
          <a:p>
            <a:r>
              <a:rPr lang="el-GR" altLang="el-GR" dirty="0" smtClean="0"/>
              <a:t>Επίσης, με το να </a:t>
            </a:r>
            <a:r>
              <a:rPr lang="el-GR" altLang="el-GR" u="sng" dirty="0" smtClean="0"/>
              <a:t>ταξινομούμε τις διαφορές </a:t>
            </a:r>
            <a:r>
              <a:rPr lang="el-GR" altLang="el-GR" dirty="0" smtClean="0"/>
              <a:t>στις λέξεις με υπόδειξη σε διαφορετικά χρώματα ενισχύουμε την αναγνώριση των διαφορετικών καταλήξεων στις λέξεις. Οι γραπτές λέξεις θα πρέπει να είναι οπτικά ανόμοιες και με έντονα διακριτά χαρακτηριστικά: π.χ. </a:t>
            </a:r>
            <a:r>
              <a:rPr lang="el-GR" altLang="el-GR" dirty="0" err="1" smtClean="0"/>
              <a:t>πολυσσύλαβες</a:t>
            </a:r>
            <a:r>
              <a:rPr lang="el-GR" altLang="el-GR" dirty="0" smtClean="0"/>
              <a:t> λέξεις με δισύλλαβες λέξεις.</a:t>
            </a:r>
          </a:p>
        </p:txBody>
      </p:sp>
    </p:spTree>
    <p:extLst>
      <p:ext uri="{BB962C8B-B14F-4D97-AF65-F5344CB8AC3E}">
        <p14:creationId xmlns:p14="http://schemas.microsoft.com/office/powerpoint/2010/main" val="4089341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l-GR" altLang="el-GR" dirty="0" smtClean="0"/>
              <a:t>«Βαθιά Δυσλεξία</a:t>
            </a:r>
            <a:r>
              <a:rPr lang="el-GR" altLang="el-GR" dirty="0"/>
              <a:t>» </a:t>
            </a:r>
            <a:r>
              <a:rPr lang="el-GR" altLang="el-GR" dirty="0" smtClean="0"/>
              <a:t>(2 </a:t>
            </a:r>
            <a:r>
              <a:rPr lang="el-GR" altLang="el-GR" dirty="0"/>
              <a:t>από </a:t>
            </a:r>
            <a:r>
              <a:rPr lang="el-GR" altLang="el-GR" dirty="0" smtClean="0"/>
              <a:t>3):         </a:t>
            </a:r>
            <a:r>
              <a:rPr lang="el-GR" altLang="el-GR" dirty="0"/>
              <a:t>:</a:t>
            </a:r>
            <a:endParaRPr lang="el-GR" altLang="el-GR" dirty="0" smtClean="0"/>
          </a:p>
        </p:txBody>
      </p:sp>
      <p:sp>
        <p:nvSpPr>
          <p:cNvPr id="104451" name="Rectangle 3"/>
          <p:cNvSpPr>
            <a:spLocks noGrp="1" noChangeArrowheads="1"/>
          </p:cNvSpPr>
          <p:nvPr>
            <p:ph type="body" idx="1"/>
          </p:nvPr>
        </p:nvSpPr>
        <p:spPr/>
        <p:txBody>
          <a:bodyPr>
            <a:normAutofit/>
          </a:bodyPr>
          <a:lstStyle/>
          <a:p>
            <a:r>
              <a:rPr lang="el-GR" altLang="el-GR" dirty="0" smtClean="0"/>
              <a:t>Κύριος στόχος είναι </a:t>
            </a:r>
            <a:r>
              <a:rPr lang="el-GR" altLang="el-GR" u="sng" dirty="0" smtClean="0"/>
              <a:t>η ενίσχυση της σημασιολογικής διαφοροποίησης </a:t>
            </a:r>
            <a:r>
              <a:rPr lang="el-GR" altLang="el-GR" dirty="0" smtClean="0"/>
              <a:t>με επιμέρους λειτουργίες, όπως</a:t>
            </a:r>
          </a:p>
          <a:p>
            <a:pPr>
              <a:buFont typeface="Wingdings" panose="05000000000000000000" pitchFamily="2" charset="2"/>
              <a:buChar char="ü"/>
            </a:pPr>
            <a:r>
              <a:rPr lang="el-GR" altLang="el-GR" dirty="0" smtClean="0"/>
              <a:t> ομαδοποίηση, </a:t>
            </a:r>
          </a:p>
          <a:p>
            <a:pPr>
              <a:buFont typeface="Wingdings" panose="05000000000000000000" pitchFamily="2" charset="2"/>
              <a:buChar char="ü"/>
            </a:pPr>
            <a:r>
              <a:rPr lang="el-GR" altLang="el-GR" dirty="0" smtClean="0"/>
              <a:t>κατηγοριοποίηση, </a:t>
            </a:r>
          </a:p>
          <a:p>
            <a:pPr>
              <a:buFont typeface="Wingdings" panose="05000000000000000000" pitchFamily="2" charset="2"/>
              <a:buChar char="ü"/>
            </a:pPr>
            <a:r>
              <a:rPr lang="el-GR" altLang="el-GR" dirty="0" smtClean="0"/>
              <a:t>διάκριση</a:t>
            </a:r>
            <a:endParaRPr lang="el-GR" altLang="el-GR" dirty="0"/>
          </a:p>
        </p:txBody>
      </p:sp>
    </p:spTree>
    <p:extLst>
      <p:ext uri="{BB962C8B-B14F-4D97-AF65-F5344CB8AC3E}">
        <p14:creationId xmlns:p14="http://schemas.microsoft.com/office/powerpoint/2010/main" val="250822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l-GR" altLang="el-GR" dirty="0" smtClean="0"/>
              <a:t>«Βαθιά Δυσλεξία</a:t>
            </a:r>
            <a:r>
              <a:rPr lang="el-GR" altLang="el-GR" dirty="0"/>
              <a:t>» </a:t>
            </a:r>
            <a:r>
              <a:rPr lang="el-GR" altLang="el-GR" dirty="0" smtClean="0"/>
              <a:t>(3 </a:t>
            </a:r>
            <a:r>
              <a:rPr lang="el-GR" altLang="el-GR" dirty="0"/>
              <a:t>από </a:t>
            </a:r>
            <a:r>
              <a:rPr lang="el-GR" altLang="el-GR" dirty="0" smtClean="0"/>
              <a:t>3):      </a:t>
            </a:r>
            <a:r>
              <a:rPr lang="el-GR" altLang="el-GR" dirty="0"/>
              <a:t>:</a:t>
            </a:r>
            <a:endParaRPr lang="el-GR" altLang="el-GR" dirty="0" smtClean="0"/>
          </a:p>
        </p:txBody>
      </p:sp>
      <p:sp>
        <p:nvSpPr>
          <p:cNvPr id="105475" name="Rectangle 3"/>
          <p:cNvSpPr>
            <a:spLocks noGrp="1" noChangeArrowheads="1"/>
          </p:cNvSpPr>
          <p:nvPr>
            <p:ph type="body" idx="1"/>
          </p:nvPr>
        </p:nvSpPr>
        <p:spPr/>
        <p:txBody>
          <a:bodyPr>
            <a:noAutofit/>
          </a:bodyPr>
          <a:lstStyle/>
          <a:p>
            <a:r>
              <a:rPr lang="el-GR" altLang="el-GR" dirty="0" smtClean="0"/>
              <a:t>Παράλληλα, θα πρέπει να ενεργοποιούνται όλοι οι τρόποι μάθησης του παιδιού (</a:t>
            </a:r>
            <a:r>
              <a:rPr lang="el-GR" altLang="el-GR" dirty="0" err="1" smtClean="0"/>
              <a:t>πολυαισθητηριακά</a:t>
            </a:r>
            <a:r>
              <a:rPr lang="el-GR" altLang="el-GR" dirty="0" smtClean="0"/>
              <a:t>), ώστε να αναδεικνύεται η κεντρική αδυναμία στη σημασιολογική διαδικασία. </a:t>
            </a:r>
          </a:p>
          <a:p>
            <a:r>
              <a:rPr lang="el-GR" altLang="el-GR" dirty="0" smtClean="0"/>
              <a:t>Μπορούν να χρησιμοποιούνται εναλλακτικές μορφές / στρατηγικές διευκόλυνσης στην κατανόηση της ανάγνωσης και γραφής.</a:t>
            </a:r>
            <a:endParaRPr lang="el-GR" altLang="el-GR" dirty="0"/>
          </a:p>
        </p:txBody>
      </p:sp>
    </p:spTree>
    <p:extLst>
      <p:ext uri="{BB962C8B-B14F-4D97-AF65-F5344CB8AC3E}">
        <p14:creationId xmlns:p14="http://schemas.microsoft.com/office/powerpoint/2010/main" val="2885307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l-GR" altLang="el-GR" dirty="0" smtClean="0"/>
              <a:t>Επίκτητη Δυσλεξία (</a:t>
            </a:r>
            <a:r>
              <a:rPr lang="en-US" altLang="el-GR" dirty="0" smtClean="0"/>
              <a:t>acquired dyslexia)</a:t>
            </a:r>
            <a:r>
              <a:rPr lang="el-GR" altLang="el-GR" dirty="0"/>
              <a:t> (</a:t>
            </a:r>
            <a:r>
              <a:rPr lang="el-GR" altLang="el-GR" dirty="0" smtClean="0"/>
              <a:t>1 </a:t>
            </a:r>
            <a:r>
              <a:rPr lang="el-GR" altLang="el-GR" dirty="0"/>
              <a:t>από </a:t>
            </a:r>
            <a:r>
              <a:rPr lang="el-GR" altLang="el-GR" dirty="0" smtClean="0"/>
              <a:t>3):</a:t>
            </a:r>
            <a:endParaRPr lang="el-GR" altLang="el-GR" dirty="0"/>
          </a:p>
        </p:txBody>
      </p:sp>
      <p:sp>
        <p:nvSpPr>
          <p:cNvPr id="106499" name="Rectangle 3"/>
          <p:cNvSpPr>
            <a:spLocks noGrp="1" noChangeArrowheads="1"/>
          </p:cNvSpPr>
          <p:nvPr>
            <p:ph type="body" idx="1"/>
          </p:nvPr>
        </p:nvSpPr>
        <p:spPr/>
        <p:txBody>
          <a:bodyPr>
            <a:normAutofit lnSpcReduction="10000"/>
          </a:bodyPr>
          <a:lstStyle/>
          <a:p>
            <a:pPr>
              <a:buFont typeface="Wingdings" panose="05000000000000000000" pitchFamily="2" charset="2"/>
              <a:buChar char="q"/>
            </a:pPr>
            <a:r>
              <a:rPr lang="el-GR" altLang="el-GR" dirty="0" smtClean="0"/>
              <a:t>Με τον όρο </a:t>
            </a:r>
            <a:r>
              <a:rPr lang="el-GR" altLang="el-GR" b="1" dirty="0" smtClean="0"/>
              <a:t>«επίκτητη δυσλεξία» </a:t>
            </a:r>
            <a:r>
              <a:rPr lang="el-GR" altLang="el-GR" dirty="0" smtClean="0"/>
              <a:t>αναφερόμαστε σε δυσκολίες ατόμων</a:t>
            </a:r>
            <a:r>
              <a:rPr lang="en-US" altLang="el-GR" dirty="0" smtClean="0"/>
              <a:t> (</a:t>
            </a:r>
            <a:r>
              <a:rPr lang="el-GR" altLang="el-GR" dirty="0" smtClean="0"/>
              <a:t>κατεξοχήν ενηλίκων), τα οποία ενώ είχαν κατακτήσει την ορθή χρήση της ανάγνωσης, της γραφής και της ορθογραφίας, </a:t>
            </a:r>
            <a:r>
              <a:rPr lang="el-GR" altLang="el-GR" u="sng" dirty="0" smtClean="0"/>
              <a:t>λόγω εγκεφαλικών βλαβών απέκτησαν δυσκολία στην επεξεργασία του γραπτού λόγου</a:t>
            </a:r>
            <a:r>
              <a:rPr lang="el-GR" altLang="el-GR" dirty="0" smtClean="0"/>
              <a:t>. </a:t>
            </a:r>
          </a:p>
          <a:p>
            <a:pPr marL="0" indent="0">
              <a:buNone/>
            </a:pPr>
            <a:r>
              <a:rPr lang="el-GR" altLang="el-GR" dirty="0" smtClean="0"/>
              <a:t>	</a:t>
            </a:r>
            <a:endParaRPr lang="el-GR" altLang="el-GR" dirty="0"/>
          </a:p>
        </p:txBody>
      </p:sp>
    </p:spTree>
    <p:extLst>
      <p:ext uri="{BB962C8B-B14F-4D97-AF65-F5344CB8AC3E}">
        <p14:creationId xmlns:p14="http://schemas.microsoft.com/office/powerpoint/2010/main" val="484958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el-GR" altLang="el-GR" dirty="0" smtClean="0"/>
              <a:t>Επίκτητη Δυσλεξία (</a:t>
            </a:r>
            <a:r>
              <a:rPr lang="en-US" altLang="el-GR" dirty="0" smtClean="0"/>
              <a:t>acquired dyslexia)</a:t>
            </a:r>
            <a:r>
              <a:rPr lang="el-GR" altLang="el-GR" dirty="0"/>
              <a:t> </a:t>
            </a:r>
            <a:r>
              <a:rPr lang="el-GR" altLang="el-GR" dirty="0" smtClean="0"/>
              <a:t>(2 </a:t>
            </a:r>
            <a:r>
              <a:rPr lang="el-GR" altLang="el-GR" dirty="0"/>
              <a:t>από </a:t>
            </a:r>
            <a:r>
              <a:rPr lang="el-GR" altLang="el-GR" dirty="0" smtClean="0"/>
              <a:t>3):</a:t>
            </a:r>
            <a:endParaRPr lang="el-GR" altLang="el-GR" dirty="0"/>
          </a:p>
        </p:txBody>
      </p:sp>
      <p:sp>
        <p:nvSpPr>
          <p:cNvPr id="106499" name="Rectangle 3"/>
          <p:cNvSpPr>
            <a:spLocks noGrp="1" noChangeArrowheads="1"/>
          </p:cNvSpPr>
          <p:nvPr>
            <p:ph type="body" idx="1"/>
          </p:nvPr>
        </p:nvSpPr>
        <p:spPr/>
        <p:txBody>
          <a:bodyPr>
            <a:normAutofit/>
          </a:bodyPr>
          <a:lstStyle/>
          <a:p>
            <a:r>
              <a:rPr lang="el-GR" altLang="el-GR" dirty="0" smtClean="0"/>
              <a:t>Οι εγκεφαλικές βλάβες μπορεί να είναι αποτέλεσμα εγκεφαλικών τραυματισμών στην </a:t>
            </a:r>
            <a:r>
              <a:rPr lang="el-GR" altLang="el-GR" dirty="0" err="1" smtClean="0"/>
              <a:t>πλευρικο</a:t>
            </a:r>
            <a:r>
              <a:rPr lang="el-GR" altLang="el-GR" dirty="0" smtClean="0"/>
              <a:t>-κροταφική χώρα του αριστερού ημισφαιρίου, είτε ασθενειών και μολύνσεων. </a:t>
            </a:r>
            <a:endParaRPr lang="el-GR" altLang="el-GR" dirty="0"/>
          </a:p>
        </p:txBody>
      </p:sp>
    </p:spTree>
    <p:extLst>
      <p:ext uri="{BB962C8B-B14F-4D97-AF65-F5344CB8AC3E}">
        <p14:creationId xmlns:p14="http://schemas.microsoft.com/office/powerpoint/2010/main" val="188597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l-GR" altLang="el-GR" dirty="0" smtClean="0"/>
              <a:t>Επίκτητη Δυσλεξία (3 </a:t>
            </a:r>
            <a:r>
              <a:rPr lang="el-GR" altLang="el-GR" dirty="0"/>
              <a:t>από </a:t>
            </a:r>
            <a:r>
              <a:rPr lang="el-GR" altLang="el-GR" dirty="0" smtClean="0"/>
              <a:t>3):</a:t>
            </a:r>
            <a:endParaRPr lang="el-GR" altLang="el-GR" dirty="0"/>
          </a:p>
        </p:txBody>
      </p:sp>
      <p:sp>
        <p:nvSpPr>
          <p:cNvPr id="107523" name="Rectangle 3"/>
          <p:cNvSpPr>
            <a:spLocks noGrp="1" noChangeArrowheads="1"/>
          </p:cNvSpPr>
          <p:nvPr>
            <p:ph type="body" idx="1"/>
          </p:nvPr>
        </p:nvSpPr>
        <p:spPr/>
        <p:txBody>
          <a:bodyPr>
            <a:normAutofit fontScale="85000" lnSpcReduction="20000"/>
          </a:bodyPr>
          <a:lstStyle/>
          <a:p>
            <a:r>
              <a:rPr lang="el-GR" altLang="el-GR" sz="3800" dirty="0" smtClean="0"/>
              <a:t>Η επίκτητη δυσλεξία ταξινομείται σε τύπους όπως: </a:t>
            </a:r>
          </a:p>
          <a:p>
            <a:pPr>
              <a:buFont typeface="Wingdings" panose="05000000000000000000" pitchFamily="2" charset="2"/>
              <a:buChar char="ü"/>
            </a:pPr>
            <a:r>
              <a:rPr lang="el-GR" altLang="el-GR" dirty="0" smtClean="0"/>
              <a:t>η βαθιά δυσλεξία, </a:t>
            </a:r>
          </a:p>
          <a:p>
            <a:pPr>
              <a:buFont typeface="Wingdings" panose="05000000000000000000" pitchFamily="2" charset="2"/>
              <a:buChar char="ü"/>
            </a:pPr>
            <a:r>
              <a:rPr lang="el-GR" altLang="el-GR" dirty="0" smtClean="0"/>
              <a:t>η επιφανειακή δυσλεξία, </a:t>
            </a:r>
          </a:p>
          <a:p>
            <a:pPr>
              <a:buFont typeface="Wingdings" panose="05000000000000000000" pitchFamily="2" charset="2"/>
              <a:buChar char="ü"/>
            </a:pPr>
            <a:r>
              <a:rPr lang="el-GR" altLang="el-GR" dirty="0" smtClean="0"/>
              <a:t>η φωνολογικού τύπου δυσλεξία, </a:t>
            </a:r>
          </a:p>
          <a:p>
            <a:pPr>
              <a:buFont typeface="Wingdings" panose="05000000000000000000" pitchFamily="2" charset="2"/>
              <a:buChar char="ü"/>
            </a:pPr>
            <a:r>
              <a:rPr lang="el-GR" altLang="el-GR" dirty="0" smtClean="0"/>
              <a:t>η άμεση δυσλεξία και</a:t>
            </a:r>
          </a:p>
          <a:p>
            <a:pPr>
              <a:buFont typeface="Wingdings" panose="05000000000000000000" pitchFamily="2" charset="2"/>
              <a:buChar char="ü"/>
            </a:pPr>
            <a:r>
              <a:rPr lang="el-GR" altLang="el-GR" dirty="0" smtClean="0"/>
              <a:t> η συλλαβικού τύπου δυσλεξία. </a:t>
            </a:r>
          </a:p>
          <a:p>
            <a:pPr marL="0" indent="0">
              <a:buNone/>
            </a:pPr>
            <a:r>
              <a:rPr lang="el-GR" altLang="el-GR" dirty="0" smtClean="0"/>
              <a:t>	</a:t>
            </a:r>
          </a:p>
        </p:txBody>
      </p:sp>
    </p:spTree>
    <p:extLst>
      <p:ext uri="{BB962C8B-B14F-4D97-AF65-F5344CB8AC3E}">
        <p14:creationId xmlns:p14="http://schemas.microsoft.com/office/powerpoint/2010/main" val="293140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(1 από 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600" dirty="0" err="1"/>
              <a:t>Βάμβουκας</a:t>
            </a:r>
            <a:r>
              <a:rPr lang="el-GR" sz="1600" dirty="0"/>
              <a:t>, Μ. (1994). </a:t>
            </a:r>
            <a:r>
              <a:rPr lang="el-GR" sz="1600" i="1" dirty="0"/>
              <a:t>Αξιολόγηση Αναγνωστικών </a:t>
            </a:r>
            <a:r>
              <a:rPr lang="el-GR" sz="1600" i="1" dirty="0" smtClean="0"/>
              <a:t>Δεξιοτήτων</a:t>
            </a:r>
            <a:r>
              <a:rPr lang="el-GR" sz="1600" dirty="0" smtClean="0"/>
              <a:t>. Αθήνα: </a:t>
            </a:r>
            <a:r>
              <a:rPr lang="el-GR" sz="1600" dirty="0"/>
              <a:t>Γρηγόρης.</a:t>
            </a:r>
          </a:p>
          <a:p>
            <a:pPr marL="0" indent="0">
              <a:buNone/>
            </a:pPr>
            <a:r>
              <a:rPr lang="el-GR" sz="1600" dirty="0" err="1"/>
              <a:t>Ζακοπούλου</a:t>
            </a:r>
            <a:r>
              <a:rPr lang="el-GR" sz="1600" dirty="0"/>
              <a:t>, Β. (2003). </a:t>
            </a:r>
            <a:r>
              <a:rPr lang="el-GR" sz="1600" i="1" dirty="0"/>
              <a:t>Τεστ Πρώιμης Ανίχνευσης </a:t>
            </a:r>
            <a:r>
              <a:rPr lang="el-GR" sz="1600" i="1" dirty="0" smtClean="0"/>
              <a:t>Δυσλεξίας</a:t>
            </a:r>
            <a:r>
              <a:rPr lang="el-GR" sz="1600" dirty="0" smtClean="0"/>
              <a:t>. Αθήνα: </a:t>
            </a:r>
            <a:r>
              <a:rPr lang="el-GR" sz="1600" dirty="0"/>
              <a:t>Ελληνικά Γράμματα.</a:t>
            </a:r>
          </a:p>
          <a:p>
            <a:pPr marL="0" indent="0">
              <a:buNone/>
            </a:pPr>
            <a:r>
              <a:rPr lang="el-GR" sz="1600" dirty="0"/>
              <a:t>Γέρος, Θ. (1991). </a:t>
            </a:r>
            <a:r>
              <a:rPr lang="el-GR" sz="1600" i="1" dirty="0"/>
              <a:t>Σχολική </a:t>
            </a:r>
            <a:r>
              <a:rPr lang="el-GR" sz="1600" i="1" dirty="0" smtClean="0"/>
              <a:t>αποτυχία.</a:t>
            </a:r>
            <a:r>
              <a:rPr lang="el-GR" sz="1600" dirty="0" smtClean="0"/>
              <a:t> Αθήνα: </a:t>
            </a:r>
            <a:r>
              <a:rPr lang="el-GR" sz="1600" dirty="0" err="1"/>
              <a:t>Βιβλιογονία</a:t>
            </a:r>
            <a:r>
              <a:rPr lang="el-GR" sz="1600" dirty="0"/>
              <a:t>.</a:t>
            </a:r>
          </a:p>
          <a:p>
            <a:pPr marL="0" indent="0">
              <a:buNone/>
            </a:pPr>
            <a:r>
              <a:rPr lang="el-GR" sz="1600" dirty="0" smtClean="0"/>
              <a:t>Καραπέτσας</a:t>
            </a:r>
            <a:r>
              <a:rPr lang="el-GR" sz="1600" dirty="0"/>
              <a:t>, Α. (1991). </a:t>
            </a:r>
            <a:r>
              <a:rPr lang="el-GR" sz="1600" i="1" dirty="0"/>
              <a:t>Η Δυσλεξία στο </a:t>
            </a:r>
            <a:r>
              <a:rPr lang="el-GR" sz="1600" i="1" dirty="0" smtClean="0"/>
              <a:t>παιδί</a:t>
            </a:r>
            <a:r>
              <a:rPr lang="el-GR" sz="1600" dirty="0" smtClean="0"/>
              <a:t>. Αθήνα: </a:t>
            </a:r>
            <a:r>
              <a:rPr lang="el-GR" sz="1600" dirty="0"/>
              <a:t>Ελληνικά γράμματα.</a:t>
            </a:r>
          </a:p>
          <a:p>
            <a:pPr marL="0" indent="0">
              <a:buNone/>
            </a:pPr>
            <a:r>
              <a:rPr lang="el-GR" sz="1600" dirty="0"/>
              <a:t>Καραπέτσας, Α.(1996). </a:t>
            </a:r>
            <a:r>
              <a:rPr lang="el-GR" sz="1600" i="1" dirty="0" err="1"/>
              <a:t>Νευροψυχολογία</a:t>
            </a:r>
            <a:r>
              <a:rPr lang="el-GR" sz="1600" i="1" dirty="0"/>
              <a:t> του </a:t>
            </a:r>
            <a:r>
              <a:rPr lang="el-GR" sz="1600" i="1" dirty="0" smtClean="0"/>
              <a:t>παιδιού</a:t>
            </a:r>
            <a:r>
              <a:rPr lang="el-GR" sz="1600" dirty="0" smtClean="0"/>
              <a:t>. Αθήνα: </a:t>
            </a:r>
            <a:r>
              <a:rPr lang="el-GR" sz="1600" dirty="0" err="1"/>
              <a:t>Σμυρνιωτάκης</a:t>
            </a:r>
            <a:r>
              <a:rPr lang="el-GR" sz="1600" dirty="0"/>
              <a:t>.</a:t>
            </a:r>
          </a:p>
          <a:p>
            <a:pPr marL="0" indent="0">
              <a:buNone/>
            </a:pPr>
            <a:r>
              <a:rPr lang="el-GR" sz="1600" dirty="0"/>
              <a:t>Καρπαθίου, Χ. (1994). </a:t>
            </a:r>
            <a:r>
              <a:rPr lang="el-GR" sz="1600" i="1" dirty="0" smtClean="0"/>
              <a:t>Δυσλεξία</a:t>
            </a:r>
            <a:r>
              <a:rPr lang="el-GR" sz="1600" dirty="0" smtClean="0"/>
              <a:t>. Αθήνα: </a:t>
            </a:r>
            <a:r>
              <a:rPr lang="el-GR" sz="1600" dirty="0"/>
              <a:t>Έλλην.</a:t>
            </a:r>
          </a:p>
          <a:p>
            <a:pPr marL="0" indent="0">
              <a:buNone/>
            </a:pPr>
            <a:r>
              <a:rPr lang="el-GR" sz="1600" dirty="0"/>
              <a:t>Κατή, Δ. (2000). </a:t>
            </a:r>
            <a:r>
              <a:rPr lang="el-GR" sz="1600" i="1" dirty="0"/>
              <a:t>Γλώσσα και Επικοινωνία στο </a:t>
            </a:r>
            <a:r>
              <a:rPr lang="el-GR" sz="1600" i="1" dirty="0" smtClean="0"/>
              <a:t>Παιδί</a:t>
            </a:r>
            <a:r>
              <a:rPr lang="el-GR" sz="1600" dirty="0" smtClean="0"/>
              <a:t>. Αθήνα: </a:t>
            </a:r>
            <a:r>
              <a:rPr lang="el-GR" sz="1600" dirty="0"/>
              <a:t>Οδυσσέας.</a:t>
            </a:r>
          </a:p>
          <a:p>
            <a:pPr marL="0" indent="0">
              <a:buNone/>
            </a:pPr>
            <a:r>
              <a:rPr lang="el-GR" sz="1600" dirty="0" err="1"/>
              <a:t>Μαρκοβίτης</a:t>
            </a:r>
            <a:r>
              <a:rPr lang="el-GR" sz="1600" dirty="0"/>
              <a:t>, Μ. &amp; </a:t>
            </a:r>
            <a:r>
              <a:rPr lang="el-GR" sz="1600" dirty="0" err="1"/>
              <a:t>Τζουριάδου</a:t>
            </a:r>
            <a:r>
              <a:rPr lang="el-GR" sz="1600" dirty="0"/>
              <a:t>, Μ. (1991). </a:t>
            </a:r>
            <a:r>
              <a:rPr lang="el-GR" sz="1600" i="1" dirty="0"/>
              <a:t>Μαθησιακές </a:t>
            </a:r>
            <a:r>
              <a:rPr lang="el-GR" sz="1600" i="1" dirty="0" smtClean="0"/>
              <a:t>δυσκολίες</a:t>
            </a:r>
            <a:r>
              <a:rPr lang="el-GR" sz="1600" dirty="0" smtClean="0"/>
              <a:t>. Αθήνα: </a:t>
            </a:r>
            <a:r>
              <a:rPr lang="el-GR" sz="1600" dirty="0"/>
              <a:t>Γρηγόρη.</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2091074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 (2 από 5)</a:t>
            </a:r>
            <a:endParaRPr lang="el-GR" dirty="0"/>
          </a:p>
        </p:txBody>
      </p:sp>
      <p:sp>
        <p:nvSpPr>
          <p:cNvPr id="3" name="Θέση περιεχομένου 2"/>
          <p:cNvSpPr>
            <a:spLocks noGrp="1"/>
          </p:cNvSpPr>
          <p:nvPr>
            <p:ph idx="1"/>
          </p:nvPr>
        </p:nvSpPr>
        <p:spPr/>
        <p:txBody>
          <a:bodyPr>
            <a:noAutofit/>
          </a:bodyPr>
          <a:lstStyle/>
          <a:p>
            <a:pPr marL="0" indent="0">
              <a:buNone/>
            </a:pPr>
            <a:r>
              <a:rPr lang="el-GR" sz="1400" dirty="0"/>
              <a:t>Μάρκου, Σ. (1993). </a:t>
            </a:r>
            <a:r>
              <a:rPr lang="el-GR" sz="1400" i="1" dirty="0"/>
              <a:t>Δυσλεξία. Αριστεροχειρία, Κινητική αδεξιότητα, </a:t>
            </a:r>
            <a:r>
              <a:rPr lang="el-GR" sz="1400" i="1" dirty="0" err="1" smtClean="0"/>
              <a:t>Υπερκινητικότητα</a:t>
            </a:r>
            <a:r>
              <a:rPr lang="el-GR" sz="1400" dirty="0" smtClean="0"/>
              <a:t>. Αθήνα: </a:t>
            </a:r>
            <a:r>
              <a:rPr lang="el-GR" sz="1400" dirty="0"/>
              <a:t>Ελληνικά </a:t>
            </a:r>
            <a:endParaRPr lang="el-GR" sz="1400" dirty="0" smtClean="0"/>
          </a:p>
          <a:p>
            <a:pPr marL="0" indent="0">
              <a:buNone/>
            </a:pPr>
            <a:r>
              <a:rPr lang="el-GR" sz="1400" dirty="0"/>
              <a:t> </a:t>
            </a:r>
            <a:r>
              <a:rPr lang="el-GR" sz="1400" dirty="0" smtClean="0"/>
              <a:t>    Γράμματα</a:t>
            </a:r>
            <a:r>
              <a:rPr lang="el-GR" sz="1400" dirty="0"/>
              <a:t>.</a:t>
            </a:r>
          </a:p>
          <a:p>
            <a:pPr marL="0" indent="0">
              <a:buNone/>
            </a:pPr>
            <a:r>
              <a:rPr lang="el-GR" sz="1400" dirty="0"/>
              <a:t>Παντελιάδου, Σ. (2000). </a:t>
            </a:r>
            <a:r>
              <a:rPr lang="el-GR" sz="1400" i="1" dirty="0"/>
              <a:t>Μαθησιακές Δυσκολίες και Εκπαιδευτική Πράξη. Τι και </a:t>
            </a:r>
            <a:r>
              <a:rPr lang="el-GR" sz="1400" i="1" dirty="0" smtClean="0"/>
              <a:t>Γιατί</a:t>
            </a:r>
            <a:r>
              <a:rPr lang="el-GR" sz="1400" dirty="0" smtClean="0"/>
              <a:t>. Αθήνα: </a:t>
            </a:r>
            <a:r>
              <a:rPr lang="el-GR" sz="1400" dirty="0"/>
              <a:t>Ελληνικά </a:t>
            </a:r>
            <a:endParaRPr lang="el-GR" sz="1400" dirty="0" smtClean="0"/>
          </a:p>
          <a:p>
            <a:pPr marL="0" indent="0">
              <a:buNone/>
            </a:pPr>
            <a:r>
              <a:rPr lang="el-GR" sz="1400" dirty="0"/>
              <a:t> </a:t>
            </a:r>
            <a:r>
              <a:rPr lang="el-GR" sz="1400" dirty="0" smtClean="0"/>
              <a:t>    Γράμματα</a:t>
            </a:r>
            <a:r>
              <a:rPr lang="el-GR" sz="1400" dirty="0"/>
              <a:t>.</a:t>
            </a:r>
          </a:p>
          <a:p>
            <a:pPr marL="0" indent="0">
              <a:buNone/>
            </a:pPr>
            <a:r>
              <a:rPr lang="el-GR" sz="1400" dirty="0"/>
              <a:t>Πήτα, Ρ. (1998). </a:t>
            </a:r>
            <a:r>
              <a:rPr lang="el-GR" sz="1400" i="1" dirty="0"/>
              <a:t>Ψυχολογία της Γλώσσας. Μια εισαγωγική </a:t>
            </a:r>
            <a:r>
              <a:rPr lang="el-GR" sz="1400" i="1" dirty="0" smtClean="0"/>
              <a:t>προσέγγιση.</a:t>
            </a:r>
            <a:r>
              <a:rPr lang="el-GR" sz="1400" dirty="0" smtClean="0"/>
              <a:t> Αθήνα: </a:t>
            </a:r>
            <a:r>
              <a:rPr lang="el-GR" sz="1400" dirty="0"/>
              <a:t>Ελληνικά Γράμματα.</a:t>
            </a:r>
          </a:p>
          <a:p>
            <a:pPr marL="0" indent="0">
              <a:buNone/>
            </a:pPr>
            <a:r>
              <a:rPr lang="el-GR" sz="1400" dirty="0" err="1"/>
              <a:t>Πόρποδας</a:t>
            </a:r>
            <a:r>
              <a:rPr lang="el-GR" sz="1400" dirty="0"/>
              <a:t>, Κ. (1981). </a:t>
            </a:r>
            <a:r>
              <a:rPr lang="el-GR" sz="1400" i="1" dirty="0"/>
              <a:t>Δυσλεξία: η ειδική διαταραχή στη μάθηση του γραπτού λόγου (ψυχολογική θεώρηση</a:t>
            </a:r>
            <a:r>
              <a:rPr lang="el-GR" sz="1400" i="1" dirty="0" smtClean="0"/>
              <a:t>). </a:t>
            </a:r>
          </a:p>
          <a:p>
            <a:pPr marL="0" indent="0">
              <a:buNone/>
            </a:pPr>
            <a:r>
              <a:rPr lang="el-GR" sz="1400" i="1" dirty="0"/>
              <a:t> </a:t>
            </a:r>
            <a:r>
              <a:rPr lang="el-GR" sz="1400" i="1" dirty="0" smtClean="0"/>
              <a:t>    </a:t>
            </a:r>
            <a:r>
              <a:rPr lang="el-GR" sz="1400" dirty="0" smtClean="0"/>
              <a:t>Αθήνα: </a:t>
            </a:r>
            <a:r>
              <a:rPr lang="el-GR" sz="1400" dirty="0"/>
              <a:t>Εκπαιδευτήρια Μορφωτική.</a:t>
            </a:r>
          </a:p>
          <a:p>
            <a:pPr marL="0" indent="0">
              <a:buNone/>
            </a:pPr>
            <a:r>
              <a:rPr lang="el-GR" sz="1400" dirty="0" err="1"/>
              <a:t>Πόρποδας</a:t>
            </a:r>
            <a:r>
              <a:rPr lang="el-GR" sz="1400" dirty="0"/>
              <a:t>, Κ. (1984</a:t>
            </a:r>
            <a:r>
              <a:rPr lang="el-GR" sz="1400" dirty="0" smtClean="0"/>
              <a:t>).,</a:t>
            </a:r>
            <a:r>
              <a:rPr lang="el-GR" sz="1400" i="1" dirty="0" smtClean="0"/>
              <a:t> </a:t>
            </a:r>
            <a:r>
              <a:rPr lang="el-GR" sz="1400" i="1" dirty="0"/>
              <a:t>Εισαγωγή στην ψυχολογία της Γλώσσας. Η μάθηση της </a:t>
            </a:r>
            <a:r>
              <a:rPr lang="el-GR" sz="1400" i="1" dirty="0" smtClean="0"/>
              <a:t>γλώσσας.</a:t>
            </a:r>
            <a:r>
              <a:rPr lang="el-GR" sz="1400" dirty="0" smtClean="0"/>
              <a:t> </a:t>
            </a:r>
            <a:r>
              <a:rPr lang="el-GR" sz="1400" dirty="0"/>
              <a:t>Αθήνα.</a:t>
            </a:r>
          </a:p>
          <a:p>
            <a:pPr marL="0" indent="0">
              <a:buNone/>
            </a:pPr>
            <a:r>
              <a:rPr lang="el-GR" sz="1400" dirty="0" err="1"/>
              <a:t>Στασινός</a:t>
            </a:r>
            <a:r>
              <a:rPr lang="el-GR" sz="1400" dirty="0"/>
              <a:t>, Δ. (1999). </a:t>
            </a:r>
            <a:r>
              <a:rPr lang="el-GR" sz="1400" i="1" dirty="0"/>
              <a:t>Δυσλεξία και σχολείο. Η εμπειρία ενός </a:t>
            </a:r>
            <a:r>
              <a:rPr lang="el-GR" sz="1400" i="1" dirty="0" smtClean="0"/>
              <a:t>αιώνα.</a:t>
            </a:r>
            <a:r>
              <a:rPr lang="el-GR" sz="1400" dirty="0" smtClean="0"/>
              <a:t> Αθήνα: </a:t>
            </a:r>
            <a:r>
              <a:rPr lang="el-GR" sz="1400" dirty="0" err="1"/>
              <a:t>Gutenberg</a:t>
            </a:r>
            <a:r>
              <a:rPr lang="el-GR" sz="1400" dirty="0"/>
              <a:t>.</a:t>
            </a:r>
          </a:p>
          <a:p>
            <a:pPr marL="0" indent="0">
              <a:buNone/>
            </a:pPr>
            <a:r>
              <a:rPr lang="el-GR" sz="1400" dirty="0"/>
              <a:t>Σταύρου, Λ. (1990). </a:t>
            </a:r>
            <a:r>
              <a:rPr lang="el-GR" sz="1400" i="1" dirty="0"/>
              <a:t>Ψυχοπαιδαγωγική Αποκλινόντων. Νηπίων – Παιδιών – Εφήβων. </a:t>
            </a:r>
            <a:r>
              <a:rPr lang="el-GR" sz="1400" i="1" dirty="0" err="1"/>
              <a:t>Ψυχοκοινωνιολογική</a:t>
            </a:r>
            <a:r>
              <a:rPr lang="el-GR" sz="1400" i="1" dirty="0"/>
              <a:t> και </a:t>
            </a:r>
            <a:endParaRPr lang="el-GR" sz="1400" i="1" dirty="0" smtClean="0"/>
          </a:p>
          <a:p>
            <a:pPr marL="0" indent="0">
              <a:buNone/>
            </a:pPr>
            <a:r>
              <a:rPr lang="el-GR" sz="1400" i="1" dirty="0"/>
              <a:t> </a:t>
            </a:r>
            <a:r>
              <a:rPr lang="el-GR" sz="1400" i="1" dirty="0" smtClean="0"/>
              <a:t>    παιδαγωγική προσέγγιση.</a:t>
            </a:r>
            <a:r>
              <a:rPr lang="el-GR" sz="1400" dirty="0" smtClean="0"/>
              <a:t> Αθήνα: </a:t>
            </a:r>
            <a:r>
              <a:rPr lang="el-GR" sz="1400" dirty="0"/>
              <a:t>Άνθρωπος</a:t>
            </a:r>
            <a:r>
              <a:rPr lang="el-GR" sz="1400" dirty="0" smtClean="0"/>
              <a:t>.</a:t>
            </a:r>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2262324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r>
              <a:rPr lang="en-US" dirty="0" smtClean="0"/>
              <a:t> </a:t>
            </a:r>
            <a:r>
              <a:rPr lang="el-GR" dirty="0" smtClean="0"/>
              <a:t>(3 από 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400" dirty="0" smtClean="0"/>
              <a:t>Συλλογικό έργο (2008).  </a:t>
            </a:r>
            <a:r>
              <a:rPr lang="el-GR" sz="1400" i="1" dirty="0" smtClean="0"/>
              <a:t>ΓΛΩΣΣΙΚΗ </a:t>
            </a:r>
            <a:r>
              <a:rPr lang="el-GR" sz="1400" i="1" dirty="0"/>
              <a:t>ΑΝΑΠΤΥΞΗ ΚΑΙ </a:t>
            </a:r>
            <a:r>
              <a:rPr lang="el-GR" sz="1400" i="1" dirty="0" smtClean="0"/>
              <a:t>ΔΙΑΤΑΡΑΧΕΣ</a:t>
            </a:r>
            <a:r>
              <a:rPr lang="el-GR" sz="1400" i="1" dirty="0"/>
              <a:t>. </a:t>
            </a:r>
            <a:r>
              <a:rPr lang="el-GR" sz="1400" dirty="0" smtClean="0"/>
              <a:t>Επιστημονική Επιμέλεια: </a:t>
            </a:r>
            <a:r>
              <a:rPr lang="el-GR" sz="1400" dirty="0"/>
              <a:t>ΝΙΚΟΛΟΠΟΥΛΟΣ </a:t>
            </a:r>
            <a:r>
              <a:rPr lang="el-GR" sz="1400" dirty="0" smtClean="0"/>
              <a:t>Δ.  </a:t>
            </a:r>
          </a:p>
          <a:p>
            <a:pPr marL="0" indent="0">
              <a:buNone/>
            </a:pPr>
            <a:r>
              <a:rPr lang="el-GR" sz="1400" dirty="0"/>
              <a:t> </a:t>
            </a:r>
            <a:r>
              <a:rPr lang="el-GR" sz="1400" dirty="0" smtClean="0"/>
              <a:t>    ΜΟΤΙΒΟ </a:t>
            </a:r>
            <a:r>
              <a:rPr lang="el-GR" sz="1400" dirty="0"/>
              <a:t>ΕΚΔΟΤΙΚΗ Α.Ε</a:t>
            </a:r>
            <a:r>
              <a:rPr lang="el-GR" sz="1400" dirty="0" smtClean="0"/>
              <a:t>.</a:t>
            </a:r>
            <a:r>
              <a:rPr lang="el-GR" sz="1400" dirty="0"/>
              <a:t>	</a:t>
            </a:r>
          </a:p>
          <a:p>
            <a:pPr marL="0" indent="0">
              <a:buNone/>
            </a:pPr>
            <a:r>
              <a:rPr lang="el-GR" sz="1400" dirty="0" smtClean="0"/>
              <a:t>Συλλογικό έργο (2010). </a:t>
            </a:r>
            <a:r>
              <a:rPr lang="el-GR" sz="1400" i="1" dirty="0" smtClean="0"/>
              <a:t>Αναπτυξιακές </a:t>
            </a:r>
            <a:r>
              <a:rPr lang="el-GR" sz="1400" i="1" dirty="0"/>
              <a:t>γλωσσικές </a:t>
            </a:r>
            <a:r>
              <a:rPr lang="el-GR" sz="1400" i="1" dirty="0" smtClean="0"/>
              <a:t>διαταραχές</a:t>
            </a:r>
            <a:r>
              <a:rPr lang="el-GR" sz="1400" dirty="0" smtClean="0"/>
              <a:t>. Εκδόσεις </a:t>
            </a:r>
            <a:r>
              <a:rPr lang="el-GR" sz="1400" dirty="0"/>
              <a:t>Επίκεντρο Α.Ε</a:t>
            </a:r>
            <a:r>
              <a:rPr lang="el-GR" sz="1400" dirty="0" smtClean="0"/>
              <a:t>.</a:t>
            </a:r>
          </a:p>
          <a:p>
            <a:pPr marL="0" indent="0">
              <a:buNone/>
            </a:pPr>
            <a:r>
              <a:rPr lang="el-GR" sz="1400" dirty="0" smtClean="0"/>
              <a:t>Συλλογικό έργο (2013). </a:t>
            </a:r>
            <a:r>
              <a:rPr lang="el-GR" sz="1400" i="1" dirty="0" smtClean="0"/>
              <a:t>Κατανοώντας </a:t>
            </a:r>
            <a:r>
              <a:rPr lang="el-GR" sz="1400" i="1" dirty="0"/>
              <a:t>τις αναπτυξιακές γλωσσικές διαταραχές : Από τη θεωρία στην </a:t>
            </a:r>
            <a:r>
              <a:rPr lang="el-GR" sz="1400" i="1" dirty="0" smtClean="0"/>
              <a:t>πράξη.  </a:t>
            </a:r>
            <a:r>
              <a:rPr lang="el-GR" sz="1400" dirty="0" smtClean="0"/>
              <a:t> </a:t>
            </a:r>
          </a:p>
          <a:p>
            <a:pPr marL="0" indent="0">
              <a:buNone/>
            </a:pPr>
            <a:r>
              <a:rPr lang="el-GR" sz="1400" dirty="0"/>
              <a:t> </a:t>
            </a:r>
            <a:r>
              <a:rPr lang="el-GR" sz="1400" dirty="0" smtClean="0"/>
              <a:t>    Αθήνα </a:t>
            </a:r>
            <a:r>
              <a:rPr lang="el-GR" sz="1400" dirty="0"/>
              <a:t>: </a:t>
            </a:r>
            <a:r>
              <a:rPr lang="en-US" sz="1400" dirty="0"/>
              <a:t>Gutenberg - </a:t>
            </a:r>
            <a:r>
              <a:rPr lang="el-GR" sz="1400" dirty="0"/>
              <a:t>Γιώργος &amp; Κώστας </a:t>
            </a:r>
            <a:r>
              <a:rPr lang="el-GR" sz="1400" dirty="0" err="1" smtClean="0"/>
              <a:t>Δαρδανός</a:t>
            </a:r>
            <a:r>
              <a:rPr lang="el-GR" sz="1400" dirty="0" smtClean="0"/>
              <a:t>.</a:t>
            </a:r>
          </a:p>
          <a:p>
            <a:pPr marL="0" indent="0">
              <a:buNone/>
            </a:pPr>
            <a:r>
              <a:rPr lang="el-GR" sz="1400" dirty="0"/>
              <a:t>Συλλογικό έργο (2010). </a:t>
            </a:r>
            <a:r>
              <a:rPr lang="el-GR" sz="1400" i="1" dirty="0"/>
              <a:t>Εκπαίδευση παιδιών με ειδικές ανάγκες. Μια </a:t>
            </a:r>
            <a:r>
              <a:rPr lang="el-GR" sz="1400" i="1" dirty="0" err="1"/>
              <a:t>πολυπρισματική</a:t>
            </a:r>
            <a:r>
              <a:rPr lang="el-GR" sz="1400" i="1" dirty="0"/>
              <a:t> προσέγγιση</a:t>
            </a:r>
            <a:r>
              <a:rPr lang="el-GR" sz="1400" dirty="0"/>
              <a:t>. </a:t>
            </a:r>
            <a:r>
              <a:rPr lang="el-GR" sz="1400" dirty="0" smtClean="0"/>
              <a:t>Αθήνα: </a:t>
            </a:r>
          </a:p>
          <a:p>
            <a:pPr marL="0" indent="0">
              <a:buNone/>
            </a:pPr>
            <a:r>
              <a:rPr lang="el-GR" sz="1400" dirty="0"/>
              <a:t> </a:t>
            </a:r>
            <a:r>
              <a:rPr lang="el-GR" sz="1400" dirty="0" smtClean="0"/>
              <a:t>     Εκδότης</a:t>
            </a:r>
            <a:r>
              <a:rPr lang="el-GR" sz="1400" dirty="0"/>
              <a:t>: </a:t>
            </a:r>
            <a:r>
              <a:rPr lang="el-GR" sz="1400" dirty="0" smtClean="0"/>
              <a:t>Πεδίο</a:t>
            </a:r>
            <a:endParaRPr lang="el-GR" sz="1400" dirty="0"/>
          </a:p>
          <a:p>
            <a:pPr marL="0" indent="0">
              <a:buNone/>
            </a:pPr>
            <a:r>
              <a:rPr lang="el-GR" sz="1400" dirty="0"/>
              <a:t>Συλλογικό έργο (2006). </a:t>
            </a:r>
            <a:r>
              <a:rPr lang="el-GR" sz="1400" i="1" dirty="0"/>
              <a:t>Ειδικές μαθησιακές δυσκολίες, δυσλεξία</a:t>
            </a:r>
            <a:r>
              <a:rPr lang="el-GR" sz="1400" dirty="0"/>
              <a:t>. </a:t>
            </a:r>
            <a:r>
              <a:rPr lang="el-GR" sz="1400" dirty="0" smtClean="0"/>
              <a:t>Αθήνα: Εκδότης</a:t>
            </a:r>
            <a:r>
              <a:rPr lang="el-GR" sz="1400" dirty="0"/>
              <a:t>: Ελληνικά Γράμματα </a:t>
            </a:r>
            <a:endParaRPr lang="el-GR" sz="1400" dirty="0" smtClean="0"/>
          </a:p>
          <a:p>
            <a:pPr marL="0" indent="0">
              <a:buNone/>
            </a:pPr>
            <a:r>
              <a:rPr lang="el-GR" sz="1400" dirty="0"/>
              <a:t>Συλλογικό </a:t>
            </a:r>
            <a:r>
              <a:rPr lang="el-GR" sz="1400" dirty="0" smtClean="0"/>
              <a:t>έργο. </a:t>
            </a:r>
            <a:r>
              <a:rPr lang="el-GR" sz="1400" dirty="0"/>
              <a:t>(2011</a:t>
            </a:r>
            <a:r>
              <a:rPr lang="el-GR" sz="1400" i="1" dirty="0"/>
              <a:t>). Δυσκολίες μάθησης. Αναπτυξιακές εκπαιδευτικές και κλινικές </a:t>
            </a:r>
            <a:r>
              <a:rPr lang="el-GR" sz="1400" i="1" dirty="0" smtClean="0"/>
              <a:t>προσεγγίσεις</a:t>
            </a:r>
            <a:r>
              <a:rPr lang="el-GR" sz="1400" dirty="0"/>
              <a:t>. </a:t>
            </a:r>
            <a:r>
              <a:rPr lang="el-GR" sz="1400" dirty="0" smtClean="0"/>
              <a:t>Αθήνα: </a:t>
            </a:r>
          </a:p>
          <a:p>
            <a:pPr marL="0" indent="0">
              <a:buNone/>
            </a:pPr>
            <a:r>
              <a:rPr lang="el-GR" sz="1400" dirty="0"/>
              <a:t> </a:t>
            </a:r>
            <a:r>
              <a:rPr lang="el-GR" sz="1400" dirty="0" smtClean="0"/>
              <a:t>    Εκδότης</a:t>
            </a:r>
            <a:r>
              <a:rPr lang="el-GR" sz="1400" dirty="0"/>
              <a:t>: </a:t>
            </a:r>
            <a:r>
              <a:rPr lang="el-GR" sz="1400" dirty="0" smtClean="0"/>
              <a:t>Πεδίο</a:t>
            </a:r>
            <a:endParaRPr lang="el-GR" sz="1400" dirty="0"/>
          </a:p>
          <a:p>
            <a:pPr marL="0" indent="0">
              <a:buNone/>
            </a:pPr>
            <a:endParaRPr lang="el-GR" sz="1400" dirty="0"/>
          </a:p>
          <a:p>
            <a:pPr>
              <a:buFont typeface="+mj-lt"/>
              <a:buAutoNum type="arabicPeriod" startAt="3"/>
            </a:pPr>
            <a:endParaRPr lang="el-GR" sz="1400" dirty="0"/>
          </a:p>
          <a:p>
            <a:pPr>
              <a:buFont typeface="+mj-lt"/>
              <a:buAutoNum type="arabicPeriod" startAt="3"/>
            </a:pPr>
            <a:endParaRPr lang="el-GR" sz="1400" dirty="0"/>
          </a:p>
          <a:p>
            <a:endParaRPr lang="el-GR" sz="1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3142801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Βιβλίογραφία</a:t>
            </a:r>
            <a:r>
              <a:rPr lang="el-GR" dirty="0" smtClean="0"/>
              <a:t> (4 από 5)</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1500" dirty="0" err="1"/>
              <a:t>Τάφα</a:t>
            </a:r>
            <a:r>
              <a:rPr lang="el-GR" sz="1500" dirty="0"/>
              <a:t>, Ε. (1995). </a:t>
            </a:r>
            <a:r>
              <a:rPr lang="el-GR" sz="1500" i="1" dirty="0"/>
              <a:t>Τεστ Ανίχνευσης της Αναγνωστικής Ικανότητας</a:t>
            </a:r>
            <a:r>
              <a:rPr lang="el-GR" sz="1500" dirty="0"/>
              <a:t>. Αθήνα: Ελληνικά Γράμματα</a:t>
            </a:r>
            <a:r>
              <a:rPr lang="el-GR" sz="1500" dirty="0" smtClean="0"/>
              <a:t>.</a:t>
            </a:r>
          </a:p>
          <a:p>
            <a:pPr marL="0" indent="0">
              <a:buNone/>
            </a:pPr>
            <a:r>
              <a:rPr lang="el-GR" sz="1500" dirty="0" err="1"/>
              <a:t>Aimard</a:t>
            </a:r>
            <a:r>
              <a:rPr lang="el-GR" sz="1500" dirty="0"/>
              <a:t>, P. (1990). </a:t>
            </a:r>
            <a:r>
              <a:rPr lang="el-GR" sz="1500" i="1" dirty="0"/>
              <a:t>Οι Διαταραχές του λόγου στο παιδί</a:t>
            </a:r>
            <a:r>
              <a:rPr lang="el-GR" sz="1500" dirty="0"/>
              <a:t>, (</a:t>
            </a:r>
            <a:r>
              <a:rPr lang="el-GR" sz="1500" dirty="0" err="1"/>
              <a:t>μτφρ</a:t>
            </a:r>
            <a:r>
              <a:rPr lang="el-GR" sz="1500" dirty="0"/>
              <a:t>. Ράλλης, Ρ.) </a:t>
            </a:r>
            <a:r>
              <a:rPr lang="el-GR" sz="1500" dirty="0" smtClean="0"/>
              <a:t>Αθήνα: </a:t>
            </a:r>
            <a:r>
              <a:rPr lang="el-GR" sz="1500" dirty="0" err="1"/>
              <a:t>Χατζηνικολής</a:t>
            </a:r>
            <a:r>
              <a:rPr lang="el-GR" sz="1500" dirty="0"/>
              <a:t>. </a:t>
            </a:r>
          </a:p>
          <a:p>
            <a:pPr marL="0" indent="0">
              <a:buNone/>
            </a:pPr>
            <a:r>
              <a:rPr lang="el-GR" sz="1500" dirty="0" err="1"/>
              <a:t>Kekenbosch</a:t>
            </a:r>
            <a:r>
              <a:rPr lang="el-GR" sz="1500" dirty="0"/>
              <a:t>, C. (1996</a:t>
            </a:r>
            <a:r>
              <a:rPr lang="el-GR" sz="1500" i="1" dirty="0"/>
              <a:t>). Μνήμη και Γλώσσα. Οι διαδικασίες κατάκτησης και επεξεργασίας των γλωσσικών πληροφοριών στη μνήμη </a:t>
            </a:r>
            <a:r>
              <a:rPr lang="el-GR" sz="1500" dirty="0"/>
              <a:t>(</a:t>
            </a:r>
            <a:r>
              <a:rPr lang="el-GR" sz="1500" dirty="0" err="1"/>
              <a:t>μτφρ</a:t>
            </a:r>
            <a:r>
              <a:rPr lang="el-GR" sz="1500" dirty="0"/>
              <a:t>. Παπαδόπουλος Δ</a:t>
            </a:r>
            <a:r>
              <a:rPr lang="el-GR" sz="1500" dirty="0" smtClean="0"/>
              <a:t>.).  Αθήνα: </a:t>
            </a:r>
            <a:r>
              <a:rPr lang="el-GR" sz="1500" dirty="0" err="1"/>
              <a:t>Σαββάλας</a:t>
            </a:r>
            <a:r>
              <a:rPr lang="el-GR" sz="1500" dirty="0"/>
              <a:t>.</a:t>
            </a:r>
          </a:p>
          <a:p>
            <a:pPr marL="0" indent="0">
              <a:buNone/>
            </a:pPr>
            <a:endParaRPr lang="el-GR" sz="1500"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916178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Βιβλιογραφία ξενόγλωσση (5 από 5)</a:t>
            </a:r>
            <a:endParaRPr lang="el-GR" dirty="0"/>
          </a:p>
        </p:txBody>
      </p:sp>
      <p:sp>
        <p:nvSpPr>
          <p:cNvPr id="3" name="Θέση περιεχομένου 2"/>
          <p:cNvSpPr>
            <a:spLocks noGrp="1"/>
          </p:cNvSpPr>
          <p:nvPr>
            <p:ph idx="1"/>
          </p:nvPr>
        </p:nvSpPr>
        <p:spPr/>
        <p:txBody>
          <a:bodyPr>
            <a:normAutofit fontScale="40000" lnSpcReduction="20000"/>
          </a:bodyPr>
          <a:lstStyle/>
          <a:p>
            <a:pPr marL="0" indent="0">
              <a:buNone/>
            </a:pPr>
            <a:r>
              <a:rPr lang="en-US" sz="3500" dirty="0" err="1" smtClean="0"/>
              <a:t>Beitchman</a:t>
            </a:r>
            <a:r>
              <a:rPr lang="en-US" sz="3500" dirty="0" smtClean="0"/>
              <a:t>, J.H. &amp; </a:t>
            </a:r>
            <a:r>
              <a:rPr lang="en-US" sz="3500" dirty="0" err="1" smtClean="0"/>
              <a:t>Brownlie</a:t>
            </a:r>
            <a:r>
              <a:rPr lang="en-US" sz="3500" dirty="0" smtClean="0"/>
              <a:t>, E.B. ( 2014</a:t>
            </a:r>
            <a:r>
              <a:rPr lang="en-US" sz="3500" i="1" dirty="0" smtClean="0"/>
              <a:t>). Language disorders in children and adolescents</a:t>
            </a:r>
            <a:r>
              <a:rPr lang="en-US" sz="3500" dirty="0" smtClean="0"/>
              <a:t>. </a:t>
            </a:r>
            <a:r>
              <a:rPr lang="it-IT" sz="3500" dirty="0"/>
              <a:t>Boston, MA : </a:t>
            </a:r>
            <a:r>
              <a:rPr lang="el-GR" sz="3500" dirty="0" smtClean="0"/>
              <a:t>     </a:t>
            </a:r>
          </a:p>
          <a:p>
            <a:pPr marL="0" indent="0">
              <a:buNone/>
            </a:pPr>
            <a:r>
              <a:rPr lang="el-GR" sz="3500" dirty="0"/>
              <a:t> </a:t>
            </a:r>
            <a:r>
              <a:rPr lang="el-GR" sz="3500" dirty="0" smtClean="0"/>
              <a:t>    </a:t>
            </a:r>
            <a:r>
              <a:rPr lang="it-IT" sz="3500" dirty="0" smtClean="0"/>
              <a:t>London </a:t>
            </a:r>
            <a:r>
              <a:rPr lang="it-IT" sz="3500" dirty="0"/>
              <a:t>: Hogrefe &amp; Huber </a:t>
            </a:r>
            <a:endParaRPr lang="el-GR" sz="3500" dirty="0" smtClean="0"/>
          </a:p>
          <a:p>
            <a:pPr marL="0" indent="0">
              <a:buNone/>
            </a:pPr>
            <a:r>
              <a:rPr lang="en-US" sz="3500" dirty="0" err="1" smtClean="0"/>
              <a:t>Kamhi</a:t>
            </a:r>
            <a:r>
              <a:rPr lang="en-US" sz="3500" dirty="0" smtClean="0"/>
              <a:t>, A., Masterson, J., &amp; </a:t>
            </a:r>
            <a:r>
              <a:rPr lang="en-US" sz="3500" dirty="0" err="1" smtClean="0"/>
              <a:t>Apel</a:t>
            </a:r>
            <a:r>
              <a:rPr lang="en-US" sz="3500" dirty="0" smtClean="0"/>
              <a:t>, K.   (2007).  </a:t>
            </a:r>
            <a:r>
              <a:rPr lang="en-US" sz="3500" i="1" dirty="0"/>
              <a:t>Clinical Decision Making in Developmental Language </a:t>
            </a:r>
            <a:r>
              <a:rPr lang="el-GR" sz="3500" i="1" dirty="0" smtClean="0"/>
              <a:t>      </a:t>
            </a:r>
          </a:p>
          <a:p>
            <a:pPr marL="0" indent="0">
              <a:buNone/>
            </a:pPr>
            <a:r>
              <a:rPr lang="el-GR" sz="3500" i="1" dirty="0"/>
              <a:t> </a:t>
            </a:r>
            <a:r>
              <a:rPr lang="el-GR" sz="3500" i="1" dirty="0" smtClean="0"/>
              <a:t>    </a:t>
            </a:r>
            <a:r>
              <a:rPr lang="en-US" sz="3500" i="1" dirty="0" smtClean="0"/>
              <a:t>Disorders </a:t>
            </a:r>
            <a:r>
              <a:rPr lang="en-US" sz="3500" i="1" dirty="0"/>
              <a:t>(Communication and Language Intervention</a:t>
            </a:r>
            <a:r>
              <a:rPr lang="en-US" sz="3500" i="1" dirty="0" smtClean="0"/>
              <a:t>)</a:t>
            </a:r>
            <a:r>
              <a:rPr lang="en-US" sz="3500" dirty="0" smtClean="0"/>
              <a:t>. Baltimore</a:t>
            </a:r>
            <a:r>
              <a:rPr lang="el-GR" sz="3500" dirty="0" smtClean="0"/>
              <a:t>:</a:t>
            </a:r>
            <a:r>
              <a:rPr lang="en-US" sz="3500" dirty="0" smtClean="0"/>
              <a:t> P. Brooks.</a:t>
            </a:r>
            <a:endParaRPr lang="el-GR" sz="3500" dirty="0" smtClean="0"/>
          </a:p>
          <a:p>
            <a:pPr marL="0" indent="0">
              <a:buNone/>
            </a:pPr>
            <a:r>
              <a:rPr lang="en-US" sz="3500" dirty="0" smtClean="0"/>
              <a:t>Paul, R., &amp; </a:t>
            </a:r>
            <a:r>
              <a:rPr lang="en-US" sz="3500" dirty="0" err="1" smtClean="0"/>
              <a:t>Norbury</a:t>
            </a:r>
            <a:r>
              <a:rPr lang="en-US" sz="3500" dirty="0" smtClean="0"/>
              <a:t>, C. (2011).  </a:t>
            </a:r>
            <a:r>
              <a:rPr lang="en-US" sz="3500" i="1" dirty="0" smtClean="0"/>
              <a:t>Language </a:t>
            </a:r>
            <a:r>
              <a:rPr lang="en-US" sz="3500" i="1" dirty="0"/>
              <a:t>Disorders from Infancy through Adolescence: Listening, </a:t>
            </a:r>
            <a:r>
              <a:rPr lang="el-GR" sz="3500" i="1" dirty="0" smtClean="0"/>
              <a:t>     </a:t>
            </a:r>
          </a:p>
          <a:p>
            <a:pPr marL="0" indent="0">
              <a:buNone/>
            </a:pPr>
            <a:r>
              <a:rPr lang="el-GR" sz="3500" i="1" dirty="0"/>
              <a:t> </a:t>
            </a:r>
            <a:r>
              <a:rPr lang="el-GR" sz="3500" i="1" dirty="0" smtClean="0"/>
              <a:t>    </a:t>
            </a:r>
            <a:r>
              <a:rPr lang="en-US" sz="3500" i="1" dirty="0" smtClean="0"/>
              <a:t>Speaking</a:t>
            </a:r>
            <a:r>
              <a:rPr lang="en-US" sz="3500" i="1" dirty="0"/>
              <a:t>, Reading, Writing, and </a:t>
            </a:r>
            <a:r>
              <a:rPr lang="en-US" sz="3500" i="1" dirty="0" smtClean="0"/>
              <a:t>Communicating</a:t>
            </a:r>
            <a:r>
              <a:rPr lang="en-US" sz="3500" dirty="0" smtClean="0"/>
              <a:t>. 4</a:t>
            </a:r>
            <a:r>
              <a:rPr lang="en-US" sz="3500" baseline="30000" dirty="0" smtClean="0"/>
              <a:t>th</a:t>
            </a:r>
            <a:r>
              <a:rPr lang="en-US" sz="3500" dirty="0" smtClean="0"/>
              <a:t> eds., Mosby, Missouri</a:t>
            </a:r>
            <a:r>
              <a:rPr lang="el-GR" sz="3500" dirty="0" smtClean="0"/>
              <a:t> :</a:t>
            </a:r>
            <a:r>
              <a:rPr lang="en-US" sz="3500" dirty="0" smtClean="0"/>
              <a:t>Elsevier.  </a:t>
            </a:r>
          </a:p>
          <a:p>
            <a:pPr marL="0" indent="0">
              <a:buNone/>
            </a:pPr>
            <a:r>
              <a:rPr lang="en-US" sz="3500" dirty="0" smtClean="0"/>
              <a:t>Simms</a:t>
            </a:r>
            <a:r>
              <a:rPr lang="el-GR" sz="3500" dirty="0" smtClean="0"/>
              <a:t>,</a:t>
            </a:r>
            <a:r>
              <a:rPr lang="en-US" sz="3500" dirty="0" smtClean="0"/>
              <a:t> M</a:t>
            </a:r>
            <a:r>
              <a:rPr lang="el-GR" sz="3500" dirty="0" smtClean="0"/>
              <a:t>.</a:t>
            </a:r>
            <a:r>
              <a:rPr lang="en-US" sz="3500" dirty="0" smtClean="0"/>
              <a:t>D</a:t>
            </a:r>
            <a:r>
              <a:rPr lang="el-GR" sz="3500" dirty="0" smtClean="0"/>
              <a:t>.</a:t>
            </a:r>
            <a:r>
              <a:rPr lang="en-US" sz="3500" dirty="0" smtClean="0"/>
              <a:t>, </a:t>
            </a:r>
            <a:r>
              <a:rPr lang="el-GR" sz="3500" dirty="0" smtClean="0"/>
              <a:t>&amp; </a:t>
            </a:r>
            <a:r>
              <a:rPr lang="en-US" sz="3500" dirty="0" err="1" smtClean="0"/>
              <a:t>Schum</a:t>
            </a:r>
            <a:r>
              <a:rPr lang="el-GR" sz="3500" dirty="0" smtClean="0"/>
              <a:t>,</a:t>
            </a:r>
            <a:r>
              <a:rPr lang="en-US" sz="3500" dirty="0" smtClean="0"/>
              <a:t> R</a:t>
            </a:r>
            <a:r>
              <a:rPr lang="el-GR" sz="3500" dirty="0" smtClean="0"/>
              <a:t>.</a:t>
            </a:r>
            <a:r>
              <a:rPr lang="en-US" sz="3500" dirty="0" smtClean="0"/>
              <a:t>L.</a:t>
            </a:r>
            <a:r>
              <a:rPr lang="el-GR" sz="3500" dirty="0" smtClean="0"/>
              <a:t> (2011).</a:t>
            </a:r>
            <a:r>
              <a:rPr lang="en-US" sz="3500" dirty="0" smtClean="0"/>
              <a:t> </a:t>
            </a:r>
            <a:r>
              <a:rPr lang="en-US" sz="3500" dirty="0"/>
              <a:t>Language development and communication disorders. In: </a:t>
            </a:r>
            <a:r>
              <a:rPr lang="en-US" sz="3500" dirty="0" err="1"/>
              <a:t>Kliegman</a:t>
            </a:r>
            <a:r>
              <a:rPr lang="en-US" sz="3500" dirty="0"/>
              <a:t> </a:t>
            </a:r>
            <a:endParaRPr lang="el-GR" sz="3500" dirty="0" smtClean="0"/>
          </a:p>
          <a:p>
            <a:pPr marL="0" indent="0">
              <a:buNone/>
            </a:pPr>
            <a:r>
              <a:rPr lang="el-GR" sz="3500" dirty="0"/>
              <a:t> </a:t>
            </a:r>
            <a:r>
              <a:rPr lang="el-GR" sz="3500" dirty="0" smtClean="0"/>
              <a:t>    </a:t>
            </a:r>
            <a:r>
              <a:rPr lang="en-US" sz="3500" dirty="0" smtClean="0"/>
              <a:t>R</a:t>
            </a:r>
            <a:r>
              <a:rPr lang="el-GR" sz="3500" dirty="0" smtClean="0"/>
              <a:t>.</a:t>
            </a:r>
            <a:r>
              <a:rPr lang="en-US" sz="3500" dirty="0" smtClean="0"/>
              <a:t>M</a:t>
            </a:r>
            <a:r>
              <a:rPr lang="el-GR" sz="3500" dirty="0" smtClean="0"/>
              <a:t>.</a:t>
            </a:r>
            <a:r>
              <a:rPr lang="en-US" sz="3500" dirty="0" smtClean="0"/>
              <a:t>, Behrman</a:t>
            </a:r>
            <a:r>
              <a:rPr lang="el-GR" sz="3500" dirty="0" smtClean="0"/>
              <a:t>,</a:t>
            </a:r>
            <a:r>
              <a:rPr lang="en-US" sz="3500" dirty="0" smtClean="0"/>
              <a:t> R</a:t>
            </a:r>
            <a:r>
              <a:rPr lang="el-GR" sz="3500" dirty="0" smtClean="0"/>
              <a:t>.</a:t>
            </a:r>
            <a:r>
              <a:rPr lang="en-US" sz="3500" dirty="0" smtClean="0"/>
              <a:t>E</a:t>
            </a:r>
            <a:r>
              <a:rPr lang="el-GR" sz="3500" dirty="0" smtClean="0"/>
              <a:t>.</a:t>
            </a:r>
            <a:r>
              <a:rPr lang="en-US" sz="3500" dirty="0" smtClean="0"/>
              <a:t>, Jenson</a:t>
            </a:r>
            <a:r>
              <a:rPr lang="el-GR" sz="3500" dirty="0" smtClean="0"/>
              <a:t>,</a:t>
            </a:r>
            <a:r>
              <a:rPr lang="en-US" sz="3500" dirty="0" smtClean="0"/>
              <a:t> H</a:t>
            </a:r>
            <a:r>
              <a:rPr lang="el-GR" sz="3500" dirty="0" smtClean="0"/>
              <a:t>.</a:t>
            </a:r>
            <a:r>
              <a:rPr lang="en-US" sz="3500" dirty="0" smtClean="0"/>
              <a:t>B</a:t>
            </a:r>
            <a:r>
              <a:rPr lang="el-GR" sz="3500" dirty="0" smtClean="0"/>
              <a:t>.</a:t>
            </a:r>
            <a:r>
              <a:rPr lang="en-US" sz="3500" dirty="0" smtClean="0"/>
              <a:t>, </a:t>
            </a:r>
            <a:r>
              <a:rPr lang="el-GR" sz="3500" dirty="0" smtClean="0"/>
              <a:t>&amp; </a:t>
            </a:r>
            <a:r>
              <a:rPr lang="en-US" sz="3500" dirty="0" smtClean="0"/>
              <a:t>Stanton</a:t>
            </a:r>
            <a:r>
              <a:rPr lang="el-GR" sz="3500" dirty="0" smtClean="0"/>
              <a:t>,</a:t>
            </a:r>
            <a:r>
              <a:rPr lang="en-US" sz="3500" dirty="0" smtClean="0"/>
              <a:t> B</a:t>
            </a:r>
            <a:r>
              <a:rPr lang="el-GR" sz="3500" dirty="0" smtClean="0"/>
              <a:t>.</a:t>
            </a:r>
            <a:r>
              <a:rPr lang="en-US" sz="3500" dirty="0" smtClean="0"/>
              <a:t>F</a:t>
            </a:r>
            <a:r>
              <a:rPr lang="el-GR" sz="3500" dirty="0" smtClean="0"/>
              <a:t>.</a:t>
            </a:r>
            <a:r>
              <a:rPr lang="en-US" sz="3500" dirty="0" smtClean="0"/>
              <a:t>, </a:t>
            </a:r>
            <a:r>
              <a:rPr lang="en-US" sz="3500" dirty="0"/>
              <a:t>eds. Nelson </a:t>
            </a:r>
            <a:r>
              <a:rPr lang="en-US" sz="3500" i="1" dirty="0"/>
              <a:t>Textbook of Pediatrics</a:t>
            </a:r>
            <a:r>
              <a:rPr lang="en-US" sz="3500" dirty="0"/>
              <a:t>. 19th ed. </a:t>
            </a:r>
            <a:endParaRPr lang="el-GR" sz="3500" dirty="0" smtClean="0"/>
          </a:p>
          <a:p>
            <a:pPr marL="0" indent="0">
              <a:buNone/>
            </a:pPr>
            <a:r>
              <a:rPr lang="el-GR" sz="3500" dirty="0"/>
              <a:t> </a:t>
            </a:r>
            <a:r>
              <a:rPr lang="el-GR" sz="3500" dirty="0" smtClean="0"/>
              <a:t>    </a:t>
            </a:r>
            <a:r>
              <a:rPr lang="en-US" sz="3500" dirty="0" smtClean="0"/>
              <a:t>Philadelphia</a:t>
            </a:r>
            <a:r>
              <a:rPr lang="en-US" sz="3500" dirty="0"/>
              <a:t>, PA: Elsevier </a:t>
            </a:r>
            <a:r>
              <a:rPr lang="en-US" sz="3500" dirty="0" smtClean="0"/>
              <a:t>Saunders</a:t>
            </a:r>
            <a:r>
              <a:rPr lang="el-GR" sz="3500" dirty="0" smtClean="0"/>
              <a:t>, </a:t>
            </a:r>
            <a:r>
              <a:rPr lang="en-US" sz="3500" dirty="0" smtClean="0"/>
              <a:t>chap </a:t>
            </a:r>
            <a:r>
              <a:rPr lang="en-US" sz="3500" dirty="0"/>
              <a:t>32</a:t>
            </a:r>
            <a:r>
              <a:rPr lang="en-US" sz="3500" dirty="0" smtClean="0"/>
              <a:t>.</a:t>
            </a:r>
            <a:endParaRPr lang="en-US" sz="3500" dirty="0"/>
          </a:p>
          <a:p>
            <a:pPr marL="0" indent="0">
              <a:buNone/>
            </a:pPr>
            <a:r>
              <a:rPr lang="en-US" sz="3500" dirty="0" smtClean="0"/>
              <a:t>Shipley, K., G., &amp; McAfee, J., &amp; G. (2008).  </a:t>
            </a:r>
            <a:r>
              <a:rPr lang="en-US" sz="3500" i="1" dirty="0" smtClean="0"/>
              <a:t>Assessment </a:t>
            </a:r>
            <a:r>
              <a:rPr lang="en-US" sz="3500" i="1" dirty="0"/>
              <a:t>in Speech-Language Pathology: A Resource Manual </a:t>
            </a:r>
            <a:endParaRPr lang="el-GR" sz="3500" i="1" dirty="0" smtClean="0"/>
          </a:p>
          <a:p>
            <a:pPr marL="0" indent="0">
              <a:buNone/>
            </a:pPr>
            <a:r>
              <a:rPr lang="el-GR" sz="3500" i="1" dirty="0"/>
              <a:t> </a:t>
            </a:r>
            <a:r>
              <a:rPr lang="el-GR" sz="3500" i="1" dirty="0" smtClean="0"/>
              <a:t>    </a:t>
            </a:r>
            <a:r>
              <a:rPr lang="en-US" sz="3500" i="1" dirty="0" smtClean="0"/>
              <a:t>Spiral-bound</a:t>
            </a:r>
            <a:r>
              <a:rPr lang="en-US" sz="3500" dirty="0" smtClean="0"/>
              <a:t>. </a:t>
            </a:r>
            <a:r>
              <a:rPr lang="el-GR" sz="3500" dirty="0" smtClean="0"/>
              <a:t> </a:t>
            </a:r>
            <a:r>
              <a:rPr lang="en-US" sz="3500" dirty="0" smtClean="0"/>
              <a:t>Delmar Cengage Learning. Clifton Park, USA.</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116748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Χρήσιμες ιστοσελίδες</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1400" dirty="0">
                <a:hlinkClick r:id="rId2"/>
              </a:rPr>
              <a:t>http://www.selle.gr</a:t>
            </a:r>
            <a:r>
              <a:rPr lang="en-US" sz="1400" dirty="0" smtClean="0">
                <a:hlinkClick r:id="rId2"/>
              </a:rPr>
              <a:t>/</a:t>
            </a:r>
            <a:r>
              <a:rPr lang="el-GR" sz="1400" dirty="0" smtClean="0">
                <a:hlinkClick r:id="rId2"/>
              </a:rPr>
              <a:t> </a:t>
            </a:r>
          </a:p>
          <a:p>
            <a:pPr marL="0" indent="0">
              <a:buNone/>
            </a:pPr>
            <a:r>
              <a:rPr lang="en-US" sz="1400" dirty="0">
                <a:hlinkClick r:id="rId2"/>
              </a:rPr>
              <a:t>http://www.logopedists.gr/logopedists</a:t>
            </a:r>
            <a:r>
              <a:rPr lang="en-US" sz="1400" dirty="0" smtClean="0">
                <a:hlinkClick r:id="rId2"/>
              </a:rPr>
              <a:t>/</a:t>
            </a:r>
            <a:endParaRPr lang="el-GR" sz="1400" dirty="0" smtClean="0">
              <a:hlinkClick r:id="rId2"/>
            </a:endParaRPr>
          </a:p>
          <a:p>
            <a:pPr marL="0" indent="0">
              <a:buNone/>
            </a:pPr>
            <a:r>
              <a:rPr lang="en-US" sz="1400" dirty="0">
                <a:hlinkClick r:id="rId2"/>
              </a:rPr>
              <a:t>http://www.logotherapia.gr</a:t>
            </a:r>
            <a:r>
              <a:rPr lang="en-US" sz="1400" dirty="0" smtClean="0">
                <a:hlinkClick r:id="rId2"/>
              </a:rPr>
              <a:t>/</a:t>
            </a:r>
          </a:p>
          <a:p>
            <a:pPr marL="0" indent="0">
              <a:buNone/>
            </a:pPr>
            <a:r>
              <a:rPr lang="en-US" sz="1400" dirty="0" smtClean="0">
                <a:hlinkClick r:id="rId2"/>
              </a:rPr>
              <a:t>http</a:t>
            </a:r>
            <a:r>
              <a:rPr lang="en-US" sz="1400" dirty="0">
                <a:hlinkClick r:id="rId2"/>
              </a:rPr>
              <a:t>://</a:t>
            </a:r>
            <a:r>
              <a:rPr lang="en-US" sz="1400" dirty="0" smtClean="0">
                <a:hlinkClick r:id="rId2"/>
              </a:rPr>
              <a:t>www.asha.org/public/speech/disorders/ChildSandL.htm</a:t>
            </a:r>
          </a:p>
          <a:p>
            <a:pPr marL="0" indent="0">
              <a:buNone/>
            </a:pPr>
            <a:r>
              <a:rPr lang="en-US" sz="1400" dirty="0">
                <a:hlinkClick r:id="rId2"/>
              </a:rPr>
              <a:t>http://www.nidcd.nih.gov/health/voice/pages/specific-language-impairment.aspx</a:t>
            </a:r>
            <a:endParaRPr lang="el-GR" sz="1400" dirty="0" smtClean="0">
              <a:hlinkClick r:id="rId2"/>
            </a:endParaRPr>
          </a:p>
          <a:p>
            <a:pPr marL="0" indent="0">
              <a:buNone/>
            </a:pPr>
            <a:r>
              <a:rPr lang="en-US" sz="1400" dirty="0" smtClean="0">
                <a:hlinkClick r:id="rId2"/>
              </a:rPr>
              <a:t>http</a:t>
            </a:r>
            <a:r>
              <a:rPr lang="en-US" sz="1400" dirty="0">
                <a:hlinkClick r:id="rId2"/>
              </a:rPr>
              <a:t>://</a:t>
            </a:r>
            <a:r>
              <a:rPr lang="en-US" sz="1400" dirty="0" smtClean="0">
                <a:hlinkClick r:id="rId2"/>
              </a:rPr>
              <a:t>repository.edulll.gr/edulll/retrieve/3613/1059.pdf</a:t>
            </a:r>
            <a:endParaRPr lang="el-GR" sz="1400" dirty="0" smtClean="0"/>
          </a:p>
          <a:p>
            <a:pPr marL="0" indent="0">
              <a:buNone/>
            </a:pPr>
            <a:r>
              <a:rPr lang="en-US" sz="1400" dirty="0" smtClean="0"/>
              <a:t>kday-v.thess.sch.gr/</a:t>
            </a:r>
            <a:r>
              <a:rPr lang="en-US" sz="1400" dirty="0" err="1" smtClean="0"/>
              <a:t>wp</a:t>
            </a:r>
            <a:r>
              <a:rPr lang="en-US" sz="1400" dirty="0" smtClean="0"/>
              <a:t>-content/uploads/ny2.doc</a:t>
            </a:r>
            <a:endParaRPr lang="el-GR" sz="1400" dirty="0" smtClean="0"/>
          </a:p>
          <a:p>
            <a:pPr marL="0" indent="0">
              <a:buNone/>
            </a:pPr>
            <a:r>
              <a:rPr lang="en-US" sz="1400" dirty="0">
                <a:hlinkClick r:id="rId3"/>
              </a:rPr>
              <a:t>http://</a:t>
            </a:r>
            <a:r>
              <a:rPr lang="en-US" sz="1400" dirty="0" smtClean="0">
                <a:hlinkClick r:id="rId3"/>
              </a:rPr>
              <a:t>dipe.mes.sch.gr/index_htm_files/praktika_imeridas_eid_agogis_2013.pdf</a:t>
            </a:r>
            <a:endParaRPr lang="el-GR" sz="1400" dirty="0" smtClean="0"/>
          </a:p>
          <a:p>
            <a:pPr marL="0" indent="0">
              <a:buNone/>
            </a:pPr>
            <a:endParaRPr lang="el-GR" sz="1400" dirty="0" smtClean="0"/>
          </a:p>
          <a:p>
            <a:endParaRPr lang="el-GR" sz="2000" dirty="0" smtClean="0"/>
          </a:p>
          <a:p>
            <a:endParaRPr lang="el-GR" sz="2000" dirty="0"/>
          </a:p>
          <a:p>
            <a:endParaRPr lang="el-GR" sz="2000" dirty="0" smtClean="0"/>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Tree>
    <p:extLst>
      <p:ext uri="{BB962C8B-B14F-4D97-AF65-F5344CB8AC3E}">
        <p14:creationId xmlns:p14="http://schemas.microsoft.com/office/powerpoint/2010/main" val="417776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5,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938990"/>
          </a:xfrm>
          <a:prstGeom prst="rect">
            <a:avLst/>
          </a:prstGeom>
        </p:spPr>
        <p:txBody>
          <a:bodyPr wrap="square" lIns="91436" tIns="45719" rIns="91436" bIns="45719">
            <a:spAutoFit/>
          </a:bodyPr>
          <a:lstStyle/>
          <a:p>
            <a:pPr algn="just"/>
            <a:endParaRPr lang="el-GR" sz="2400" dirty="0" smtClean="0">
              <a:solidFill>
                <a:schemeClr val="bg1">
                  <a:lumMod val="50000"/>
                </a:schemeClr>
              </a:solidFill>
              <a:hlinkClick r:id="rId5"/>
            </a:endParaRPr>
          </a:p>
          <a:p>
            <a:pPr algn="just"/>
            <a:r>
              <a:rPr lang="el-GR" sz="2400" dirty="0" err="1">
                <a:solidFill>
                  <a:schemeClr val="bg1">
                    <a:lumMod val="50000"/>
                  </a:schemeClr>
                </a:solidFill>
              </a:rPr>
              <a:t>Ζακοπούλου</a:t>
            </a:r>
            <a:r>
              <a:rPr lang="en-US" sz="2400" dirty="0">
                <a:solidFill>
                  <a:schemeClr val="bg1">
                    <a:lumMod val="50000"/>
                  </a:schemeClr>
                </a:solidFill>
              </a:rPr>
              <a:t>,</a:t>
            </a:r>
            <a:r>
              <a:rPr lang="el-GR" sz="2400" dirty="0">
                <a:solidFill>
                  <a:schemeClr val="bg1">
                    <a:lumMod val="50000"/>
                  </a:schemeClr>
                </a:solidFill>
              </a:rPr>
              <a:t> Β. (2015).</a:t>
            </a:r>
            <a:r>
              <a:rPr lang="en-US" sz="2400" dirty="0">
                <a:solidFill>
                  <a:schemeClr val="bg1">
                    <a:lumMod val="50000"/>
                  </a:schemeClr>
                </a:solidFill>
              </a:rPr>
              <a:t> </a:t>
            </a:r>
            <a:r>
              <a:rPr lang="el-GR" sz="2400" dirty="0">
                <a:solidFill>
                  <a:schemeClr val="bg1">
                    <a:lumMod val="50000"/>
                  </a:schemeClr>
                </a:solidFill>
              </a:rPr>
              <a:t>Μαθησιακές 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περιβάλλον.</a:t>
            </a:r>
            <a:r>
              <a:rPr lang="en-US" sz="2400" dirty="0">
                <a:solidFill>
                  <a:schemeClr val="bg1">
                    <a:lumMod val="50000"/>
                  </a:schemeClr>
                </a:solidFill>
              </a:rPr>
              <a:t> TEI </a:t>
            </a:r>
            <a:r>
              <a:rPr lang="el-GR" sz="2400" dirty="0">
                <a:solidFill>
                  <a:schemeClr val="bg1">
                    <a:lumMod val="50000"/>
                  </a:schemeClr>
                </a:solidFill>
              </a:rPr>
              <a:t>ΗΠΕΙΡΟΥ. Διαθέσιμο από: </a:t>
            </a:r>
          </a:p>
          <a:p>
            <a:pPr algn="just"/>
            <a:r>
              <a:rPr lang="en-US" sz="2400" dirty="0">
                <a:solidFill>
                  <a:schemeClr val="bg1">
                    <a:lumMod val="50000"/>
                  </a:schemeClr>
                </a:solidFill>
                <a:hlinkClick r:id="rId5"/>
              </a:rPr>
              <a:t>http://eclass.teiep.gr/courses/LOGO101/</a:t>
            </a:r>
            <a:endParaRPr lang="el-GR" sz="2400" dirty="0">
              <a:solidFill>
                <a:schemeClr val="bg1">
                  <a:lumMod val="50000"/>
                </a:schemeClr>
              </a:solidFill>
            </a:endParaRPr>
          </a:p>
          <a:p>
            <a:pPr algn="just"/>
            <a:endParaRPr lang="el-GR" sz="2400" dirty="0">
              <a:solidFill>
                <a:schemeClr val="bg1">
                  <a:lumMod val="50000"/>
                </a:schemeClr>
              </a:solidFill>
              <a:hlinkClick r:id="rId5"/>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a:t>
            </a:r>
            <a:r>
              <a:rPr lang="en-US" sz="1200" dirty="0" smtClean="0">
                <a:solidFill>
                  <a:schemeClr val="bg1"/>
                </a:solidFill>
              </a:rPr>
              <a:t>5</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n-US" sz="1200" dirty="0" smtClean="0">
                <a:solidFill>
                  <a:schemeClr val="bg1"/>
                </a:solidFill>
              </a:rPr>
              <a:t> 5</a:t>
            </a:r>
            <a:r>
              <a:rPr lang="el-GR" sz="1200" dirty="0" smtClean="0">
                <a:solidFill>
                  <a:schemeClr val="bg1"/>
                </a:solidFill>
              </a:rPr>
              <a:t>,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Σκοποί  </a:t>
            </a:r>
            <a:r>
              <a:rPr lang="el-GR" smtClean="0"/>
              <a:t>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Στο τέλος της ενότητας οι φοιτητές πρέπει να γνωρίζουν  : </a:t>
            </a:r>
            <a:endParaRPr lang="en-US" dirty="0" smtClean="0"/>
          </a:p>
          <a:p>
            <a:pPr>
              <a:buFont typeface="Wingdings" panose="05000000000000000000" pitchFamily="2" charset="2"/>
              <a:buChar char="ü"/>
            </a:pPr>
            <a:r>
              <a:rPr lang="en-US" dirty="0"/>
              <a:t> </a:t>
            </a:r>
            <a:r>
              <a:rPr lang="el-GR" dirty="0" smtClean="0"/>
              <a:t>τι είναι δυσλεξία και ποια τα είδη της</a:t>
            </a:r>
          </a:p>
          <a:p>
            <a:pPr>
              <a:buFont typeface="Wingdings" panose="05000000000000000000" pitchFamily="2" charset="2"/>
              <a:buChar char="ü"/>
            </a:pPr>
            <a:r>
              <a:rPr lang="el-GR" dirty="0" smtClean="0"/>
              <a:t>Ποια τα κλινικά χαρακτηριστικά της</a:t>
            </a:r>
          </a:p>
          <a:p>
            <a:pPr>
              <a:buFont typeface="Wingdings" panose="05000000000000000000" pitchFamily="2" charset="2"/>
              <a:buChar char="ü"/>
            </a:pPr>
            <a:r>
              <a:rPr lang="el-GR" dirty="0" smtClean="0"/>
              <a:t>Ποιες είναι οι κατάλληλες δραστηριότητες και στρατηγικές για το κάθε είδος δυσλεξίας</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 από 2)</a:t>
            </a:r>
            <a:endParaRPr lang="el-GR"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l-GR" sz="3500" dirty="0" smtClean="0"/>
              <a:t>Δυσλεξία: θεωρητικές προσεγγίσεις</a:t>
            </a:r>
          </a:p>
          <a:p>
            <a:pPr marL="514350" indent="-514350">
              <a:buAutoNum type="arabicPeriod"/>
            </a:pPr>
            <a:r>
              <a:rPr lang="el-GR" sz="3500" dirty="0" smtClean="0"/>
              <a:t>Είδη δυσλεξίας</a:t>
            </a:r>
          </a:p>
          <a:p>
            <a:pPr marL="0" indent="0">
              <a:buNone/>
            </a:pPr>
            <a:r>
              <a:rPr lang="el-GR" dirty="0"/>
              <a:t>      2.1. Περιφερειακή </a:t>
            </a:r>
            <a:r>
              <a:rPr lang="el-GR" dirty="0" smtClean="0"/>
              <a:t>δυσλεξία</a:t>
            </a:r>
          </a:p>
          <a:p>
            <a:pPr marL="0" indent="0">
              <a:buNone/>
            </a:pPr>
            <a:r>
              <a:rPr lang="el-GR" dirty="0"/>
              <a:t>      2.2. Κεντρική (Εστιακή) </a:t>
            </a:r>
            <a:r>
              <a:rPr lang="el-GR" dirty="0" smtClean="0"/>
              <a:t>Δυσλεξία</a:t>
            </a:r>
          </a:p>
          <a:p>
            <a:pPr marL="0" indent="0">
              <a:buNone/>
            </a:pPr>
            <a:r>
              <a:rPr lang="el-GR" dirty="0"/>
              <a:t>          2.2.1. Επιφανειακή </a:t>
            </a:r>
            <a:r>
              <a:rPr lang="el-GR" dirty="0" smtClean="0"/>
              <a:t>Δυσλεξία</a:t>
            </a:r>
          </a:p>
          <a:p>
            <a:pPr marL="0" indent="0">
              <a:buNone/>
            </a:pPr>
            <a:r>
              <a:rPr lang="el-GR" dirty="0"/>
              <a:t> </a:t>
            </a:r>
            <a:r>
              <a:rPr lang="el-GR" dirty="0" smtClean="0"/>
              <a:t>         2.2.2</a:t>
            </a:r>
            <a:r>
              <a:rPr lang="el-GR" dirty="0"/>
              <a:t>. Φωνολογική Δυσλεξία</a:t>
            </a:r>
            <a:endParaRPr lang="el-GR" dirty="0" smtClean="0"/>
          </a:p>
          <a:p>
            <a:pPr marL="0" indent="0">
              <a:buNone/>
            </a:pPr>
            <a:r>
              <a:rPr lang="el-GR" dirty="0" smtClean="0"/>
              <a:t> </a:t>
            </a:r>
            <a:endParaRPr lang="el-GR" dirty="0"/>
          </a:p>
          <a:p>
            <a:pPr marL="514350" indent="-514350">
              <a:buAutoNum type="arabicPeriod"/>
            </a:pP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Περιεχόμενα </a:t>
            </a:r>
            <a:r>
              <a:rPr lang="el-GR" dirty="0" smtClean="0"/>
              <a:t>ενότητας (2 από 2)</a:t>
            </a:r>
            <a:endParaRPr lang="el-GR" dirty="0"/>
          </a:p>
        </p:txBody>
      </p:sp>
      <p:sp>
        <p:nvSpPr>
          <p:cNvPr id="3" name="Θέση περιεχομένου 2"/>
          <p:cNvSpPr>
            <a:spLocks noGrp="1"/>
          </p:cNvSpPr>
          <p:nvPr>
            <p:ph idx="1"/>
          </p:nvPr>
        </p:nvSpPr>
        <p:spPr/>
        <p:txBody>
          <a:bodyPr/>
          <a:lstStyle/>
          <a:p>
            <a:pPr marL="0" indent="0">
              <a:buNone/>
            </a:pPr>
            <a:r>
              <a:rPr lang="el-GR" dirty="0"/>
              <a:t>            2.2.3. Σημασιολογικού τύπου </a:t>
            </a:r>
            <a:r>
              <a:rPr lang="el-GR" dirty="0" smtClean="0"/>
              <a:t>Δυσλεξία</a:t>
            </a:r>
          </a:p>
          <a:p>
            <a:pPr marL="0" indent="0">
              <a:buNone/>
            </a:pPr>
            <a:r>
              <a:rPr lang="el-GR" dirty="0"/>
              <a:t>            2.2.4. Βαθιά </a:t>
            </a:r>
            <a:r>
              <a:rPr lang="el-GR" dirty="0" smtClean="0"/>
              <a:t>Δυσλεξία</a:t>
            </a:r>
          </a:p>
          <a:p>
            <a:pPr marL="514350" indent="-514350">
              <a:buFont typeface="+mj-lt"/>
              <a:buAutoNum type="arabicPeriod" startAt="3"/>
            </a:pPr>
            <a:r>
              <a:rPr lang="el-GR" dirty="0"/>
              <a:t>Κατάλληλες δραστηριότητες και </a:t>
            </a:r>
            <a:r>
              <a:rPr lang="el-GR" dirty="0" smtClean="0"/>
              <a:t>στρατηγικές για την</a:t>
            </a:r>
          </a:p>
          <a:p>
            <a:pPr marL="0" indent="0">
              <a:buNone/>
            </a:pPr>
            <a:r>
              <a:rPr lang="el-GR" dirty="0" smtClean="0"/>
              <a:t>      3.1. Περιφερειακή δυσλεξία</a:t>
            </a:r>
          </a:p>
          <a:p>
            <a:pPr marL="0" indent="0">
              <a:buNone/>
            </a:pPr>
            <a:r>
              <a:rPr lang="el-GR" dirty="0"/>
              <a:t> </a:t>
            </a:r>
            <a:r>
              <a:rPr lang="el-GR" dirty="0" smtClean="0"/>
              <a:t>     3.2</a:t>
            </a:r>
            <a:r>
              <a:rPr lang="el-GR" dirty="0"/>
              <a:t>. Κεντρική (Εστιακή) Δυσλεξία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227131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a:t>Είδη ειδικών μαθησιακών δυσκολιών:</a:t>
            </a:r>
            <a:br>
              <a:rPr lang="el-GR" dirty="0"/>
            </a:br>
            <a:r>
              <a:rPr lang="el-GR" dirty="0"/>
              <a:t>Δυσλεξία</a:t>
            </a:r>
            <a:br>
              <a:rPr lang="el-GR" dirty="0"/>
            </a:br>
            <a:endParaRPr lang="el-GR" dirty="0"/>
          </a:p>
        </p:txBody>
      </p:sp>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Δυσλεξία (1 από 3)</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sz="4600" dirty="0"/>
              <a:t>Α. Θεωρητικές προσεγγίσεις</a:t>
            </a:r>
          </a:p>
          <a:p>
            <a:pPr marL="0" indent="0">
              <a:buNone/>
            </a:pPr>
            <a:r>
              <a:rPr lang="el-GR" sz="4100" dirty="0"/>
              <a:t>Αρχικά η δυσλεξία αποτελούσε μέρος της </a:t>
            </a:r>
            <a:r>
              <a:rPr lang="el-GR" sz="4100" dirty="0" err="1"/>
              <a:t>δυσφασίας</a:t>
            </a:r>
            <a:r>
              <a:rPr lang="el-GR" sz="4100" dirty="0"/>
              <a:t>.</a:t>
            </a:r>
          </a:p>
          <a:p>
            <a:pPr marL="0" indent="0">
              <a:buNone/>
            </a:pPr>
            <a:r>
              <a:rPr lang="el-GR" sz="4100" b="1" dirty="0"/>
              <a:t>Δύο οι ερμηνευτικές προσεγγίσεις</a:t>
            </a:r>
            <a:r>
              <a:rPr lang="el-GR" sz="4100" dirty="0"/>
              <a:t>: </a:t>
            </a:r>
          </a:p>
          <a:p>
            <a:pPr marL="514350" indent="-246063">
              <a:buFont typeface="+mj-lt"/>
              <a:buAutoNum type="arabicPeriod"/>
            </a:pPr>
            <a:r>
              <a:rPr lang="el-GR" sz="3400" dirty="0"/>
              <a:t>ψυχοπαιδαγωγική/γλωσσολογική</a:t>
            </a:r>
          </a:p>
          <a:p>
            <a:pPr marL="514350" indent="-246063">
              <a:buFont typeface="+mj-lt"/>
              <a:buAutoNum type="arabicPeriod"/>
            </a:pPr>
            <a:r>
              <a:rPr lang="el-GR" sz="3400" dirty="0" err="1"/>
              <a:t>νευροφυσιολογική</a:t>
            </a:r>
            <a:r>
              <a:rPr lang="el-GR" sz="3400" dirty="0"/>
              <a:t>:</a:t>
            </a:r>
          </a:p>
          <a:p>
            <a:pPr marL="0" indent="0">
              <a:buNone/>
            </a:pPr>
            <a:r>
              <a:rPr lang="el-GR" sz="3400" dirty="0"/>
              <a:t>     </a:t>
            </a:r>
            <a:r>
              <a:rPr lang="el-GR" sz="3400" dirty="0" smtClean="0"/>
              <a:t> α</a:t>
            </a:r>
            <a:r>
              <a:rPr lang="el-GR" sz="3400" dirty="0"/>
              <a:t>) διαταραχές εγκεφάλου</a:t>
            </a:r>
          </a:p>
          <a:p>
            <a:pPr marL="0" indent="0">
              <a:buNone/>
            </a:pPr>
            <a:r>
              <a:rPr lang="el-GR" sz="3400" dirty="0" smtClean="0"/>
              <a:t>      β</a:t>
            </a:r>
            <a:r>
              <a:rPr lang="el-GR" sz="3400" dirty="0"/>
              <a:t>) διαφοροποίηση στο «χάρτη» λειτουργιών  του εγκεφάλου</a:t>
            </a:r>
          </a:p>
          <a:p>
            <a:endParaRPr lang="el-GR" dirty="0"/>
          </a:p>
          <a:p>
            <a:endParaRPr lang="el-GR" dirty="0"/>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23376999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3258</TotalTime>
  <Words>2641</Words>
  <Application>Microsoft Office PowerPoint</Application>
  <PresentationFormat>Προβολή στην οθόνη (16:10)</PresentationFormat>
  <Paragraphs>277</Paragraphs>
  <Slides>49</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49</vt:i4>
      </vt:variant>
    </vt:vector>
  </HeadingPairs>
  <TitlesOfParts>
    <vt:vector size="53" baseType="lpstr">
      <vt:lpstr>Arial</vt:lpstr>
      <vt:lpstr>Calibri</vt:lpstr>
      <vt:lpstr>Wingdings</vt:lpstr>
      <vt:lpstr>Θέμα του Office</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vt:lpstr>
      <vt:lpstr>Περιεχόμενα ενότητας (1 από 2)</vt:lpstr>
      <vt:lpstr>Περιεχόμενα ενότητας (2 από 2)</vt:lpstr>
      <vt:lpstr>Είδη ειδικών μαθησιακών δυσκολιών: Δυσλεξία </vt:lpstr>
      <vt:lpstr>Δυσλεξία (1 από 3)</vt:lpstr>
      <vt:lpstr>Δυσλεξία (2 από 3)</vt:lpstr>
      <vt:lpstr>Δυσλεξία (3 από 3)</vt:lpstr>
      <vt:lpstr>Είδη δυσλεξίας:</vt:lpstr>
      <vt:lpstr>Α.  Περιφερειακή δυσλεξία (1 από 2) : </vt:lpstr>
      <vt:lpstr>Α.  Περιφερειακή δυσλεξία (2 από 2): </vt:lpstr>
      <vt:lpstr>Β.Κεντρική (Εστιακή) Δυσλεξία  (1 από 5):</vt:lpstr>
      <vt:lpstr>Β. Κεντρική (Εστιακή) Δυσλεξία  (2 από 5):</vt:lpstr>
      <vt:lpstr>Β. Κεντρική (Εστιακή) Δυσλεξία  (3 από 5):</vt:lpstr>
      <vt:lpstr>Β. Κεντρική (Εστιακή) Δυσλεξία  (4 από 5):</vt:lpstr>
      <vt:lpstr>Β. Κεντρική (Εστιακή) Δυσλεξία (5 από 5) :</vt:lpstr>
      <vt:lpstr> Κατάλληλες δραστηριότητες και στρατηγικές (1 από 5)    : </vt:lpstr>
      <vt:lpstr> Κατάλληλες δραστηριότητες και στρατηγικές (2 από 5)  : </vt:lpstr>
      <vt:lpstr> Κατάλληλες δραστηριότητες και στρατηγικές  (3 από 5)      : </vt:lpstr>
      <vt:lpstr>Α. Περιφερειακή δυσλεξία (4 από 5):</vt:lpstr>
      <vt:lpstr>Α. Περιφερειακή δυσλεξία(5 από 5) :</vt:lpstr>
      <vt:lpstr>Β. Κεντρική (Εστιακή) Δυσλεξία  (1 από 7):</vt:lpstr>
      <vt:lpstr>Β. Κεντρική (Εστιακή) Δυσλεξία  (2 από 7):</vt:lpstr>
      <vt:lpstr>Β. Κεντρική (Εστιακή) Δυσλεξία (3 από 7): </vt:lpstr>
      <vt:lpstr>Β. Κεντρική (Εστιακή) Δυσλεξία  (4 από 7):</vt:lpstr>
      <vt:lpstr>Β. Κεντρική (Εστιακή) Δυσλεξία  (5 από 7):</vt:lpstr>
      <vt:lpstr>Β. Κεντρική (Εστιακή) Δυσλεξία (6 από 7):</vt:lpstr>
      <vt:lpstr>Β. Κεντρική (Εστιακή) Δυσλεξία  (7 από 7):</vt:lpstr>
      <vt:lpstr>«Βαθιά Δυσλεξία» (1 από 3):     :</vt:lpstr>
      <vt:lpstr>«Βαθιά Δυσλεξία» (2 από 3):         :</vt:lpstr>
      <vt:lpstr>«Βαθιά Δυσλεξία» (3 από 3):      :</vt:lpstr>
      <vt:lpstr>Επίκτητη Δυσλεξία (acquired dyslexia) (1 από 3):</vt:lpstr>
      <vt:lpstr>Επίκτητη Δυσλεξία (acquired dyslexia) (2 από 3):</vt:lpstr>
      <vt:lpstr>Επίκτητη Δυσλεξία (3 από 3):</vt:lpstr>
      <vt:lpstr>Βιβλιογραφία (1 από 5)</vt:lpstr>
      <vt:lpstr>Βιβλιογραφία (2 από 5)</vt:lpstr>
      <vt:lpstr>Βιβλιογραφία (3 από 5)</vt:lpstr>
      <vt:lpstr>Βιβλίογραφία (4 από 5)</vt:lpstr>
      <vt:lpstr>Βιβλιογραφία ξενόγλωσση (5 από 5)</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323</cp:revision>
  <dcterms:created xsi:type="dcterms:W3CDTF">2012-09-06T09:03:05Z</dcterms:created>
  <dcterms:modified xsi:type="dcterms:W3CDTF">2015-11-14T09:00:30Z</dcterms:modified>
</cp:coreProperties>
</file>