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89" r:id="rId3"/>
    <p:sldId id="257" r:id="rId4"/>
    <p:sldId id="259" r:id="rId5"/>
    <p:sldId id="261" r:id="rId6"/>
    <p:sldId id="526" r:id="rId7"/>
    <p:sldId id="452" r:id="rId8"/>
    <p:sldId id="489" r:id="rId9"/>
    <p:sldId id="490" r:id="rId10"/>
    <p:sldId id="502" r:id="rId11"/>
    <p:sldId id="491" r:id="rId12"/>
    <p:sldId id="503" r:id="rId13"/>
    <p:sldId id="504" r:id="rId14"/>
    <p:sldId id="505" r:id="rId15"/>
    <p:sldId id="492" r:id="rId16"/>
    <p:sldId id="506" r:id="rId17"/>
    <p:sldId id="493" r:id="rId18"/>
    <p:sldId id="507" r:id="rId19"/>
    <p:sldId id="509" r:id="rId20"/>
    <p:sldId id="510" r:id="rId21"/>
    <p:sldId id="495" r:id="rId22"/>
    <p:sldId id="512" r:id="rId23"/>
    <p:sldId id="513" r:id="rId24"/>
    <p:sldId id="514" r:id="rId25"/>
    <p:sldId id="496" r:id="rId26"/>
    <p:sldId id="516" r:id="rId27"/>
    <p:sldId id="517" r:id="rId28"/>
    <p:sldId id="518" r:id="rId29"/>
    <p:sldId id="515" r:id="rId30"/>
    <p:sldId id="519" r:id="rId31"/>
    <p:sldId id="520" r:id="rId32"/>
    <p:sldId id="498" r:id="rId33"/>
    <p:sldId id="521" r:id="rId34"/>
    <p:sldId id="522" r:id="rId35"/>
    <p:sldId id="523" r:id="rId36"/>
    <p:sldId id="524" r:id="rId37"/>
    <p:sldId id="500" r:id="rId38"/>
    <p:sldId id="525" r:id="rId39"/>
    <p:sldId id="453" r:id="rId40"/>
    <p:sldId id="454" r:id="rId41"/>
    <p:sldId id="450" r:id="rId42"/>
    <p:sldId id="527" r:id="rId43"/>
    <p:sldId id="528" r:id="rId44"/>
    <p:sldId id="351" r:id="rId45"/>
    <p:sldId id="291" r:id="rId46"/>
    <p:sldId id="292" r:id="rId47"/>
    <p:sldId id="293" r:id="rId48"/>
    <p:sldId id="294" r:id="rId49"/>
    <p:sldId id="295" r:id="rId50"/>
    <p:sldId id="280" r:id="rId51"/>
  </p:sldIdLst>
  <p:sldSz cx="9144000" cy="5715000" type="screen16x10"/>
  <p:notesSz cx="6858000" cy="9144000"/>
  <p:custDataLst>
    <p:tags r:id="rId5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8" autoAdjust="0"/>
    <p:restoredTop sz="99309" autoAdjust="0"/>
  </p:normalViewPr>
  <p:slideViewPr>
    <p:cSldViewPr>
      <p:cViewPr varScale="1">
        <p:scale>
          <a:sx n="89" d="100"/>
          <a:sy n="89" d="100"/>
        </p:scale>
        <p:origin x="9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585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ipe.mes.sch.gr/index_htm_files/praktika_imeridas_eid_agogis_2013.pdf" TargetMode="External"/><Relationship Id="rId2" Type="http://schemas.openxmlformats.org/officeDocument/2006/relationships/hyperlink" Target="http://repository.edulll.gr/edulll/retrieve/3613/1059.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6: </a:t>
            </a:r>
            <a:r>
              <a:rPr lang="el-GR" sz="2800" b="1" dirty="0" smtClean="0"/>
              <a:t>Άλλα είδη ειδικών </a:t>
            </a:r>
            <a:r>
              <a:rPr lang="el-GR" sz="2800" b="1" dirty="0"/>
              <a:t>μαθησιακών δυσκολιών</a:t>
            </a:r>
            <a:r>
              <a:rPr lang="el-GR" sz="2800" b="1" dirty="0" smtClean="0"/>
              <a:t>: </a:t>
            </a:r>
            <a:r>
              <a:rPr lang="el-GR" sz="2800" b="1" dirty="0" err="1" smtClean="0"/>
              <a:t>Δυσγραφία</a:t>
            </a:r>
            <a:r>
              <a:rPr lang="el-GR" sz="2800" b="1" dirty="0" smtClean="0"/>
              <a:t>, </a:t>
            </a:r>
            <a:r>
              <a:rPr lang="el-GR" sz="2800" b="1" dirty="0" err="1" smtClean="0"/>
              <a:t>δυσορθογραφία</a:t>
            </a:r>
            <a:r>
              <a:rPr lang="el-GR" sz="2800" b="1" dirty="0" smtClean="0"/>
              <a:t>, </a:t>
            </a:r>
            <a:r>
              <a:rPr lang="el-GR" sz="2800" b="1" dirty="0" err="1" smtClean="0"/>
              <a:t>δυσαναγνωσία</a:t>
            </a:r>
            <a:r>
              <a:rPr lang="el-GR" sz="2800" b="1" dirty="0" smtClean="0"/>
              <a:t>, </a:t>
            </a:r>
            <a:r>
              <a:rPr lang="el-GR" sz="2800" b="1" dirty="0" err="1" smtClean="0"/>
              <a:t>δυσαριθμησία</a:t>
            </a:r>
            <a:r>
              <a:rPr lang="el-GR" sz="2800" b="1" dirty="0"/>
              <a:t/>
            </a:r>
            <a:br>
              <a:rPr lang="el-GR" sz="2800" b="1" dirty="0"/>
            </a:br>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l-GR" altLang="el-GR" dirty="0" smtClean="0"/>
              <a:t>Έξι τύποι </a:t>
            </a:r>
            <a:r>
              <a:rPr lang="el-GR" altLang="el-GR" dirty="0" err="1" smtClean="0"/>
              <a:t>δυσαριθμησίας</a:t>
            </a:r>
            <a:r>
              <a:rPr lang="el-GR" altLang="el-GR" dirty="0" smtClean="0"/>
              <a:t> (2 από 2)</a:t>
            </a:r>
            <a:endParaRPr lang="en-GB" altLang="el-GR" dirty="0"/>
          </a:p>
        </p:txBody>
      </p:sp>
      <p:sp>
        <p:nvSpPr>
          <p:cNvPr id="117763" name="Rectangle 3"/>
          <p:cNvSpPr>
            <a:spLocks noGrp="1" noChangeArrowheads="1"/>
          </p:cNvSpPr>
          <p:nvPr>
            <p:ph type="body" idx="1"/>
          </p:nvPr>
        </p:nvSpPr>
        <p:spPr/>
        <p:txBody>
          <a:bodyPr/>
          <a:lstStyle/>
          <a:p>
            <a:r>
              <a:rPr lang="el-GR" altLang="el-GR" dirty="0" smtClean="0"/>
              <a:t>Λειτουργική: εκτέλεση μαθηματικών πράξεων</a:t>
            </a:r>
          </a:p>
          <a:p>
            <a:r>
              <a:rPr lang="el-GR" altLang="el-GR" dirty="0" err="1" smtClean="0"/>
              <a:t>Ιδεογνωστική</a:t>
            </a:r>
            <a:r>
              <a:rPr lang="el-GR" altLang="el-GR" dirty="0" smtClean="0"/>
              <a:t>: κατανόηση των μαθηματικών και γνωστικών διεργασιών (τεκμηρίωση)</a:t>
            </a:r>
          </a:p>
          <a:p>
            <a:r>
              <a:rPr lang="el-GR" altLang="el-GR" dirty="0" smtClean="0"/>
              <a:t>Γραφολογική: </a:t>
            </a:r>
            <a:r>
              <a:rPr lang="el-GR" altLang="el-GR" dirty="0" err="1" smtClean="0"/>
              <a:t>γραφημική</a:t>
            </a:r>
            <a:r>
              <a:rPr lang="el-GR" altLang="el-GR" dirty="0" smtClean="0"/>
              <a:t> αναπαράσταση των μαθηματικών συμβόλων </a:t>
            </a:r>
            <a:endParaRPr lang="en-GB" altLang="el-GR" dirty="0"/>
          </a:p>
        </p:txBody>
      </p:sp>
    </p:spTree>
    <p:extLst>
      <p:ext uri="{BB962C8B-B14F-4D97-AF65-F5344CB8AC3E}">
        <p14:creationId xmlns:p14="http://schemas.microsoft.com/office/powerpoint/2010/main" val="427084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l-GR" altLang="el-GR" dirty="0" smtClean="0"/>
              <a:t>Παράγοντες </a:t>
            </a:r>
            <a:r>
              <a:rPr lang="el-GR" altLang="el-GR" dirty="0" err="1" smtClean="0"/>
              <a:t>δυσαριθμησίας</a:t>
            </a:r>
            <a:r>
              <a:rPr lang="el-GR" altLang="el-GR" dirty="0" smtClean="0"/>
              <a:t> (1 από 2)</a:t>
            </a:r>
            <a:endParaRPr lang="en-GB" altLang="el-GR" dirty="0"/>
          </a:p>
        </p:txBody>
      </p:sp>
      <p:sp>
        <p:nvSpPr>
          <p:cNvPr id="118787" name="Rectangle 3"/>
          <p:cNvSpPr>
            <a:spLocks noGrp="1" noChangeArrowheads="1"/>
          </p:cNvSpPr>
          <p:nvPr>
            <p:ph type="body" idx="1"/>
          </p:nvPr>
        </p:nvSpPr>
        <p:spPr/>
        <p:txBody>
          <a:bodyPr>
            <a:normAutofit/>
          </a:bodyPr>
          <a:lstStyle/>
          <a:p>
            <a:r>
              <a:rPr lang="el-GR" altLang="el-GR" dirty="0" smtClean="0"/>
              <a:t>Διαταραχές στις σχέσεις χώρου</a:t>
            </a:r>
          </a:p>
          <a:p>
            <a:r>
              <a:rPr lang="el-GR" altLang="el-GR" dirty="0" smtClean="0"/>
              <a:t>Οπτικής αντίληψης-αναγνώρισης συμβόλων</a:t>
            </a:r>
          </a:p>
          <a:p>
            <a:r>
              <a:rPr lang="el-GR" altLang="el-GR" dirty="0" smtClean="0"/>
              <a:t>Γλωσσικών ικανοτήτων</a:t>
            </a:r>
          </a:p>
          <a:p>
            <a:r>
              <a:rPr lang="el-GR" altLang="el-GR" dirty="0"/>
              <a:t>Διαταραχές στη μνήμη και στις γνωστικές στρατηγικές μάθησης</a:t>
            </a:r>
          </a:p>
          <a:p>
            <a:endParaRPr lang="el-GR" altLang="el-GR" dirty="0" smtClean="0"/>
          </a:p>
        </p:txBody>
      </p:sp>
    </p:spTree>
    <p:extLst>
      <p:ext uri="{BB962C8B-B14F-4D97-AF65-F5344CB8AC3E}">
        <p14:creationId xmlns:p14="http://schemas.microsoft.com/office/powerpoint/2010/main" val="62772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l-GR" altLang="el-GR" dirty="0" smtClean="0"/>
              <a:t>Παράγοντες </a:t>
            </a:r>
            <a:r>
              <a:rPr lang="el-GR" altLang="el-GR" dirty="0" err="1" smtClean="0"/>
              <a:t>δυσαριθμησίας</a:t>
            </a:r>
            <a:r>
              <a:rPr lang="el-GR" altLang="el-GR" dirty="0" smtClean="0"/>
              <a:t> (2 από 2)</a:t>
            </a:r>
            <a:endParaRPr lang="en-GB" altLang="el-GR" dirty="0"/>
          </a:p>
        </p:txBody>
      </p:sp>
      <p:sp>
        <p:nvSpPr>
          <p:cNvPr id="118787" name="Rectangle 3"/>
          <p:cNvSpPr>
            <a:spLocks noGrp="1" noChangeArrowheads="1"/>
          </p:cNvSpPr>
          <p:nvPr>
            <p:ph type="body" idx="1"/>
          </p:nvPr>
        </p:nvSpPr>
        <p:spPr/>
        <p:txBody>
          <a:bodyPr>
            <a:normAutofit/>
          </a:bodyPr>
          <a:lstStyle/>
          <a:p>
            <a:r>
              <a:rPr lang="el-GR" altLang="el-GR" dirty="0" smtClean="0"/>
              <a:t>Μικρή διάρκεια προσοχής (ικανότητα μέτρησης, ταξινόμησης, αντιστοίχισης ένα προς ένα</a:t>
            </a:r>
          </a:p>
          <a:p>
            <a:r>
              <a:rPr lang="el-GR" altLang="el-GR" dirty="0" smtClean="0"/>
              <a:t>Ελλιπής κινητική ανάπτυξη</a:t>
            </a:r>
          </a:p>
          <a:p>
            <a:endParaRPr lang="en-GB" altLang="el-GR" dirty="0"/>
          </a:p>
        </p:txBody>
      </p:sp>
      <p:pic>
        <p:nvPicPr>
          <p:cNvPr id="2" name="Εικόνα 1"/>
          <p:cNvPicPr>
            <a:picLocks noChangeAspect="1"/>
          </p:cNvPicPr>
          <p:nvPr/>
        </p:nvPicPr>
        <p:blipFill>
          <a:blip r:embed="rId2"/>
          <a:stretch>
            <a:fillRect/>
          </a:stretch>
        </p:blipFill>
        <p:spPr>
          <a:xfrm>
            <a:off x="3899442" y="3505572"/>
            <a:ext cx="1345115" cy="1247643"/>
          </a:xfrm>
          <a:prstGeom prst="rect">
            <a:avLst/>
          </a:prstGeom>
        </p:spPr>
      </p:pic>
    </p:spTree>
    <p:extLst>
      <p:ext uri="{BB962C8B-B14F-4D97-AF65-F5344CB8AC3E}">
        <p14:creationId xmlns:p14="http://schemas.microsoft.com/office/powerpoint/2010/main" val="284883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Μελέτη Περίπτωσης</a:t>
            </a:r>
            <a:endParaRPr lang="el-GR" dirty="0"/>
          </a:p>
        </p:txBody>
      </p:sp>
      <p:pic>
        <p:nvPicPr>
          <p:cNvPr id="4" name="Εικόνα 3"/>
          <p:cNvPicPr>
            <a:picLocks noChangeAspect="1"/>
          </p:cNvPicPr>
          <p:nvPr/>
        </p:nvPicPr>
        <p:blipFill>
          <a:blip r:embed="rId2"/>
          <a:stretch>
            <a:fillRect/>
          </a:stretch>
        </p:blipFill>
        <p:spPr>
          <a:xfrm>
            <a:off x="3059832" y="3040062"/>
            <a:ext cx="2457450" cy="1857375"/>
          </a:xfrm>
          <a:prstGeom prst="rect">
            <a:avLst/>
          </a:prstGeom>
        </p:spPr>
      </p:pic>
    </p:spTree>
    <p:extLst>
      <p:ext uri="{BB962C8B-B14F-4D97-AF65-F5344CB8AC3E}">
        <p14:creationId xmlns:p14="http://schemas.microsoft.com/office/powerpoint/2010/main" val="344782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049073" y="157428"/>
            <a:ext cx="6840802" cy="1079500"/>
          </a:xfrm>
        </p:spPr>
        <p:txBody>
          <a:bodyPr>
            <a:normAutofit/>
          </a:bodyPr>
          <a:lstStyle/>
          <a:p>
            <a:pPr algn="just"/>
            <a:r>
              <a:rPr lang="el-GR" altLang="el-GR" b="0" dirty="0" smtClean="0"/>
              <a:t>Κλινικά χαρακτηριστικά </a:t>
            </a:r>
            <a:endParaRPr lang="en-GB" altLang="el-GR" b="0" dirty="0"/>
          </a:p>
        </p:txBody>
      </p:sp>
      <p:sp>
        <p:nvSpPr>
          <p:cNvPr id="119811" name="Rectangle 3"/>
          <p:cNvSpPr>
            <a:spLocks noGrp="1" noChangeArrowheads="1"/>
          </p:cNvSpPr>
          <p:nvPr>
            <p:ph type="body" idx="1"/>
          </p:nvPr>
        </p:nvSpPr>
        <p:spPr>
          <a:xfrm>
            <a:off x="911490" y="1416845"/>
            <a:ext cx="7321021" cy="3790156"/>
          </a:xfrm>
        </p:spPr>
        <p:txBody>
          <a:bodyPr>
            <a:noAutofit/>
          </a:bodyPr>
          <a:lstStyle/>
          <a:p>
            <a:pPr marL="0" indent="0" algn="just">
              <a:buNone/>
            </a:pPr>
            <a:r>
              <a:rPr lang="el-GR" altLang="el-GR" dirty="0" smtClean="0"/>
              <a:t>Γερμανό </a:t>
            </a:r>
            <a:r>
              <a:rPr lang="el-GR" altLang="el-GR" dirty="0"/>
              <a:t>αγόρι το οποίο υπέστη εγκεφαλικό επεισόδιο στο αριστερό ημισφαίριο σε ηλικία 6.3 ετών, λίγους μήνες πριν ξεκινήσει το σχολείο. Παρ’ όλο που ανέκτησε πλήρως τις ικανότητες ομιλίας, απέτυχε να αποκτήσει τις ικανότητες του γραπτού λόγου </a:t>
            </a:r>
            <a:r>
              <a:rPr lang="el-GR" altLang="el-GR" dirty="0" smtClean="0"/>
              <a:t>(</a:t>
            </a:r>
            <a:r>
              <a:rPr lang="el-GR" altLang="el-GR" dirty="0" err="1" smtClean="0"/>
              <a:t>Fiori</a:t>
            </a:r>
            <a:r>
              <a:rPr lang="el-GR" altLang="el-GR" dirty="0"/>
              <a:t>, A., </a:t>
            </a:r>
            <a:r>
              <a:rPr lang="el-GR" altLang="el-GR" dirty="0" err="1"/>
              <a:t>et</a:t>
            </a:r>
            <a:r>
              <a:rPr lang="el-GR" altLang="el-GR" dirty="0"/>
              <a:t> </a:t>
            </a:r>
            <a:r>
              <a:rPr lang="el-GR" altLang="el-GR" dirty="0" err="1"/>
              <a:t>al</a:t>
            </a:r>
            <a:r>
              <a:rPr lang="el-GR" altLang="el-GR" dirty="0"/>
              <a:t>., </a:t>
            </a:r>
            <a:r>
              <a:rPr lang="el-GR" altLang="el-GR" dirty="0" smtClean="0"/>
              <a:t>2006).</a:t>
            </a:r>
          </a:p>
        </p:txBody>
      </p:sp>
    </p:spTree>
    <p:extLst>
      <p:ext uri="{BB962C8B-B14F-4D97-AF65-F5344CB8AC3E}">
        <p14:creationId xmlns:p14="http://schemas.microsoft.com/office/powerpoint/2010/main" val="261472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l-GR" altLang="el-GR" dirty="0" smtClean="0"/>
              <a:t>ΙΣΤΟΡΙΚΟ (1 από 6)</a:t>
            </a:r>
            <a:endParaRPr lang="en-GB" altLang="el-GR" dirty="0"/>
          </a:p>
        </p:txBody>
      </p:sp>
      <p:sp>
        <p:nvSpPr>
          <p:cNvPr id="119811" name="Rectangle 3"/>
          <p:cNvSpPr>
            <a:spLocks noGrp="1" noChangeArrowheads="1"/>
          </p:cNvSpPr>
          <p:nvPr>
            <p:ph type="body" idx="1"/>
          </p:nvPr>
        </p:nvSpPr>
        <p:spPr/>
        <p:txBody>
          <a:bodyPr>
            <a:normAutofit/>
          </a:bodyPr>
          <a:lstStyle/>
          <a:p>
            <a:r>
              <a:rPr lang="el-GR" altLang="el-GR" dirty="0" smtClean="0"/>
              <a:t>Ο </a:t>
            </a:r>
            <a:r>
              <a:rPr lang="en-US" altLang="el-GR" dirty="0" smtClean="0"/>
              <a:t>CK</a:t>
            </a:r>
            <a:r>
              <a:rPr lang="el-GR" altLang="el-GR" dirty="0" smtClean="0"/>
              <a:t> είχε φυσιολογική φυσική και πνευματική ανάπτυξη μέχρι την ηλικία των 6.3 ετών, ο οποίος υπέστη ένα εγκεφαλικό επεισόδιο στο αριστερό ημισφαίριο, κατά τη διάρκεια μικρών χειρουργικών επεμβάσεων, ενώ βρισκόταν σε γενική αναισθησία. </a:t>
            </a:r>
            <a:endParaRPr lang="en-GB" altLang="el-GR" dirty="0"/>
          </a:p>
        </p:txBody>
      </p:sp>
    </p:spTree>
    <p:extLst>
      <p:ext uri="{BB962C8B-B14F-4D97-AF65-F5344CB8AC3E}">
        <p14:creationId xmlns:p14="http://schemas.microsoft.com/office/powerpoint/2010/main" val="42501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ΙΣΤΟΡΙΚΟ </a:t>
            </a:r>
            <a:r>
              <a:rPr lang="el-GR" dirty="0" smtClean="0"/>
              <a:t>(2 </a:t>
            </a:r>
            <a:r>
              <a:rPr lang="el-GR" dirty="0"/>
              <a:t>από 6)</a:t>
            </a:r>
          </a:p>
        </p:txBody>
      </p:sp>
      <p:sp>
        <p:nvSpPr>
          <p:cNvPr id="3" name="Θέση περιεχομένου 2"/>
          <p:cNvSpPr>
            <a:spLocks noGrp="1"/>
          </p:cNvSpPr>
          <p:nvPr>
            <p:ph idx="1"/>
          </p:nvPr>
        </p:nvSpPr>
        <p:spPr/>
        <p:txBody>
          <a:bodyPr>
            <a:noAutofit/>
          </a:bodyPr>
          <a:lstStyle/>
          <a:p>
            <a:pPr marL="0" indent="0">
              <a:buNone/>
            </a:pPr>
            <a:r>
              <a:rPr lang="el-GR" dirty="0"/>
              <a:t>Ως επακόλουθα αυτής της βλάβης, </a:t>
            </a:r>
            <a:r>
              <a:rPr lang="el-GR" dirty="0" smtClean="0"/>
              <a:t>εμφάνισε πάρεση </a:t>
            </a:r>
            <a:r>
              <a:rPr lang="el-GR" dirty="0"/>
              <a:t>στο δεξί χέρι, ολική αφασία και σοβαρά προβλήματα προσοχής, συμπεριλαμβανομένων υπερβολική κινητική δραστηριότητα (</a:t>
            </a:r>
            <a:r>
              <a:rPr lang="el-GR" dirty="0" err="1"/>
              <a:t>excessive</a:t>
            </a:r>
            <a:r>
              <a:rPr lang="el-GR" dirty="0"/>
              <a:t> </a:t>
            </a:r>
            <a:r>
              <a:rPr lang="el-GR" dirty="0" err="1"/>
              <a:t>motor</a:t>
            </a:r>
            <a:r>
              <a:rPr lang="el-GR" dirty="0"/>
              <a:t> </a:t>
            </a:r>
            <a:r>
              <a:rPr lang="el-GR" dirty="0" err="1"/>
              <a:t>activity</a:t>
            </a:r>
            <a:r>
              <a:rPr lang="el-GR" dirty="0"/>
              <a:t>) και παρορμητική συμπεριφορά. </a:t>
            </a:r>
            <a:r>
              <a:rPr lang="el-GR" dirty="0" smtClean="0"/>
              <a:t>Δέκα </a:t>
            </a:r>
            <a:r>
              <a:rPr lang="el-GR" dirty="0"/>
              <a:t>μήνες μετά, </a:t>
            </a:r>
            <a:r>
              <a:rPr lang="el-GR" dirty="0" smtClean="0"/>
              <a:t>είχε </a:t>
            </a:r>
            <a:r>
              <a:rPr lang="el-GR" dirty="0"/>
              <a:t>μια ενιαία γενικευμένη </a:t>
            </a:r>
            <a:r>
              <a:rPr lang="el-GR" dirty="0" smtClean="0"/>
              <a:t>κρίση </a:t>
            </a:r>
            <a:r>
              <a:rPr lang="el-GR" dirty="0"/>
              <a:t>και συνεπώς έκτοτε του χορηγήθηκε αντιεπιληπτική φαρμακευτική αγωγή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128634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ΙΣΤΟΡΙΚΟ </a:t>
            </a:r>
            <a:r>
              <a:rPr lang="el-GR" dirty="0" smtClean="0"/>
              <a:t>(3 </a:t>
            </a:r>
            <a:r>
              <a:rPr lang="el-GR" dirty="0"/>
              <a:t>από 6)</a:t>
            </a:r>
          </a:p>
        </p:txBody>
      </p:sp>
      <p:sp>
        <p:nvSpPr>
          <p:cNvPr id="120834" name="Rectangle 3"/>
          <p:cNvSpPr>
            <a:spLocks noGrp="1" noChangeArrowheads="1"/>
          </p:cNvSpPr>
          <p:nvPr>
            <p:ph type="body" idx="1"/>
          </p:nvPr>
        </p:nvSpPr>
        <p:spPr/>
        <p:txBody>
          <a:bodyPr>
            <a:normAutofit fontScale="92500" lnSpcReduction="20000"/>
          </a:bodyPr>
          <a:lstStyle/>
          <a:p>
            <a:pPr marL="0" indent="0">
              <a:buNone/>
            </a:pPr>
            <a:r>
              <a:rPr lang="el-GR" altLang="el-GR" dirty="0" smtClean="0"/>
              <a:t>Μετά από ένα χρόνο εντατικής </a:t>
            </a:r>
            <a:r>
              <a:rPr lang="el-GR" altLang="el-GR" dirty="0" err="1" smtClean="0"/>
              <a:t>λογοθεραπείας</a:t>
            </a:r>
            <a:r>
              <a:rPr lang="el-GR" altLang="el-GR" dirty="0" smtClean="0"/>
              <a:t>, τα </a:t>
            </a:r>
            <a:r>
              <a:rPr lang="el-GR" altLang="el-GR" dirty="0" err="1" smtClean="0"/>
              <a:t>αφασικά</a:t>
            </a:r>
            <a:r>
              <a:rPr lang="el-GR" altLang="el-GR" dirty="0" smtClean="0"/>
              <a:t> συμπτώματα δεν ήταν πλέον ορατά. Η λειτουργία του δεξιού του ώμου βελτιωνόταν, αλλά ο </a:t>
            </a:r>
            <a:r>
              <a:rPr lang="en-US" altLang="el-GR" dirty="0" smtClean="0"/>
              <a:t>CK</a:t>
            </a:r>
            <a:r>
              <a:rPr lang="el-GR" altLang="el-GR" dirty="0" smtClean="0"/>
              <a:t> φρόντισε να το παραμελήσει και αντί αυτού χρησιμοποιούσε το αριστερό χέρι για να γράψει. Τα προβλήματα προσοχής ανέκαμψαν εν μέρει αλλά είναι ακόμη παρόντα, ωστόσο ήταν πιθανό για τον CK να παρακολουθήσει την πρώτη τάξη δημοτικού σε κανονικό σχολείο. </a:t>
            </a:r>
            <a:endParaRPr lang="en-US" altLang="el-GR" dirty="0"/>
          </a:p>
        </p:txBody>
      </p:sp>
    </p:spTree>
    <p:extLst>
      <p:ext uri="{BB962C8B-B14F-4D97-AF65-F5344CB8AC3E}">
        <p14:creationId xmlns:p14="http://schemas.microsoft.com/office/powerpoint/2010/main" val="2972071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ΙΣΤΟΡΙΚΟ </a:t>
            </a:r>
            <a:r>
              <a:rPr lang="el-GR" dirty="0" smtClean="0"/>
              <a:t>(4 </a:t>
            </a:r>
            <a:r>
              <a:rPr lang="el-GR" dirty="0"/>
              <a:t>από 6)</a:t>
            </a:r>
          </a:p>
        </p:txBody>
      </p:sp>
      <p:sp>
        <p:nvSpPr>
          <p:cNvPr id="120834" name="Rectangle 3"/>
          <p:cNvSpPr>
            <a:spLocks noGrp="1" noChangeArrowheads="1"/>
          </p:cNvSpPr>
          <p:nvPr>
            <p:ph type="body" idx="1"/>
          </p:nvPr>
        </p:nvSpPr>
        <p:spPr/>
        <p:txBody>
          <a:bodyPr/>
          <a:lstStyle/>
          <a:p>
            <a:pPr marL="0" indent="0">
              <a:buNone/>
            </a:pPr>
            <a:r>
              <a:rPr lang="el-GR" altLang="el-GR" dirty="0" smtClean="0"/>
              <a:t>Παρ’ όλο που ο CK απέδιδε γενικά καλά στο σχολείο, σύντομα παρουσίασε </a:t>
            </a:r>
            <a:r>
              <a:rPr lang="el-GR" altLang="el-GR" b="1" dirty="0" smtClean="0"/>
              <a:t>σοβαρές δυσκολίες στο να κατακτήσει αναγνωστικές </a:t>
            </a:r>
            <a:r>
              <a:rPr lang="el-GR" altLang="el-GR" dirty="0" smtClean="0"/>
              <a:t>και </a:t>
            </a:r>
            <a:r>
              <a:rPr lang="el-GR" altLang="el-GR" b="1" dirty="0" smtClean="0"/>
              <a:t>γραπτές ικανότητες</a:t>
            </a:r>
            <a:r>
              <a:rPr lang="el-GR" altLang="el-GR" dirty="0" smtClean="0"/>
              <a:t>,  παρ’ όλο που δεν είχε καταγραφεί οικογενειακό ιστορικό αναπτυξιακής δυσλεξίας ή </a:t>
            </a:r>
            <a:r>
              <a:rPr lang="el-GR" altLang="el-GR" dirty="0" err="1" smtClean="0"/>
              <a:t>δυσγραφίας</a:t>
            </a:r>
            <a:r>
              <a:rPr lang="el-GR" altLang="el-GR" dirty="0" smtClean="0"/>
              <a:t>. </a:t>
            </a:r>
            <a:endParaRPr lang="en-US" altLang="el-GR" dirty="0"/>
          </a:p>
        </p:txBody>
      </p:sp>
    </p:spTree>
    <p:extLst>
      <p:ext uri="{BB962C8B-B14F-4D97-AF65-F5344CB8AC3E}">
        <p14:creationId xmlns:p14="http://schemas.microsoft.com/office/powerpoint/2010/main" val="181067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ΙΣΤΟΡΙΚΟ </a:t>
            </a:r>
            <a:r>
              <a:rPr lang="el-GR" dirty="0" smtClean="0"/>
              <a:t>(5 </a:t>
            </a:r>
            <a:r>
              <a:rPr lang="el-GR" dirty="0"/>
              <a:t>από 6)</a:t>
            </a:r>
          </a:p>
        </p:txBody>
      </p:sp>
      <p:sp>
        <p:nvSpPr>
          <p:cNvPr id="3" name="Θέση περιεχομένου 2"/>
          <p:cNvSpPr>
            <a:spLocks noGrp="1"/>
          </p:cNvSpPr>
          <p:nvPr>
            <p:ph idx="1"/>
          </p:nvPr>
        </p:nvSpPr>
        <p:spPr/>
        <p:txBody>
          <a:bodyPr>
            <a:normAutofit/>
          </a:bodyPr>
          <a:lstStyle/>
          <a:p>
            <a:pPr marL="0" indent="0">
              <a:buNone/>
            </a:pPr>
            <a:r>
              <a:rPr lang="el-GR" dirty="0"/>
              <a:t>Στο </a:t>
            </a:r>
            <a:r>
              <a:rPr lang="el-GR" u="sng" dirty="0"/>
              <a:t>τέλος της πρώτης τάξης</a:t>
            </a:r>
            <a:r>
              <a:rPr lang="el-GR" dirty="0"/>
              <a:t>, όταν ο CK έγινε 8 ετών, οι γονείς του ζήτησαν βοήθεια μιας και το παιδί δεν ήταν ικανό να μάθει να διαβάζει μέσω της τυπικής διαδικασίας που εφαρμόζεται στο σχολείο.</a:t>
            </a:r>
          </a:p>
          <a:p>
            <a:pPr marL="0" indent="0">
              <a:buNone/>
            </a:pPr>
            <a:r>
              <a:rPr lang="el-GR" dirty="0"/>
              <a:t>Μέχρι τη στιγμή που η παρέμβαση ξεκίνησε ο CK ήταν 9.2 ετών και πήγαινε στην </a:t>
            </a:r>
            <a:r>
              <a:rPr lang="el-GR" dirty="0" err="1"/>
              <a:t>Β</a:t>
            </a:r>
            <a:r>
              <a:rPr lang="el-GR" dirty="0" err="1" smtClean="0"/>
              <a:t>΄δημοτικού</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204024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p>
          <a:p>
            <a:pPr algn="l"/>
            <a:r>
              <a:rPr lang="el-GR" sz="2800" b="1" dirty="0" smtClean="0"/>
              <a:t>Ενότητα 6:</a:t>
            </a:r>
            <a:r>
              <a:rPr lang="en-US" sz="2800" dirty="0" smtClean="0"/>
              <a:t> </a:t>
            </a:r>
            <a:r>
              <a:rPr lang="el-GR" sz="2800" dirty="0" smtClean="0"/>
              <a:t>Άλλα είδη Ε.Μ.Δ.: </a:t>
            </a:r>
            <a:r>
              <a:rPr lang="el-GR" sz="2800" dirty="0" err="1" smtClean="0"/>
              <a:t>Δυσγραφία</a:t>
            </a:r>
            <a:r>
              <a:rPr lang="el-GR" sz="2800" dirty="0" smtClean="0"/>
              <a:t>, </a:t>
            </a:r>
            <a:r>
              <a:rPr lang="el-GR" sz="2800" dirty="0" err="1" smtClean="0"/>
              <a:t>δυσορθογραφία</a:t>
            </a:r>
            <a:r>
              <a:rPr lang="el-GR" sz="2800" dirty="0" smtClean="0"/>
              <a:t>, </a:t>
            </a:r>
            <a:r>
              <a:rPr lang="el-GR" sz="2800" dirty="0" err="1" smtClean="0"/>
              <a:t>δυσαναγνωσία</a:t>
            </a:r>
            <a:r>
              <a:rPr lang="el-GR" sz="2800" dirty="0" smtClean="0"/>
              <a:t>, </a:t>
            </a:r>
            <a:r>
              <a:rPr lang="el-GR" sz="2800" dirty="0" err="1" smtClean="0"/>
              <a:t>δυσαριθμησία</a:t>
            </a:r>
            <a:r>
              <a:rPr lang="el-GR" sz="2800" dirty="0" smtClean="0"/>
              <a:t/>
            </a:r>
            <a:br>
              <a:rPr lang="el-GR" sz="2800" dirty="0" smtClean="0"/>
            </a:br>
            <a:r>
              <a:rPr lang="el-GR" sz="2800" dirty="0" err="1" smtClean="0">
                <a:solidFill>
                  <a:schemeClr val="tx2">
                    <a:lumMod val="50000"/>
                  </a:schemeClr>
                </a:solidFill>
              </a:rPr>
              <a:t>Ζακοπούλου</a:t>
            </a:r>
            <a:r>
              <a:rPr lang="el-GR" sz="2800" dirty="0" smtClean="0">
                <a:solidFill>
                  <a:schemeClr val="tx2">
                    <a:lumMod val="50000"/>
                  </a:schemeClr>
                </a:solidFill>
              </a:rPr>
              <a:t> Βικτωρία, </a:t>
            </a:r>
            <a:r>
              <a:rPr lang="el-GR" sz="2400" dirty="0" smtClean="0">
                <a:solidFill>
                  <a:schemeClr val="tx2">
                    <a:lumMod val="50000"/>
                  </a:schemeClr>
                </a:solidFill>
              </a:rPr>
              <a:t>Αναπληρώτρια Καθηγήτρια</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ΙΣΤΟΡΙΚΟ </a:t>
            </a:r>
            <a:r>
              <a:rPr lang="el-GR" dirty="0" smtClean="0"/>
              <a:t>(6 </a:t>
            </a:r>
            <a:r>
              <a:rPr lang="el-GR" dirty="0"/>
              <a:t>από 6)</a:t>
            </a:r>
          </a:p>
        </p:txBody>
      </p:sp>
      <p:sp>
        <p:nvSpPr>
          <p:cNvPr id="3" name="Θέση περιεχομένου 2"/>
          <p:cNvSpPr>
            <a:spLocks noGrp="1"/>
          </p:cNvSpPr>
          <p:nvPr>
            <p:ph idx="1"/>
          </p:nvPr>
        </p:nvSpPr>
        <p:spPr/>
        <p:txBody>
          <a:bodyPr/>
          <a:lstStyle/>
          <a:p>
            <a:pPr marL="0" indent="0">
              <a:buNone/>
            </a:pPr>
            <a:r>
              <a:rPr lang="el-GR" dirty="0"/>
              <a:t>Η </a:t>
            </a:r>
            <a:r>
              <a:rPr lang="el-GR" u="sng" dirty="0"/>
              <a:t>διάρκεια αξιολόγησης </a:t>
            </a:r>
            <a:r>
              <a:rPr lang="el-GR" dirty="0"/>
              <a:t>του CK διήρκησε </a:t>
            </a:r>
            <a:r>
              <a:rPr lang="el-GR" u="sng" dirty="0"/>
              <a:t>12 εβδομάδες</a:t>
            </a:r>
            <a:r>
              <a:rPr lang="el-GR" dirty="0"/>
              <a:t> για να αποκτήσουν όσο το δυνατό πληρέστερη εικόνα και κατά τη διάρκεια αυτής χορηγήθηκαν κάποια γερμανικά σταθμισμένα και μη σταθμισμένα τεστ.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93847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dirty="0" smtClean="0"/>
              <a:t/>
            </a:r>
            <a:br>
              <a:rPr lang="el-GR" dirty="0" smtClean="0"/>
            </a:br>
            <a:r>
              <a:rPr lang="el-GR" dirty="0" smtClean="0"/>
              <a:t>ΣΥΜΠΤΩΜΑΤΟΛΟΓΙΑ: (1 από 3)</a:t>
            </a:r>
            <a:r>
              <a:rPr lang="el-GR" dirty="0"/>
              <a:t/>
            </a:r>
            <a:br>
              <a:rPr lang="el-GR" dirty="0"/>
            </a:br>
            <a:endParaRPr lang="el-GR" dirty="0"/>
          </a:p>
        </p:txBody>
      </p:sp>
      <p:sp>
        <p:nvSpPr>
          <p:cNvPr id="105475" name="Rectangle 3"/>
          <p:cNvSpPr>
            <a:spLocks noGrp="1" noChangeArrowheads="1"/>
          </p:cNvSpPr>
          <p:nvPr>
            <p:ph type="body" idx="1"/>
          </p:nvPr>
        </p:nvSpPr>
        <p:spPr/>
        <p:txBody>
          <a:bodyPr>
            <a:noAutofit/>
          </a:bodyPr>
          <a:lstStyle/>
          <a:p>
            <a:r>
              <a:rPr lang="el-GR" dirty="0" smtClean="0"/>
              <a:t>Μέτρια μειωμένες ικανότητες φωνολογικής επίγνωσης.</a:t>
            </a:r>
          </a:p>
          <a:p>
            <a:r>
              <a:rPr lang="el-GR" dirty="0" smtClean="0"/>
              <a:t>Σοβαρό έλλειμμα στην ικανότητα λεκτικής μνήμης εργασίας.</a:t>
            </a:r>
          </a:p>
          <a:p>
            <a:endParaRPr lang="el-GR" dirty="0" smtClean="0"/>
          </a:p>
          <a:p>
            <a:pPr marL="0" indent="0">
              <a:buNone/>
            </a:pPr>
            <a:r>
              <a:rPr lang="el-GR" dirty="0" smtClean="0"/>
              <a:t>  </a:t>
            </a:r>
            <a:endParaRPr lang="el-GR" dirty="0"/>
          </a:p>
        </p:txBody>
      </p:sp>
    </p:spTree>
    <p:extLst>
      <p:ext uri="{BB962C8B-B14F-4D97-AF65-F5344CB8AC3E}">
        <p14:creationId xmlns:p14="http://schemas.microsoft.com/office/powerpoint/2010/main" val="27288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en-US" dirty="0" smtClean="0"/>
              <a:t/>
            </a:r>
            <a:br>
              <a:rPr lang="en-US" dirty="0" smtClean="0"/>
            </a:br>
            <a:r>
              <a:rPr lang="el-GR" dirty="0" smtClean="0"/>
              <a:t>ΣΥΜΠΤΩΜΑΤΟΛΟΓΙΑ:(2 </a:t>
            </a:r>
            <a:r>
              <a:rPr lang="el-GR" dirty="0"/>
              <a:t>από 3)</a:t>
            </a:r>
            <a:br>
              <a:rPr lang="el-GR" dirty="0"/>
            </a:br>
            <a:r>
              <a:rPr lang="el-GR" dirty="0"/>
              <a:t/>
            </a:r>
            <a:br>
              <a:rPr lang="el-GR" dirty="0"/>
            </a:br>
            <a:endParaRPr lang="el-GR" dirty="0"/>
          </a:p>
        </p:txBody>
      </p:sp>
      <p:sp>
        <p:nvSpPr>
          <p:cNvPr id="3" name="Θέση περιεχομένου 2"/>
          <p:cNvSpPr>
            <a:spLocks noGrp="1"/>
          </p:cNvSpPr>
          <p:nvPr>
            <p:ph idx="1"/>
          </p:nvPr>
        </p:nvSpPr>
        <p:spPr/>
        <p:txBody>
          <a:bodyPr/>
          <a:lstStyle/>
          <a:p>
            <a:r>
              <a:rPr lang="el-GR" dirty="0"/>
              <a:t>Λόγω του παραπάνω ελλείμματος η κατάκτηση μιας στρατηγικής ανάγνωσης ενός </a:t>
            </a:r>
            <a:r>
              <a:rPr lang="el-GR" dirty="0" err="1"/>
              <a:t>υπολεξιλογίου</a:t>
            </a:r>
            <a:r>
              <a:rPr lang="el-GR" dirty="0"/>
              <a:t> (</a:t>
            </a:r>
            <a:r>
              <a:rPr lang="el-GR" dirty="0" err="1"/>
              <a:t>sublexical</a:t>
            </a:r>
            <a:r>
              <a:rPr lang="el-GR" dirty="0"/>
              <a:t>) 3 ή 4 γραμμάτων είναι αδύνατη, καθώς η αναγνωστική διδασκαλία επικεντρωνόταν στην ανάγνωση κάθε γράμματος ξεχωριστά (</a:t>
            </a:r>
            <a:r>
              <a:rPr lang="el-GR" dirty="0" err="1"/>
              <a:t>letter-by-letter</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1751390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dirty="0" smtClean="0"/>
              <a:t>ΣΥΜΠΤΩΜΑΤΟΛΟΓΙΑ</a:t>
            </a:r>
            <a:r>
              <a:rPr lang="el-GR" dirty="0"/>
              <a:t>: </a:t>
            </a:r>
            <a:r>
              <a:rPr lang="el-GR" dirty="0" smtClean="0"/>
              <a:t>(3 </a:t>
            </a:r>
            <a:r>
              <a:rPr lang="el-GR" dirty="0"/>
              <a:t>από 3)</a:t>
            </a:r>
            <a:br>
              <a:rPr lang="el-GR" dirty="0"/>
            </a:br>
            <a:r>
              <a:rPr lang="el-GR" dirty="0" smtClean="0"/>
              <a:t/>
            </a:r>
            <a:br>
              <a:rPr lang="el-GR" dirty="0" smtClean="0"/>
            </a:b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smtClean="0"/>
              <a:t>Μετά από επίκτητο εγκεφαλικό τραύμα, η φωνολογική επίγνωση και η  επίδοση της μνήμης εργασίας βρίσκονται σε διάσταση, γεγονός που δείχνει ότι  οι </a:t>
            </a:r>
            <a:r>
              <a:rPr lang="el-GR" dirty="0" err="1" smtClean="0"/>
              <a:t>αποκτηθείσες</a:t>
            </a:r>
            <a:r>
              <a:rPr lang="el-GR" dirty="0" smtClean="0"/>
              <a:t> αναγνωστικές δυσκολίες μπορεί να διαφέρουν από τα αναπτυξιακού τύπου προβλήματα παρά τις ισχυρές διαστάσεις των υποκείμενων </a:t>
            </a:r>
            <a:r>
              <a:rPr lang="el-GR" dirty="0" err="1" smtClean="0"/>
              <a:t>νευροψυχολογικών</a:t>
            </a:r>
            <a:r>
              <a:rPr lang="el-GR" dirty="0" smtClean="0"/>
              <a:t> και </a:t>
            </a:r>
            <a:r>
              <a:rPr lang="el-GR" dirty="0" err="1" smtClean="0"/>
              <a:t>νευρογλωσσικών</a:t>
            </a:r>
            <a:r>
              <a:rPr lang="el-GR" dirty="0" smtClean="0"/>
              <a:t> ελλειμμάτων. </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54278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r>
              <a:rPr lang="el-GR" baseline="30000" dirty="0" smtClean="0"/>
              <a:t>η</a:t>
            </a:r>
            <a:r>
              <a:rPr lang="el-GR" dirty="0" smtClean="0"/>
              <a:t> μελέτη περίπτωσης</a:t>
            </a:r>
            <a:endParaRPr lang="el-GR" dirty="0"/>
          </a:p>
        </p:txBody>
      </p:sp>
      <p:sp>
        <p:nvSpPr>
          <p:cNvPr id="3" name="Θέση περιεχομένου 2"/>
          <p:cNvSpPr>
            <a:spLocks noGrp="1"/>
          </p:cNvSpPr>
          <p:nvPr>
            <p:ph idx="1"/>
          </p:nvPr>
        </p:nvSpPr>
        <p:spPr/>
        <p:txBody>
          <a:bodyPr/>
          <a:lstStyle/>
          <a:p>
            <a:pPr algn="ctr"/>
            <a:r>
              <a:rPr lang="el-GR" dirty="0"/>
              <a:t>Η περίπτωση του Μπιλ Μάρσαλ, ο οποίος είχε υποστεί εγκεφαλικό επεισόδιο (“</a:t>
            </a:r>
            <a:r>
              <a:rPr lang="el-GR" dirty="0" err="1"/>
              <a:t>Phantoms</a:t>
            </a:r>
            <a:r>
              <a:rPr lang="el-GR" dirty="0"/>
              <a:t> in the </a:t>
            </a:r>
            <a:r>
              <a:rPr lang="el-GR" dirty="0" err="1"/>
              <a:t>Brain</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135141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dirty="0" smtClean="0"/>
              <a:t/>
            </a:r>
            <a:br>
              <a:rPr lang="el-GR" dirty="0" smtClean="0"/>
            </a:br>
            <a:r>
              <a:rPr lang="el-GR" dirty="0" smtClean="0"/>
              <a:t>Διάλογος </a:t>
            </a:r>
            <a:r>
              <a:rPr lang="el-GR" dirty="0"/>
              <a:t>με το γιατρό</a:t>
            </a:r>
            <a:r>
              <a:rPr lang="el-GR" dirty="0" smtClean="0"/>
              <a:t>: (1 από 7)</a:t>
            </a:r>
            <a:r>
              <a:rPr lang="el-GR" dirty="0"/>
              <a:t/>
            </a:r>
            <a:br>
              <a:rPr lang="el-GR" dirty="0"/>
            </a:br>
            <a:endParaRPr lang="el-GR" dirty="0"/>
          </a:p>
        </p:txBody>
      </p:sp>
      <p:sp>
        <p:nvSpPr>
          <p:cNvPr id="123907" name="Rectangle 3"/>
          <p:cNvSpPr>
            <a:spLocks noGrp="1" noChangeArrowheads="1"/>
          </p:cNvSpPr>
          <p:nvPr>
            <p:ph type="body" idx="1"/>
          </p:nvPr>
        </p:nvSpPr>
        <p:spPr/>
        <p:txBody>
          <a:bodyPr>
            <a:normAutofit lnSpcReduction="10000"/>
          </a:bodyPr>
          <a:lstStyle/>
          <a:p>
            <a:r>
              <a:rPr lang="el-GR" altLang="el-GR" dirty="0" smtClean="0"/>
              <a:t>«Ποιο ήταν το επάγγελμά σου Μπιλ;»</a:t>
            </a:r>
          </a:p>
          <a:p>
            <a:r>
              <a:rPr lang="el-GR" altLang="el-GR" dirty="0" smtClean="0"/>
              <a:t>«Ήμουν πιλότος της Πολεμικής Αεροπορίας.»</a:t>
            </a:r>
          </a:p>
          <a:p>
            <a:r>
              <a:rPr lang="el-GR" altLang="el-GR" dirty="0" smtClean="0"/>
              <a:t>«Τί είδους αεροπλάνο πιλοτάριζες;»</a:t>
            </a:r>
          </a:p>
          <a:p>
            <a:r>
              <a:rPr lang="el-GR" altLang="el-GR" dirty="0" smtClean="0"/>
              <a:t>Ο Μπιλ ονόμασε τον τύπο του αεροπλάνου, και πρόσθεσε: «Ήταν το ταχύτερο αντικείμενο κατασκευασμένο από τον άνθρωπο εκείνη την εποχή.»</a:t>
            </a:r>
          </a:p>
        </p:txBody>
      </p:sp>
    </p:spTree>
    <p:extLst>
      <p:ext uri="{BB962C8B-B14F-4D97-AF65-F5344CB8AC3E}">
        <p14:creationId xmlns:p14="http://schemas.microsoft.com/office/powerpoint/2010/main" val="191030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dirty="0" smtClean="0"/>
              <a:t/>
            </a:r>
            <a:br>
              <a:rPr lang="el-GR" dirty="0" smtClean="0"/>
            </a:br>
            <a:r>
              <a:rPr lang="el-GR" dirty="0" smtClean="0"/>
              <a:t>Διάλογος με το </a:t>
            </a:r>
            <a:r>
              <a:rPr lang="el-GR" dirty="0"/>
              <a:t>γιατρό</a:t>
            </a:r>
            <a:r>
              <a:rPr lang="el-GR" dirty="0" smtClean="0"/>
              <a:t>:(2 </a:t>
            </a:r>
            <a:r>
              <a:rPr lang="el-GR" dirty="0"/>
              <a:t>από 7)</a:t>
            </a:r>
            <a:r>
              <a:rPr lang="el-GR" dirty="0" smtClean="0"/>
              <a:t/>
            </a:r>
            <a:br>
              <a:rPr lang="el-GR" dirty="0" smtClean="0"/>
            </a:br>
            <a:endParaRPr lang="el-GR" dirty="0"/>
          </a:p>
        </p:txBody>
      </p:sp>
      <p:sp>
        <p:nvSpPr>
          <p:cNvPr id="123907" name="Rectangle 3"/>
          <p:cNvSpPr>
            <a:spLocks noGrp="1" noChangeArrowheads="1"/>
          </p:cNvSpPr>
          <p:nvPr>
            <p:ph type="body" idx="1"/>
          </p:nvPr>
        </p:nvSpPr>
        <p:spPr/>
        <p:txBody>
          <a:bodyPr>
            <a:noAutofit/>
          </a:bodyPr>
          <a:lstStyle/>
          <a:p>
            <a:r>
              <a:rPr lang="el-GR" altLang="el-GR" dirty="0" smtClean="0"/>
              <a:t>Σε κάποιο σημείο της συζήτησης, ο γιατρός τον ρώτησε:</a:t>
            </a:r>
          </a:p>
          <a:p>
            <a:r>
              <a:rPr lang="el-GR" altLang="el-GR" dirty="0" smtClean="0"/>
              <a:t>«Εντάξει Μπιλ. Μπορείς να αφαιρέσεις επτά από εκατό; Πόσο κάνει εκατό μείον επτά;»</a:t>
            </a:r>
          </a:p>
          <a:p>
            <a:r>
              <a:rPr lang="el-GR" altLang="el-GR" dirty="0" smtClean="0"/>
              <a:t>Ο Μπιλ είπε: «Ε; Εκατό μείον επτά;»</a:t>
            </a:r>
          </a:p>
          <a:p>
            <a:r>
              <a:rPr lang="el-GR" altLang="el-GR" dirty="0" smtClean="0"/>
              <a:t>«Ναι.»</a:t>
            </a:r>
          </a:p>
        </p:txBody>
      </p:sp>
    </p:spTree>
    <p:extLst>
      <p:ext uri="{BB962C8B-B14F-4D97-AF65-F5344CB8AC3E}">
        <p14:creationId xmlns:p14="http://schemas.microsoft.com/office/powerpoint/2010/main" val="386280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dirty="0" smtClean="0"/>
              <a:t/>
            </a:r>
            <a:br>
              <a:rPr lang="el-GR" dirty="0" smtClean="0"/>
            </a:br>
            <a:r>
              <a:rPr lang="el-GR" dirty="0" smtClean="0"/>
              <a:t>Διάλογος με το </a:t>
            </a:r>
            <a:r>
              <a:rPr lang="el-GR" dirty="0"/>
              <a:t>γιατρό</a:t>
            </a:r>
            <a:r>
              <a:rPr lang="el-GR" dirty="0" smtClean="0"/>
              <a:t>:(3 </a:t>
            </a:r>
            <a:r>
              <a:rPr lang="el-GR" dirty="0"/>
              <a:t>από 7)</a:t>
            </a:r>
            <a:r>
              <a:rPr lang="el-GR" dirty="0" smtClean="0"/>
              <a:t/>
            </a:r>
            <a:br>
              <a:rPr lang="el-GR" dirty="0" smtClean="0"/>
            </a:br>
            <a:endParaRPr lang="el-GR" dirty="0"/>
          </a:p>
        </p:txBody>
      </p:sp>
      <p:sp>
        <p:nvSpPr>
          <p:cNvPr id="123907" name="Rectangle 3"/>
          <p:cNvSpPr>
            <a:spLocks noGrp="1" noChangeArrowheads="1"/>
          </p:cNvSpPr>
          <p:nvPr>
            <p:ph type="body" idx="1"/>
          </p:nvPr>
        </p:nvSpPr>
        <p:spPr/>
        <p:txBody>
          <a:bodyPr>
            <a:noAutofit/>
          </a:bodyPr>
          <a:lstStyle/>
          <a:p>
            <a:r>
              <a:rPr lang="el-GR" altLang="el-GR" dirty="0"/>
              <a:t>«</a:t>
            </a:r>
            <a:r>
              <a:rPr lang="el-GR" altLang="el-GR" dirty="0" err="1"/>
              <a:t>Μμμ</a:t>
            </a:r>
            <a:r>
              <a:rPr lang="el-GR" altLang="el-GR" dirty="0"/>
              <a:t>... εκατό μείον επτά.»</a:t>
            </a:r>
          </a:p>
          <a:p>
            <a:r>
              <a:rPr lang="el-GR" altLang="el-GR" dirty="0"/>
              <a:t>«</a:t>
            </a:r>
            <a:r>
              <a:rPr lang="el-GR" altLang="el-GR" dirty="0" err="1"/>
              <a:t>Ναί</a:t>
            </a:r>
            <a:r>
              <a:rPr lang="el-GR" altLang="el-GR" dirty="0"/>
              <a:t>, εκατό μείον επτά.»</a:t>
            </a:r>
          </a:p>
          <a:p>
            <a:r>
              <a:rPr lang="el-GR" altLang="el-GR" dirty="0"/>
              <a:t>«Λοιπόν,» είπε ο Μπιλ, «Εκατό. Θέλεις να βγάλω επτά από το εκατό. Εκατό μείον επτά.»</a:t>
            </a:r>
          </a:p>
          <a:p>
            <a:r>
              <a:rPr lang="el-GR" altLang="el-GR" dirty="0"/>
              <a:t>«Ναι.»</a:t>
            </a:r>
          </a:p>
          <a:p>
            <a:r>
              <a:rPr lang="el-GR" altLang="el-GR" dirty="0"/>
              <a:t>«Ενενήντα έξι;»</a:t>
            </a:r>
          </a:p>
          <a:p>
            <a:endParaRPr lang="el-GR" altLang="el-GR" dirty="0" smtClean="0"/>
          </a:p>
        </p:txBody>
      </p:sp>
    </p:spTree>
    <p:extLst>
      <p:ext uri="{BB962C8B-B14F-4D97-AF65-F5344CB8AC3E}">
        <p14:creationId xmlns:p14="http://schemas.microsoft.com/office/powerpoint/2010/main" val="393712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dirty="0" smtClean="0"/>
              <a:t/>
            </a:r>
            <a:br>
              <a:rPr lang="el-GR" dirty="0" smtClean="0"/>
            </a:br>
            <a:r>
              <a:rPr lang="el-GR" dirty="0" smtClean="0"/>
              <a:t>Διάλογος με το </a:t>
            </a:r>
            <a:r>
              <a:rPr lang="el-GR" dirty="0"/>
              <a:t>γιατρό</a:t>
            </a:r>
            <a:r>
              <a:rPr lang="el-GR" dirty="0" smtClean="0"/>
              <a:t>:(4 </a:t>
            </a:r>
            <a:r>
              <a:rPr lang="el-GR" dirty="0"/>
              <a:t>από 7)</a:t>
            </a:r>
            <a:r>
              <a:rPr lang="el-GR" dirty="0" smtClean="0"/>
              <a:t/>
            </a:r>
            <a:br>
              <a:rPr lang="el-GR" dirty="0" smtClean="0"/>
            </a:br>
            <a:endParaRPr lang="el-GR" dirty="0"/>
          </a:p>
        </p:txBody>
      </p:sp>
      <p:sp>
        <p:nvSpPr>
          <p:cNvPr id="123907" name="Rectangle 3"/>
          <p:cNvSpPr>
            <a:spLocks noGrp="1" noChangeArrowheads="1"/>
          </p:cNvSpPr>
          <p:nvPr>
            <p:ph type="body" idx="1"/>
          </p:nvPr>
        </p:nvSpPr>
        <p:spPr/>
        <p:txBody>
          <a:bodyPr>
            <a:noAutofit/>
          </a:bodyPr>
          <a:lstStyle/>
          <a:p>
            <a:r>
              <a:rPr lang="el-GR" altLang="el-GR" dirty="0"/>
              <a:t>«Όχι.»</a:t>
            </a:r>
            <a:br>
              <a:rPr lang="el-GR" altLang="el-GR" dirty="0"/>
            </a:br>
            <a:r>
              <a:rPr lang="el-GR" altLang="el-GR" dirty="0"/>
              <a:t>«Α!» έκανε</a:t>
            </a:r>
            <a:r>
              <a:rPr lang="el-GR" altLang="el-GR" dirty="0" smtClean="0"/>
              <a:t>.</a:t>
            </a:r>
          </a:p>
          <a:p>
            <a:r>
              <a:rPr lang="el-GR" altLang="el-GR" dirty="0"/>
              <a:t>«Ας προσπαθήσουμε κάτι άλλο. Πόσο κάνει δεκαεπτά μείον τρία;»</a:t>
            </a:r>
            <a:br>
              <a:rPr lang="el-GR" altLang="el-GR" dirty="0"/>
            </a:br>
            <a:r>
              <a:rPr lang="el-GR" altLang="el-GR" dirty="0"/>
              <a:t>«Δεκαεπτά μείον τρία; Ξέρεις κάτι, δεν είμαι πολύ καλός σ’ αυτά τα πράματα.»</a:t>
            </a:r>
            <a:br>
              <a:rPr lang="el-GR" altLang="el-GR" dirty="0"/>
            </a:br>
            <a:endParaRPr lang="el-GR" altLang="el-GR" dirty="0"/>
          </a:p>
          <a:p>
            <a:endParaRPr lang="el-GR" altLang="el-GR" dirty="0" smtClean="0"/>
          </a:p>
        </p:txBody>
      </p:sp>
    </p:spTree>
    <p:extLst>
      <p:ext uri="{BB962C8B-B14F-4D97-AF65-F5344CB8AC3E}">
        <p14:creationId xmlns:p14="http://schemas.microsoft.com/office/powerpoint/2010/main" val="361946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Autofit/>
          </a:bodyPr>
          <a:lstStyle/>
          <a:p>
            <a:r>
              <a:rPr lang="el-GR" dirty="0" smtClean="0"/>
              <a:t/>
            </a:r>
            <a:br>
              <a:rPr lang="el-GR" dirty="0" smtClean="0"/>
            </a:br>
            <a:r>
              <a:rPr lang="el-GR" dirty="0" smtClean="0"/>
              <a:t>Διάλογος με το </a:t>
            </a:r>
            <a:r>
              <a:rPr lang="el-GR" dirty="0"/>
              <a:t>γιατρό</a:t>
            </a:r>
            <a:r>
              <a:rPr lang="el-GR" dirty="0" smtClean="0"/>
              <a:t>:(5 </a:t>
            </a:r>
            <a:r>
              <a:rPr lang="el-GR" dirty="0"/>
              <a:t>από 7)</a:t>
            </a:r>
            <a:r>
              <a:rPr lang="el-GR" dirty="0" smtClean="0"/>
              <a:t/>
            </a:r>
            <a:br>
              <a:rPr lang="el-GR" dirty="0" smtClean="0"/>
            </a:br>
            <a:endParaRPr lang="el-GR" dirty="0"/>
          </a:p>
        </p:txBody>
      </p:sp>
      <p:sp>
        <p:nvSpPr>
          <p:cNvPr id="123907" name="Rectangle 3"/>
          <p:cNvSpPr>
            <a:spLocks noGrp="1" noChangeArrowheads="1"/>
          </p:cNvSpPr>
          <p:nvPr>
            <p:ph type="body" idx="1"/>
          </p:nvPr>
        </p:nvSpPr>
        <p:spPr/>
        <p:txBody>
          <a:bodyPr>
            <a:normAutofit fontScale="92500" lnSpcReduction="20000"/>
          </a:bodyPr>
          <a:lstStyle/>
          <a:p>
            <a:r>
              <a:rPr lang="el-GR" altLang="el-GR" sz="3500" dirty="0" smtClean="0"/>
              <a:t>«Μπιλ, το αποτέλεσμα είναι μικρότερος αριθμός, ή μεγαλύτερος;»</a:t>
            </a:r>
          </a:p>
          <a:p>
            <a:r>
              <a:rPr lang="el-GR" altLang="el-GR" sz="3500" dirty="0" smtClean="0"/>
              <a:t>«Α, μικρότερος αριθμός!» είπε, δείχνοντας έτσι ότι καταλάβαινε τί είναι η πράξη της αφαίρεσης.</a:t>
            </a:r>
          </a:p>
          <a:p>
            <a:r>
              <a:rPr lang="el-GR" altLang="el-GR" sz="3500" dirty="0" smtClean="0"/>
              <a:t>«Ωραία, πόσο κάνει λοιπόν δεκαεπτά μείον τρία;»</a:t>
            </a:r>
          </a:p>
          <a:p>
            <a:r>
              <a:rPr lang="el-GR" altLang="el-GR" sz="3500" dirty="0" smtClean="0"/>
              <a:t>«Μήπως δώδεκα;»</a:t>
            </a:r>
          </a:p>
          <a:p>
            <a:endParaRPr lang="en-GB" altLang="el-GR" dirty="0"/>
          </a:p>
        </p:txBody>
      </p:sp>
    </p:spTree>
    <p:extLst>
      <p:ext uri="{BB962C8B-B14F-4D97-AF65-F5344CB8AC3E}">
        <p14:creationId xmlns:p14="http://schemas.microsoft.com/office/powerpoint/2010/main" val="384372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
            </a:r>
            <a:br>
              <a:rPr lang="el-GR" dirty="0" smtClean="0"/>
            </a:br>
            <a:r>
              <a:rPr lang="el-GR" dirty="0" smtClean="0"/>
              <a:t>Διάλογος </a:t>
            </a:r>
            <a:r>
              <a:rPr lang="el-GR" dirty="0"/>
              <a:t>με το γιατρό</a:t>
            </a:r>
            <a:r>
              <a:rPr lang="el-GR" dirty="0" smtClean="0"/>
              <a:t>:(6 </a:t>
            </a:r>
            <a:r>
              <a:rPr lang="el-GR" dirty="0"/>
              <a:t>από 7)</a:t>
            </a:r>
            <a:br>
              <a:rPr lang="el-GR" dirty="0"/>
            </a:br>
            <a:endParaRPr lang="el-GR" dirty="0"/>
          </a:p>
        </p:txBody>
      </p:sp>
      <p:sp>
        <p:nvSpPr>
          <p:cNvPr id="3" name="Θέση περιεχομένου 2"/>
          <p:cNvSpPr>
            <a:spLocks noGrp="1"/>
          </p:cNvSpPr>
          <p:nvPr>
            <p:ph idx="1"/>
          </p:nvPr>
        </p:nvSpPr>
        <p:spPr/>
        <p:txBody>
          <a:bodyPr>
            <a:noAutofit/>
          </a:bodyPr>
          <a:lstStyle/>
          <a:p>
            <a:r>
              <a:rPr lang="el-GR" dirty="0"/>
              <a:t>Ο γιατρός άρχισε ν’ αναρωτιέται μήπως ο Μπιλ είχε πρόβλημα στην κατανόηση του τί είναι ένας αριθμός, ή η φύση των αριθμών. Για το λόγο αυτό, τον ρώτησε:</a:t>
            </a:r>
          </a:p>
          <a:p>
            <a:r>
              <a:rPr lang="el-GR" dirty="0"/>
              <a:t>«Μπιλ, τί είναι το άπειρο</a:t>
            </a:r>
            <a:r>
              <a:rPr lang="el-GR" dirty="0" smtClean="0"/>
              <a:t>;»</a:t>
            </a:r>
          </a:p>
          <a:p>
            <a:r>
              <a:rPr lang="el-GR" dirty="0"/>
              <a:t>«Α, είναι ο μεγαλύτερος αριθμός που υπάρχει.»</a:t>
            </a:r>
            <a:br>
              <a:rPr lang="el-GR" dirty="0"/>
            </a:b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3234158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Διάλογος </a:t>
            </a:r>
            <a:r>
              <a:rPr lang="el-GR" dirty="0"/>
              <a:t>με το γιατρό</a:t>
            </a:r>
            <a:r>
              <a:rPr lang="el-GR" dirty="0" smtClean="0"/>
              <a:t>: (7 </a:t>
            </a:r>
            <a:r>
              <a:rPr lang="el-GR" dirty="0"/>
              <a:t>από 7)</a:t>
            </a:r>
            <a:br>
              <a:rPr lang="el-GR" dirty="0"/>
            </a:br>
            <a:endParaRPr lang="el-GR" dirty="0"/>
          </a:p>
        </p:txBody>
      </p:sp>
      <p:sp>
        <p:nvSpPr>
          <p:cNvPr id="3" name="Θέση περιεχομένου 2"/>
          <p:cNvSpPr>
            <a:spLocks noGrp="1"/>
          </p:cNvSpPr>
          <p:nvPr>
            <p:ph idx="1"/>
          </p:nvPr>
        </p:nvSpPr>
        <p:spPr/>
        <p:txBody>
          <a:bodyPr/>
          <a:lstStyle/>
          <a:p>
            <a:r>
              <a:rPr lang="el-GR" dirty="0"/>
              <a:t>«Ποιος αριθμός είναι μεγαλύτερος: το </a:t>
            </a:r>
            <a:r>
              <a:rPr lang="el-GR" dirty="0" err="1"/>
              <a:t>εκατόν</a:t>
            </a:r>
            <a:r>
              <a:rPr lang="el-GR" dirty="0"/>
              <a:t> ένα ή το </a:t>
            </a:r>
            <a:r>
              <a:rPr lang="el-GR" dirty="0" err="1"/>
              <a:t>εννενήντα</a:t>
            </a:r>
            <a:r>
              <a:rPr lang="el-GR" dirty="0"/>
              <a:t> επτά;»</a:t>
            </a:r>
            <a:br>
              <a:rPr lang="el-GR" dirty="0"/>
            </a:br>
            <a:r>
              <a:rPr lang="el-GR" dirty="0"/>
              <a:t>Ο Μπιλ απάντησε αμέσως: «Το </a:t>
            </a:r>
            <a:r>
              <a:rPr lang="el-GR" dirty="0" err="1"/>
              <a:t>εκατόν</a:t>
            </a:r>
            <a:r>
              <a:rPr lang="el-GR" dirty="0"/>
              <a:t> ένα είναι μεγαλύτερος.»</a:t>
            </a:r>
            <a:br>
              <a:rPr lang="el-GR" dirty="0"/>
            </a:br>
            <a:r>
              <a:rPr lang="el-GR" dirty="0"/>
              <a:t>«Γιατί;»</a:t>
            </a:r>
            <a:br>
              <a:rPr lang="el-GR" dirty="0"/>
            </a:br>
            <a:r>
              <a:rPr lang="el-GR" dirty="0"/>
              <a:t>«Γιατί έχει πιο πολλά ψηφία.»</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464301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Ιστορία-ανέκδοτο (1 από 5)</a:t>
            </a:r>
            <a:endParaRPr lang="el-GR" dirty="0"/>
          </a:p>
        </p:txBody>
      </p:sp>
      <p:sp>
        <p:nvSpPr>
          <p:cNvPr id="125954" name="Rectangle 3"/>
          <p:cNvSpPr>
            <a:spLocks noGrp="1" noChangeArrowheads="1"/>
          </p:cNvSpPr>
          <p:nvPr>
            <p:ph type="body" idx="1"/>
          </p:nvPr>
        </p:nvSpPr>
        <p:spPr/>
        <p:txBody>
          <a:bodyPr>
            <a:normAutofit fontScale="62500" lnSpcReduction="20000"/>
          </a:bodyPr>
          <a:lstStyle/>
          <a:p>
            <a:r>
              <a:rPr lang="el-GR" altLang="el-GR" sz="5100" dirty="0" smtClean="0"/>
              <a:t>Στη συνέχεια ο γιατρός σκέφτηκε να του πει μια ιστορία–ανέκδοτο: </a:t>
            </a:r>
          </a:p>
          <a:p>
            <a:r>
              <a:rPr lang="el-GR" altLang="el-GR" sz="5100" dirty="0" smtClean="0"/>
              <a:t>«Μια μέρα ένας τύπος μπαίνει στο Μουσείο Φυσικής Ιστορίας της Νέας Υόρκης, στην αίθουσα των δεινοσαύρων, και βλέπει έναν τεράστιο σκελετό μεταξύ των εκθεμάτων. Ήθελε να μάθει πόσο αρχαίος ήταν ο δεινόσαυρος, οπότε πλησίασε το φύλακα που καθόταν σε μια γωνιά και τον ρώτησε:</a:t>
            </a:r>
            <a:endParaRPr lang="el-GR" altLang="el-GR" dirty="0"/>
          </a:p>
        </p:txBody>
      </p:sp>
    </p:spTree>
    <p:extLst>
      <p:ext uri="{BB962C8B-B14F-4D97-AF65-F5344CB8AC3E}">
        <p14:creationId xmlns:p14="http://schemas.microsoft.com/office/powerpoint/2010/main" val="39896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Ιστορία-ανέκδοτο </a:t>
            </a:r>
            <a:r>
              <a:rPr lang="el-GR" dirty="0" smtClean="0"/>
              <a:t>(2 </a:t>
            </a:r>
            <a:r>
              <a:rPr lang="el-GR" dirty="0"/>
              <a:t>από 5)</a:t>
            </a:r>
          </a:p>
        </p:txBody>
      </p:sp>
      <p:sp>
        <p:nvSpPr>
          <p:cNvPr id="125954" name="Rectangle 3"/>
          <p:cNvSpPr>
            <a:spLocks noGrp="1" noChangeArrowheads="1"/>
          </p:cNvSpPr>
          <p:nvPr>
            <p:ph type="body" idx="1"/>
          </p:nvPr>
        </p:nvSpPr>
        <p:spPr/>
        <p:txBody>
          <a:bodyPr>
            <a:normAutofit/>
          </a:bodyPr>
          <a:lstStyle/>
          <a:p>
            <a:pPr marL="0" indent="0">
              <a:buNone/>
            </a:pPr>
            <a:r>
              <a:rPr lang="el-GR" altLang="el-GR" dirty="0" smtClean="0"/>
              <a:t>“Δε μου λες φίλε-μου, ποια είναι η ηλικία αυτών των οστών;” Ο φύλακας κοίταξε τον άντρα και είπε:  “Α, αυτά; Είναι εβδομήντα εκατομμυρίων και τριών ετών κύριε.” Ο άνθρωπος απόρησε: “Εβδομήντα εκατομμυρίων και τριών ετών; Δεν ήξερα ότι η επιστήμη μπορεί να βρει με τέτοια ακρίβεια την ηλικία των απολιθωμάτων!’’</a:t>
            </a:r>
            <a:endParaRPr lang="el-GR" altLang="el-GR" dirty="0"/>
          </a:p>
        </p:txBody>
      </p:sp>
    </p:spTree>
    <p:extLst>
      <p:ext uri="{BB962C8B-B14F-4D97-AF65-F5344CB8AC3E}">
        <p14:creationId xmlns:p14="http://schemas.microsoft.com/office/powerpoint/2010/main" val="253747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Ιστορία-ανέκδοτο (3 </a:t>
            </a:r>
            <a:r>
              <a:rPr lang="el-GR" dirty="0"/>
              <a:t>από 5) </a:t>
            </a:r>
          </a:p>
        </p:txBody>
      </p:sp>
      <p:sp>
        <p:nvSpPr>
          <p:cNvPr id="125954" name="Rectangle 3"/>
          <p:cNvSpPr>
            <a:spLocks noGrp="1" noChangeArrowheads="1"/>
          </p:cNvSpPr>
          <p:nvPr>
            <p:ph type="body" idx="1"/>
          </p:nvPr>
        </p:nvSpPr>
        <p:spPr/>
        <p:txBody>
          <a:bodyPr>
            <a:normAutofit/>
          </a:bodyPr>
          <a:lstStyle/>
          <a:p>
            <a:r>
              <a:rPr lang="el-GR" altLang="el-GR" dirty="0" smtClean="0"/>
              <a:t>Ο φύλακας απάντησε: “Κοιτάξτε, είναι απλό: μου έδωσαν αυτή τη δουλειά τρία χρόνια πριν, και μου είπαν τότε ότι αυτά τα κόκκαλα είναι εβδομήντα εκατομμυρίων ετών».</a:t>
            </a:r>
          </a:p>
          <a:p>
            <a:r>
              <a:rPr lang="el-GR" altLang="el-GR" dirty="0"/>
              <a:t>Ο Μπιλ ξέσπασε σε γέλια αμέσως μόλις άκουσε την τελευταία φράση. </a:t>
            </a:r>
            <a:endParaRPr lang="el-GR" altLang="el-GR" dirty="0" smtClean="0"/>
          </a:p>
          <a:p>
            <a:endParaRPr lang="el-GR" altLang="el-GR" dirty="0"/>
          </a:p>
        </p:txBody>
      </p:sp>
    </p:spTree>
    <p:extLst>
      <p:ext uri="{BB962C8B-B14F-4D97-AF65-F5344CB8AC3E}">
        <p14:creationId xmlns:p14="http://schemas.microsoft.com/office/powerpoint/2010/main" val="99020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Ιστορία-ανέκδοτο (4 </a:t>
            </a:r>
            <a:r>
              <a:rPr lang="el-GR" dirty="0"/>
              <a:t>από 5) </a:t>
            </a:r>
          </a:p>
        </p:txBody>
      </p:sp>
      <p:sp>
        <p:nvSpPr>
          <p:cNvPr id="3" name="Θέση περιεχομένου 2"/>
          <p:cNvSpPr>
            <a:spLocks noGrp="1"/>
          </p:cNvSpPr>
          <p:nvPr>
            <p:ph idx="1"/>
          </p:nvPr>
        </p:nvSpPr>
        <p:spPr/>
        <p:txBody>
          <a:bodyPr/>
          <a:lstStyle/>
          <a:p>
            <a:r>
              <a:rPr lang="el-GR" dirty="0"/>
              <a:t>Προφανώς μπορούσε να καταλάβει πολύ περισσότερα για τους αριθμούς απ’ </a:t>
            </a:r>
            <a:r>
              <a:rPr lang="el-GR" dirty="0" smtClean="0"/>
              <a:t>ό,τι </a:t>
            </a:r>
            <a:r>
              <a:rPr lang="el-GR" dirty="0"/>
              <a:t>θα υπέθετε κανείς ακούγοντάς τον. Απαιτείται ένας αρκετά νοήμων νους για να καταλάβει αυτό το ανέκδοτο. Ο γιατρός ρώτησε τον Μπιλ:</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428358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Ιστορία-ανέκδοτο </a:t>
            </a:r>
            <a:r>
              <a:rPr lang="el-GR" dirty="0" smtClean="0"/>
              <a:t>(5 </a:t>
            </a:r>
            <a:r>
              <a:rPr lang="el-GR" dirty="0"/>
              <a:t>από 5)</a:t>
            </a:r>
          </a:p>
        </p:txBody>
      </p:sp>
      <p:sp>
        <p:nvSpPr>
          <p:cNvPr id="3" name="Θέση περιεχομένου 2"/>
          <p:cNvSpPr>
            <a:spLocks noGrp="1"/>
          </p:cNvSpPr>
          <p:nvPr>
            <p:ph idx="1"/>
          </p:nvPr>
        </p:nvSpPr>
        <p:spPr/>
        <p:txBody>
          <a:bodyPr/>
          <a:lstStyle/>
          <a:p>
            <a:r>
              <a:rPr lang="el-GR" dirty="0"/>
              <a:t>«Λοιπόν; Πες-μου πού νομίζεις ότι βρίσκεται το αστείο;»</a:t>
            </a:r>
            <a:br>
              <a:rPr lang="el-GR" dirty="0"/>
            </a:br>
            <a:r>
              <a:rPr lang="el-GR" dirty="0"/>
              <a:t>«Ε, να, ξέρεις... ο βαθμός της αριθμητικής ακρίβειας είναι εξωπραγματικός»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2905424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Ερμηνεία (1 από </a:t>
            </a:r>
            <a:r>
              <a:rPr lang="el-GR" dirty="0" smtClean="0"/>
              <a:t>2)</a:t>
            </a:r>
            <a:endParaRPr lang="el-GR" dirty="0"/>
          </a:p>
        </p:txBody>
      </p:sp>
      <p:sp>
        <p:nvSpPr>
          <p:cNvPr id="128002" name="Rectangle 3"/>
          <p:cNvSpPr>
            <a:spLocks noGrp="1" noChangeArrowheads="1"/>
          </p:cNvSpPr>
          <p:nvPr>
            <p:ph type="body" idx="1"/>
          </p:nvPr>
        </p:nvSpPr>
        <p:spPr/>
        <p:txBody>
          <a:bodyPr>
            <a:normAutofit/>
          </a:bodyPr>
          <a:lstStyle/>
          <a:p>
            <a:r>
              <a:rPr lang="el-GR" altLang="el-GR" dirty="0" smtClean="0"/>
              <a:t>Ο Μπιλ καταλάβαινε το ανέκδοτο και την έννοια του άπειρου, αλλά δεν μπορούσε να αφαιρέσει τρία από δεκαεπτά. Το εγκεφαλικό του είχε συμβεί στην περιοχή της γωνιώδους έλικας και προκάλεσε την κατάσταση που ονομάζεται </a:t>
            </a:r>
            <a:r>
              <a:rPr lang="el-GR" altLang="el-GR" dirty="0" err="1" smtClean="0"/>
              <a:t>δυσαριθμησία</a:t>
            </a:r>
            <a:r>
              <a:rPr lang="el-GR" altLang="el-GR" dirty="0" smtClean="0"/>
              <a:t> (</a:t>
            </a:r>
            <a:r>
              <a:rPr lang="en-US" altLang="el-GR" dirty="0" smtClean="0"/>
              <a:t>dyscalculia</a:t>
            </a:r>
            <a:r>
              <a:rPr lang="el-GR" altLang="el-GR" dirty="0" smtClean="0"/>
              <a:t>). </a:t>
            </a:r>
          </a:p>
        </p:txBody>
      </p:sp>
    </p:spTree>
    <p:extLst>
      <p:ext uri="{BB962C8B-B14F-4D97-AF65-F5344CB8AC3E}">
        <p14:creationId xmlns:p14="http://schemas.microsoft.com/office/powerpoint/2010/main" val="29698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Ερμηνεία </a:t>
            </a:r>
            <a:r>
              <a:rPr lang="el-GR" dirty="0" smtClean="0"/>
              <a:t>(2 </a:t>
            </a:r>
            <a:r>
              <a:rPr lang="el-GR" dirty="0"/>
              <a:t>από </a:t>
            </a:r>
            <a:r>
              <a:rPr lang="el-GR" dirty="0" smtClean="0"/>
              <a:t>2)</a:t>
            </a:r>
            <a:endParaRPr lang="el-GR" dirty="0"/>
          </a:p>
        </p:txBody>
      </p:sp>
      <p:sp>
        <p:nvSpPr>
          <p:cNvPr id="128002" name="Rectangle 3"/>
          <p:cNvSpPr>
            <a:spLocks noGrp="1" noChangeArrowheads="1"/>
          </p:cNvSpPr>
          <p:nvPr>
            <p:ph type="body" idx="1"/>
          </p:nvPr>
        </p:nvSpPr>
        <p:spPr/>
        <p:txBody>
          <a:bodyPr>
            <a:normAutofit/>
          </a:bodyPr>
          <a:lstStyle/>
          <a:p>
            <a:r>
              <a:rPr lang="el-GR" altLang="el-GR" dirty="0" smtClean="0"/>
              <a:t>Ή για να είμαστε πιο ακριβείς, </a:t>
            </a:r>
            <a:r>
              <a:rPr lang="el-GR" altLang="el-GR" b="1" dirty="0" err="1" smtClean="0"/>
              <a:t>δυσαριθμησία</a:t>
            </a:r>
            <a:r>
              <a:rPr lang="el-GR" altLang="el-GR" b="1" dirty="0" smtClean="0"/>
              <a:t> </a:t>
            </a:r>
            <a:r>
              <a:rPr lang="el-GR" altLang="el-GR" dirty="0" smtClean="0"/>
              <a:t>ονομάζεται η κατάσταση όταν υπάρχει εκ γενετής, ή εμφανίζεται κατά την ανάπτυξη του εγκεφάλου. Όταν εμφανίζεται μετά από ατύχημα, όπως στην περίπτωση του Μπιλ, τότε ονομάζεται </a:t>
            </a:r>
            <a:r>
              <a:rPr lang="el-GR" altLang="el-GR" b="1" dirty="0" err="1" smtClean="0"/>
              <a:t>αναριθμησία</a:t>
            </a:r>
            <a:r>
              <a:rPr lang="el-GR" altLang="el-GR" dirty="0" smtClean="0"/>
              <a:t> (</a:t>
            </a:r>
            <a:r>
              <a:rPr lang="en-US" altLang="el-GR" dirty="0" err="1" smtClean="0"/>
              <a:t>acalculia</a:t>
            </a:r>
            <a:r>
              <a:rPr lang="el-GR" altLang="el-GR" dirty="0" smtClean="0"/>
              <a:t>).</a:t>
            </a:r>
          </a:p>
          <a:p>
            <a:endParaRPr lang="el-GR" altLang="el-GR" dirty="0"/>
          </a:p>
        </p:txBody>
      </p:sp>
    </p:spTree>
    <p:extLst>
      <p:ext uri="{BB962C8B-B14F-4D97-AF65-F5344CB8AC3E}">
        <p14:creationId xmlns:p14="http://schemas.microsoft.com/office/powerpoint/2010/main" val="280187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(1 από 2)</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sz="1400" dirty="0" err="1" smtClean="0"/>
              <a:t>Βάμβουκας</a:t>
            </a:r>
            <a:r>
              <a:rPr lang="el-GR" sz="1400" dirty="0" smtClean="0"/>
              <a:t>, Μ. (1994). </a:t>
            </a:r>
            <a:r>
              <a:rPr lang="el-GR" sz="1400" i="1" dirty="0" smtClean="0"/>
              <a:t>Αξιολόγηση Αναγνωστικών Δεξιοτήτων</a:t>
            </a:r>
            <a:r>
              <a:rPr lang="el-GR" sz="1400" dirty="0" smtClean="0"/>
              <a:t>. Αθήνα: Γρηγόρης.</a:t>
            </a:r>
          </a:p>
          <a:p>
            <a:pPr marL="0" indent="0">
              <a:buNone/>
            </a:pPr>
            <a:r>
              <a:rPr lang="el-GR" sz="1400" dirty="0" smtClean="0"/>
              <a:t>Γέρος, Θ. (1991). </a:t>
            </a:r>
            <a:r>
              <a:rPr lang="el-GR" sz="1400" i="1" dirty="0" smtClean="0"/>
              <a:t>Σχολική αποτυχία.</a:t>
            </a:r>
            <a:r>
              <a:rPr lang="el-GR" sz="1400" dirty="0" smtClean="0"/>
              <a:t> Αθήνα: </a:t>
            </a:r>
            <a:r>
              <a:rPr lang="el-GR" sz="1400" dirty="0" err="1" smtClean="0"/>
              <a:t>Βιβλιογονία</a:t>
            </a:r>
            <a:r>
              <a:rPr lang="el-GR" sz="1400" dirty="0" smtClean="0"/>
              <a:t>.</a:t>
            </a:r>
          </a:p>
          <a:p>
            <a:pPr marL="0" indent="0">
              <a:buNone/>
            </a:pPr>
            <a:r>
              <a:rPr lang="el-GR" sz="1400" dirty="0" err="1"/>
              <a:t>Γρούιος</a:t>
            </a:r>
            <a:r>
              <a:rPr lang="el-GR" sz="1400" dirty="0"/>
              <a:t>, Γ., </a:t>
            </a:r>
            <a:r>
              <a:rPr lang="el-GR" sz="1400" dirty="0" err="1"/>
              <a:t>Αλευριάδου</a:t>
            </a:r>
            <a:r>
              <a:rPr lang="el-GR" sz="1400" dirty="0"/>
              <a:t>, Α., </a:t>
            </a:r>
            <a:r>
              <a:rPr lang="el-GR" sz="1400" dirty="0" err="1"/>
              <a:t>Τζορμπατζούδης</a:t>
            </a:r>
            <a:r>
              <a:rPr lang="el-GR" sz="1400" dirty="0"/>
              <a:t>, Χ. (2003). Μέτρηση και αξιολόγηση </a:t>
            </a:r>
            <a:r>
              <a:rPr lang="el-GR" sz="1400" dirty="0" err="1"/>
              <a:t>γραφοκινητικών</a:t>
            </a:r>
            <a:r>
              <a:rPr lang="el-GR" sz="1400" dirty="0"/>
              <a:t> δεξιοτήτων: </a:t>
            </a:r>
            <a:endParaRPr lang="el-GR" sz="1400" dirty="0" smtClean="0"/>
          </a:p>
          <a:p>
            <a:pPr marL="0" indent="0">
              <a:buNone/>
            </a:pPr>
            <a:r>
              <a:rPr lang="el-GR" sz="1400" dirty="0" smtClean="0"/>
              <a:t>     Σύγχρονες προσεγγίσεις. </a:t>
            </a:r>
            <a:r>
              <a:rPr lang="el-GR" sz="1400" i="1" dirty="0" smtClean="0"/>
              <a:t>Επιστημονική Επετηρίδα της Ψυχολογικής Εταιρείας Βορείου Ελλάδος</a:t>
            </a:r>
            <a:r>
              <a:rPr lang="el-GR" sz="1400" dirty="0" smtClean="0"/>
              <a:t>, 1, 179-189. </a:t>
            </a:r>
          </a:p>
          <a:p>
            <a:pPr marL="0" indent="0">
              <a:buNone/>
            </a:pPr>
            <a:r>
              <a:rPr lang="el-GR" sz="1400" dirty="0" err="1" smtClean="0"/>
              <a:t>Ζαφρανά,Μ</a:t>
            </a:r>
            <a:r>
              <a:rPr lang="el-GR" sz="1400" dirty="0"/>
              <a:t>., </a:t>
            </a:r>
            <a:r>
              <a:rPr lang="el-GR" sz="1400" dirty="0" err="1"/>
              <a:t>Νικόλτσου,Κ</a:t>
            </a:r>
            <a:r>
              <a:rPr lang="el-GR" sz="1400" dirty="0"/>
              <a:t>.,&amp; </a:t>
            </a:r>
            <a:r>
              <a:rPr lang="el-GR" sz="1400" dirty="0" err="1"/>
              <a:t>Δανιηλίδου,Ε</a:t>
            </a:r>
            <a:r>
              <a:rPr lang="el-GR" sz="1400" dirty="0"/>
              <a:t>.(2000). Αποτελεσματική μάθηση γραφής και ανάγνωσης στην </a:t>
            </a:r>
            <a:endParaRPr lang="el-GR" sz="1400" dirty="0" smtClean="0"/>
          </a:p>
          <a:p>
            <a:pPr marL="0" indent="0">
              <a:buNone/>
            </a:pPr>
            <a:r>
              <a:rPr lang="el-GR" sz="1400" dirty="0"/>
              <a:t> </a:t>
            </a:r>
            <a:r>
              <a:rPr lang="el-GR" sz="1400" dirty="0" smtClean="0"/>
              <a:t>    προσχολική </a:t>
            </a:r>
            <a:r>
              <a:rPr lang="el-GR" sz="1400" dirty="0"/>
              <a:t>ηλικία μέσω μιας </a:t>
            </a:r>
            <a:r>
              <a:rPr lang="el-GR" sz="1400" dirty="0" err="1"/>
              <a:t>πολυαισθητηριακής</a:t>
            </a:r>
            <a:r>
              <a:rPr lang="el-GR" sz="1400" dirty="0"/>
              <a:t> μεθόδου: Μια πιλοτική έρευνα. </a:t>
            </a:r>
            <a:r>
              <a:rPr lang="el-GR" sz="1400" i="1" dirty="0" err="1"/>
              <a:t>Perceptual</a:t>
            </a:r>
            <a:r>
              <a:rPr lang="el-GR" sz="1400" i="1" dirty="0"/>
              <a:t> &amp; Motor </a:t>
            </a:r>
            <a:endParaRPr lang="el-GR" sz="1400" i="1" dirty="0" smtClean="0"/>
          </a:p>
          <a:p>
            <a:pPr marL="0" indent="0">
              <a:buNone/>
            </a:pPr>
            <a:r>
              <a:rPr lang="el-GR" sz="1400" i="1" dirty="0"/>
              <a:t> </a:t>
            </a:r>
            <a:r>
              <a:rPr lang="el-GR" sz="1400" i="1" dirty="0" smtClean="0"/>
              <a:t>    </a:t>
            </a:r>
            <a:r>
              <a:rPr lang="el-GR" sz="1400" i="1" dirty="0" err="1" smtClean="0"/>
              <a:t>Skills</a:t>
            </a:r>
            <a:r>
              <a:rPr lang="el-GR" sz="1400" dirty="0" smtClean="0"/>
              <a:t>, </a:t>
            </a:r>
            <a:r>
              <a:rPr lang="el-GR" sz="1400" dirty="0"/>
              <a:t>91, 435 – 446.</a:t>
            </a:r>
            <a:endParaRPr lang="el-GR" sz="1400" dirty="0" smtClean="0"/>
          </a:p>
          <a:p>
            <a:pPr marL="0" indent="0">
              <a:buNone/>
              <a:tabLst>
                <a:tab pos="452438" algn="l"/>
              </a:tabLst>
            </a:pPr>
            <a:r>
              <a:rPr lang="el-GR" sz="1400" dirty="0"/>
              <a:t>Παντελιάδου, Σ. (2000). </a:t>
            </a:r>
            <a:r>
              <a:rPr lang="el-GR" sz="1400" i="1" dirty="0"/>
              <a:t>Μαθησιακές Δυσκολίες και Εκπαιδευτική Πράξη. Τι και Γιατί</a:t>
            </a:r>
            <a:r>
              <a:rPr lang="el-GR" sz="1400" dirty="0"/>
              <a:t>. Αθήνα: Ελληνικά </a:t>
            </a:r>
            <a:endParaRPr lang="el-GR" sz="1400" dirty="0" smtClean="0"/>
          </a:p>
          <a:p>
            <a:pPr marL="0" indent="0">
              <a:buNone/>
              <a:tabLst>
                <a:tab pos="452438" algn="l"/>
              </a:tabLst>
            </a:pPr>
            <a:r>
              <a:rPr lang="el-GR" sz="1400" dirty="0"/>
              <a:t> </a:t>
            </a:r>
            <a:r>
              <a:rPr lang="el-GR" sz="1400" dirty="0" smtClean="0"/>
              <a:t>    Γράμματα.</a:t>
            </a:r>
          </a:p>
          <a:p>
            <a:pPr marL="0" indent="0">
              <a:buNone/>
            </a:pPr>
            <a:r>
              <a:rPr lang="el-GR" sz="1400" dirty="0"/>
              <a:t>Σπαντιδάκης, Ι. (2004). </a:t>
            </a:r>
            <a:r>
              <a:rPr lang="el-GR" sz="1400" i="1" dirty="0"/>
              <a:t>Προβλήματα παραγωγής γραπτού λόγου παιδιών σχολικής ηλικίας. Διάγνωση – </a:t>
            </a:r>
            <a:endParaRPr lang="el-GR" sz="1400" i="1" dirty="0" smtClean="0"/>
          </a:p>
          <a:p>
            <a:pPr marL="0" indent="0">
              <a:buNone/>
            </a:pPr>
            <a:r>
              <a:rPr lang="el-GR" sz="1400" i="1" dirty="0"/>
              <a:t> </a:t>
            </a:r>
            <a:r>
              <a:rPr lang="el-GR" sz="1400" i="1" dirty="0" smtClean="0"/>
              <a:t>    Αξιολόγηση </a:t>
            </a:r>
            <a:r>
              <a:rPr lang="el-GR" sz="1400" i="1" dirty="0"/>
              <a:t>- Αντιμετώπιση</a:t>
            </a:r>
            <a:r>
              <a:rPr lang="el-GR" sz="1400" dirty="0"/>
              <a:t>. Αθήνα: Ελληνικά γράμματα. </a:t>
            </a:r>
            <a:endParaRPr lang="el-GR" sz="1400" dirty="0" smtClean="0"/>
          </a:p>
          <a:p>
            <a:pPr marL="0" indent="0">
              <a:buNone/>
            </a:pP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209107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(2 από 2)</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1400" dirty="0" err="1"/>
              <a:t>Σταυρίτσα</a:t>
            </a:r>
            <a:r>
              <a:rPr lang="el-GR" sz="1400" dirty="0"/>
              <a:t>, Π., </a:t>
            </a:r>
            <a:r>
              <a:rPr lang="el-GR" sz="1400" dirty="0" err="1"/>
              <a:t>Κατσαφούρος</a:t>
            </a:r>
            <a:r>
              <a:rPr lang="el-GR" sz="1400" dirty="0"/>
              <a:t>, Κ. (2003). Ειδικές μαθησιακές δυσκολίες στη γραφή. </a:t>
            </a:r>
            <a:r>
              <a:rPr lang="el-GR" sz="1400" i="1" dirty="0"/>
              <a:t>Παιδαγωγικό Βήμα </a:t>
            </a:r>
            <a:endParaRPr lang="el-GR" sz="1400" i="1" dirty="0" smtClean="0"/>
          </a:p>
          <a:p>
            <a:pPr marL="0" indent="0">
              <a:buNone/>
            </a:pPr>
            <a:r>
              <a:rPr lang="el-GR" sz="1400" i="1" dirty="0" smtClean="0"/>
              <a:t>     Αιγαίου</a:t>
            </a:r>
            <a:r>
              <a:rPr lang="el-GR" sz="1400" dirty="0"/>
              <a:t>, 50, 17-26. </a:t>
            </a:r>
          </a:p>
          <a:p>
            <a:pPr marL="0" indent="0">
              <a:buNone/>
            </a:pPr>
            <a:r>
              <a:rPr lang="el-GR" sz="1400" dirty="0" smtClean="0"/>
              <a:t>Συλλογικό </a:t>
            </a:r>
            <a:r>
              <a:rPr lang="el-GR" sz="1400" dirty="0"/>
              <a:t>έργο (2010). </a:t>
            </a:r>
            <a:r>
              <a:rPr lang="el-GR" sz="1400" i="1" dirty="0"/>
              <a:t>Εκπαίδευση παιδιών με ειδικές ανάγκες. Μια </a:t>
            </a:r>
            <a:r>
              <a:rPr lang="el-GR" sz="1400" i="1" dirty="0" err="1"/>
              <a:t>πολυπρισματική</a:t>
            </a:r>
            <a:r>
              <a:rPr lang="el-GR" sz="1400" i="1" dirty="0"/>
              <a:t> προσέγγιση</a:t>
            </a:r>
            <a:r>
              <a:rPr lang="el-GR" sz="1400" dirty="0"/>
              <a:t>. Αθήνα: </a:t>
            </a:r>
            <a:endParaRPr lang="el-GR" sz="1400" dirty="0" smtClean="0"/>
          </a:p>
          <a:p>
            <a:pPr marL="0" indent="0">
              <a:buNone/>
            </a:pPr>
            <a:r>
              <a:rPr lang="el-GR" sz="1400" dirty="0"/>
              <a:t> </a:t>
            </a:r>
            <a:r>
              <a:rPr lang="el-GR" sz="1400" dirty="0" smtClean="0"/>
              <a:t>    Εκδότης</a:t>
            </a:r>
            <a:r>
              <a:rPr lang="el-GR" sz="1400" dirty="0"/>
              <a:t>: </a:t>
            </a:r>
            <a:r>
              <a:rPr lang="el-GR" sz="1400" dirty="0" smtClean="0"/>
              <a:t>Πεδίο.</a:t>
            </a:r>
          </a:p>
          <a:p>
            <a:pPr marL="0" indent="0">
              <a:buNone/>
            </a:pPr>
            <a:r>
              <a:rPr lang="el-GR" sz="1400" dirty="0" smtClean="0"/>
              <a:t>Συλλογικό </a:t>
            </a:r>
            <a:r>
              <a:rPr lang="el-GR" sz="1400" dirty="0"/>
              <a:t>έργο. (2011). </a:t>
            </a:r>
            <a:r>
              <a:rPr lang="el-GR" sz="1400" i="1" dirty="0"/>
              <a:t>Δυσκολίες μάθησης. Αναπτυξιακές εκπαιδευτικές και κλινικές προσεγγίσεις</a:t>
            </a:r>
            <a:r>
              <a:rPr lang="el-GR" sz="1400" dirty="0"/>
              <a:t>. Αθήνα: </a:t>
            </a:r>
            <a:endParaRPr lang="el-GR" sz="1400" dirty="0" smtClean="0"/>
          </a:p>
          <a:p>
            <a:pPr marL="0" indent="0">
              <a:buNone/>
            </a:pPr>
            <a:r>
              <a:rPr lang="el-GR" sz="1400" dirty="0"/>
              <a:t> </a:t>
            </a:r>
            <a:r>
              <a:rPr lang="el-GR" sz="1400" dirty="0" smtClean="0"/>
              <a:t>    Εκδότης</a:t>
            </a:r>
            <a:r>
              <a:rPr lang="el-GR" sz="1400" dirty="0"/>
              <a:t>: </a:t>
            </a:r>
            <a:r>
              <a:rPr lang="el-GR" sz="1400" dirty="0" smtClean="0"/>
              <a:t>Πεδίο.</a:t>
            </a:r>
            <a:endParaRPr lang="el-GR" sz="1400" dirty="0"/>
          </a:p>
          <a:p>
            <a:pPr marL="0" indent="0">
              <a:buNone/>
            </a:pPr>
            <a:endParaRPr lang="el-GR" sz="1400" dirty="0"/>
          </a:p>
          <a:p>
            <a:pPr marL="0" indent="0">
              <a:buNone/>
            </a:pP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226232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Βιβλιογραφία ξενόγλωσση (1 από 3)</a:t>
            </a:r>
            <a:endParaRPr lang="el-GR" dirty="0"/>
          </a:p>
        </p:txBody>
      </p:sp>
      <p:sp>
        <p:nvSpPr>
          <p:cNvPr id="3" name="Θέση περιεχομένου 2"/>
          <p:cNvSpPr>
            <a:spLocks noGrp="1"/>
          </p:cNvSpPr>
          <p:nvPr>
            <p:ph idx="1"/>
          </p:nvPr>
        </p:nvSpPr>
        <p:spPr/>
        <p:txBody>
          <a:bodyPr>
            <a:noAutofit/>
          </a:bodyPr>
          <a:lstStyle/>
          <a:p>
            <a:pPr marL="355600" indent="-355600">
              <a:lnSpc>
                <a:spcPct val="150000"/>
              </a:lnSpc>
              <a:buNone/>
            </a:pPr>
            <a:r>
              <a:rPr lang="en-US" sz="1400" dirty="0" err="1" smtClean="0"/>
              <a:t>Beitchman</a:t>
            </a:r>
            <a:r>
              <a:rPr lang="en-US" sz="1400" dirty="0" smtClean="0"/>
              <a:t>, J.H. &amp; </a:t>
            </a:r>
            <a:r>
              <a:rPr lang="en-US" sz="1400" dirty="0" err="1" smtClean="0"/>
              <a:t>Brownlie</a:t>
            </a:r>
            <a:r>
              <a:rPr lang="en-US" sz="1400" dirty="0" smtClean="0"/>
              <a:t>, E.B. ( 2014</a:t>
            </a:r>
            <a:r>
              <a:rPr lang="en-US" sz="1400" i="1" dirty="0" smtClean="0"/>
              <a:t>). Language disorders in children and adolescents</a:t>
            </a:r>
            <a:r>
              <a:rPr lang="en-US" sz="1400" dirty="0" smtClean="0"/>
              <a:t>. </a:t>
            </a:r>
            <a:r>
              <a:rPr lang="it-IT" sz="1400" dirty="0"/>
              <a:t>Boston, MA : </a:t>
            </a:r>
            <a:r>
              <a:rPr lang="it-IT" sz="1400" dirty="0" smtClean="0"/>
              <a:t>London </a:t>
            </a:r>
            <a:r>
              <a:rPr lang="it-IT" sz="1400" dirty="0"/>
              <a:t>: Hogrefe &amp; Huber </a:t>
            </a:r>
            <a:r>
              <a:rPr lang="el-GR" sz="1400" dirty="0" smtClean="0"/>
              <a:t>.</a:t>
            </a:r>
          </a:p>
          <a:p>
            <a:pPr marL="355600" indent="-355600">
              <a:lnSpc>
                <a:spcPct val="150000"/>
              </a:lnSpc>
              <a:buNone/>
            </a:pPr>
            <a:r>
              <a:rPr lang="en-US" sz="1400" dirty="0" err="1"/>
              <a:t>Bezrukikh,M</a:t>
            </a:r>
            <a:r>
              <a:rPr lang="en-US" sz="1400" dirty="0"/>
              <a:t>. M. (2005). Psychophysiological mechanisms of writing difficulties in schoolchildren. </a:t>
            </a:r>
            <a:r>
              <a:rPr lang="en-US" sz="1400" i="1" dirty="0"/>
              <a:t>Human Physiology</a:t>
            </a:r>
            <a:r>
              <a:rPr lang="en-US" sz="1400" dirty="0"/>
              <a:t>, 31 (5), 539-544. </a:t>
            </a:r>
            <a:endParaRPr lang="el-GR" sz="1400" dirty="0" smtClean="0"/>
          </a:p>
          <a:p>
            <a:pPr marL="355600" indent="-355600">
              <a:lnSpc>
                <a:spcPct val="150000"/>
              </a:lnSpc>
              <a:buNone/>
            </a:pPr>
            <a:r>
              <a:rPr lang="en-US" sz="1400" dirty="0"/>
              <a:t>Case-</a:t>
            </a:r>
            <a:r>
              <a:rPr lang="en-US" sz="1400" dirty="0" err="1"/>
              <a:t>Smith,J</a:t>
            </a:r>
            <a:r>
              <a:rPr lang="en-US" sz="1400" dirty="0"/>
              <a:t>.(2002). Effectiveness of school-based Occupational Therapy intervention in Handwriting. </a:t>
            </a:r>
            <a:r>
              <a:rPr lang="en-US" sz="1400" i="1" dirty="0"/>
              <a:t>The American Journal of Occupational Therapy</a:t>
            </a:r>
            <a:r>
              <a:rPr lang="en-US" sz="1400" dirty="0"/>
              <a:t>, 56(2),</a:t>
            </a:r>
            <a:r>
              <a:rPr lang="en-US" sz="1400" dirty="0" smtClean="0"/>
              <a:t>17-25.</a:t>
            </a:r>
            <a:endParaRPr lang="el-GR" sz="1400" dirty="0"/>
          </a:p>
          <a:p>
            <a:pPr marL="355600" indent="-355600">
              <a:lnSpc>
                <a:spcPct val="150000"/>
              </a:lnSpc>
              <a:buNone/>
            </a:pPr>
            <a:r>
              <a:rPr lang="en-US" sz="1400" dirty="0" smtClean="0"/>
              <a:t>Dennis,L.J.,&amp;</a:t>
            </a:r>
            <a:r>
              <a:rPr lang="en-US" sz="1400" dirty="0" err="1" smtClean="0"/>
              <a:t>Swinth,Y</a:t>
            </a:r>
            <a:r>
              <a:rPr lang="en-US" sz="1400" dirty="0" smtClean="0"/>
              <a:t>.(2001). Pencil grasp and children’s handwriting legibility during different- length writing tasks. </a:t>
            </a:r>
            <a:r>
              <a:rPr lang="en-US" sz="1400" i="1" dirty="0" smtClean="0"/>
              <a:t>The American Journal of Occupational Therapy</a:t>
            </a:r>
            <a:r>
              <a:rPr lang="en-US" sz="1400" dirty="0" smtClean="0"/>
              <a:t>, 55(2),175-183</a:t>
            </a:r>
            <a:endParaRPr lang="el-GR" sz="1400" dirty="0" smtClean="0"/>
          </a:p>
          <a:p>
            <a:pPr marL="355600" indent="-355600">
              <a:lnSpc>
                <a:spcPct val="150000"/>
              </a:lnSpc>
              <a:buNone/>
            </a:pPr>
            <a:r>
              <a:rPr lang="en-US" sz="1400" dirty="0" err="1" smtClean="0"/>
              <a:t>Kamhi</a:t>
            </a:r>
            <a:r>
              <a:rPr lang="en-US" sz="1400" dirty="0" smtClean="0"/>
              <a:t>, A., Masterson, J., &amp; </a:t>
            </a:r>
            <a:r>
              <a:rPr lang="en-US" sz="1400" dirty="0" err="1" smtClean="0"/>
              <a:t>Apel</a:t>
            </a:r>
            <a:r>
              <a:rPr lang="en-US" sz="1400" dirty="0" smtClean="0"/>
              <a:t>, K.   (2007).  </a:t>
            </a:r>
            <a:r>
              <a:rPr lang="en-US" sz="1400" i="1" dirty="0"/>
              <a:t>Clinical Decision Making in Developmental Language </a:t>
            </a:r>
            <a:r>
              <a:rPr lang="el-GR" sz="1400" i="1" dirty="0" smtClean="0"/>
              <a:t>      </a:t>
            </a:r>
            <a:r>
              <a:rPr lang="en-US" sz="1400" i="1" dirty="0" smtClean="0"/>
              <a:t>Disorders </a:t>
            </a:r>
            <a:r>
              <a:rPr lang="en-US" sz="1400" i="1" dirty="0"/>
              <a:t>(Communication and Language Intervention</a:t>
            </a:r>
            <a:r>
              <a:rPr lang="en-US" sz="1400" i="1" dirty="0" smtClean="0"/>
              <a:t>)</a:t>
            </a:r>
            <a:r>
              <a:rPr lang="en-US" sz="1400" dirty="0" smtClean="0"/>
              <a:t>. Baltimore</a:t>
            </a:r>
            <a:r>
              <a:rPr lang="el-GR" sz="1400" dirty="0" smtClean="0"/>
              <a:t>:</a:t>
            </a:r>
            <a:r>
              <a:rPr lang="en-US" sz="1400" dirty="0" smtClean="0"/>
              <a:t> P. Brooks.</a:t>
            </a:r>
            <a:endParaRPr lang="el-GR" sz="1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1167485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Βιβλιογραφία ξενόγλωσση </a:t>
            </a:r>
            <a:r>
              <a:rPr lang="el-GR" dirty="0" smtClean="0"/>
              <a:t>(2 </a:t>
            </a:r>
            <a:r>
              <a:rPr lang="el-GR" dirty="0"/>
              <a:t>από </a:t>
            </a:r>
            <a:r>
              <a:rPr lang="el-GR" dirty="0" smtClean="0"/>
              <a:t>3)</a:t>
            </a:r>
            <a:endParaRPr lang="el-GR" dirty="0"/>
          </a:p>
        </p:txBody>
      </p:sp>
      <p:sp>
        <p:nvSpPr>
          <p:cNvPr id="3" name="Θέση περιεχομένου 2"/>
          <p:cNvSpPr>
            <a:spLocks noGrp="1"/>
          </p:cNvSpPr>
          <p:nvPr>
            <p:ph idx="1"/>
          </p:nvPr>
        </p:nvSpPr>
        <p:spPr/>
        <p:txBody>
          <a:bodyPr>
            <a:normAutofit fontScale="25000" lnSpcReduction="20000"/>
          </a:bodyPr>
          <a:lstStyle/>
          <a:p>
            <a:pPr marL="0" indent="0">
              <a:lnSpc>
                <a:spcPct val="120000"/>
              </a:lnSpc>
              <a:buNone/>
            </a:pPr>
            <a:r>
              <a:rPr lang="en-US" sz="5600" dirty="0"/>
              <a:t>Paul, R., &amp; </a:t>
            </a:r>
            <a:r>
              <a:rPr lang="en-US" sz="5600" dirty="0" err="1"/>
              <a:t>Norbury</a:t>
            </a:r>
            <a:r>
              <a:rPr lang="en-US" sz="5600" dirty="0"/>
              <a:t>, C. (2011).  Language Disorders from Infancy through Adolescence: Listening,  </a:t>
            </a:r>
            <a:r>
              <a:rPr lang="en-US" sz="5600" dirty="0" smtClean="0"/>
              <a:t>Speaking, </a:t>
            </a:r>
            <a:r>
              <a:rPr lang="el-GR" sz="5600" dirty="0" smtClean="0"/>
              <a:t>      </a:t>
            </a:r>
          </a:p>
          <a:p>
            <a:pPr marL="0" indent="0">
              <a:lnSpc>
                <a:spcPct val="120000"/>
              </a:lnSpc>
              <a:buNone/>
            </a:pPr>
            <a:r>
              <a:rPr lang="el-GR" sz="5600" dirty="0"/>
              <a:t> </a:t>
            </a:r>
            <a:r>
              <a:rPr lang="el-GR" sz="5600" dirty="0" smtClean="0"/>
              <a:t>    </a:t>
            </a:r>
            <a:r>
              <a:rPr lang="en-US" sz="5600" dirty="0" smtClean="0"/>
              <a:t>Reading, Writing, and Communicating. 4th eds., Mosby, Missouri :Elsevier. </a:t>
            </a:r>
            <a:endParaRPr lang="el-GR" sz="5600" dirty="0" smtClean="0"/>
          </a:p>
          <a:p>
            <a:pPr marL="0" indent="0">
              <a:lnSpc>
                <a:spcPct val="120000"/>
              </a:lnSpc>
              <a:buNone/>
            </a:pPr>
            <a:r>
              <a:rPr lang="en-US" sz="5600" dirty="0" smtClean="0"/>
              <a:t>Rosenblum</a:t>
            </a:r>
            <a:r>
              <a:rPr lang="en-US" sz="5600" dirty="0"/>
              <a:t>, S. (2003). Product and process evaluation of handwriting difficulties. Educational Psychology </a:t>
            </a:r>
            <a:endParaRPr lang="el-GR" sz="5600" dirty="0" smtClean="0"/>
          </a:p>
          <a:p>
            <a:pPr marL="0" indent="0">
              <a:lnSpc>
                <a:spcPct val="120000"/>
              </a:lnSpc>
              <a:buNone/>
            </a:pPr>
            <a:r>
              <a:rPr lang="el-GR" sz="5600" dirty="0"/>
              <a:t> </a:t>
            </a:r>
            <a:r>
              <a:rPr lang="el-GR" sz="5600" dirty="0" smtClean="0"/>
              <a:t>    </a:t>
            </a:r>
            <a:r>
              <a:rPr lang="en-US" sz="5600" dirty="0" smtClean="0"/>
              <a:t>Review,15 </a:t>
            </a:r>
            <a:r>
              <a:rPr lang="en-US" sz="5600" dirty="0"/>
              <a:t>(1), 41-81. </a:t>
            </a:r>
            <a:endParaRPr lang="el-GR" sz="5600" dirty="0" smtClean="0"/>
          </a:p>
          <a:p>
            <a:pPr marL="0" indent="0">
              <a:lnSpc>
                <a:spcPct val="120000"/>
              </a:lnSpc>
              <a:buNone/>
            </a:pPr>
            <a:r>
              <a:rPr lang="en-US" sz="5600" dirty="0" smtClean="0"/>
              <a:t>Simms</a:t>
            </a:r>
            <a:r>
              <a:rPr lang="en-US" sz="5600" dirty="0"/>
              <a:t>, M.D., &amp; </a:t>
            </a:r>
            <a:r>
              <a:rPr lang="en-US" sz="5600" dirty="0" err="1"/>
              <a:t>Schum</a:t>
            </a:r>
            <a:r>
              <a:rPr lang="en-US" sz="5600" dirty="0"/>
              <a:t>, R.L. (2011). Language development and communication disorders. In: </a:t>
            </a:r>
            <a:r>
              <a:rPr lang="en-US" sz="5600" dirty="0" err="1"/>
              <a:t>Kliegman</a:t>
            </a:r>
            <a:r>
              <a:rPr lang="en-US" sz="5600" dirty="0"/>
              <a:t> R.M., </a:t>
            </a:r>
            <a:r>
              <a:rPr lang="el-GR" sz="5600" dirty="0" smtClean="0"/>
              <a:t> </a:t>
            </a:r>
          </a:p>
          <a:p>
            <a:pPr marL="0" indent="0">
              <a:lnSpc>
                <a:spcPct val="120000"/>
              </a:lnSpc>
              <a:buNone/>
            </a:pPr>
            <a:r>
              <a:rPr lang="el-GR" sz="5600" dirty="0"/>
              <a:t> </a:t>
            </a:r>
            <a:r>
              <a:rPr lang="el-GR" sz="5600" dirty="0" smtClean="0"/>
              <a:t>    </a:t>
            </a:r>
            <a:r>
              <a:rPr lang="en-US" sz="5600" dirty="0" smtClean="0"/>
              <a:t>Behrman</a:t>
            </a:r>
            <a:r>
              <a:rPr lang="en-US" sz="5600" dirty="0"/>
              <a:t>, R.E., Jenson, H.B., &amp; Stanton, B.F., eds. Nelson Textbook of Pediatrics. 19th ed. Philadelphia, PA: </a:t>
            </a:r>
            <a:endParaRPr lang="el-GR" sz="5600" dirty="0" smtClean="0"/>
          </a:p>
          <a:p>
            <a:pPr marL="0" indent="0">
              <a:lnSpc>
                <a:spcPct val="120000"/>
              </a:lnSpc>
              <a:buNone/>
            </a:pPr>
            <a:r>
              <a:rPr lang="el-GR" sz="5600" dirty="0"/>
              <a:t> </a:t>
            </a:r>
            <a:r>
              <a:rPr lang="el-GR" sz="5600" dirty="0" smtClean="0"/>
              <a:t>    </a:t>
            </a:r>
            <a:r>
              <a:rPr lang="en-US" sz="5600" dirty="0" smtClean="0"/>
              <a:t>Elsevier </a:t>
            </a:r>
            <a:r>
              <a:rPr lang="en-US" sz="5600" dirty="0"/>
              <a:t>Saunders, chap 32</a:t>
            </a:r>
            <a:r>
              <a:rPr lang="en-US" sz="5600" dirty="0" smtClean="0"/>
              <a:t>.</a:t>
            </a:r>
            <a:endParaRPr lang="el-GR" sz="5600" dirty="0" smtClean="0"/>
          </a:p>
          <a:p>
            <a:pPr marL="0" indent="0">
              <a:lnSpc>
                <a:spcPct val="120000"/>
              </a:lnSpc>
              <a:buNone/>
            </a:pPr>
            <a:r>
              <a:rPr lang="en-US" sz="5600" dirty="0" smtClean="0"/>
              <a:t>Shipley</a:t>
            </a:r>
            <a:r>
              <a:rPr lang="en-US" sz="5600" dirty="0"/>
              <a:t>, K., G., &amp; McAfee, J., &amp; G. (2008).  Assessment in Speech-Language Pathology: A Resource Manual </a:t>
            </a:r>
            <a:endParaRPr lang="el-GR" sz="5600" dirty="0" smtClean="0"/>
          </a:p>
          <a:p>
            <a:pPr marL="0" indent="0">
              <a:lnSpc>
                <a:spcPct val="120000"/>
              </a:lnSpc>
              <a:buNone/>
            </a:pPr>
            <a:r>
              <a:rPr lang="el-GR" sz="5600" dirty="0"/>
              <a:t> </a:t>
            </a:r>
            <a:r>
              <a:rPr lang="el-GR" sz="5600" dirty="0" smtClean="0"/>
              <a:t>    </a:t>
            </a:r>
            <a:r>
              <a:rPr lang="en-US" sz="5600" dirty="0" smtClean="0"/>
              <a:t>Spiral-bound</a:t>
            </a:r>
            <a:r>
              <a:rPr lang="en-US" sz="5600" dirty="0"/>
              <a:t>.  Delmar Cengage Learning. Clifton Park, USA</a:t>
            </a:r>
            <a:r>
              <a:rPr lang="en-US" sz="5600" dirty="0" smtClean="0"/>
              <a:t>.</a:t>
            </a:r>
            <a:endParaRPr lang="el-GR" sz="5600" dirty="0" smtClean="0"/>
          </a:p>
          <a:p>
            <a:pPr marL="0" indent="0">
              <a:lnSpc>
                <a:spcPct val="120000"/>
              </a:lnSpc>
              <a:buNone/>
            </a:pPr>
            <a:r>
              <a:rPr lang="en-US" sz="5600" dirty="0" err="1"/>
              <a:t>Volman,M.J.M.,Van</a:t>
            </a:r>
            <a:r>
              <a:rPr lang="en-US" sz="5600" dirty="0"/>
              <a:t> </a:t>
            </a:r>
            <a:r>
              <a:rPr lang="en-US" sz="5600" dirty="0" err="1"/>
              <a:t>Schendel,M,B</a:t>
            </a:r>
            <a:r>
              <a:rPr lang="en-US" sz="5600" dirty="0"/>
              <a:t>.,&amp; </a:t>
            </a:r>
            <a:r>
              <a:rPr lang="en-US" sz="5600" dirty="0" err="1"/>
              <a:t>Jongmans,J.M</a:t>
            </a:r>
            <a:r>
              <a:rPr lang="en-US" sz="5600" dirty="0"/>
              <a:t>,.(2006).Handwriting difficulties in primary school children: </a:t>
            </a:r>
            <a:endParaRPr lang="el-GR" sz="5600" dirty="0" smtClean="0"/>
          </a:p>
          <a:p>
            <a:pPr marL="0" indent="0">
              <a:lnSpc>
                <a:spcPct val="120000"/>
              </a:lnSpc>
              <a:buNone/>
            </a:pPr>
            <a:r>
              <a:rPr lang="el-GR" sz="5600" dirty="0"/>
              <a:t> </a:t>
            </a:r>
            <a:r>
              <a:rPr lang="el-GR" sz="5600" dirty="0" smtClean="0"/>
              <a:t>    </a:t>
            </a:r>
            <a:r>
              <a:rPr lang="en-US" sz="5600" dirty="0" smtClean="0"/>
              <a:t>A </a:t>
            </a:r>
            <a:r>
              <a:rPr lang="en-US" sz="5600" dirty="0"/>
              <a:t>search for </a:t>
            </a:r>
            <a:r>
              <a:rPr lang="el-GR" sz="5600" dirty="0" smtClean="0"/>
              <a:t> </a:t>
            </a:r>
            <a:r>
              <a:rPr lang="en-US" sz="5600" dirty="0" smtClean="0"/>
              <a:t>underlying </a:t>
            </a:r>
            <a:r>
              <a:rPr lang="en-US" sz="5600" dirty="0"/>
              <a:t>mechanisms. The American Journal of Occupational Therapy, 60(4),451-460</a:t>
            </a:r>
            <a:r>
              <a:rPr lang="en-US" sz="5600" dirty="0" smtClean="0"/>
              <a:t>.</a:t>
            </a:r>
            <a:endParaRPr lang="el-GR" sz="5600" dirty="0" smtClean="0"/>
          </a:p>
          <a:p>
            <a:pPr marL="0" indent="0">
              <a:lnSpc>
                <a:spcPct val="120000"/>
              </a:lnSpc>
              <a:buNone/>
            </a:pPr>
            <a:endParaRPr lang="en-US" sz="5600" dirty="0"/>
          </a:p>
          <a:p>
            <a:pPr marL="0" indent="0">
              <a:lnSpc>
                <a:spcPct val="120000"/>
              </a:lnSpc>
              <a:buNone/>
            </a:pPr>
            <a:endParaRPr lang="en-US" sz="5600" dirty="0"/>
          </a:p>
          <a:p>
            <a:pPr marL="0" indent="0">
              <a:lnSpc>
                <a:spcPct val="120000"/>
              </a:lnSpc>
              <a:buNone/>
            </a:pPr>
            <a:endParaRPr lang="en-US" sz="56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2083735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Βιβλιογραφία ξενόγλωσση </a:t>
            </a:r>
            <a:r>
              <a:rPr lang="el-GR" dirty="0" smtClean="0"/>
              <a:t>(3 </a:t>
            </a:r>
            <a:r>
              <a:rPr lang="el-GR" dirty="0"/>
              <a:t>από </a:t>
            </a:r>
            <a:r>
              <a:rPr lang="el-GR" dirty="0" smtClean="0"/>
              <a:t>3)</a:t>
            </a:r>
            <a:endParaRPr lang="el-GR" dirty="0"/>
          </a:p>
        </p:txBody>
      </p:sp>
      <p:sp>
        <p:nvSpPr>
          <p:cNvPr id="3" name="Θέση περιεχομένου 2"/>
          <p:cNvSpPr>
            <a:spLocks noGrp="1"/>
          </p:cNvSpPr>
          <p:nvPr>
            <p:ph idx="1"/>
          </p:nvPr>
        </p:nvSpPr>
        <p:spPr/>
        <p:txBody>
          <a:bodyPr>
            <a:normAutofit/>
          </a:bodyPr>
          <a:lstStyle/>
          <a:p>
            <a:pPr marL="538163" indent="-538163">
              <a:buNone/>
            </a:pPr>
            <a:r>
              <a:rPr lang="en-US" sz="1400" dirty="0" err="1"/>
              <a:t>Wassenberg</a:t>
            </a:r>
            <a:r>
              <a:rPr lang="en-US" sz="1400" dirty="0"/>
              <a:t>, R., </a:t>
            </a:r>
            <a:r>
              <a:rPr lang="en-US" sz="1400" dirty="0" err="1"/>
              <a:t>Feron</a:t>
            </a:r>
            <a:r>
              <a:rPr lang="en-US" sz="1400" dirty="0"/>
              <a:t>, F., </a:t>
            </a:r>
            <a:r>
              <a:rPr lang="en-US" sz="1400" dirty="0" err="1"/>
              <a:t>Kessels</a:t>
            </a:r>
            <a:r>
              <a:rPr lang="en-US" sz="1400" dirty="0"/>
              <a:t>, A., </a:t>
            </a:r>
            <a:r>
              <a:rPr lang="en-US" sz="1400" dirty="0" err="1"/>
              <a:t>Hendriksen,J</a:t>
            </a:r>
            <a:r>
              <a:rPr lang="en-US" sz="1400" dirty="0"/>
              <a:t>., </a:t>
            </a:r>
            <a:r>
              <a:rPr lang="en-US" sz="1400" dirty="0" err="1"/>
              <a:t>Kalff</a:t>
            </a:r>
            <a:r>
              <a:rPr lang="en-US" sz="1400" dirty="0"/>
              <a:t>, A., </a:t>
            </a:r>
            <a:r>
              <a:rPr lang="en-US" sz="1400" dirty="0" err="1"/>
              <a:t>Kroes,M</a:t>
            </a:r>
            <a:r>
              <a:rPr lang="en-US" sz="1400" dirty="0"/>
              <a:t>., </a:t>
            </a:r>
            <a:r>
              <a:rPr lang="en-US" sz="1400" dirty="0" err="1"/>
              <a:t>Hurks</a:t>
            </a:r>
            <a:r>
              <a:rPr lang="en-US" sz="1400" dirty="0"/>
              <a:t>, P., </a:t>
            </a:r>
            <a:r>
              <a:rPr lang="en-US" sz="1400" dirty="0" err="1"/>
              <a:t>Beeren</a:t>
            </a:r>
            <a:r>
              <a:rPr lang="en-US" sz="1400" dirty="0"/>
              <a:t>, M., </a:t>
            </a:r>
            <a:r>
              <a:rPr lang="en-US" sz="1400" dirty="0" err="1"/>
              <a:t>Jolles,J</a:t>
            </a:r>
            <a:r>
              <a:rPr lang="en-US" sz="1400" dirty="0"/>
              <a:t>., </a:t>
            </a:r>
            <a:r>
              <a:rPr lang="en-US" sz="1400" dirty="0" err="1"/>
              <a:t>Vles</a:t>
            </a:r>
            <a:r>
              <a:rPr lang="en-US" sz="1400" dirty="0"/>
              <a:t>, J.  </a:t>
            </a:r>
            <a:r>
              <a:rPr lang="en-US" sz="1400" dirty="0" smtClean="0"/>
              <a:t>(</a:t>
            </a:r>
            <a:r>
              <a:rPr lang="en-US" sz="1400" dirty="0"/>
              <a:t>2005). Relation  between cognitive and motor performance in 5- to 6- year old children: Results from a </a:t>
            </a:r>
            <a:r>
              <a:rPr lang="en-US" sz="1400" dirty="0" smtClean="0"/>
              <a:t>large-scale </a:t>
            </a:r>
            <a:r>
              <a:rPr lang="en-US" sz="1400" dirty="0"/>
              <a:t>cross-sectional study. </a:t>
            </a:r>
            <a:r>
              <a:rPr lang="en-US" sz="1400" i="1" dirty="0"/>
              <a:t>Child  Development</a:t>
            </a:r>
            <a:r>
              <a:rPr lang="en-US" sz="1400" dirty="0"/>
              <a:t>, 76 (5),1092-1103.</a:t>
            </a:r>
          </a:p>
          <a:p>
            <a:pPr marL="0" indent="0">
              <a:buNone/>
            </a:pP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Tree>
    <p:extLst>
      <p:ext uri="{BB962C8B-B14F-4D97-AF65-F5344CB8AC3E}">
        <p14:creationId xmlns:p14="http://schemas.microsoft.com/office/powerpoint/2010/main" val="1665790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Χρήσιμες ιστοσελίδες</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1400" dirty="0">
                <a:hlinkClick r:id="rId2"/>
              </a:rPr>
              <a:t>http://www.selle.gr</a:t>
            </a:r>
            <a:r>
              <a:rPr lang="en-US" sz="1400" dirty="0" smtClean="0">
                <a:hlinkClick r:id="rId2"/>
              </a:rPr>
              <a:t>/</a:t>
            </a:r>
            <a:r>
              <a:rPr lang="el-GR" sz="1400" dirty="0" smtClean="0">
                <a:hlinkClick r:id="rId2"/>
              </a:rPr>
              <a:t> </a:t>
            </a:r>
          </a:p>
          <a:p>
            <a:pPr marL="0" indent="0">
              <a:buNone/>
            </a:pPr>
            <a:r>
              <a:rPr lang="en-US" sz="1400" dirty="0">
                <a:hlinkClick r:id="rId2"/>
              </a:rPr>
              <a:t>http://www.logopedists.gr/logopedists</a:t>
            </a:r>
            <a:r>
              <a:rPr lang="en-US" sz="1400" dirty="0" smtClean="0">
                <a:hlinkClick r:id="rId2"/>
              </a:rPr>
              <a:t>/</a:t>
            </a:r>
            <a:endParaRPr lang="el-GR" sz="1400" dirty="0" smtClean="0">
              <a:hlinkClick r:id="rId2"/>
            </a:endParaRPr>
          </a:p>
          <a:p>
            <a:pPr marL="0" indent="0">
              <a:buNone/>
            </a:pPr>
            <a:r>
              <a:rPr lang="en-US" sz="1400" dirty="0">
                <a:hlinkClick r:id="rId2"/>
              </a:rPr>
              <a:t>http://www.logotherapia.gr</a:t>
            </a:r>
            <a:r>
              <a:rPr lang="en-US" sz="1400" dirty="0" smtClean="0">
                <a:hlinkClick r:id="rId2"/>
              </a:rPr>
              <a:t>/</a:t>
            </a:r>
          </a:p>
          <a:p>
            <a:pPr marL="0" indent="0">
              <a:buNone/>
            </a:pPr>
            <a:r>
              <a:rPr lang="en-US" sz="1400" dirty="0" smtClean="0">
                <a:hlinkClick r:id="rId2"/>
              </a:rPr>
              <a:t>http</a:t>
            </a:r>
            <a:r>
              <a:rPr lang="en-US" sz="1400" dirty="0">
                <a:hlinkClick r:id="rId2"/>
              </a:rPr>
              <a:t>://</a:t>
            </a:r>
            <a:r>
              <a:rPr lang="en-US" sz="1400" dirty="0" smtClean="0">
                <a:hlinkClick r:id="rId2"/>
              </a:rPr>
              <a:t>www.asha.org/public/speech/disorders/ChildSandL.htm</a:t>
            </a:r>
          </a:p>
          <a:p>
            <a:pPr marL="0" indent="0">
              <a:buNone/>
            </a:pPr>
            <a:r>
              <a:rPr lang="en-US" sz="1400" dirty="0">
                <a:hlinkClick r:id="rId2"/>
              </a:rPr>
              <a:t>http://www.nidcd.nih.gov/health/voice/pages/specific-language-impairment.aspx</a:t>
            </a:r>
            <a:endParaRPr lang="el-GR" sz="1400" dirty="0" smtClean="0">
              <a:hlinkClick r:id="rId2"/>
            </a:endParaRPr>
          </a:p>
          <a:p>
            <a:pPr marL="0" indent="0">
              <a:buNone/>
            </a:pPr>
            <a:r>
              <a:rPr lang="en-US" sz="1400" dirty="0" smtClean="0">
                <a:hlinkClick r:id="rId2"/>
              </a:rPr>
              <a:t>http</a:t>
            </a:r>
            <a:r>
              <a:rPr lang="en-US" sz="1400" dirty="0">
                <a:hlinkClick r:id="rId2"/>
              </a:rPr>
              <a:t>://</a:t>
            </a:r>
            <a:r>
              <a:rPr lang="en-US" sz="1400" dirty="0" smtClean="0">
                <a:hlinkClick r:id="rId2"/>
              </a:rPr>
              <a:t>repository.edulll.gr/edulll/retrieve/3613/1059.pdf</a:t>
            </a:r>
            <a:endParaRPr lang="el-GR" sz="1400" dirty="0" smtClean="0"/>
          </a:p>
          <a:p>
            <a:pPr marL="0" indent="0">
              <a:buNone/>
            </a:pPr>
            <a:r>
              <a:rPr lang="en-US" sz="1400" dirty="0" smtClean="0"/>
              <a:t>kday-v.thess.sch.gr/</a:t>
            </a:r>
            <a:r>
              <a:rPr lang="en-US" sz="1400" dirty="0" err="1" smtClean="0"/>
              <a:t>wp</a:t>
            </a:r>
            <a:r>
              <a:rPr lang="en-US" sz="1400" dirty="0" smtClean="0"/>
              <a:t>-content/uploads/ny2.doc</a:t>
            </a:r>
            <a:endParaRPr lang="el-GR" sz="1400" dirty="0" smtClean="0"/>
          </a:p>
          <a:p>
            <a:pPr marL="0" indent="0">
              <a:buNone/>
            </a:pPr>
            <a:r>
              <a:rPr lang="en-US" sz="1400" dirty="0">
                <a:hlinkClick r:id="rId3"/>
              </a:rPr>
              <a:t>http://</a:t>
            </a:r>
            <a:r>
              <a:rPr lang="en-US" sz="1400" dirty="0" smtClean="0">
                <a:hlinkClick r:id="rId3"/>
              </a:rPr>
              <a:t>dipe.mes.sch.gr/index_htm_files/praktika_imeridas_eid_agogis_2013.pdf</a:t>
            </a:r>
            <a:endParaRPr lang="el-GR" sz="1400" dirty="0" smtClean="0"/>
          </a:p>
          <a:p>
            <a:pPr marL="0" indent="0">
              <a:buNone/>
            </a:pPr>
            <a:endParaRPr lang="el-GR" sz="1400" dirty="0" smtClean="0"/>
          </a:p>
          <a:p>
            <a:endParaRPr lang="el-GR" sz="2000" dirty="0" smtClean="0"/>
          </a:p>
          <a:p>
            <a:endParaRPr lang="el-GR" sz="2000" dirty="0"/>
          </a:p>
          <a:p>
            <a:endParaRPr lang="el-GR" sz="2000" dirty="0" smtClean="0"/>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417776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6,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569658"/>
          </a:xfrm>
          <a:prstGeom prst="rect">
            <a:avLst/>
          </a:prstGeom>
        </p:spPr>
        <p:txBody>
          <a:bodyPr wrap="square" lIns="91436" tIns="45719" rIns="91436" bIns="45719">
            <a:spAutoFit/>
          </a:bodyPr>
          <a:lstStyle/>
          <a:p>
            <a:pPr algn="just"/>
            <a:r>
              <a:rPr lang="el-GR" sz="2400" dirty="0" err="1">
                <a:solidFill>
                  <a:schemeClr val="bg1">
                    <a:lumMod val="50000"/>
                  </a:schemeClr>
                </a:solidFill>
              </a:rPr>
              <a:t>Ζακοπούλου</a:t>
            </a:r>
            <a:r>
              <a:rPr lang="en-US" sz="2400" dirty="0">
                <a:solidFill>
                  <a:schemeClr val="bg1">
                    <a:lumMod val="50000"/>
                  </a:schemeClr>
                </a:solidFill>
              </a:rPr>
              <a:t>,</a:t>
            </a:r>
            <a:r>
              <a:rPr lang="el-GR" sz="2400" dirty="0">
                <a:solidFill>
                  <a:schemeClr val="bg1">
                    <a:lumMod val="50000"/>
                  </a:schemeClr>
                </a:solidFill>
              </a:rPr>
              <a:t> Β. (2015).</a:t>
            </a:r>
            <a:r>
              <a:rPr lang="en-US" sz="2400" dirty="0">
                <a:solidFill>
                  <a:schemeClr val="bg1">
                    <a:lumMod val="50000"/>
                  </a:schemeClr>
                </a:solidFill>
              </a:rPr>
              <a:t> </a:t>
            </a:r>
            <a:r>
              <a:rPr lang="el-GR" sz="2400" dirty="0">
                <a:solidFill>
                  <a:schemeClr val="bg1">
                    <a:lumMod val="50000"/>
                  </a:schemeClr>
                </a:solidFill>
              </a:rPr>
              <a:t>Μαθησιακές 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περιβάλλον.</a:t>
            </a:r>
            <a:r>
              <a:rPr lang="en-US" sz="2400" dirty="0">
                <a:solidFill>
                  <a:schemeClr val="bg1">
                    <a:lumMod val="50000"/>
                  </a:schemeClr>
                </a:solidFill>
              </a:rPr>
              <a:t> TEI </a:t>
            </a:r>
            <a:r>
              <a:rPr lang="el-GR" sz="2400" dirty="0">
                <a:solidFill>
                  <a:schemeClr val="bg1">
                    <a:lumMod val="50000"/>
                  </a:schemeClr>
                </a:solidFill>
              </a:rPr>
              <a:t>ΗΠΕΙΡΟΥ. Διαθέσιμο από: </a:t>
            </a:r>
          </a:p>
          <a:p>
            <a:pPr algn="just"/>
            <a:r>
              <a:rPr lang="en-US" sz="2400" dirty="0">
                <a:solidFill>
                  <a:schemeClr val="bg1">
                    <a:lumMod val="50000"/>
                  </a:schemeClr>
                </a:solidFill>
                <a:hlinkClick r:id="rId5"/>
              </a:rPr>
              <a:t>http://eclass.teiep.gr/courses/LOGO101/</a:t>
            </a:r>
            <a:endParaRPr lang="el-GR" sz="2400" dirty="0">
              <a:solidFill>
                <a:schemeClr val="bg1">
                  <a:lumMod val="50000"/>
                </a:schemeClr>
              </a:solidFill>
            </a:endParaRPr>
          </a:p>
          <a:p>
            <a:pPr algn="just"/>
            <a:endParaRPr lang="el-GR" sz="2400" dirty="0" smtClean="0">
              <a:solidFill>
                <a:schemeClr val="bg1">
                  <a:lumMod val="50000"/>
                </a:schemeClr>
              </a:solidFill>
              <a:hlinkClick r:id="rId5"/>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a:t>
            </a:r>
            <a:r>
              <a:rPr lang="en-US" sz="1200" dirty="0" smtClean="0">
                <a:solidFill>
                  <a:schemeClr val="bg1"/>
                </a:solidFill>
              </a:rPr>
              <a:t>6</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n-US" sz="1200" dirty="0" smtClean="0">
                <a:solidFill>
                  <a:schemeClr val="bg1"/>
                </a:solidFill>
              </a:rPr>
              <a:t> 6</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dirty="0" smtClean="0"/>
              <a:t>Στο τέλος της ενότητας οι φοιτητές πρέπει να γνωρίζουν  : </a:t>
            </a:r>
            <a:endParaRPr lang="en-US" dirty="0" smtClean="0"/>
          </a:p>
          <a:p>
            <a:pPr>
              <a:buFont typeface="Wingdings" panose="05000000000000000000" pitchFamily="2" charset="2"/>
              <a:buChar char="ü"/>
            </a:pPr>
            <a:r>
              <a:rPr lang="en-US" dirty="0"/>
              <a:t> </a:t>
            </a:r>
            <a:r>
              <a:rPr lang="el-GR" dirty="0"/>
              <a:t>τι είναι </a:t>
            </a:r>
            <a:r>
              <a:rPr lang="el-GR" dirty="0" smtClean="0"/>
              <a:t>οι :</a:t>
            </a:r>
            <a:r>
              <a:rPr lang="el-GR" dirty="0" err="1" smtClean="0"/>
              <a:t>δυσγραφία</a:t>
            </a:r>
            <a:r>
              <a:rPr lang="el-GR" dirty="0"/>
              <a:t>, </a:t>
            </a:r>
            <a:r>
              <a:rPr lang="el-GR" dirty="0" err="1"/>
              <a:t>δυσορθογραφία</a:t>
            </a:r>
            <a:r>
              <a:rPr lang="el-GR" dirty="0"/>
              <a:t>, </a:t>
            </a:r>
            <a:r>
              <a:rPr lang="el-GR" dirty="0" err="1" smtClean="0"/>
              <a:t>δυσαριθμησία</a:t>
            </a:r>
            <a:endParaRPr lang="el-GR" dirty="0" smtClean="0"/>
          </a:p>
          <a:p>
            <a:pPr>
              <a:buFont typeface="Wingdings" panose="05000000000000000000" pitchFamily="2" charset="2"/>
              <a:buChar char="ü"/>
            </a:pPr>
            <a:r>
              <a:rPr lang="el-GR" dirty="0" smtClean="0"/>
              <a:t>Ποια τα βασικά κλινικά τους συμπτώματα</a:t>
            </a:r>
          </a:p>
          <a:p>
            <a:pPr>
              <a:buFont typeface="Wingdings" panose="05000000000000000000" pitchFamily="2" charset="2"/>
              <a:buChar char="ü"/>
            </a:pPr>
            <a:r>
              <a:rPr lang="el-GR" dirty="0" smtClean="0"/>
              <a:t>Ποιοι πιθανοί παράγοντες συμβάλλουν στην εκδήλωσή τους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l-GR" dirty="0" err="1" smtClean="0"/>
              <a:t>Δυσγραφία</a:t>
            </a:r>
            <a:endParaRPr lang="el-GR" dirty="0" smtClean="0"/>
          </a:p>
          <a:p>
            <a:pPr marL="514350" indent="-514350">
              <a:buAutoNum type="arabicPeriod"/>
            </a:pPr>
            <a:r>
              <a:rPr lang="el-GR" dirty="0" err="1" smtClean="0"/>
              <a:t>Δυσορθογραφία</a:t>
            </a:r>
            <a:endParaRPr lang="el-GR" dirty="0" smtClean="0"/>
          </a:p>
          <a:p>
            <a:pPr marL="514350" indent="-514350">
              <a:buAutoNum type="arabicPeriod"/>
            </a:pPr>
            <a:r>
              <a:rPr lang="el-GR" dirty="0" err="1" smtClean="0"/>
              <a:t>Δυσαναγνωσία</a:t>
            </a:r>
            <a:endParaRPr lang="el-GR" dirty="0" smtClean="0"/>
          </a:p>
          <a:p>
            <a:pPr marL="514350" indent="-514350">
              <a:buAutoNum type="arabicPeriod"/>
            </a:pPr>
            <a:r>
              <a:rPr lang="el-GR" dirty="0" err="1" smtClean="0"/>
              <a:t>Δυσορθογραφία</a:t>
            </a:r>
            <a:r>
              <a:rPr lang="el-GR" dirty="0" smtClean="0"/>
              <a:t> </a:t>
            </a:r>
          </a:p>
          <a:p>
            <a:pPr marL="514350" indent="-514350">
              <a:buAutoNum type="arabicPeriod"/>
            </a:pPr>
            <a:r>
              <a:rPr lang="el-GR" dirty="0" smtClean="0"/>
              <a:t>Μελέτες περίπτωσης</a:t>
            </a:r>
          </a:p>
          <a:p>
            <a:pPr marL="0" indent="0">
              <a:buNone/>
            </a:pPr>
            <a:r>
              <a:rPr lang="el-GR" dirty="0"/>
              <a:t>      </a:t>
            </a:r>
            <a:r>
              <a:rPr lang="el-GR" dirty="0" smtClean="0"/>
              <a:t> </a:t>
            </a:r>
            <a:endParaRPr lang="el-GR" dirty="0"/>
          </a:p>
          <a:p>
            <a:pPr marL="514350" indent="-514350">
              <a:buAutoNum type="arabicPeriod"/>
            </a:pP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740840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Άλλες ειδικές μαθησιακές δυσκολίες: </a:t>
            </a:r>
            <a:r>
              <a:rPr lang="el-GR" dirty="0" err="1" smtClean="0"/>
              <a:t>δυσγραφία</a:t>
            </a:r>
            <a:r>
              <a:rPr lang="el-GR" dirty="0" smtClean="0"/>
              <a:t>, </a:t>
            </a:r>
            <a:r>
              <a:rPr lang="el-GR" dirty="0" err="1" smtClean="0"/>
              <a:t>δυσορθογραφία</a:t>
            </a:r>
            <a:r>
              <a:rPr lang="el-GR" dirty="0" smtClean="0"/>
              <a:t>, </a:t>
            </a:r>
            <a:r>
              <a:rPr lang="el-GR" dirty="0" err="1" smtClean="0"/>
              <a:t>δυσαναγνωσία</a:t>
            </a:r>
            <a:r>
              <a:rPr lang="en-US" dirty="0" smtClean="0"/>
              <a:t>,</a:t>
            </a:r>
            <a:r>
              <a:rPr lang="el-GR" dirty="0" smtClean="0"/>
              <a:t> </a:t>
            </a:r>
            <a:r>
              <a:rPr lang="el-GR" dirty="0" err="1" smtClean="0"/>
              <a:t>δυσαρμηθησία</a:t>
            </a:r>
            <a:r>
              <a:rPr lang="el-GR" dirty="0" smtClean="0"/>
              <a:t> </a:t>
            </a:r>
            <a:r>
              <a:rPr lang="el-GR" dirty="0"/>
              <a:t/>
            </a:r>
            <a:br>
              <a:rPr lang="el-GR" dirty="0"/>
            </a:br>
            <a:endParaRPr lang="el-GR" dirty="0"/>
          </a:p>
        </p:txBody>
      </p:sp>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l-GR" altLang="el-GR" dirty="0" smtClean="0"/>
              <a:t>ΔΥΣΑΡΙΘΜΗΣΙΑ</a:t>
            </a:r>
            <a:endParaRPr lang="en-GB" altLang="el-GR" dirty="0"/>
          </a:p>
        </p:txBody>
      </p:sp>
      <p:sp>
        <p:nvSpPr>
          <p:cNvPr id="116739" name="Rectangle 3"/>
          <p:cNvSpPr>
            <a:spLocks noGrp="1" noChangeArrowheads="1"/>
          </p:cNvSpPr>
          <p:nvPr>
            <p:ph type="body" idx="1"/>
          </p:nvPr>
        </p:nvSpPr>
        <p:spPr/>
        <p:txBody>
          <a:bodyPr>
            <a:normAutofit fontScale="92500" lnSpcReduction="10000"/>
          </a:bodyPr>
          <a:lstStyle/>
          <a:p>
            <a:r>
              <a:rPr lang="el-GR" altLang="el-GR" dirty="0" smtClean="0"/>
              <a:t>Κυρίαρχη δυσκολία επίλυσης προβλημάτων, διενέργειας βασικών μαθηματικών πράξεων (πρόσθεση, αφαίρεση…), αναγνώρισης μαθηματικών συμβόλων</a:t>
            </a:r>
          </a:p>
          <a:p>
            <a:r>
              <a:rPr lang="el-GR" altLang="el-GR" dirty="0" smtClean="0"/>
              <a:t>Δυσκολία ταξινόμησης και ομαδοποίησης και κατανόησης του αριθμητικού συστήματος</a:t>
            </a:r>
          </a:p>
          <a:p>
            <a:r>
              <a:rPr lang="el-GR" altLang="el-GR" dirty="0" smtClean="0"/>
              <a:t>Δυσκολία κατανόησης γεωγραφικών σημάτων και χωρικών αναπαραστάσεων</a:t>
            </a:r>
            <a:endParaRPr lang="en-GB" altLang="el-GR" dirty="0"/>
          </a:p>
        </p:txBody>
      </p:sp>
    </p:spTree>
    <p:extLst>
      <p:ext uri="{BB962C8B-B14F-4D97-AF65-F5344CB8AC3E}">
        <p14:creationId xmlns:p14="http://schemas.microsoft.com/office/powerpoint/2010/main" val="225267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l-GR" altLang="el-GR" smtClean="0"/>
              <a:t>Έξι τύποι δυσαριθμησίας (1 από 2)</a:t>
            </a:r>
            <a:endParaRPr lang="en-GB" altLang="el-GR" dirty="0"/>
          </a:p>
        </p:txBody>
      </p:sp>
      <p:sp>
        <p:nvSpPr>
          <p:cNvPr id="117763" name="Rectangle 3"/>
          <p:cNvSpPr>
            <a:spLocks noGrp="1" noChangeArrowheads="1"/>
          </p:cNvSpPr>
          <p:nvPr>
            <p:ph type="body" idx="1"/>
          </p:nvPr>
        </p:nvSpPr>
        <p:spPr/>
        <p:txBody>
          <a:bodyPr/>
          <a:lstStyle/>
          <a:p>
            <a:r>
              <a:rPr lang="el-GR" altLang="el-GR" dirty="0" smtClean="0"/>
              <a:t>Λεκτική: λεκτικός καθορισμός μαθηματικών όρων και πράξεων</a:t>
            </a:r>
          </a:p>
          <a:p>
            <a:r>
              <a:rPr lang="el-GR" altLang="el-GR" dirty="0" err="1" smtClean="0"/>
              <a:t>Πρακτικογνωστική</a:t>
            </a:r>
            <a:r>
              <a:rPr lang="el-GR" altLang="el-GR" dirty="0" smtClean="0"/>
              <a:t>: υλοποίηση μαθηματικών πράξεων</a:t>
            </a:r>
          </a:p>
          <a:p>
            <a:r>
              <a:rPr lang="el-GR" altLang="el-GR" dirty="0" smtClean="0"/>
              <a:t>Λεξικολογική: ανάγνωση μαθηματικών συμβόλων και πράξεων</a:t>
            </a:r>
            <a:endParaRPr lang="el-GR" altLang="el-GR" dirty="0"/>
          </a:p>
        </p:txBody>
      </p:sp>
    </p:spTree>
    <p:extLst>
      <p:ext uri="{BB962C8B-B14F-4D97-AF65-F5344CB8AC3E}">
        <p14:creationId xmlns:p14="http://schemas.microsoft.com/office/powerpoint/2010/main" val="87297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3742</TotalTime>
  <Words>2367</Words>
  <Application>Microsoft Office PowerPoint</Application>
  <PresentationFormat>Προβολή στην οθόνη (16:10)</PresentationFormat>
  <Paragraphs>238</Paragraphs>
  <Slides>50</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50</vt:i4>
      </vt:variant>
    </vt:vector>
  </HeadingPairs>
  <TitlesOfParts>
    <vt:vector size="54" baseType="lpstr">
      <vt:lpstr>Arial</vt:lpstr>
      <vt:lpstr>Calibri</vt:lpstr>
      <vt:lpstr>Wingdings</vt:lpstr>
      <vt:lpstr>Θέμα του Office</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vt:lpstr>
      <vt:lpstr>Περιεχόμενα ενότητας</vt:lpstr>
      <vt:lpstr>Άλλες ειδικές μαθησιακές δυσκολίες: δυσγραφία, δυσορθογραφία, δυσαναγνωσία, δυσαρμηθησία  </vt:lpstr>
      <vt:lpstr>ΔΥΣΑΡΙΘΜΗΣΙΑ</vt:lpstr>
      <vt:lpstr>Έξι τύποι δυσαριθμησίας (1 από 2)</vt:lpstr>
      <vt:lpstr>Έξι τύποι δυσαριθμησίας (2 από 2)</vt:lpstr>
      <vt:lpstr>Παράγοντες δυσαριθμησίας (1 από 2)</vt:lpstr>
      <vt:lpstr>Παράγοντες δυσαριθμησίας (2 από 2)</vt:lpstr>
      <vt:lpstr>Μελέτη Περίπτωσης</vt:lpstr>
      <vt:lpstr>Κλινικά χαρακτηριστικά </vt:lpstr>
      <vt:lpstr>ΙΣΤΟΡΙΚΟ (1 από 6)</vt:lpstr>
      <vt:lpstr>ΙΣΤΟΡΙΚΟ (2 από 6)</vt:lpstr>
      <vt:lpstr>ΙΣΤΟΡΙΚΟ (3 από 6)</vt:lpstr>
      <vt:lpstr>ΙΣΤΟΡΙΚΟ (4 από 6)</vt:lpstr>
      <vt:lpstr>ΙΣΤΟΡΙΚΟ (5 από 6)</vt:lpstr>
      <vt:lpstr>ΙΣΤΟΡΙΚΟ (6 από 6)</vt:lpstr>
      <vt:lpstr> ΣΥΜΠΤΩΜΑΤΟΛΟΓΙΑ: (1 από 3) </vt:lpstr>
      <vt:lpstr>  ΣΥΜΠΤΩΜΑΤΟΛΟΓΙΑ:(2 από 3)  </vt:lpstr>
      <vt:lpstr>  ΣΥΜΠΤΩΜΑΤΟΛΟΓΙΑ: (3 από 3)  </vt:lpstr>
      <vt:lpstr>2η μελέτη περίπτωσης</vt:lpstr>
      <vt:lpstr> Διάλογος με το γιατρό: (1 από 7) </vt:lpstr>
      <vt:lpstr> Διάλογος με το γιατρό:(2 από 7) </vt:lpstr>
      <vt:lpstr> Διάλογος με το γιατρό:(3 από 7) </vt:lpstr>
      <vt:lpstr> Διάλογος με το γιατρό:(4 από 7) </vt:lpstr>
      <vt:lpstr> Διάλογος με το γιατρό:(5 από 7) </vt:lpstr>
      <vt:lpstr> Διάλογος με το γιατρό:(6 από 7) </vt:lpstr>
      <vt:lpstr> Διάλογος με το γιατρό: (7 από 7) </vt:lpstr>
      <vt:lpstr>Ιστορία-ανέκδοτο (1 από 5)</vt:lpstr>
      <vt:lpstr>Ιστορία-ανέκδοτο (2 από 5)</vt:lpstr>
      <vt:lpstr>Ιστορία-ανέκδοτο (3 από 5) </vt:lpstr>
      <vt:lpstr>Ιστορία-ανέκδοτο (4 από 5) </vt:lpstr>
      <vt:lpstr>Ιστορία-ανέκδοτο (5 από 5)</vt:lpstr>
      <vt:lpstr>Ερμηνεία (1 από 2)</vt:lpstr>
      <vt:lpstr>Ερμηνεία (2 από 2)</vt:lpstr>
      <vt:lpstr>Βιβλιογραφία (1 από 2)</vt:lpstr>
      <vt:lpstr>Βιβλιογραφία (2 από 2)</vt:lpstr>
      <vt:lpstr>Βιβλιογραφία ξενόγλωσση (1 από 3)</vt:lpstr>
      <vt:lpstr>Βιβλιογραφία ξενόγλωσση (2 από 3)</vt:lpstr>
      <vt:lpstr>Βιβλιογραφία ξενόγλωσση (3 από 3)</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348</cp:revision>
  <dcterms:created xsi:type="dcterms:W3CDTF">2012-09-06T09:03:05Z</dcterms:created>
  <dcterms:modified xsi:type="dcterms:W3CDTF">2015-11-14T09:02:27Z</dcterms:modified>
</cp:coreProperties>
</file>