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541" r:id="rId7"/>
    <p:sldId id="526" r:id="rId8"/>
    <p:sldId id="452" r:id="rId9"/>
    <p:sldId id="529" r:id="rId10"/>
    <p:sldId id="536" r:id="rId11"/>
    <p:sldId id="530" r:id="rId12"/>
    <p:sldId id="537" r:id="rId13"/>
    <p:sldId id="531" r:id="rId14"/>
    <p:sldId id="532" r:id="rId15"/>
    <p:sldId id="538" r:id="rId16"/>
    <p:sldId id="533" r:id="rId17"/>
    <p:sldId id="534" r:id="rId18"/>
    <p:sldId id="535" r:id="rId19"/>
    <p:sldId id="539" r:id="rId20"/>
    <p:sldId id="351" r:id="rId21"/>
    <p:sldId id="540" r:id="rId22"/>
    <p:sldId id="291" r:id="rId23"/>
    <p:sldId id="292" r:id="rId24"/>
    <p:sldId id="293" r:id="rId25"/>
    <p:sldId id="294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90" y="-1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14/11/2015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48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5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68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lexic.com/" TargetMode="External"/><Relationship Id="rId2" Type="http://schemas.openxmlformats.org/officeDocument/2006/relationships/hyperlink" Target="http://www.r-e-m.co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pe.mes.sch.gr/index_htm_files/praktika_imeridas_eid_agogis_2013.pdf" TargetMode="External"/><Relationship Id="rId2" Type="http://schemas.openxmlformats.org/officeDocument/2006/relationships/hyperlink" Target="http://repository.edulll.gr/edulll/retrieve/3613/105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tt.org/cognitive/" TargetMode="External"/><Relationship Id="rId4" Type="http://schemas.openxmlformats.org/officeDocument/2006/relationships/hyperlink" Target="http://www.washington.edu/doit/working-together-computers-and-people-learning-disabiliti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litynet.org.uk/factsheet/learning-difficulties-and-computers" TargetMode="External"/><Relationship Id="rId2" Type="http://schemas.openxmlformats.org/officeDocument/2006/relationships/hyperlink" Target="http://www.mapcon.com/computer-and-software-accessibility-for-the-disabl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donline.org/article/6380/" TargetMode="External"/><Relationship Id="rId5" Type="http://schemas.openxmlformats.org/officeDocument/2006/relationships/hyperlink" Target="http://www.readingrockets.org/atoz/1131/all" TargetMode="External"/><Relationship Id="rId4" Type="http://schemas.openxmlformats.org/officeDocument/2006/relationships/hyperlink" Target="http://www.youth2youth.ca/en/assistive-technolog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1/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Μαθησιακές Δυσκολίες: </a:t>
            </a:r>
            <a:r>
              <a:rPr lang="el-GR" sz="3800" dirty="0" err="1"/>
              <a:t>δυγλωσσία</a:t>
            </a:r>
            <a:r>
              <a:rPr lang="el-GR" sz="3800" dirty="0"/>
              <a:t> και </a:t>
            </a:r>
            <a:r>
              <a:rPr lang="el-GR" sz="3800" dirty="0" err="1"/>
              <a:t>πολυγλωσσικό</a:t>
            </a:r>
            <a:r>
              <a:rPr lang="el-GR" sz="3800" dirty="0"/>
              <a:t> περιβάλλον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7: </a:t>
            </a:r>
            <a:r>
              <a:rPr lang="el-GR" sz="2800" b="1" dirty="0" smtClean="0"/>
              <a:t>Η/Υ και μαθησιακές δυσκολίες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dirty="0" err="1" smtClean="0"/>
              <a:t>Ζακοπούλου</a:t>
            </a:r>
            <a:r>
              <a:rPr lang="el-GR" sz="2800" dirty="0" smtClean="0"/>
              <a:t> Βικτωρία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Δύο κατηγορίες λογισμικών προγραμμάτων:</a:t>
            </a:r>
            <a:r>
              <a:rPr lang="en-US" altLang="el-GR" dirty="0" smtClean="0"/>
              <a:t> (1</a:t>
            </a:r>
            <a:r>
              <a:rPr lang="el-GR" altLang="el-GR" dirty="0" smtClean="0"/>
              <a:t> από 2)</a:t>
            </a:r>
            <a:endParaRPr lang="en-GB" altLang="el-GR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b="1" dirty="0" smtClean="0"/>
              <a:t>Λογισμικά χρήσης</a:t>
            </a:r>
            <a:r>
              <a:rPr lang="el-GR" altLang="el-GR" dirty="0" smtClean="0"/>
              <a:t>: με τους επεξεργαστές κειμένου ο μαθητής κερδίζει χρόνο, αποκτά ποιότητα γραφής και δομημένο (</a:t>
            </a:r>
            <a:r>
              <a:rPr lang="el-GR" altLang="el-GR" dirty="0" err="1" smtClean="0"/>
              <a:t>γραμματικοσυντακτικά</a:t>
            </a:r>
            <a:r>
              <a:rPr lang="el-GR" altLang="el-GR" dirty="0" smtClean="0"/>
              <a:t>) λόγο, μέσα από </a:t>
            </a:r>
            <a:r>
              <a:rPr lang="el-GR" altLang="el-GR" dirty="0" err="1" smtClean="0"/>
              <a:t>πολυαισθητηριακές</a:t>
            </a:r>
            <a:r>
              <a:rPr lang="el-GR" altLang="el-GR" dirty="0" smtClean="0"/>
              <a:t> τεχνικές και παρεμβάσεις.</a:t>
            </a:r>
          </a:p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40785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Δύο κατηγορίες λογισμικών </a:t>
            </a:r>
            <a:r>
              <a:rPr lang="el-GR" altLang="el-GR" dirty="0"/>
              <a:t>προγραμμάτων: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altLang="el-GR" b="1" dirty="0" smtClean="0"/>
              <a:t>Διδακτικά-εκπαιδευτικά</a:t>
            </a:r>
            <a:r>
              <a:rPr lang="el-GR" altLang="el-GR" dirty="0" smtClean="0"/>
              <a:t>: εκμάθηση γνωστικών δεξιοτήτων μέσα από ένα οικείο ηλεκτρονικό περιβάλλον και άμεση ανατροφοδότηση. Στηρίζονται στα </a:t>
            </a:r>
            <a:r>
              <a:rPr lang="el-GR" altLang="el-GR" u="sng" dirty="0" smtClean="0"/>
              <a:t>νοήμονα συστήματα εκπαίδευσης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intelligent tutoring systems)</a:t>
            </a:r>
            <a:r>
              <a:rPr lang="el-GR" altLang="el-GR" dirty="0" smtClean="0"/>
              <a:t>.</a:t>
            </a:r>
          </a:p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5819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Τα νοήμονα εκπαιδευτικά </a:t>
            </a:r>
            <a:r>
              <a:rPr lang="el-GR" altLang="el-GR" dirty="0"/>
              <a:t>συστήματα:(1 από 2)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Περιλαμβάνουν έξυπνους και ευέλικτους κανόνες και όχι απλώς αποθηκευμένες πληροφορίες</a:t>
            </a:r>
          </a:p>
          <a:p>
            <a:r>
              <a:rPr lang="el-GR" altLang="el-GR" dirty="0" smtClean="0"/>
              <a:t>«Αποφασίζουν» και «δημιουργούν» το κατάλληλο διδακτικό υλικό και μεθοδολογία</a:t>
            </a:r>
          </a:p>
          <a:p>
            <a:r>
              <a:rPr lang="el-GR" altLang="el-GR" dirty="0" smtClean="0"/>
              <a:t>Παρέχουν τη δυνατότητα πολλών πιθανών δοκιμών-λαθών</a:t>
            </a:r>
          </a:p>
          <a:p>
            <a:endParaRPr lang="el-GR" altLang="el-GR" dirty="0" smtClean="0"/>
          </a:p>
          <a:p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601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Τα νοήμονα εκπαιδευτικά </a:t>
            </a:r>
            <a:r>
              <a:rPr lang="el-GR" altLang="el-GR" dirty="0"/>
              <a:t>συστήματα</a:t>
            </a:r>
            <a:r>
              <a:rPr lang="el-GR" altLang="el-GR" dirty="0" smtClean="0"/>
              <a:t>: (2 </a:t>
            </a:r>
            <a:r>
              <a:rPr lang="el-GR" altLang="el-GR" dirty="0"/>
              <a:t>από 2)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Ανατροφοδοτούν το χρήστη με τη σωστή απάντηση</a:t>
            </a:r>
          </a:p>
          <a:p>
            <a:r>
              <a:rPr lang="el-GR" altLang="el-GR" dirty="0" smtClean="0"/>
              <a:t>Λειτουργούν ως «προσωπικοί» δάσκαλοι</a:t>
            </a:r>
          </a:p>
          <a:p>
            <a:endParaRPr lang="el-GR" altLang="el-GR" dirty="0" smtClean="0"/>
          </a:p>
          <a:p>
            <a:endParaRPr lang="en-GB" alt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06457"/>
            <a:ext cx="4003457" cy="18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Η/Υ και Δυσλεξία</a:t>
            </a:r>
            <a:endParaRPr lang="en-GB" altLang="el-G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b="1" dirty="0" smtClean="0"/>
              <a:t>Σε επίπεδο διάγνωσης</a:t>
            </a:r>
            <a:r>
              <a:rPr lang="el-GR" altLang="el-GR" dirty="0" smtClean="0"/>
              <a:t>: </a:t>
            </a:r>
            <a:r>
              <a:rPr lang="en-US" altLang="el-GR" dirty="0" err="1" smtClean="0"/>
              <a:t>CoPS</a:t>
            </a:r>
            <a:r>
              <a:rPr lang="en-US" altLang="el-GR" dirty="0" smtClean="0"/>
              <a:t> – Lucid Rapid Dyslexia Screening test</a:t>
            </a:r>
          </a:p>
          <a:p>
            <a:r>
              <a:rPr lang="el-GR" altLang="el-GR" b="1" dirty="0" smtClean="0"/>
              <a:t>Σε επίπεδο επανεκπαίδευσης</a:t>
            </a:r>
            <a:r>
              <a:rPr lang="el-GR" altLang="el-GR" dirty="0" smtClean="0"/>
              <a:t>: μεγάλος αριθμός λογισμικών προγραμμάτων: </a:t>
            </a:r>
            <a:r>
              <a:rPr lang="en-US" altLang="el-GR" dirty="0" smtClean="0"/>
              <a:t>British Dyslexia Association (www. bda-dyslexia.org.uk) </a:t>
            </a:r>
          </a:p>
          <a:p>
            <a:r>
              <a:rPr lang="en-US" altLang="el-GR" dirty="0" smtClean="0"/>
              <a:t>	</a:t>
            </a:r>
            <a:r>
              <a:rPr lang="el-GR" altLang="el-GR" dirty="0" smtClean="0"/>
              <a:t>Εταιρείες: </a:t>
            </a:r>
            <a:r>
              <a:rPr lang="en-US" altLang="el-GR" dirty="0" smtClean="0"/>
              <a:t>Rem, Sen, IANSYST: </a:t>
            </a:r>
          </a:p>
          <a:p>
            <a:r>
              <a:rPr lang="en-US" altLang="el-GR" dirty="0" smtClean="0">
                <a:hlinkClick r:id="rId2"/>
              </a:rPr>
              <a:t>www.r-e-m.co.uk</a:t>
            </a:r>
            <a:r>
              <a:rPr lang="en-US" altLang="el-GR" dirty="0" smtClean="0"/>
              <a:t>, </a:t>
            </a:r>
            <a:r>
              <a:rPr lang="en-US" altLang="el-GR" dirty="0" smtClean="0">
                <a:hlinkClick r:id="rId3"/>
              </a:rPr>
              <a:t>www.dyslexic.com</a:t>
            </a:r>
            <a:endParaRPr lang="en-US" altLang="el-GR" dirty="0" smtClean="0"/>
          </a:p>
          <a:p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3165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Κριτήρια αξιολόγησης λογισμικών προγραμμάτων :(1 από 3)</a:t>
            </a:r>
            <a:endParaRPr lang="en-GB" altLang="el-GR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mtClean="0"/>
              <a:t>Το περιεχόμενο, η γλώσσα και ο όγκος της πληροφορίας είναι κατάλληλα για την ηλικία και τις ανάγκες του μαθητή?</a:t>
            </a:r>
          </a:p>
          <a:p>
            <a:r>
              <a:rPr lang="el-GR" altLang="el-GR" smtClean="0"/>
              <a:t>Οι διδακτικοί στόχοι, το διδακτικό υλικό και η διδακτική μέθοδος είναι σαφή και δομημένα σύμφωνα με τις αρχές και τους κανόνες της παιδαγωγικής επανεκπαίδευσης?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760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Κριτήρια αξιολόγησης </a:t>
            </a:r>
            <a:r>
              <a:rPr lang="el-GR" altLang="el-GR" dirty="0"/>
              <a:t>λογισμικών προγραμμάτων</a:t>
            </a:r>
            <a:r>
              <a:rPr lang="el-GR" altLang="el-GR" dirty="0" smtClean="0"/>
              <a:t>: (2 </a:t>
            </a:r>
            <a:r>
              <a:rPr lang="el-GR" altLang="el-GR" dirty="0"/>
              <a:t>από 3)</a:t>
            </a:r>
            <a:endParaRPr lang="en-GB" altLang="el-GR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λογισμικό ενισχύει την κριτική σκέψη του μαθητή και προωθεί τη γνώση?</a:t>
            </a:r>
          </a:p>
          <a:p>
            <a:r>
              <a:rPr lang="el-GR" altLang="el-GR" dirty="0" smtClean="0"/>
              <a:t>Παρέχεται και πόσο εποικοδομητικά ανατροφοδότηση στο μαθητή?</a:t>
            </a:r>
            <a:endParaRPr lang="en-GB" alt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674218"/>
            <a:ext cx="1896988" cy="14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αξιολόγησης λογισμικών προγραμμάτων </a:t>
            </a:r>
            <a:r>
              <a:rPr lang="el-GR" dirty="0" smtClean="0"/>
              <a:t>:(3 </a:t>
            </a:r>
            <a:r>
              <a:rPr lang="el-GR" dirty="0"/>
              <a:t>από 3)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Είναι σημαντικές οι διαφορές ανάμεσα στον παραδοσιακό τρόπο επανεκπαίδευσης και αυτόν του Η/Υ?</a:t>
            </a:r>
          </a:p>
          <a:p>
            <a:r>
              <a:rPr lang="el-GR" altLang="el-GR" dirty="0" smtClean="0"/>
              <a:t>Πόσο </a:t>
            </a:r>
            <a:r>
              <a:rPr lang="el-GR" altLang="el-GR" u="sng" dirty="0" smtClean="0"/>
              <a:t>ευέλικτο και λειτουργικό είναι το λογισμικό </a:t>
            </a:r>
            <a:r>
              <a:rPr lang="el-GR" altLang="el-GR" dirty="0" smtClean="0"/>
              <a:t>ώστε να συμβάλει στην επεξεργασία της γνώσης σε </a:t>
            </a:r>
            <a:r>
              <a:rPr lang="el-GR" altLang="el-GR" dirty="0" err="1" smtClean="0"/>
              <a:t>μεταγνωστικό</a:t>
            </a:r>
            <a:r>
              <a:rPr lang="el-GR" altLang="el-GR" dirty="0" smtClean="0"/>
              <a:t> επίπεδο?</a:t>
            </a:r>
          </a:p>
          <a:p>
            <a:r>
              <a:rPr lang="el-GR" altLang="el-GR" dirty="0" smtClean="0"/>
              <a:t> Υπάρχει πρόβλεψη για μια ιεραρχημένη και διαβαθμισμένη διδακτική μέθοδο?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6065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Ελληνικά Εκπαιδευτικά </a:t>
            </a:r>
            <a:r>
              <a:rPr lang="en-US" altLang="el-GR" dirty="0" err="1" smtClean="0"/>
              <a:t>CD-Roms</a:t>
            </a:r>
            <a:r>
              <a:rPr lang="el-GR" altLang="el-GR" dirty="0" smtClean="0"/>
              <a:t>:</a:t>
            </a:r>
            <a:br>
              <a:rPr lang="el-GR" altLang="el-GR" dirty="0" smtClean="0"/>
            </a:br>
            <a:r>
              <a:rPr lang="el-GR" altLang="el-GR" dirty="0" smtClean="0"/>
              <a:t>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n-GB" altLang="el-G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Στη χώρα των </a:t>
            </a:r>
            <a:r>
              <a:rPr lang="el-GR" altLang="el-GR" dirty="0" err="1" smtClean="0"/>
              <a:t>Λενού</a:t>
            </a:r>
            <a:endParaRPr lang="en-US" altLang="el-GR" dirty="0" smtClean="0"/>
          </a:p>
          <a:p>
            <a:r>
              <a:rPr lang="el-GR" altLang="el-GR" dirty="0" smtClean="0"/>
              <a:t>Γράμματα και αριθμοί</a:t>
            </a:r>
          </a:p>
          <a:p>
            <a:r>
              <a:rPr lang="el-GR" altLang="el-GR" dirty="0" smtClean="0"/>
              <a:t>Η οικογένεια στο διάστημα</a:t>
            </a:r>
          </a:p>
          <a:p>
            <a:r>
              <a:rPr lang="el-GR" altLang="el-GR" dirty="0" smtClean="0"/>
              <a:t>Το σπίτι του </a:t>
            </a:r>
            <a:r>
              <a:rPr lang="el-GR" altLang="el-GR" dirty="0" err="1" smtClean="0"/>
              <a:t>Μήγκι</a:t>
            </a:r>
            <a:endParaRPr lang="el-GR" altLang="el-GR" dirty="0" smtClean="0"/>
          </a:p>
          <a:p>
            <a:endParaRPr lang="en-GB" alt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3714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Ελληνικά Εκπαιδευτικά </a:t>
            </a:r>
            <a:r>
              <a:rPr lang="en-US" altLang="el-GR" dirty="0" err="1" smtClean="0"/>
              <a:t>CD-Roms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«Ο εγωιστής γίγαντας»</a:t>
            </a:r>
          </a:p>
          <a:p>
            <a:r>
              <a:rPr lang="el-GR" altLang="el-GR" dirty="0" smtClean="0"/>
              <a:t>Ας φανταστούμε ότι το διάστημα είναι ο παιδότοπός μας</a:t>
            </a:r>
          </a:p>
          <a:p>
            <a:r>
              <a:rPr lang="el-GR" altLang="el-GR" dirty="0" smtClean="0"/>
              <a:t>Η Κάτια και ο </a:t>
            </a:r>
            <a:r>
              <a:rPr lang="el-GR" altLang="el-GR" dirty="0" err="1" smtClean="0"/>
              <a:t>Πέρης</a:t>
            </a:r>
            <a:endParaRPr lang="el-GR" altLang="el-GR" dirty="0" smtClean="0"/>
          </a:p>
          <a:p>
            <a:endParaRPr lang="en-GB" alt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64" y="3120984"/>
            <a:ext cx="3543128" cy="19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Μαθησιακές Δυσκολίες: </a:t>
            </a:r>
            <a:r>
              <a:rPr lang="el-GR" b="1" dirty="0" err="1" smtClean="0"/>
              <a:t>δυγλωσσία</a:t>
            </a:r>
            <a:r>
              <a:rPr lang="el-GR" b="1" dirty="0" smtClean="0"/>
              <a:t> και </a:t>
            </a:r>
            <a:r>
              <a:rPr lang="el-GR" b="1" dirty="0" err="1" smtClean="0"/>
              <a:t>πολυγλωσσικό</a:t>
            </a:r>
            <a:r>
              <a:rPr lang="el-GR" b="1" dirty="0" smtClean="0"/>
              <a:t> περιβάλλον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7:</a:t>
            </a:r>
            <a:r>
              <a:rPr lang="en-US" sz="2800" dirty="0" smtClean="0"/>
              <a:t> </a:t>
            </a:r>
            <a:r>
              <a:rPr lang="el-GR" sz="2800" dirty="0"/>
              <a:t>Η/Υ και μαθησιακές </a:t>
            </a:r>
            <a:r>
              <a:rPr lang="el-GR" sz="2800" dirty="0" smtClean="0"/>
              <a:t>δυσκολίες</a:t>
            </a:r>
          </a:p>
          <a:p>
            <a:pPr algn="l"/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Ζακοπούλου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 Βικτωρία,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Αναπληρώτρια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http://www.selle.gr</a:t>
            </a:r>
            <a:r>
              <a:rPr lang="en-US" sz="1400" dirty="0" smtClean="0">
                <a:hlinkClick r:id="rId2"/>
              </a:rPr>
              <a:t>/</a:t>
            </a:r>
            <a:r>
              <a:rPr lang="el-GR" sz="1400" dirty="0" smtClean="0">
                <a:hlinkClick r:id="rId2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http://www.logopedists.gr/logopedists</a:t>
            </a:r>
            <a:r>
              <a:rPr lang="en-US" sz="1400" dirty="0" smtClean="0">
                <a:hlinkClick r:id="rId2"/>
              </a:rPr>
              <a:t>/</a:t>
            </a:r>
            <a:endParaRPr lang="el-GR" sz="1400" dirty="0" smtClean="0">
              <a:hlinkClick r:id="rId2"/>
            </a:endParaRP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http://www.logotherapia.gr</a:t>
            </a:r>
            <a:r>
              <a:rPr lang="en-US" sz="1400" dirty="0" smtClean="0">
                <a:hlinkClick r:id="rId2"/>
              </a:rPr>
              <a:t>/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www.asha.org/public/speech/disorders/ChildSandL.htm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http://www.nidcd.nih.gov/health/voice/pages/specific-language-impairment.aspx</a:t>
            </a:r>
            <a:endParaRPr lang="el-GR" sz="1400" dirty="0" smtClean="0">
              <a:hlinkClick r:id="rId2"/>
            </a:endParaRP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repository.edulll.gr/edulll/retrieve/3613/1059.pdf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smtClean="0"/>
              <a:t>kday-v.thess.sch.gr/</a:t>
            </a:r>
            <a:r>
              <a:rPr lang="en-US" sz="1400" dirty="0" err="1" smtClean="0"/>
              <a:t>wp</a:t>
            </a:r>
            <a:r>
              <a:rPr lang="en-US" sz="1400" dirty="0" smtClean="0"/>
              <a:t>-content/uploads/ny2.doc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dipe.mes.sch.gr/index_htm_files/praktika_imeridas_eid_agogis_2013.pdf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www.washington.edu/doit/working-together-computers-and-people-learning-disabilities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http://www.bltt.org/cognitive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l-GR" sz="1400" dirty="0" smtClean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Χρήσιμες ιστοσελίδες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www.mapcon.com/computer-and-software-accessibility-for-the-disabled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www.abilitynet.org.uk/factsheet/learning-difficulties-and-computers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www.youth2youth.ca/en/assistive-technology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www.readingrockets.org/atoz/1131/all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http://www.ldonline.org/article/6380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06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7,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Ζακοπούλου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Β. (2015).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Μαθησιακές Δυσκολίες: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δυγλωσσία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και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πολυγλωσσικό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περιβάλλον.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TEI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ΗΠΕΙΡΟΥ. Διαθέσιμο από: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http://eclass.teiep.gr/courses/LOGO101/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Στο τέλος της ενότητας οι φοιτητές πρέπει να γνωρίζουν  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l-GR" dirty="0" smtClean="0"/>
              <a:t>τη χρησιμότητα των Η/Υ στην εκπαίδευση παιδιών με μαθησιακές δυσκολίες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Τα πλεονεκτήματα και τα μειονεκτήματα της χρήσης των υπολογιστών στην εκπαίδευση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Τα κριτήρια για την καταλληλότατα των εκπαιδευτικών λογισμικών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Ποια ελληνικά εκπαιδευτικά λογισμικά υπάρχουν για τις μαθησιακές δυσκολίες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3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Η/Υ και μαθησιακές δυσκολίες</a:t>
            </a:r>
          </a:p>
          <a:p>
            <a:pPr marL="514350" indent="-514350">
              <a:buAutoNum type="arabicPeriod"/>
            </a:pPr>
            <a:r>
              <a:rPr lang="el-GR" dirty="0" smtClean="0"/>
              <a:t>Κατηγορίες λογισμικών προγραμμάτων</a:t>
            </a:r>
          </a:p>
          <a:p>
            <a:pPr marL="514350" indent="-514350">
              <a:buAutoNum type="arabicPeriod"/>
            </a:pPr>
            <a:r>
              <a:rPr lang="el-GR" dirty="0" smtClean="0"/>
              <a:t>Κριτήρια αξιολόγησης των λογισμικών προγραμμάτων</a:t>
            </a:r>
          </a:p>
          <a:p>
            <a:pPr marL="514350" indent="-514350">
              <a:buAutoNum type="arabicPeriod"/>
            </a:pPr>
            <a:r>
              <a:rPr lang="el-GR" dirty="0" smtClean="0"/>
              <a:t>Ελληνικά εκπαιδευτικά </a:t>
            </a:r>
            <a:r>
              <a:rPr lang="en-US" dirty="0" err="1" smtClean="0"/>
              <a:t>CD-Roms</a:t>
            </a:r>
            <a:endParaRPr lang="el-GR" dirty="0" smtClean="0"/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8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Η/Υ και μαθησιακές δυσκολίες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Η/Υ ΚΑΙ ΜΑΘΗΣΙΑΚΕΣ ΔΥΣΚΟΛΙΕΣ</a:t>
            </a:r>
            <a:endParaRPr lang="en-GB" altLang="el-GR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Θα πρέπει να γίνεται έλλογη χρήση των Η/Υ προκειμένου ο μικρός μαθητής να μη γίνει εξαρτώμενος από αυτούς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 και</a:t>
            </a:r>
          </a:p>
          <a:p>
            <a:r>
              <a:rPr lang="el-GR" altLang="el-GR" u="sng" dirty="0" smtClean="0"/>
              <a:t>να μην υποκαθιστούν το δάσκαλο </a:t>
            </a:r>
            <a:r>
              <a:rPr lang="el-GR" altLang="el-GR" dirty="0" smtClean="0"/>
              <a:t>κατά την εκμάθηση της πρώτης ανάγνωσης και γραφής.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5686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3756</TotalTime>
  <Words>902</Words>
  <Application>Microsoft Office PowerPoint</Application>
  <PresentationFormat>Προβολή στην οθόνη (16:10)</PresentationFormat>
  <Paragraphs>140</Paragraphs>
  <Slides>27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Θέμα του Office</vt:lpstr>
      <vt:lpstr>Μαθησιακές Δυσκολίες: δυγλωσσία και πολυγλωσσικό περιβάλλον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 ενότητας (2 από 2)</vt:lpstr>
      <vt:lpstr>Περιεχόμενα ενότητας</vt:lpstr>
      <vt:lpstr>Η/Υ και μαθησιακές δυσκολίες</vt:lpstr>
      <vt:lpstr>Η/Υ ΚΑΙ ΜΑΘΗΣΙΑΚΕΣ ΔΥΣΚΟΛΙΕΣ</vt:lpstr>
      <vt:lpstr>Δύο κατηγορίες λογισμικών προγραμμάτων: (1 από 2)</vt:lpstr>
      <vt:lpstr>Δύο κατηγορίες λογισμικών προγραμμάτων: (2 από 2)</vt:lpstr>
      <vt:lpstr> Τα νοήμονα εκπαιδευτικά συστήματα:(1 από 2) </vt:lpstr>
      <vt:lpstr> Τα νοήμονα εκπαιδευτικά συστήματα: (2 από 2) </vt:lpstr>
      <vt:lpstr>Η/Υ και Δυσλεξία</vt:lpstr>
      <vt:lpstr>Κριτήρια αξιολόγησης λογισμικών προγραμμάτων :(1 από 3)</vt:lpstr>
      <vt:lpstr>Κριτήρια αξιολόγησης λογισμικών προγραμμάτων: (2 από 3)</vt:lpstr>
      <vt:lpstr>Κριτήρια αξιολόγησης λογισμικών προγραμμάτων :(3 από 3)</vt:lpstr>
      <vt:lpstr>Ελληνικά Εκπαιδευτικά CD-Roms: (1 από 2)</vt:lpstr>
      <vt:lpstr>Ελληνικά Εκπαιδευτικά CD-Roms (2 από 2)</vt:lpstr>
      <vt:lpstr>Χρήσιμες ιστοσελίδες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Ελένη Τσάνταλη</cp:lastModifiedBy>
  <cp:revision>358</cp:revision>
  <dcterms:created xsi:type="dcterms:W3CDTF">2012-09-06T09:03:05Z</dcterms:created>
  <dcterms:modified xsi:type="dcterms:W3CDTF">2015-11-14T09:04:09Z</dcterms:modified>
</cp:coreProperties>
</file>