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89" r:id="rId3"/>
    <p:sldId id="257" r:id="rId4"/>
    <p:sldId id="259" r:id="rId5"/>
    <p:sldId id="261" r:id="rId6"/>
    <p:sldId id="541" r:id="rId7"/>
    <p:sldId id="526" r:id="rId8"/>
    <p:sldId id="452" r:id="rId9"/>
    <p:sldId id="542" r:id="rId10"/>
    <p:sldId id="543" r:id="rId11"/>
    <p:sldId id="561" r:id="rId12"/>
    <p:sldId id="562" r:id="rId13"/>
    <p:sldId id="545" r:id="rId14"/>
    <p:sldId id="546" r:id="rId15"/>
    <p:sldId id="563" r:id="rId16"/>
    <p:sldId id="547" r:id="rId17"/>
    <p:sldId id="548" r:id="rId18"/>
    <p:sldId id="549" r:id="rId19"/>
    <p:sldId id="564" r:id="rId20"/>
    <p:sldId id="550" r:id="rId21"/>
    <p:sldId id="551" r:id="rId22"/>
    <p:sldId id="552" r:id="rId23"/>
    <p:sldId id="565" r:id="rId24"/>
    <p:sldId id="566" r:id="rId25"/>
    <p:sldId id="553" r:id="rId26"/>
    <p:sldId id="567" r:id="rId27"/>
    <p:sldId id="568" r:id="rId28"/>
    <p:sldId id="554" r:id="rId29"/>
    <p:sldId id="569" r:id="rId30"/>
    <p:sldId id="555" r:id="rId31"/>
    <p:sldId id="556" r:id="rId32"/>
    <p:sldId id="570" r:id="rId33"/>
    <p:sldId id="557" r:id="rId34"/>
    <p:sldId id="571" r:id="rId35"/>
    <p:sldId id="558" r:id="rId36"/>
    <p:sldId id="559" r:id="rId37"/>
    <p:sldId id="573" r:id="rId38"/>
    <p:sldId id="572" r:id="rId39"/>
    <p:sldId id="560" r:id="rId40"/>
    <p:sldId id="575" r:id="rId41"/>
    <p:sldId id="540" r:id="rId42"/>
    <p:sldId id="291" r:id="rId43"/>
    <p:sldId id="292" r:id="rId44"/>
    <p:sldId id="293" r:id="rId45"/>
    <p:sldId id="294" r:id="rId46"/>
    <p:sldId id="295" r:id="rId47"/>
    <p:sldId id="280" r:id="rId48"/>
  </p:sldIdLst>
  <p:sldSz cx="9144000" cy="5715000" type="screen16x10"/>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51448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585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bilingualism-matters.ppls.ed.ac.uk/" TargetMode="External"/><Relationship Id="rId7" Type="http://schemas.openxmlformats.org/officeDocument/2006/relationships/hyperlink" Target="https://www.griffith.edu.au/humanities-languages/school-languages-linguistics/research/bilingualism/what-is-bilingualism" TargetMode="External"/><Relationship Id="rId2" Type="http://schemas.openxmlformats.org/officeDocument/2006/relationships/hyperlink" Target="http://www.asha.org/public/speech/development/The-Advantages-of-Being-Bilingual/" TargetMode="External"/><Relationship Id="rId1" Type="http://schemas.openxmlformats.org/officeDocument/2006/relationships/slideLayout" Target="../slideLayouts/slideLayout2.xml"/><Relationship Id="rId6" Type="http://schemas.openxmlformats.org/officeDocument/2006/relationships/hyperlink" Target="http://www.linguisticsociety.org/sites/default/files/Bilingual.pdf" TargetMode="External"/><Relationship Id="rId5" Type="http://schemas.openxmlformats.org/officeDocument/2006/relationships/hyperlink" Target="http://www.hanen.org/Helpful-Info/Articles/Bilingualism-in-Young-Children--Separating-Fact-fr.aspx" TargetMode="External"/><Relationship Id="rId4" Type="http://schemas.openxmlformats.org/officeDocument/2006/relationships/hyperlink" Target="http://journals.cambridge.org/action/displayJournal?jid=BI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8</a:t>
            </a:r>
            <a:r>
              <a:rPr lang="el-GR" sz="2800" dirty="0"/>
              <a:t>: </a:t>
            </a:r>
            <a:r>
              <a:rPr lang="el-GR" sz="2800" b="1" dirty="0" smtClean="0"/>
              <a:t>Δ(υ)</a:t>
            </a:r>
            <a:r>
              <a:rPr lang="el-GR" sz="2800" b="1" dirty="0" err="1" smtClean="0"/>
              <a:t>ιγλωσσία</a:t>
            </a:r>
            <a:r>
              <a:rPr lang="el-GR" sz="2800" b="1" dirty="0"/>
              <a:t/>
            </a:r>
            <a:br>
              <a:rPr lang="el-GR" sz="2800" b="1" dirty="0"/>
            </a:br>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l-GR" altLang="el-GR" dirty="0" smtClean="0"/>
              <a:t>«ΔΙΓΛΩΣΣΙΑ»</a:t>
            </a:r>
            <a:endParaRPr lang="en-GB" altLang="el-GR" dirty="0"/>
          </a:p>
        </p:txBody>
      </p:sp>
      <p:sp>
        <p:nvSpPr>
          <p:cNvPr id="139267" name="Rectangle 3"/>
          <p:cNvSpPr>
            <a:spLocks noGrp="1" noChangeArrowheads="1"/>
          </p:cNvSpPr>
          <p:nvPr>
            <p:ph type="body" idx="1"/>
          </p:nvPr>
        </p:nvSpPr>
        <p:spPr/>
        <p:txBody>
          <a:bodyPr>
            <a:normAutofit fontScale="62500" lnSpcReduction="20000"/>
          </a:bodyPr>
          <a:lstStyle/>
          <a:p>
            <a:pPr marL="0" indent="0">
              <a:buNone/>
            </a:pPr>
            <a:r>
              <a:rPr lang="el-GR" altLang="el-GR" sz="4600" dirty="0" smtClean="0"/>
              <a:t>Η ικανότητα να επικοινωνεί κανείς σε </a:t>
            </a:r>
            <a:r>
              <a:rPr lang="el-GR" altLang="el-GR" sz="4600" u="sng" dirty="0" smtClean="0"/>
              <a:t>δύο γλώσσες με κάποια στοιχειώδη ευχέρεια σε όλες τις καθημερινές περιστάσεις</a:t>
            </a:r>
            <a:r>
              <a:rPr lang="el-GR" altLang="el-GR" sz="4600" dirty="0" smtClean="0"/>
              <a:t>. Κυρίως, αφορά σε γνήσιους ή </a:t>
            </a:r>
            <a:r>
              <a:rPr lang="el-GR" altLang="el-GR" sz="4600" u="sng" dirty="0" smtClean="0"/>
              <a:t>πρώιμα δίγλωσσους</a:t>
            </a:r>
            <a:r>
              <a:rPr lang="el-GR" altLang="el-GR" sz="4600" dirty="0" smtClean="0"/>
              <a:t>, οι οποίοι μαθαίνουν από την αρχή ως μητρική μία ξένη γλώσσα, διαφορετική από τη γλώσσα της τοπικής κοινωνίας και σε </a:t>
            </a:r>
            <a:r>
              <a:rPr lang="el-GR" altLang="el-GR" sz="4600" u="sng" dirty="0" smtClean="0"/>
              <a:t>όψιμα δίγλωσσους </a:t>
            </a:r>
            <a:r>
              <a:rPr lang="el-GR" altLang="el-GR" sz="4600" dirty="0" smtClean="0"/>
              <a:t>όσους μαθαίνουν εκ των υστέρων τη γλώσσα.</a:t>
            </a:r>
            <a:br>
              <a:rPr lang="el-GR" altLang="el-GR" sz="4600" dirty="0" smtClean="0"/>
            </a:br>
            <a:r>
              <a:rPr lang="el-GR" altLang="el-GR" sz="3800" dirty="0" smtClean="0"/>
              <a:t/>
            </a:r>
            <a:br>
              <a:rPr lang="el-GR" altLang="el-GR" sz="3800" dirty="0" smtClean="0"/>
            </a:br>
            <a:endParaRPr lang="en-GB" altLang="el-GR" sz="3800" dirty="0"/>
          </a:p>
        </p:txBody>
      </p:sp>
    </p:spTree>
    <p:extLst>
      <p:ext uri="{BB962C8B-B14F-4D97-AF65-F5344CB8AC3E}">
        <p14:creationId xmlns:p14="http://schemas.microsoft.com/office/powerpoint/2010/main" val="339608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Απόψεις (1 από 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Η επεξεργασία των πληροφοριών είναι περίπλοκη για το δίγλωσσο παιδί που εκπαιδεύεται στο σχολείο, σε σύγκριση με εκείνη του μονόγλωσσου, κυρίως, όταν το παιδί θα αρχίσει να διαβάζει, όπου θα πρέπει να αναγνωρίζει γραπτά λεκτικά σχήματα και να είναι ικανό να τα συσχετίζει τόσο με προφορικά σχήματα όσο και με έννοιες με τις οποίες συνδέονται και στις δύο γλώσσες (επιφανειακή και βαθιά δομή της γλώσσας).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33345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Απόψεις (2 από 2):</a:t>
            </a:r>
            <a:endParaRPr lang="el-GR" dirty="0"/>
          </a:p>
        </p:txBody>
      </p:sp>
      <p:sp>
        <p:nvSpPr>
          <p:cNvPr id="3" name="Θέση περιεχομένου 2"/>
          <p:cNvSpPr>
            <a:spLocks noGrp="1"/>
          </p:cNvSpPr>
          <p:nvPr>
            <p:ph idx="1"/>
          </p:nvPr>
        </p:nvSpPr>
        <p:spPr/>
        <p:txBody>
          <a:bodyPr>
            <a:normAutofit/>
          </a:bodyPr>
          <a:lstStyle/>
          <a:p>
            <a:r>
              <a:rPr lang="el-GR" dirty="0" smtClean="0"/>
              <a:t>Για </a:t>
            </a:r>
            <a:r>
              <a:rPr lang="el-GR" dirty="0"/>
              <a:t>ένα παιδί με προβλήματα κωδικοποίησης, αποκωδικοποίησης και επεξεργασίας, η διάκριση ανάμεσα σε δύο συνδυασμούς ηχητικών σχημάτων και σε δύο συνδυασμούς εννοιολογικών σχημάτων, μπορεί να προκαλέσει δυσκολίες στους μηχανισμούς της ανάγνωσης και της γραφής.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263126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l-GR" altLang="el-GR" smtClean="0"/>
              <a:t>Κατ’ επέκτασιν,</a:t>
            </a:r>
            <a:endParaRPr lang="en-GB" altLang="el-GR"/>
          </a:p>
        </p:txBody>
      </p:sp>
      <p:sp>
        <p:nvSpPr>
          <p:cNvPr id="141315" name="Rectangle 3"/>
          <p:cNvSpPr>
            <a:spLocks noGrp="1" noChangeArrowheads="1"/>
          </p:cNvSpPr>
          <p:nvPr>
            <p:ph type="body" idx="1"/>
          </p:nvPr>
        </p:nvSpPr>
        <p:spPr/>
        <p:txBody>
          <a:bodyPr/>
          <a:lstStyle/>
          <a:p>
            <a:pPr marL="0" indent="0">
              <a:buNone/>
              <a:tabLst>
                <a:tab pos="0" algn="l"/>
              </a:tabLst>
            </a:pPr>
            <a:r>
              <a:rPr lang="el-GR" altLang="el-GR" dirty="0" smtClean="0"/>
              <a:t>	στα παιδιά που δεν είναι ψυχολογικά και συναισθηματικά εφοδιασμένα να χειρίζονται τη διγλωσσία, μπορεί να επηρεαστεί η διανοητική και συναισθηματική τους ανάπτυξη, αυξάνοντας με τη σειρά το άγχος και την ανησυχία</a:t>
            </a:r>
            <a:r>
              <a:rPr lang="en-GB" altLang="el-GR" dirty="0" smtClean="0"/>
              <a:t> </a:t>
            </a:r>
          </a:p>
        </p:txBody>
      </p:sp>
    </p:spTree>
    <p:extLst>
      <p:ext uri="{BB962C8B-B14F-4D97-AF65-F5344CB8AC3E}">
        <p14:creationId xmlns:p14="http://schemas.microsoft.com/office/powerpoint/2010/main" val="262611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l-GR" altLang="el-GR" dirty="0" smtClean="0"/>
              <a:t>Ωστόσο :</a:t>
            </a:r>
            <a:endParaRPr lang="en-GB" altLang="el-GR" dirty="0"/>
          </a:p>
        </p:txBody>
      </p:sp>
      <p:sp>
        <p:nvSpPr>
          <p:cNvPr id="142339" name="Rectangle 3"/>
          <p:cNvSpPr>
            <a:spLocks noGrp="1" noChangeArrowheads="1"/>
          </p:cNvSpPr>
          <p:nvPr>
            <p:ph type="body" idx="1"/>
          </p:nvPr>
        </p:nvSpPr>
        <p:spPr/>
        <p:txBody>
          <a:bodyPr>
            <a:normAutofit fontScale="85000" lnSpcReduction="10000"/>
          </a:bodyPr>
          <a:lstStyle/>
          <a:p>
            <a:r>
              <a:rPr lang="el-GR" altLang="el-GR" dirty="0" smtClean="0"/>
              <a:t>	Θεωρείται καλύτερο το παιδί πολυπολιτισμικής οικογένειας, να </a:t>
            </a:r>
            <a:r>
              <a:rPr lang="el-GR" altLang="el-GR" u="sng" dirty="0" smtClean="0"/>
              <a:t>μιλάει στο σπίτι τη γλώσσα της καταγωγής της οικογένειας</a:t>
            </a:r>
            <a:r>
              <a:rPr lang="el-GR" altLang="el-GR" dirty="0" smtClean="0"/>
              <a:t>. </a:t>
            </a:r>
          </a:p>
          <a:p>
            <a:r>
              <a:rPr lang="el-GR" altLang="el-GR" dirty="0" smtClean="0"/>
              <a:t>	Κατ’ αυτόν τον τρόπο, μαθαίνει πιο σωστά τη λεκτική έκφραση των συναισθημάτων, τα οποία θα «μεταφραστούν» στη γλώσσα της κοινωνίας υποδοχής, καθώς </a:t>
            </a:r>
            <a:r>
              <a:rPr lang="el-GR" altLang="el-GR" u="sng" dirty="0" smtClean="0"/>
              <a:t>το παιδί θα μάθει ούτως ή άλλως να μιλάει την τοπική γλώσσα, χωρίς δυσκολίες</a:t>
            </a:r>
            <a:r>
              <a:rPr lang="el-GR" altLang="el-GR" dirty="0" smtClean="0"/>
              <a:t>. </a:t>
            </a:r>
          </a:p>
          <a:p>
            <a:pPr marL="0" indent="0">
              <a:buNone/>
            </a:pPr>
            <a:r>
              <a:rPr lang="el-GR" altLang="el-GR" dirty="0" smtClean="0"/>
              <a:t>	</a:t>
            </a:r>
          </a:p>
        </p:txBody>
      </p:sp>
    </p:spTree>
    <p:extLst>
      <p:ext uri="{BB962C8B-B14F-4D97-AF65-F5344CB8AC3E}">
        <p14:creationId xmlns:p14="http://schemas.microsoft.com/office/powerpoint/2010/main" val="341636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Επισήμανση</a:t>
            </a:r>
            <a:r>
              <a:rPr lang="el-GR" altLang="el-GR" dirty="0"/>
              <a:t>: </a:t>
            </a:r>
            <a:br>
              <a:rPr lang="el-GR" altLang="el-GR" dirty="0"/>
            </a:br>
            <a:endParaRPr lang="en-GB" altLang="el-GR" dirty="0"/>
          </a:p>
        </p:txBody>
      </p:sp>
      <p:sp>
        <p:nvSpPr>
          <p:cNvPr id="142339" name="Rectangle 3"/>
          <p:cNvSpPr>
            <a:spLocks noGrp="1" noChangeArrowheads="1"/>
          </p:cNvSpPr>
          <p:nvPr>
            <p:ph type="body" idx="1"/>
          </p:nvPr>
        </p:nvSpPr>
        <p:spPr/>
        <p:txBody>
          <a:bodyPr>
            <a:normAutofit/>
          </a:bodyPr>
          <a:lstStyle/>
          <a:p>
            <a:pPr>
              <a:buFont typeface="Wingdings" panose="05000000000000000000" pitchFamily="2" charset="2"/>
              <a:buChar char="q"/>
            </a:pPr>
            <a:r>
              <a:rPr lang="el-GR" altLang="el-GR" dirty="0" smtClean="0"/>
              <a:t> υπάρχουν μεγαλύτερα ψυχοκοινωνικά αλλά και ακαδημαϊκά προβλήματα, όταν το παιδί μιλάει μόνο τη γλώσσα της κοινωνίας υποδοχής και όχι και τη γλώσσα μητρικής καταγωγής.</a:t>
            </a:r>
          </a:p>
          <a:p>
            <a:pPr marL="0" indent="0">
              <a:buNone/>
            </a:pPr>
            <a:r>
              <a:rPr lang="el-GR" altLang="el-GR" dirty="0" smtClean="0"/>
              <a:t/>
            </a:r>
            <a:br>
              <a:rPr lang="el-GR" altLang="el-GR" dirty="0" smtClean="0"/>
            </a:br>
            <a:endParaRPr lang="en-GB" altLang="el-GR" dirty="0"/>
          </a:p>
        </p:txBody>
      </p:sp>
      <p:pic>
        <p:nvPicPr>
          <p:cNvPr id="2" name="Εικόνα 1"/>
          <p:cNvPicPr>
            <a:picLocks noChangeAspect="1"/>
          </p:cNvPicPr>
          <p:nvPr/>
        </p:nvPicPr>
        <p:blipFill>
          <a:blip r:embed="rId2"/>
          <a:stretch>
            <a:fillRect/>
          </a:stretch>
        </p:blipFill>
        <p:spPr>
          <a:xfrm>
            <a:off x="3635896" y="3742796"/>
            <a:ext cx="2145804" cy="1079693"/>
          </a:xfrm>
          <a:prstGeom prst="rect">
            <a:avLst/>
          </a:prstGeom>
        </p:spPr>
      </p:pic>
    </p:spTree>
    <p:extLst>
      <p:ext uri="{BB962C8B-B14F-4D97-AF65-F5344CB8AC3E}">
        <p14:creationId xmlns:p14="http://schemas.microsoft.com/office/powerpoint/2010/main" val="375237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r>
              <a:rPr lang="el-GR" altLang="el-GR" smtClean="0"/>
              <a:t>Αρχή της αναπτυξιακής αλληλεξάρτησης (</a:t>
            </a:r>
            <a:r>
              <a:rPr lang="en-US" altLang="el-GR" smtClean="0"/>
              <a:t>Cummins, 1981)</a:t>
            </a:r>
            <a:r>
              <a:rPr lang="el-GR" altLang="el-GR" smtClean="0"/>
              <a:t>:</a:t>
            </a:r>
            <a:endParaRPr lang="en-GB" altLang="el-GR"/>
          </a:p>
        </p:txBody>
      </p:sp>
      <p:sp>
        <p:nvSpPr>
          <p:cNvPr id="143363" name="Rectangle 3"/>
          <p:cNvSpPr>
            <a:spLocks noGrp="1" noChangeArrowheads="1"/>
          </p:cNvSpPr>
          <p:nvPr>
            <p:ph type="body" idx="1"/>
          </p:nvPr>
        </p:nvSpPr>
        <p:spPr/>
        <p:txBody>
          <a:bodyPr>
            <a:normAutofit lnSpcReduction="10000"/>
          </a:bodyPr>
          <a:lstStyle/>
          <a:p>
            <a:r>
              <a:rPr lang="el-GR" altLang="el-GR" dirty="0" smtClean="0"/>
              <a:t>Τα δίγλωσσα παιδιά μπορούν να φτάσουν σε υψηλά επίπεδα γνώσης της δεύτερης γλώσσας, μόνο εάν έχουν κατακτήσει σε υψηλά επίπεδα το «μητρικό» τους λόγο: </a:t>
            </a:r>
            <a:r>
              <a:rPr lang="el-GR" altLang="el-GR" u="sng" dirty="0" smtClean="0"/>
              <a:t>κυρίαρχη μητρική γλώσσα, σημαίνει</a:t>
            </a:r>
            <a:r>
              <a:rPr lang="el-GR" altLang="el-GR" dirty="0" smtClean="0"/>
              <a:t>: γλωσσική πνευματική κληρονομιά, ιστορία και ταυτότητα καταγωγής, κοινωνική συνδιαλλαγή και αποδοχή.</a:t>
            </a:r>
          </a:p>
          <a:p>
            <a:endParaRPr lang="en-GB" altLang="el-GR" dirty="0"/>
          </a:p>
        </p:txBody>
      </p:sp>
    </p:spTree>
    <p:extLst>
      <p:ext uri="{BB962C8B-B14F-4D97-AF65-F5344CB8AC3E}">
        <p14:creationId xmlns:p14="http://schemas.microsoft.com/office/powerpoint/2010/main" val="261891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κοινοί μηχανισμοί δίγλωσσης και μονόγλωσσης ανάπτυξης </a:t>
            </a:r>
            <a:br>
              <a:rPr lang="el-GR" altLang="el-GR" dirty="0" smtClean="0"/>
            </a:br>
            <a:endParaRPr lang="en-GB" altLang="el-GR" dirty="0"/>
          </a:p>
        </p:txBody>
      </p:sp>
      <p:sp>
        <p:nvSpPr>
          <p:cNvPr id="144387" name="Rectangle 3"/>
          <p:cNvSpPr>
            <a:spLocks noGrp="1" noChangeArrowheads="1"/>
          </p:cNvSpPr>
          <p:nvPr>
            <p:ph type="body" idx="1"/>
          </p:nvPr>
        </p:nvSpPr>
        <p:spPr/>
        <p:txBody>
          <a:bodyPr>
            <a:normAutofit lnSpcReduction="10000"/>
          </a:bodyPr>
          <a:lstStyle/>
          <a:p>
            <a:r>
              <a:rPr lang="el-GR" altLang="el-GR" dirty="0" smtClean="0"/>
              <a:t>Αρχικά </a:t>
            </a:r>
            <a:r>
              <a:rPr lang="el-GR" altLang="el-GR" dirty="0" err="1" smtClean="0"/>
              <a:t>κατακτώνται</a:t>
            </a:r>
            <a:r>
              <a:rPr lang="el-GR" altLang="el-GR" dirty="0" smtClean="0"/>
              <a:t> τα ευκολότερα φωνήματα (</a:t>
            </a:r>
            <a:r>
              <a:rPr lang="el-GR" altLang="el-GR" dirty="0" err="1" smtClean="0"/>
              <a:t>μπ</a:t>
            </a:r>
            <a:r>
              <a:rPr lang="el-GR" altLang="el-GR" dirty="0" smtClean="0"/>
              <a:t>, </a:t>
            </a:r>
            <a:r>
              <a:rPr lang="el-GR" altLang="el-GR" dirty="0" err="1" smtClean="0"/>
              <a:t>ντ</a:t>
            </a:r>
            <a:r>
              <a:rPr lang="el-GR" altLang="el-GR" dirty="0" smtClean="0"/>
              <a:t>, </a:t>
            </a:r>
            <a:r>
              <a:rPr lang="el-GR" altLang="el-GR" dirty="0" err="1" smtClean="0"/>
              <a:t>γκ</a:t>
            </a:r>
            <a:r>
              <a:rPr lang="el-GR" altLang="el-GR" dirty="0" smtClean="0"/>
              <a:t>)</a:t>
            </a:r>
          </a:p>
          <a:p>
            <a:r>
              <a:rPr lang="el-GR" altLang="el-GR" dirty="0" smtClean="0"/>
              <a:t>Αρχικά παράγονται απλές </a:t>
            </a:r>
            <a:r>
              <a:rPr lang="el-GR" altLang="el-GR" dirty="0" err="1" smtClean="0"/>
              <a:t>αρθρωτικά</a:t>
            </a:r>
            <a:r>
              <a:rPr lang="el-GR" altLang="el-GR" dirty="0" smtClean="0"/>
              <a:t> λέξεις και μετά πολυπλοκότερες</a:t>
            </a:r>
          </a:p>
          <a:p>
            <a:r>
              <a:rPr lang="el-GR" altLang="el-GR" dirty="0" smtClean="0"/>
              <a:t>Αρχικά χρησιμοποιούνται απλοί μορφολογικοί και συντακτικοί τύποι και αργότερα πιο σύνθετοι</a:t>
            </a:r>
            <a:endParaRPr lang="en-GB" altLang="el-GR" dirty="0"/>
          </a:p>
        </p:txBody>
      </p:sp>
    </p:spTree>
    <p:extLst>
      <p:ext uri="{BB962C8B-B14F-4D97-AF65-F5344CB8AC3E}">
        <p14:creationId xmlns:p14="http://schemas.microsoft.com/office/powerpoint/2010/main" val="189609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el-GR" altLang="el-GR" dirty="0" smtClean="0"/>
              <a:t>Το παράδειγμα της </a:t>
            </a:r>
            <a:r>
              <a:rPr lang="en-US" altLang="el-GR" dirty="0" smtClean="0"/>
              <a:t>Hildegard</a:t>
            </a:r>
            <a:r>
              <a:rPr lang="el-GR" altLang="el-GR" dirty="0" smtClean="0"/>
              <a:t> </a:t>
            </a:r>
            <a:br>
              <a:rPr lang="el-GR" altLang="el-GR" dirty="0" smtClean="0"/>
            </a:br>
            <a:r>
              <a:rPr lang="el-GR" altLang="el-GR" dirty="0" smtClean="0"/>
              <a:t>(1 από 2)</a:t>
            </a:r>
            <a:r>
              <a:rPr lang="en-US" altLang="el-GR" dirty="0" smtClean="0"/>
              <a:t>:</a:t>
            </a:r>
            <a:endParaRPr lang="en-GB" altLang="el-GR" dirty="0"/>
          </a:p>
        </p:txBody>
      </p:sp>
      <p:sp>
        <p:nvSpPr>
          <p:cNvPr id="145411" name="Rectangle 3"/>
          <p:cNvSpPr>
            <a:spLocks noGrp="1" noChangeArrowheads="1"/>
          </p:cNvSpPr>
          <p:nvPr>
            <p:ph type="body" idx="1"/>
          </p:nvPr>
        </p:nvSpPr>
        <p:spPr/>
        <p:txBody>
          <a:bodyPr>
            <a:normAutofit/>
          </a:bodyPr>
          <a:lstStyle/>
          <a:p>
            <a:r>
              <a:rPr lang="el-GR" altLang="el-GR" dirty="0" smtClean="0"/>
              <a:t>Στα δύο πρώτα χρόνια δεν ήταν σε θέση να διαχωρίζει τις δύο γλώσσες (αγγλική και γερμανική: προσμίξεις)</a:t>
            </a:r>
          </a:p>
          <a:p>
            <a:r>
              <a:rPr lang="el-GR" altLang="el-GR" dirty="0" smtClean="0"/>
              <a:t>Τριών χρόνων, έκανε χωριστή χρήση των δυο γλωσσών μιλώντας γερμανικά στον πατέρα της και αγγλικά στη μητέρα της</a:t>
            </a:r>
          </a:p>
        </p:txBody>
      </p:sp>
    </p:spTree>
    <p:extLst>
      <p:ext uri="{BB962C8B-B14F-4D97-AF65-F5344CB8AC3E}">
        <p14:creationId xmlns:p14="http://schemas.microsoft.com/office/powerpoint/2010/main" val="17801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el-GR" altLang="el-GR" dirty="0" smtClean="0"/>
              <a:t>Το παράδειγμα της </a:t>
            </a:r>
            <a:r>
              <a:rPr lang="en-US" altLang="el-GR" dirty="0" smtClean="0"/>
              <a:t>Hildegard</a:t>
            </a:r>
            <a:r>
              <a:rPr lang="el-GR" altLang="el-GR" dirty="0" smtClean="0"/>
              <a:t/>
            </a:r>
            <a:br>
              <a:rPr lang="el-GR" altLang="el-GR" dirty="0" smtClean="0"/>
            </a:br>
            <a:r>
              <a:rPr lang="el-GR" altLang="el-GR" dirty="0" smtClean="0"/>
              <a:t> (2 από 2)</a:t>
            </a:r>
            <a:r>
              <a:rPr lang="en-US" altLang="el-GR" dirty="0" smtClean="0"/>
              <a:t>:</a:t>
            </a:r>
            <a:endParaRPr lang="en-GB" altLang="el-GR" dirty="0"/>
          </a:p>
        </p:txBody>
      </p:sp>
      <p:sp>
        <p:nvSpPr>
          <p:cNvPr id="145411" name="Rectangle 3"/>
          <p:cNvSpPr>
            <a:spLocks noGrp="1" noChangeArrowheads="1"/>
          </p:cNvSpPr>
          <p:nvPr>
            <p:ph type="body" idx="1"/>
          </p:nvPr>
        </p:nvSpPr>
        <p:spPr/>
        <p:txBody>
          <a:bodyPr>
            <a:normAutofit/>
          </a:bodyPr>
          <a:lstStyle/>
          <a:p>
            <a:r>
              <a:rPr lang="el-GR" altLang="el-GR" dirty="0" smtClean="0"/>
              <a:t>Κατά την παιδική ηλικία, υπήρχε εναλλασσόμενη κυριαρχία των δύο γλωσσών</a:t>
            </a:r>
          </a:p>
          <a:p>
            <a:r>
              <a:rPr lang="el-GR" altLang="el-GR" dirty="0" smtClean="0"/>
              <a:t>Ενώ, ζώντας για ένα διάστημα στη Γερμανία, ενισχύθηκαν τα γερμανικά της, αλλά επιστρέφοντας στην Αμερική, ως κυρίαρχη γλώσσα επικράτησαν τα αγγλικά.</a:t>
            </a:r>
          </a:p>
          <a:p>
            <a:endParaRPr lang="en-GB" altLang="el-GR" dirty="0"/>
          </a:p>
        </p:txBody>
      </p:sp>
    </p:spTree>
    <p:extLst>
      <p:ext uri="{BB962C8B-B14F-4D97-AF65-F5344CB8AC3E}">
        <p14:creationId xmlns:p14="http://schemas.microsoft.com/office/powerpoint/2010/main" val="373940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p>
          <a:p>
            <a:pPr algn="l"/>
            <a:r>
              <a:rPr lang="el-GR" sz="2800" b="1" dirty="0" smtClean="0"/>
              <a:t>Ενότητα </a:t>
            </a:r>
            <a:r>
              <a:rPr lang="el-GR" sz="2800" b="1" dirty="0" smtClean="0"/>
              <a:t>8:</a:t>
            </a:r>
            <a:r>
              <a:rPr lang="en-US" sz="2800" dirty="0" smtClean="0"/>
              <a:t> </a:t>
            </a:r>
            <a:r>
              <a:rPr lang="el-GR" sz="2800" dirty="0"/>
              <a:t>Η/Υ και μαθησιακές </a:t>
            </a:r>
            <a:r>
              <a:rPr lang="el-GR" sz="2800" dirty="0" smtClean="0"/>
              <a:t>δυσκολίες</a:t>
            </a:r>
          </a:p>
          <a:p>
            <a:pPr algn="l"/>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l-GR" altLang="el-GR" dirty="0" smtClean="0"/>
              <a:t>Τυπολογία διγλωσσίας:</a:t>
            </a:r>
            <a:endParaRPr lang="en-GB" altLang="el-GR" dirty="0"/>
          </a:p>
        </p:txBody>
      </p:sp>
      <p:sp>
        <p:nvSpPr>
          <p:cNvPr id="146435" name="Rectangle 3"/>
          <p:cNvSpPr>
            <a:spLocks noGrp="1" noChangeArrowheads="1"/>
          </p:cNvSpPr>
          <p:nvPr>
            <p:ph type="body" idx="1"/>
          </p:nvPr>
        </p:nvSpPr>
        <p:spPr/>
        <p:txBody>
          <a:bodyPr>
            <a:normAutofit/>
          </a:bodyPr>
          <a:lstStyle/>
          <a:p>
            <a:r>
              <a:rPr lang="el-GR" altLang="el-GR" b="1" dirty="0" smtClean="0"/>
              <a:t>Β</a:t>
            </a:r>
            <a:r>
              <a:rPr lang="en-GB" altLang="el-GR" b="1" dirty="0" err="1" smtClean="0"/>
              <a:t>ilingualism</a:t>
            </a:r>
            <a:r>
              <a:rPr lang="el-GR" altLang="el-GR" dirty="0" smtClean="0"/>
              <a:t>: </a:t>
            </a:r>
            <a:r>
              <a:rPr lang="en-GB" altLang="el-GR" dirty="0" err="1" smtClean="0"/>
              <a:t>διγλωσσί</a:t>
            </a:r>
            <a:r>
              <a:rPr lang="en-GB" altLang="el-GR" dirty="0" smtClean="0"/>
              <a:t>α</a:t>
            </a:r>
            <a:r>
              <a:rPr lang="el-GR" altLang="el-GR" dirty="0" smtClean="0"/>
              <a:t>: ύπαρξη δύο γλωσσών δύο διαφορετικών πολιτισμών στο ίδιο άτομο</a:t>
            </a:r>
          </a:p>
          <a:p>
            <a:r>
              <a:rPr lang="en-US" altLang="el-GR" b="1" dirty="0" smtClean="0"/>
              <a:t>D</a:t>
            </a:r>
            <a:r>
              <a:rPr lang="en-GB" altLang="el-GR" b="1" dirty="0" err="1" smtClean="0"/>
              <a:t>iglossia</a:t>
            </a:r>
            <a:r>
              <a:rPr lang="el-GR" altLang="el-GR" dirty="0" smtClean="0"/>
              <a:t>: </a:t>
            </a:r>
            <a:r>
              <a:rPr lang="en-GB" altLang="el-GR" dirty="0" err="1" smtClean="0"/>
              <a:t>γλωσσική</a:t>
            </a:r>
            <a:r>
              <a:rPr lang="en-GB" altLang="el-GR" dirty="0" smtClean="0"/>
              <a:t> </a:t>
            </a:r>
            <a:r>
              <a:rPr lang="en-GB" altLang="el-GR" dirty="0" err="1" smtClean="0"/>
              <a:t>διμορφί</a:t>
            </a:r>
            <a:r>
              <a:rPr lang="en-GB" altLang="el-GR" dirty="0" smtClean="0"/>
              <a:t>α, ή γλωσσική διφυία</a:t>
            </a:r>
            <a:r>
              <a:rPr lang="el-GR" altLang="el-GR" dirty="0" smtClean="0"/>
              <a:t>: ύπαρξη και χρήση δύο διαφορετικών γλωσσών από το ίδιο πολιτισμικό υπόβαθρο</a:t>
            </a:r>
            <a:r>
              <a:rPr lang="en-GB" altLang="el-GR" dirty="0" smtClean="0"/>
              <a:t> </a:t>
            </a:r>
          </a:p>
        </p:txBody>
      </p:sp>
    </p:spTree>
    <p:extLst>
      <p:ext uri="{BB962C8B-B14F-4D97-AF65-F5344CB8AC3E}">
        <p14:creationId xmlns:p14="http://schemas.microsoft.com/office/powerpoint/2010/main" val="215488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l-GR" altLang="el-GR" dirty="0" smtClean="0"/>
              <a:t>Παράγοντες/κριτήρια ταξινόμησης της διγλωσσίας:</a:t>
            </a:r>
            <a:endParaRPr lang="en-GB" altLang="el-GR" dirty="0"/>
          </a:p>
        </p:txBody>
      </p:sp>
      <p:sp>
        <p:nvSpPr>
          <p:cNvPr id="147459" name="Rectangle 3"/>
          <p:cNvSpPr>
            <a:spLocks noGrp="1" noChangeArrowheads="1"/>
          </p:cNvSpPr>
          <p:nvPr>
            <p:ph type="body" idx="1"/>
          </p:nvPr>
        </p:nvSpPr>
        <p:spPr/>
        <p:txBody>
          <a:bodyPr>
            <a:normAutofit fontScale="92500"/>
          </a:bodyPr>
          <a:lstStyle/>
          <a:p>
            <a:r>
              <a:rPr lang="el-GR" altLang="el-GR" dirty="0" smtClean="0"/>
              <a:t>Ηλικιακά</a:t>
            </a:r>
            <a:r>
              <a:rPr lang="en-US" altLang="el-GR" dirty="0" smtClean="0"/>
              <a:t> </a:t>
            </a:r>
            <a:r>
              <a:rPr lang="el-GR" altLang="el-GR" dirty="0" smtClean="0"/>
              <a:t>κριτήρια </a:t>
            </a:r>
            <a:r>
              <a:rPr lang="en-US" altLang="el-GR" dirty="0" smtClean="0"/>
              <a:t>(Mc Laughlin, 1978)</a:t>
            </a:r>
            <a:r>
              <a:rPr lang="el-GR" altLang="el-GR" dirty="0" smtClean="0"/>
              <a:t>: Παιδική – εφηβική – ενηλίκων.</a:t>
            </a:r>
          </a:p>
          <a:p>
            <a:r>
              <a:rPr lang="el-GR" altLang="el-GR" dirty="0" smtClean="0"/>
              <a:t>Παιδική ταυτόχρονη: μαθαίνει ταυτόχρονα από τη γέννησή του και τις δύο γλώσσες.</a:t>
            </a:r>
          </a:p>
          <a:p>
            <a:r>
              <a:rPr lang="el-GR" altLang="el-GR" dirty="0" smtClean="0"/>
              <a:t>Παιδική διαδοχική: μαθαίνει τη δεύτερη γλώσσα (μετά το 3ο έτος), αφού έχει επιτευχθεί η κατάκτηση της μητρικής γλώσσας</a:t>
            </a:r>
            <a:endParaRPr lang="en-GB" altLang="el-GR" dirty="0"/>
          </a:p>
        </p:txBody>
      </p:sp>
    </p:spTree>
    <p:extLst>
      <p:ext uri="{BB962C8B-B14F-4D97-AF65-F5344CB8AC3E}">
        <p14:creationId xmlns:p14="http://schemas.microsoft.com/office/powerpoint/2010/main" val="20397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l-GR" altLang="el-GR" dirty="0" smtClean="0"/>
              <a:t>Γλωσσολογικά κριτήρια </a:t>
            </a:r>
            <a:r>
              <a:rPr lang="en-US" altLang="el-GR" dirty="0" smtClean="0"/>
              <a:t>(Uriel </a:t>
            </a:r>
            <a:r>
              <a:rPr lang="en-US" altLang="el-GR" dirty="0" err="1" smtClean="0"/>
              <a:t>Weinreich</a:t>
            </a:r>
            <a:r>
              <a:rPr lang="en-US" altLang="el-GR" dirty="0" smtClean="0"/>
              <a:t>, 1964)</a:t>
            </a:r>
            <a:r>
              <a:rPr lang="el-GR" altLang="el-GR" dirty="0" smtClean="0"/>
              <a:t> (1 από 3):</a:t>
            </a:r>
            <a:endParaRPr lang="en-GB" altLang="el-GR" dirty="0"/>
          </a:p>
        </p:txBody>
      </p:sp>
      <p:sp>
        <p:nvSpPr>
          <p:cNvPr id="148483" name="Rectangle 3"/>
          <p:cNvSpPr>
            <a:spLocks noGrp="1" noChangeArrowheads="1"/>
          </p:cNvSpPr>
          <p:nvPr>
            <p:ph type="body" idx="1"/>
          </p:nvPr>
        </p:nvSpPr>
        <p:spPr/>
        <p:txBody>
          <a:bodyPr>
            <a:normAutofit/>
          </a:bodyPr>
          <a:lstStyle/>
          <a:p>
            <a:r>
              <a:rPr lang="el-GR" altLang="el-GR" b="1" dirty="0" smtClean="0"/>
              <a:t>Ισόβαθμη ή συντονισμένη</a:t>
            </a:r>
            <a:r>
              <a:rPr lang="el-GR" altLang="el-GR" dirty="0" smtClean="0"/>
              <a:t>: το παιδί χειρίζεται τις πληροφορίες μορφολογικά και σημασιολογικά, εξίσου καλά και στις δύο γλώσσες, ως δύο διαφορετικά γλωσσικά και σημασιολογικά συστήματα</a:t>
            </a:r>
          </a:p>
        </p:txBody>
      </p:sp>
    </p:spTree>
    <p:extLst>
      <p:ext uri="{BB962C8B-B14F-4D97-AF65-F5344CB8AC3E}">
        <p14:creationId xmlns:p14="http://schemas.microsoft.com/office/powerpoint/2010/main" val="43179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l-GR" altLang="el-GR" dirty="0" smtClean="0"/>
              <a:t>Γλωσσολογικά κριτήρια </a:t>
            </a:r>
            <a:r>
              <a:rPr lang="en-US" altLang="el-GR" dirty="0" smtClean="0"/>
              <a:t>(Uriel </a:t>
            </a:r>
            <a:r>
              <a:rPr lang="en-US" altLang="el-GR" dirty="0" err="1" smtClean="0"/>
              <a:t>Weinreich</a:t>
            </a:r>
            <a:r>
              <a:rPr lang="en-US" altLang="el-GR" dirty="0" smtClean="0"/>
              <a:t>, 1964)</a:t>
            </a:r>
            <a:r>
              <a:rPr lang="el-GR" altLang="el-GR" dirty="0"/>
              <a:t> </a:t>
            </a:r>
            <a:r>
              <a:rPr lang="el-GR" altLang="el-GR" dirty="0" smtClean="0"/>
              <a:t>(2 </a:t>
            </a:r>
            <a:r>
              <a:rPr lang="el-GR" altLang="el-GR" dirty="0"/>
              <a:t>από 3</a:t>
            </a:r>
            <a:r>
              <a:rPr lang="el-GR" altLang="el-GR" dirty="0" smtClean="0"/>
              <a:t>):</a:t>
            </a:r>
            <a:endParaRPr lang="en-GB" altLang="el-GR" dirty="0"/>
          </a:p>
        </p:txBody>
      </p:sp>
      <p:sp>
        <p:nvSpPr>
          <p:cNvPr id="148483" name="Rectangle 3"/>
          <p:cNvSpPr>
            <a:spLocks noGrp="1" noChangeArrowheads="1"/>
          </p:cNvSpPr>
          <p:nvPr>
            <p:ph type="body" idx="1"/>
          </p:nvPr>
        </p:nvSpPr>
        <p:spPr/>
        <p:txBody>
          <a:bodyPr>
            <a:normAutofit/>
          </a:bodyPr>
          <a:lstStyle/>
          <a:p>
            <a:r>
              <a:rPr lang="el-GR" altLang="el-GR" b="1" dirty="0" smtClean="0"/>
              <a:t>Σύνθετη</a:t>
            </a:r>
            <a:r>
              <a:rPr lang="el-GR" altLang="el-GR" dirty="0" smtClean="0"/>
              <a:t>: το παιδί αποδίδει ένα κοινό νόημα στο αντικείμενο ή την έννοια, αλλά χρησιμοποιεί δύο διαφορετικά λεκτικά σχήματα και από τις δύο γλώσσες (γίνεται μία «μετάφραση» της δεύτερης γλώσσας από το σημασιολογικό πλαίσιο της αρχικής)</a:t>
            </a:r>
          </a:p>
        </p:txBody>
      </p:sp>
    </p:spTree>
    <p:extLst>
      <p:ext uri="{BB962C8B-B14F-4D97-AF65-F5344CB8AC3E}">
        <p14:creationId xmlns:p14="http://schemas.microsoft.com/office/powerpoint/2010/main" val="390218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l-GR" altLang="el-GR" dirty="0" smtClean="0"/>
              <a:t>Γλωσσολογικά κριτήρια </a:t>
            </a:r>
            <a:r>
              <a:rPr lang="en-US" altLang="el-GR" dirty="0" smtClean="0"/>
              <a:t>(Uriel </a:t>
            </a:r>
            <a:r>
              <a:rPr lang="en-US" altLang="el-GR" dirty="0" err="1" smtClean="0"/>
              <a:t>Weinreich</a:t>
            </a:r>
            <a:r>
              <a:rPr lang="en-US" altLang="el-GR" dirty="0" smtClean="0"/>
              <a:t>, 1964)</a:t>
            </a:r>
            <a:r>
              <a:rPr lang="el-GR" altLang="el-GR" dirty="0"/>
              <a:t> </a:t>
            </a:r>
            <a:r>
              <a:rPr lang="el-GR" altLang="el-GR" dirty="0" smtClean="0"/>
              <a:t>(3 </a:t>
            </a:r>
            <a:r>
              <a:rPr lang="el-GR" altLang="el-GR" dirty="0"/>
              <a:t>από 3</a:t>
            </a:r>
            <a:r>
              <a:rPr lang="el-GR" altLang="el-GR" dirty="0" smtClean="0"/>
              <a:t>):</a:t>
            </a:r>
            <a:endParaRPr lang="en-GB" altLang="el-GR" dirty="0"/>
          </a:p>
        </p:txBody>
      </p:sp>
      <p:sp>
        <p:nvSpPr>
          <p:cNvPr id="148483" name="Rectangle 3"/>
          <p:cNvSpPr>
            <a:spLocks noGrp="1" noChangeArrowheads="1"/>
          </p:cNvSpPr>
          <p:nvPr>
            <p:ph type="body" idx="1"/>
          </p:nvPr>
        </p:nvSpPr>
        <p:spPr/>
        <p:txBody>
          <a:bodyPr>
            <a:normAutofit/>
          </a:bodyPr>
          <a:lstStyle/>
          <a:p>
            <a:r>
              <a:rPr lang="el-GR" altLang="el-GR" b="1" dirty="0" smtClean="0"/>
              <a:t>Εξαρτημένη ή υποτακτική</a:t>
            </a:r>
            <a:r>
              <a:rPr lang="el-GR" altLang="el-GR" dirty="0" smtClean="0"/>
              <a:t>: το παιδί σκέφτεται αρχικά μία λέξη στη μητρική του γλώσσα και μετά τη μεταφράζει στη δεύτερη γλώσσα για να την προφέρει. Είναι αποτέλεσμα συστηματικής διδασκαλίας.</a:t>
            </a:r>
            <a:endParaRPr lang="en-GB" altLang="el-GR" dirty="0"/>
          </a:p>
        </p:txBody>
      </p:sp>
    </p:spTree>
    <p:extLst>
      <p:ext uri="{BB962C8B-B14F-4D97-AF65-F5344CB8AC3E}">
        <p14:creationId xmlns:p14="http://schemas.microsoft.com/office/powerpoint/2010/main" val="173615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r>
              <a:rPr lang="el-GR" altLang="el-GR" dirty="0" smtClean="0"/>
              <a:t>Κοινωνικά κριτήρια</a:t>
            </a:r>
            <a:br>
              <a:rPr lang="el-GR" altLang="el-GR" dirty="0" smtClean="0"/>
            </a:br>
            <a:r>
              <a:rPr lang="el-GR" altLang="el-GR" dirty="0" smtClean="0"/>
              <a:t> </a:t>
            </a:r>
            <a:r>
              <a:rPr lang="en-GB" altLang="el-GR" dirty="0" smtClean="0"/>
              <a:t>(</a:t>
            </a:r>
            <a:r>
              <a:rPr lang="en-GB" altLang="el-GR" dirty="0" err="1" smtClean="0"/>
              <a:t>Τριάρχη</a:t>
            </a:r>
            <a:r>
              <a:rPr lang="en-GB" altLang="el-GR" dirty="0" smtClean="0"/>
              <a:t>-Herrmann, 2000)</a:t>
            </a:r>
            <a:r>
              <a:rPr lang="el-GR" altLang="el-GR" dirty="0"/>
              <a:t> (1 από </a:t>
            </a:r>
            <a:r>
              <a:rPr lang="el-GR" altLang="el-GR" dirty="0" smtClean="0"/>
              <a:t>4): </a:t>
            </a:r>
            <a:endParaRPr lang="en-GB" altLang="el-GR" dirty="0"/>
          </a:p>
        </p:txBody>
      </p:sp>
      <p:sp>
        <p:nvSpPr>
          <p:cNvPr id="149507" name="Rectangle 3"/>
          <p:cNvSpPr>
            <a:spLocks noGrp="1" noChangeArrowheads="1"/>
          </p:cNvSpPr>
          <p:nvPr>
            <p:ph type="body" idx="1"/>
          </p:nvPr>
        </p:nvSpPr>
        <p:spPr/>
        <p:txBody>
          <a:bodyPr>
            <a:normAutofit fontScale="85000" lnSpcReduction="10000"/>
          </a:bodyPr>
          <a:lstStyle/>
          <a:p>
            <a:pPr marL="0" indent="0">
              <a:buNone/>
            </a:pPr>
            <a:r>
              <a:rPr lang="el-GR" altLang="el-GR" sz="3800" b="1" dirty="0" smtClean="0"/>
              <a:t>Τ</a:t>
            </a:r>
            <a:r>
              <a:rPr lang="en-GB" altLang="el-GR" sz="3800" b="1" dirty="0" err="1" smtClean="0"/>
              <a:t>έσσερις</a:t>
            </a:r>
            <a:r>
              <a:rPr lang="en-GB" altLang="el-GR" sz="3800" b="1" dirty="0" smtClean="0"/>
              <a:t> </a:t>
            </a:r>
            <a:r>
              <a:rPr lang="en-GB" altLang="el-GR" sz="3800" b="1" dirty="0" err="1" smtClean="0"/>
              <a:t>ομάδες</a:t>
            </a:r>
            <a:r>
              <a:rPr lang="en-GB" altLang="el-GR" sz="3800" b="1" dirty="0" smtClean="0"/>
              <a:t> </a:t>
            </a:r>
            <a:r>
              <a:rPr lang="en-GB" altLang="el-GR" sz="3800" dirty="0" smtClean="0"/>
              <a:t>:</a:t>
            </a:r>
          </a:p>
          <a:p>
            <a:pPr marL="0" indent="0">
              <a:buNone/>
            </a:pPr>
            <a:r>
              <a:rPr lang="en-GB" altLang="el-GR" dirty="0" smtClean="0"/>
              <a:t>α)</a:t>
            </a:r>
            <a:r>
              <a:rPr lang="el-GR" altLang="el-GR" u="sng" dirty="0" smtClean="0"/>
              <a:t>Τ</a:t>
            </a:r>
            <a:r>
              <a:rPr lang="en-GB" altLang="el-GR" u="sng" dirty="0" smtClean="0"/>
              <a:t>α επ</a:t>
            </a:r>
            <a:r>
              <a:rPr lang="en-GB" altLang="el-GR" u="sng" dirty="0" err="1" smtClean="0"/>
              <a:t>ονομ</a:t>
            </a:r>
            <a:r>
              <a:rPr lang="en-GB" altLang="el-GR" u="sng" dirty="0" smtClean="0"/>
              <a:t>αζόμενα δίγλωσσα παιδιά της ελ</a:t>
            </a:r>
            <a:r>
              <a:rPr lang="el-GR" altLang="el-GR" u="sng" dirty="0" err="1" smtClean="0"/>
              <a:t>ίτ</a:t>
            </a:r>
            <a:r>
              <a:rPr lang="el-GR" altLang="el-GR" dirty="0" smtClean="0"/>
              <a:t>: </a:t>
            </a:r>
            <a:r>
              <a:rPr lang="en-GB" altLang="el-GR" dirty="0" smtClean="0"/>
              <a:t>πα</a:t>
            </a:r>
            <a:r>
              <a:rPr lang="en-GB" altLang="el-GR" dirty="0" err="1" smtClean="0"/>
              <a:t>ιδιά</a:t>
            </a:r>
            <a:r>
              <a:rPr lang="en-GB" altLang="el-GR" dirty="0" smtClean="0"/>
              <a:t> </a:t>
            </a:r>
            <a:r>
              <a:rPr lang="en-GB" altLang="el-GR" dirty="0" err="1" smtClean="0"/>
              <a:t>οικογενειών</a:t>
            </a:r>
            <a:r>
              <a:rPr lang="en-GB" altLang="el-GR" dirty="0" smtClean="0"/>
              <a:t> </a:t>
            </a:r>
            <a:r>
              <a:rPr lang="en-GB" altLang="el-GR" dirty="0" err="1" smtClean="0"/>
              <a:t>της</a:t>
            </a:r>
            <a:r>
              <a:rPr lang="en-GB" altLang="el-GR" dirty="0" smtClean="0"/>
              <a:t> α</a:t>
            </a:r>
            <a:r>
              <a:rPr lang="en-GB" altLang="el-GR" dirty="0" err="1" smtClean="0"/>
              <a:t>νώτερης</a:t>
            </a:r>
            <a:r>
              <a:rPr lang="en-GB" altLang="el-GR" dirty="0" smtClean="0"/>
              <a:t> </a:t>
            </a:r>
            <a:r>
              <a:rPr lang="en-GB" altLang="el-GR" dirty="0" err="1" smtClean="0"/>
              <a:t>τάξης</a:t>
            </a:r>
            <a:r>
              <a:rPr lang="en-GB" altLang="el-GR" dirty="0" smtClean="0"/>
              <a:t> π</a:t>
            </a:r>
            <a:r>
              <a:rPr lang="en-GB" altLang="el-GR" dirty="0" err="1" smtClean="0"/>
              <a:t>ου</a:t>
            </a:r>
            <a:r>
              <a:rPr lang="en-GB" altLang="el-GR" dirty="0" smtClean="0"/>
              <a:t> </a:t>
            </a:r>
            <a:r>
              <a:rPr lang="en-GB" altLang="el-GR" dirty="0" err="1" smtClean="0"/>
              <a:t>λόγω</a:t>
            </a:r>
            <a:r>
              <a:rPr lang="en-GB" altLang="el-GR" dirty="0" smtClean="0"/>
              <a:t> επα</a:t>
            </a:r>
            <a:r>
              <a:rPr lang="en-GB" altLang="el-GR" dirty="0" err="1" smtClean="0"/>
              <a:t>γγελμ</a:t>
            </a:r>
            <a:r>
              <a:rPr lang="en-GB" altLang="el-GR" dirty="0" smtClean="0"/>
              <a:t>ατικών συνθηκών</a:t>
            </a:r>
            <a:r>
              <a:rPr lang="el-GR" altLang="el-GR" dirty="0" smtClean="0"/>
              <a:t> </a:t>
            </a:r>
            <a:r>
              <a:rPr lang="en-GB" altLang="el-GR" dirty="0" smtClean="0"/>
              <a:t>α</a:t>
            </a:r>
            <a:r>
              <a:rPr lang="en-GB" altLang="el-GR" dirty="0" err="1" smtClean="0"/>
              <a:t>λλάζουν</a:t>
            </a:r>
            <a:r>
              <a:rPr lang="en-GB" altLang="el-GR" dirty="0" smtClean="0"/>
              <a:t> </a:t>
            </a:r>
            <a:r>
              <a:rPr lang="en-GB" altLang="el-GR" dirty="0" err="1" smtClean="0"/>
              <a:t>τό</a:t>
            </a:r>
            <a:r>
              <a:rPr lang="en-GB" altLang="el-GR" dirty="0" smtClean="0"/>
              <a:t>πο διαμονής, καθώς και για παιδιά που φοιτούν σε ιδιωτικά δίγλωσσα κολέγια του</a:t>
            </a:r>
            <a:r>
              <a:rPr lang="el-GR" altLang="el-GR" dirty="0" smtClean="0"/>
              <a:t> </a:t>
            </a:r>
            <a:r>
              <a:rPr lang="en-GB" altLang="el-GR" dirty="0" err="1" smtClean="0"/>
              <a:t>εξωτερικού</a:t>
            </a:r>
            <a:r>
              <a:rPr lang="en-GB" altLang="el-GR" dirty="0" smtClean="0"/>
              <a:t>. </a:t>
            </a:r>
            <a:r>
              <a:rPr lang="en-GB" altLang="el-GR" dirty="0" err="1" smtClean="0"/>
              <a:t>Συνήθως</a:t>
            </a:r>
            <a:r>
              <a:rPr lang="en-GB" altLang="el-GR" dirty="0" smtClean="0"/>
              <a:t> τα πα</a:t>
            </a:r>
            <a:r>
              <a:rPr lang="en-GB" altLang="el-GR" dirty="0" err="1" smtClean="0"/>
              <a:t>ιδιά</a:t>
            </a:r>
            <a:r>
              <a:rPr lang="en-GB" altLang="el-GR" dirty="0" smtClean="0"/>
              <a:t> α</a:t>
            </a:r>
            <a:r>
              <a:rPr lang="en-GB" altLang="el-GR" dirty="0" err="1" smtClean="0"/>
              <a:t>υτά</a:t>
            </a:r>
            <a:r>
              <a:rPr lang="en-GB" altLang="el-GR" dirty="0" smtClean="0"/>
              <a:t> αναπ</a:t>
            </a:r>
            <a:r>
              <a:rPr lang="en-GB" altLang="el-GR" dirty="0" err="1" smtClean="0"/>
              <a:t>τύσσουν</a:t>
            </a:r>
            <a:r>
              <a:rPr lang="en-GB" altLang="el-GR" dirty="0" smtClean="0"/>
              <a:t> </a:t>
            </a:r>
            <a:r>
              <a:rPr lang="en-GB" altLang="el-GR" dirty="0" err="1" smtClean="0"/>
              <a:t>σε</a:t>
            </a:r>
            <a:r>
              <a:rPr lang="en-GB" altLang="el-GR" dirty="0" smtClean="0"/>
              <a:t> </a:t>
            </a:r>
            <a:r>
              <a:rPr lang="en-GB" altLang="el-GR" dirty="0" err="1" smtClean="0"/>
              <a:t>ικ</a:t>
            </a:r>
            <a:r>
              <a:rPr lang="en-GB" altLang="el-GR" dirty="0" smtClean="0"/>
              <a:t>ανοποιητικό βαθμό και τις δύο γλώσσες,</a:t>
            </a:r>
            <a:r>
              <a:rPr lang="el-GR" altLang="el-GR" dirty="0" smtClean="0"/>
              <a:t> </a:t>
            </a:r>
            <a:r>
              <a:rPr lang="en-GB" altLang="el-GR" dirty="0" err="1" smtClean="0"/>
              <a:t>εφόσον</a:t>
            </a:r>
            <a:r>
              <a:rPr lang="en-GB" altLang="el-GR" dirty="0" smtClean="0"/>
              <a:t> α</a:t>
            </a:r>
            <a:r>
              <a:rPr lang="en-GB" altLang="el-GR" dirty="0" err="1" smtClean="0"/>
              <a:t>υτές</a:t>
            </a:r>
            <a:r>
              <a:rPr lang="en-GB" altLang="el-GR" dirty="0" smtClean="0"/>
              <a:t> απ</a:t>
            </a:r>
            <a:r>
              <a:rPr lang="en-GB" altLang="el-GR" dirty="0" err="1" smtClean="0"/>
              <a:t>οτελούν</a:t>
            </a:r>
            <a:r>
              <a:rPr lang="en-GB" altLang="el-GR" dirty="0" smtClean="0"/>
              <a:t> και </a:t>
            </a:r>
            <a:r>
              <a:rPr lang="en-GB" altLang="el-GR" dirty="0" err="1" smtClean="0"/>
              <a:t>μέσο</a:t>
            </a:r>
            <a:r>
              <a:rPr lang="en-GB" altLang="el-GR" dirty="0" smtClean="0"/>
              <a:t> </a:t>
            </a:r>
            <a:r>
              <a:rPr lang="en-GB" altLang="el-GR" dirty="0" err="1" smtClean="0"/>
              <a:t>γι</a:t>
            </a:r>
            <a:r>
              <a:rPr lang="en-GB" altLang="el-GR" dirty="0" smtClean="0"/>
              <a:t>α την κοινωνικοποίησή τους.</a:t>
            </a:r>
          </a:p>
        </p:txBody>
      </p:sp>
    </p:spTree>
    <p:extLst>
      <p:ext uri="{BB962C8B-B14F-4D97-AF65-F5344CB8AC3E}">
        <p14:creationId xmlns:p14="http://schemas.microsoft.com/office/powerpoint/2010/main" val="24033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r>
              <a:rPr lang="el-GR" altLang="el-GR" dirty="0" smtClean="0"/>
              <a:t>Κοινωνικά κριτήρια</a:t>
            </a:r>
            <a:br>
              <a:rPr lang="el-GR" altLang="el-GR" dirty="0" smtClean="0"/>
            </a:br>
            <a:r>
              <a:rPr lang="el-GR" altLang="el-GR" dirty="0" smtClean="0"/>
              <a:t> </a:t>
            </a:r>
            <a:r>
              <a:rPr lang="en-GB" altLang="el-GR" dirty="0" smtClean="0"/>
              <a:t>(</a:t>
            </a:r>
            <a:r>
              <a:rPr lang="en-GB" altLang="el-GR" dirty="0" err="1" smtClean="0"/>
              <a:t>Τριάρχη</a:t>
            </a:r>
            <a:r>
              <a:rPr lang="en-GB" altLang="el-GR" dirty="0" smtClean="0"/>
              <a:t>-Herrmann, 2000)</a:t>
            </a:r>
            <a:r>
              <a:rPr lang="el-GR" altLang="el-GR" dirty="0"/>
              <a:t> </a:t>
            </a:r>
            <a:r>
              <a:rPr lang="el-GR" altLang="el-GR" dirty="0" smtClean="0"/>
              <a:t>(2 </a:t>
            </a:r>
            <a:r>
              <a:rPr lang="el-GR" altLang="el-GR" dirty="0"/>
              <a:t>από </a:t>
            </a:r>
            <a:r>
              <a:rPr lang="el-GR" altLang="el-GR" dirty="0" smtClean="0"/>
              <a:t>4): </a:t>
            </a:r>
            <a:endParaRPr lang="en-GB" altLang="el-GR" dirty="0"/>
          </a:p>
        </p:txBody>
      </p:sp>
      <p:sp>
        <p:nvSpPr>
          <p:cNvPr id="149507" name="Rectangle 3"/>
          <p:cNvSpPr>
            <a:spLocks noGrp="1" noChangeArrowheads="1"/>
          </p:cNvSpPr>
          <p:nvPr>
            <p:ph type="body" idx="1"/>
          </p:nvPr>
        </p:nvSpPr>
        <p:spPr/>
        <p:txBody>
          <a:bodyPr>
            <a:normAutofit/>
          </a:bodyPr>
          <a:lstStyle/>
          <a:p>
            <a:pPr marL="0" indent="0">
              <a:buNone/>
            </a:pPr>
            <a:r>
              <a:rPr lang="en-GB" altLang="el-GR" dirty="0" smtClean="0"/>
              <a:t>β) </a:t>
            </a:r>
            <a:r>
              <a:rPr lang="el-GR" altLang="el-GR" u="sng" dirty="0" smtClean="0"/>
              <a:t>Δ</a:t>
            </a:r>
            <a:r>
              <a:rPr lang="en-GB" altLang="el-GR" u="sng" dirty="0" err="1" smtClean="0"/>
              <a:t>ίγλωσσ</a:t>
            </a:r>
            <a:r>
              <a:rPr lang="en-GB" altLang="el-GR" u="sng" dirty="0" smtClean="0"/>
              <a:t>α παιδιά γλωσσικ</a:t>
            </a:r>
            <a:r>
              <a:rPr lang="el-GR" altLang="el-GR" u="sng" dirty="0" err="1" smtClean="0"/>
              <a:t>ών</a:t>
            </a:r>
            <a:r>
              <a:rPr lang="el-GR" altLang="el-GR" u="sng" dirty="0" smtClean="0"/>
              <a:t> </a:t>
            </a:r>
            <a:r>
              <a:rPr lang="en-GB" altLang="el-GR" u="sng" dirty="0" smtClean="0"/>
              <a:t>π</a:t>
            </a:r>
            <a:r>
              <a:rPr lang="en-GB" altLang="el-GR" u="sng" dirty="0" err="1" smtClean="0"/>
              <a:t>λειον</a:t>
            </a:r>
            <a:r>
              <a:rPr lang="el-GR" altLang="el-GR" u="sng" dirty="0" err="1" smtClean="0"/>
              <a:t>οτήτων</a:t>
            </a:r>
            <a:r>
              <a:rPr lang="el-GR" altLang="el-GR" dirty="0" smtClean="0"/>
              <a:t>:</a:t>
            </a:r>
            <a:r>
              <a:rPr lang="en-GB" altLang="el-GR" dirty="0" smtClean="0"/>
              <a:t> </a:t>
            </a:r>
            <a:r>
              <a:rPr lang="en-GB" altLang="el-GR" dirty="0" err="1" smtClean="0"/>
              <a:t>Είν</a:t>
            </a:r>
            <a:r>
              <a:rPr lang="en-GB" altLang="el-GR" dirty="0" smtClean="0"/>
              <a:t>αι παιδιά που </a:t>
            </a:r>
            <a:r>
              <a:rPr lang="el-GR" altLang="el-GR" dirty="0" smtClean="0"/>
              <a:t>φοιτούν σε</a:t>
            </a:r>
            <a:r>
              <a:rPr lang="en-GB" altLang="el-GR" dirty="0" smtClean="0"/>
              <a:t> </a:t>
            </a:r>
            <a:r>
              <a:rPr lang="en-GB" altLang="el-GR" dirty="0" err="1" smtClean="0"/>
              <a:t>δίγλωσσ</a:t>
            </a:r>
            <a:r>
              <a:rPr lang="en-GB" altLang="el-GR" dirty="0" smtClean="0"/>
              <a:t>α κολέγια του εσωτερικού και</a:t>
            </a:r>
            <a:r>
              <a:rPr lang="el-GR" altLang="el-GR" dirty="0" smtClean="0"/>
              <a:t> σημειώνουν</a:t>
            </a:r>
            <a:r>
              <a:rPr lang="en-GB" altLang="el-GR" dirty="0" smtClean="0"/>
              <a:t> κα</a:t>
            </a:r>
            <a:r>
              <a:rPr lang="en-GB" altLang="el-GR" dirty="0" err="1" smtClean="0"/>
              <a:t>λές</a:t>
            </a:r>
            <a:r>
              <a:rPr lang="en-GB" altLang="el-GR" dirty="0" smtClean="0"/>
              <a:t> επ</a:t>
            </a:r>
            <a:r>
              <a:rPr lang="en-GB" altLang="el-GR" dirty="0" err="1" smtClean="0"/>
              <a:t>ιδόσεις</a:t>
            </a:r>
            <a:r>
              <a:rPr lang="en-GB" altLang="el-GR" dirty="0" smtClean="0"/>
              <a:t> </a:t>
            </a:r>
            <a:r>
              <a:rPr lang="en-GB" altLang="el-GR" dirty="0" err="1" smtClean="0"/>
              <a:t>τόσο</a:t>
            </a:r>
            <a:r>
              <a:rPr lang="en-GB" altLang="el-GR" dirty="0" smtClean="0"/>
              <a:t> </a:t>
            </a:r>
            <a:r>
              <a:rPr lang="en-GB" altLang="el-GR" dirty="0" err="1" smtClean="0"/>
              <a:t>στην</a:t>
            </a:r>
            <a:r>
              <a:rPr lang="en-GB" altLang="el-GR" dirty="0" smtClean="0"/>
              <a:t> α</a:t>
            </a:r>
            <a:r>
              <a:rPr lang="en-GB" altLang="el-GR" dirty="0" err="1" smtClean="0"/>
              <a:t>νά</a:t>
            </a:r>
            <a:r>
              <a:rPr lang="en-GB" altLang="el-GR" dirty="0" smtClean="0"/>
              <a:t>πτυξη και</a:t>
            </a:r>
            <a:r>
              <a:rPr lang="el-GR" altLang="el-GR" dirty="0" smtClean="0"/>
              <a:t> </a:t>
            </a:r>
            <a:r>
              <a:rPr lang="en-GB" altLang="el-GR" dirty="0" err="1" smtClean="0"/>
              <a:t>των</a:t>
            </a:r>
            <a:r>
              <a:rPr lang="en-GB" altLang="el-GR" dirty="0" smtClean="0"/>
              <a:t> </a:t>
            </a:r>
            <a:r>
              <a:rPr lang="en-GB" altLang="el-GR" dirty="0" err="1" smtClean="0"/>
              <a:t>δύο</a:t>
            </a:r>
            <a:r>
              <a:rPr lang="en-GB" altLang="el-GR" dirty="0" smtClean="0"/>
              <a:t> </a:t>
            </a:r>
            <a:r>
              <a:rPr lang="en-GB" altLang="el-GR" dirty="0" err="1" smtClean="0"/>
              <a:t>γλωσσών</a:t>
            </a:r>
            <a:r>
              <a:rPr lang="el-GR" altLang="el-GR" dirty="0" smtClean="0"/>
              <a:t>,</a:t>
            </a:r>
            <a:r>
              <a:rPr lang="en-GB" altLang="el-GR" dirty="0" smtClean="0"/>
              <a:t> </a:t>
            </a:r>
            <a:r>
              <a:rPr lang="en-GB" altLang="el-GR" dirty="0" err="1" smtClean="0"/>
              <a:t>όσο</a:t>
            </a:r>
            <a:r>
              <a:rPr lang="en-GB" altLang="el-GR" dirty="0" smtClean="0"/>
              <a:t> και </a:t>
            </a:r>
            <a:r>
              <a:rPr lang="en-GB" altLang="el-GR" dirty="0" err="1" smtClean="0"/>
              <a:t>στη</a:t>
            </a:r>
            <a:r>
              <a:rPr lang="en-GB" altLang="el-GR" dirty="0" smtClean="0"/>
              <a:t> </a:t>
            </a:r>
            <a:r>
              <a:rPr lang="en-GB" altLang="el-GR" dirty="0" err="1" smtClean="0"/>
              <a:t>γνωστική</a:t>
            </a:r>
            <a:r>
              <a:rPr lang="en-GB" altLang="el-GR" dirty="0" smtClean="0"/>
              <a:t> και </a:t>
            </a:r>
            <a:r>
              <a:rPr lang="en-GB" altLang="el-GR" dirty="0" err="1" smtClean="0"/>
              <a:t>συν</a:t>
            </a:r>
            <a:r>
              <a:rPr lang="en-GB" altLang="el-GR" dirty="0" smtClean="0"/>
              <a:t>αισθηματική τους ανάπτυξη.</a:t>
            </a:r>
            <a:endParaRPr lang="en-GB" altLang="el-GR" dirty="0"/>
          </a:p>
        </p:txBody>
      </p:sp>
    </p:spTree>
    <p:extLst>
      <p:ext uri="{BB962C8B-B14F-4D97-AF65-F5344CB8AC3E}">
        <p14:creationId xmlns:p14="http://schemas.microsoft.com/office/powerpoint/2010/main" val="404892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Κοινωνικά κριτήρια</a:t>
            </a:r>
            <a:br>
              <a:rPr lang="el-GR" dirty="0"/>
            </a:br>
            <a:r>
              <a:rPr lang="el-GR" dirty="0"/>
              <a:t> (</a:t>
            </a:r>
            <a:r>
              <a:rPr lang="el-GR" dirty="0" err="1"/>
              <a:t>Τριάρχη</a:t>
            </a:r>
            <a:r>
              <a:rPr lang="el-GR" dirty="0"/>
              <a:t>-</a:t>
            </a:r>
            <a:r>
              <a:rPr lang="en-US" dirty="0"/>
              <a:t>Herrmann, 2000</a:t>
            </a:r>
            <a:r>
              <a:rPr lang="en-US" dirty="0" smtClean="0"/>
              <a:t>)</a:t>
            </a:r>
            <a:r>
              <a:rPr lang="el-GR" dirty="0"/>
              <a:t> </a:t>
            </a:r>
            <a:r>
              <a:rPr lang="el-GR" dirty="0" smtClean="0"/>
              <a:t>(3 </a:t>
            </a:r>
            <a:r>
              <a:rPr lang="el-GR" dirty="0"/>
              <a:t>από </a:t>
            </a:r>
            <a:r>
              <a:rPr lang="el-GR" dirty="0" smtClean="0"/>
              <a:t>4):</a:t>
            </a:r>
            <a:r>
              <a:rPr lang="en-US" dirty="0" smtClean="0"/>
              <a:t> </a:t>
            </a:r>
            <a:endParaRPr lang="el-GR" dirty="0"/>
          </a:p>
        </p:txBody>
      </p:sp>
      <p:sp>
        <p:nvSpPr>
          <p:cNvPr id="150530" name="Rectangle 3"/>
          <p:cNvSpPr>
            <a:spLocks noGrp="1" noChangeArrowheads="1"/>
          </p:cNvSpPr>
          <p:nvPr>
            <p:ph type="body" idx="1"/>
          </p:nvPr>
        </p:nvSpPr>
        <p:spPr/>
        <p:txBody>
          <a:bodyPr>
            <a:normAutofit fontScale="92500" lnSpcReduction="20000"/>
          </a:bodyPr>
          <a:lstStyle/>
          <a:p>
            <a:pPr marL="0" indent="0">
              <a:buNone/>
            </a:pPr>
            <a:r>
              <a:rPr lang="en-GB" altLang="el-GR" dirty="0" smtClean="0"/>
              <a:t>γ) </a:t>
            </a:r>
            <a:r>
              <a:rPr lang="el-GR" altLang="el-GR" u="sng" dirty="0" smtClean="0"/>
              <a:t>Π</a:t>
            </a:r>
            <a:r>
              <a:rPr lang="en-GB" altLang="el-GR" u="sng" dirty="0" smtClean="0"/>
              <a:t>α</a:t>
            </a:r>
            <a:r>
              <a:rPr lang="en-GB" altLang="el-GR" u="sng" dirty="0" err="1" smtClean="0"/>
              <a:t>ιδιά</a:t>
            </a:r>
            <a:r>
              <a:rPr lang="en-GB" altLang="el-GR" u="sng" dirty="0" smtClean="0"/>
              <a:t> </a:t>
            </a:r>
            <a:r>
              <a:rPr lang="en-GB" altLang="el-GR" u="sng" dirty="0" err="1" smtClean="0"/>
              <a:t>των</a:t>
            </a:r>
            <a:r>
              <a:rPr lang="en-GB" altLang="el-GR" u="sng" dirty="0" smtClean="0"/>
              <a:t> </a:t>
            </a:r>
            <a:r>
              <a:rPr lang="en-GB" altLang="el-GR" u="sng" dirty="0" err="1" smtClean="0"/>
              <a:t>γλωσσικών</a:t>
            </a:r>
            <a:r>
              <a:rPr lang="en-GB" altLang="el-GR" u="sng" dirty="0" smtClean="0"/>
              <a:t> </a:t>
            </a:r>
            <a:r>
              <a:rPr lang="en-GB" altLang="el-GR" u="sng" dirty="0" err="1" smtClean="0"/>
              <a:t>μειονοτήτων</a:t>
            </a:r>
            <a:r>
              <a:rPr lang="el-GR" altLang="el-GR" dirty="0" smtClean="0"/>
              <a:t>:</a:t>
            </a:r>
            <a:r>
              <a:rPr lang="en-GB" altLang="el-GR" dirty="0" smtClean="0"/>
              <a:t> πα</a:t>
            </a:r>
            <a:r>
              <a:rPr lang="en-GB" altLang="el-GR" dirty="0" err="1" smtClean="0"/>
              <a:t>ιδιά</a:t>
            </a:r>
            <a:r>
              <a:rPr lang="en-GB" altLang="el-GR" dirty="0" smtClean="0"/>
              <a:t> </a:t>
            </a:r>
            <a:r>
              <a:rPr lang="en-GB" altLang="el-GR" dirty="0" err="1" smtClean="0"/>
              <a:t>οικονομικών</a:t>
            </a:r>
            <a:r>
              <a:rPr lang="en-GB" altLang="el-GR" dirty="0" smtClean="0"/>
              <a:t> </a:t>
            </a:r>
            <a:r>
              <a:rPr lang="en-GB" altLang="el-GR" dirty="0" err="1" smtClean="0"/>
              <a:t>μετ</a:t>
            </a:r>
            <a:r>
              <a:rPr lang="en-GB" altLang="el-GR" dirty="0" smtClean="0"/>
              <a:t>αναστών που αναγκάζονται να μάθουν </a:t>
            </a:r>
            <a:r>
              <a:rPr lang="el-GR" altLang="el-GR" dirty="0" smtClean="0"/>
              <a:t>ως κυρίαρχη, </a:t>
            </a:r>
            <a:r>
              <a:rPr lang="en-GB" altLang="el-GR" dirty="0" err="1" smtClean="0"/>
              <a:t>τη</a:t>
            </a:r>
            <a:r>
              <a:rPr lang="en-GB" altLang="el-GR" dirty="0" smtClean="0"/>
              <a:t> </a:t>
            </a:r>
            <a:r>
              <a:rPr lang="en-GB" altLang="el-GR" dirty="0" err="1" smtClean="0"/>
              <a:t>γλώσσ</a:t>
            </a:r>
            <a:r>
              <a:rPr lang="en-GB" altLang="el-GR" dirty="0" smtClean="0"/>
              <a:t>α της χώρας στην οποία μεταναστεύουν.Η γλώσσα τους και ο πολιτισμός τους δεν</a:t>
            </a:r>
            <a:r>
              <a:rPr lang="el-GR" altLang="el-GR" dirty="0" smtClean="0"/>
              <a:t> </a:t>
            </a:r>
            <a:r>
              <a:rPr lang="en-GB" altLang="el-GR" dirty="0" smtClean="0"/>
              <a:t>ανα</a:t>
            </a:r>
            <a:r>
              <a:rPr lang="en-GB" altLang="el-GR" dirty="0" err="1" smtClean="0"/>
              <a:t>γνωρίζοντ</a:t>
            </a:r>
            <a:r>
              <a:rPr lang="en-GB" altLang="el-GR" dirty="0" smtClean="0"/>
              <a:t>αι ως ισότιμα με τη γλώσσα και τον πολιτισμό της χώρας υποδοχής τους.</a:t>
            </a:r>
            <a:r>
              <a:rPr lang="el-GR" altLang="el-GR" dirty="0" smtClean="0"/>
              <a:t> Α</a:t>
            </a:r>
            <a:r>
              <a:rPr lang="en-GB" altLang="el-GR" dirty="0" smtClean="0"/>
              <a:t>π</a:t>
            </a:r>
            <a:r>
              <a:rPr lang="en-GB" altLang="el-GR" dirty="0" err="1" smtClean="0"/>
              <a:t>οτέλεσμ</a:t>
            </a:r>
            <a:r>
              <a:rPr lang="en-GB" altLang="el-GR" dirty="0" smtClean="0"/>
              <a:t>α η εμφάνιση σημαντικών προβλημάτων στη γλωσσική ανάπτυξ</a:t>
            </a:r>
            <a:r>
              <a:rPr lang="el-GR" altLang="el-GR" dirty="0" smtClean="0"/>
              <a:t>ή τους</a:t>
            </a:r>
            <a:r>
              <a:rPr lang="en-GB" altLang="el-GR" dirty="0" smtClean="0"/>
              <a:t>, α</a:t>
            </a:r>
            <a:r>
              <a:rPr lang="en-GB" altLang="el-GR" dirty="0" err="1" smtClean="0"/>
              <a:t>λλά</a:t>
            </a:r>
            <a:r>
              <a:rPr lang="en-GB" altLang="el-GR" dirty="0" smtClean="0"/>
              <a:t> και </a:t>
            </a:r>
            <a:r>
              <a:rPr lang="en-GB" altLang="el-GR" dirty="0" err="1" smtClean="0"/>
              <a:t>στη</a:t>
            </a:r>
            <a:r>
              <a:rPr lang="en-GB" altLang="el-GR" dirty="0" smtClean="0"/>
              <a:t> </a:t>
            </a:r>
            <a:r>
              <a:rPr lang="en-GB" altLang="el-GR" dirty="0" err="1" smtClean="0"/>
              <a:t>γενικότερη</a:t>
            </a:r>
            <a:r>
              <a:rPr lang="en-GB" altLang="el-GR" dirty="0" smtClean="0"/>
              <a:t> </a:t>
            </a:r>
            <a:r>
              <a:rPr lang="en-GB" altLang="el-GR" dirty="0" err="1" smtClean="0"/>
              <a:t>σχολική</a:t>
            </a:r>
            <a:r>
              <a:rPr lang="en-GB" altLang="el-GR" dirty="0" smtClean="0"/>
              <a:t> </a:t>
            </a:r>
            <a:r>
              <a:rPr lang="en-GB" altLang="el-GR" dirty="0" err="1" smtClean="0"/>
              <a:t>τους</a:t>
            </a:r>
            <a:r>
              <a:rPr lang="en-GB" altLang="el-GR" dirty="0" smtClean="0"/>
              <a:t> επ</a:t>
            </a:r>
            <a:r>
              <a:rPr lang="en-GB" altLang="el-GR" dirty="0" err="1" smtClean="0"/>
              <a:t>ίδοση</a:t>
            </a:r>
            <a:r>
              <a:rPr lang="en-GB" altLang="el-GR" dirty="0" smtClean="0"/>
              <a:t>.</a:t>
            </a:r>
          </a:p>
        </p:txBody>
      </p:sp>
    </p:spTree>
    <p:extLst>
      <p:ext uri="{BB962C8B-B14F-4D97-AF65-F5344CB8AC3E}">
        <p14:creationId xmlns:p14="http://schemas.microsoft.com/office/powerpoint/2010/main" val="371337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Κοινωνικά κριτήρια</a:t>
            </a:r>
            <a:br>
              <a:rPr lang="el-GR" dirty="0"/>
            </a:br>
            <a:r>
              <a:rPr lang="el-GR" dirty="0"/>
              <a:t> (</a:t>
            </a:r>
            <a:r>
              <a:rPr lang="el-GR" dirty="0" err="1"/>
              <a:t>Τριάρχη</a:t>
            </a:r>
            <a:r>
              <a:rPr lang="el-GR" dirty="0"/>
              <a:t>-</a:t>
            </a:r>
            <a:r>
              <a:rPr lang="en-US" dirty="0"/>
              <a:t>Herrmann, 2000</a:t>
            </a:r>
            <a:r>
              <a:rPr lang="en-US" dirty="0" smtClean="0"/>
              <a:t>)</a:t>
            </a:r>
            <a:r>
              <a:rPr lang="el-GR" dirty="0"/>
              <a:t> </a:t>
            </a:r>
            <a:r>
              <a:rPr lang="el-GR" dirty="0" smtClean="0"/>
              <a:t>(4 </a:t>
            </a:r>
            <a:r>
              <a:rPr lang="el-GR" dirty="0"/>
              <a:t>από </a:t>
            </a:r>
            <a:r>
              <a:rPr lang="el-GR" dirty="0" smtClean="0"/>
              <a:t>4):</a:t>
            </a:r>
            <a:r>
              <a:rPr lang="en-US" dirty="0" smtClean="0"/>
              <a:t> </a:t>
            </a:r>
            <a:endParaRPr lang="el-GR" dirty="0"/>
          </a:p>
        </p:txBody>
      </p:sp>
      <p:sp>
        <p:nvSpPr>
          <p:cNvPr id="150530" name="Rectangle 3"/>
          <p:cNvSpPr>
            <a:spLocks noGrp="1" noChangeArrowheads="1"/>
          </p:cNvSpPr>
          <p:nvPr>
            <p:ph type="body" idx="1"/>
          </p:nvPr>
        </p:nvSpPr>
        <p:spPr/>
        <p:txBody>
          <a:bodyPr>
            <a:normAutofit/>
          </a:bodyPr>
          <a:lstStyle/>
          <a:p>
            <a:r>
              <a:rPr lang="en-GB" altLang="el-GR" dirty="0" smtClean="0"/>
              <a:t>δ) </a:t>
            </a:r>
            <a:r>
              <a:rPr lang="el-GR" altLang="el-GR" dirty="0" smtClean="0"/>
              <a:t>Δ</a:t>
            </a:r>
            <a:r>
              <a:rPr lang="en-GB" altLang="el-GR" dirty="0" err="1" smtClean="0"/>
              <a:t>ίγλωσσ</a:t>
            </a:r>
            <a:r>
              <a:rPr lang="en-GB" altLang="el-GR" dirty="0" smtClean="0"/>
              <a:t>α παιδιά που προέρχονται από</a:t>
            </a:r>
            <a:r>
              <a:rPr lang="el-GR" altLang="el-GR" dirty="0" smtClean="0"/>
              <a:t> </a:t>
            </a:r>
            <a:r>
              <a:rPr lang="en-GB" altLang="el-GR" u="sng" dirty="0" err="1" smtClean="0"/>
              <a:t>δίγλωσσες</a:t>
            </a:r>
            <a:r>
              <a:rPr lang="en-GB" altLang="el-GR" u="sng" dirty="0" smtClean="0"/>
              <a:t> </a:t>
            </a:r>
            <a:r>
              <a:rPr lang="en-GB" altLang="el-GR" u="sng" dirty="0" err="1" smtClean="0"/>
              <a:t>οικογένειες</a:t>
            </a:r>
            <a:r>
              <a:rPr lang="el-GR" altLang="el-GR" dirty="0" smtClean="0"/>
              <a:t>:</a:t>
            </a:r>
            <a:r>
              <a:rPr lang="en-GB" altLang="el-GR" dirty="0" smtClean="0"/>
              <a:t> από </a:t>
            </a:r>
            <a:r>
              <a:rPr lang="en-GB" altLang="el-GR" dirty="0" err="1" smtClean="0"/>
              <a:t>τη</a:t>
            </a:r>
            <a:r>
              <a:rPr lang="en-GB" altLang="el-GR" dirty="0" smtClean="0"/>
              <a:t> </a:t>
            </a:r>
            <a:r>
              <a:rPr lang="en-GB" altLang="el-GR" dirty="0" err="1" smtClean="0"/>
              <a:t>στιγμή</a:t>
            </a:r>
            <a:r>
              <a:rPr lang="en-GB" altLang="el-GR" dirty="0" smtClean="0"/>
              <a:t> </a:t>
            </a:r>
            <a:r>
              <a:rPr lang="en-GB" altLang="el-GR" dirty="0" err="1" smtClean="0"/>
              <a:t>της</a:t>
            </a:r>
            <a:r>
              <a:rPr lang="en-GB" altLang="el-GR" dirty="0" smtClean="0"/>
              <a:t> </a:t>
            </a:r>
            <a:r>
              <a:rPr lang="en-GB" altLang="el-GR" dirty="0" err="1" smtClean="0"/>
              <a:t>γέννησής</a:t>
            </a:r>
            <a:r>
              <a:rPr lang="en-GB" altLang="el-GR" dirty="0" smtClean="0"/>
              <a:t> </a:t>
            </a:r>
            <a:r>
              <a:rPr lang="en-GB" altLang="el-GR" dirty="0" err="1" smtClean="0"/>
              <a:t>τους</a:t>
            </a:r>
            <a:r>
              <a:rPr lang="en-GB" altLang="el-GR" dirty="0" smtClean="0"/>
              <a:t> </a:t>
            </a:r>
            <a:r>
              <a:rPr lang="el-GR" altLang="el-GR" dirty="0" smtClean="0"/>
              <a:t>ζουν </a:t>
            </a:r>
            <a:r>
              <a:rPr lang="en-GB" altLang="el-GR" dirty="0" err="1" smtClean="0"/>
              <a:t>σε</a:t>
            </a:r>
            <a:r>
              <a:rPr lang="en-GB" altLang="el-GR" dirty="0" smtClean="0"/>
              <a:t> </a:t>
            </a:r>
            <a:r>
              <a:rPr lang="en-GB" altLang="el-GR" dirty="0" err="1" smtClean="0"/>
              <a:t>δίγλωσσο</a:t>
            </a:r>
            <a:r>
              <a:rPr lang="el-GR" altLang="el-GR" dirty="0" smtClean="0"/>
              <a:t> </a:t>
            </a:r>
            <a:r>
              <a:rPr lang="en-GB" altLang="el-GR" dirty="0" smtClean="0"/>
              <a:t>π</a:t>
            </a:r>
            <a:r>
              <a:rPr lang="en-GB" altLang="el-GR" dirty="0" err="1" smtClean="0"/>
              <a:t>ερι</a:t>
            </a:r>
            <a:r>
              <a:rPr lang="en-GB" altLang="el-GR" dirty="0" smtClean="0"/>
              <a:t>βάλλον, οι γονείς τους κατάγονται από διαφορετικές χώρες και μιλούν δύο διαφορετικές</a:t>
            </a:r>
            <a:r>
              <a:rPr lang="el-GR" altLang="el-GR" dirty="0" smtClean="0"/>
              <a:t> </a:t>
            </a:r>
            <a:r>
              <a:rPr lang="en-GB" altLang="el-GR" dirty="0" err="1" smtClean="0"/>
              <a:t>γλώσσες</a:t>
            </a:r>
            <a:r>
              <a:rPr lang="en-GB" altLang="el-GR" dirty="0" smtClean="0"/>
              <a:t>. </a:t>
            </a:r>
            <a:endParaRPr lang="en-GB" altLang="el-GR" dirty="0"/>
          </a:p>
        </p:txBody>
      </p:sp>
    </p:spTree>
    <p:extLst>
      <p:ext uri="{BB962C8B-B14F-4D97-AF65-F5344CB8AC3E}">
        <p14:creationId xmlns:p14="http://schemas.microsoft.com/office/powerpoint/2010/main" val="2577634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altLang="el-GR" dirty="0" smtClean="0"/>
              <a:t>ΔΙΓΛΩΣΣΗ ΕΚΠΑΙΔΕΥΣΗ</a:t>
            </a:r>
            <a:r>
              <a:rPr lang="el-GR" altLang="el-GR" dirty="0" smtClean="0"/>
              <a:t> (1 </a:t>
            </a:r>
            <a:r>
              <a:rPr lang="el-GR" altLang="el-GR" dirty="0"/>
              <a:t>από 4</a:t>
            </a:r>
            <a:r>
              <a:rPr lang="el-GR" altLang="el-GR" dirty="0" smtClean="0"/>
              <a:t>) </a:t>
            </a:r>
            <a:endParaRPr lang="en-GB" altLang="el-GR" dirty="0"/>
          </a:p>
        </p:txBody>
      </p:sp>
      <p:sp>
        <p:nvSpPr>
          <p:cNvPr id="151555" name="Rectangle 3"/>
          <p:cNvSpPr>
            <a:spLocks noGrp="1" noChangeArrowheads="1"/>
          </p:cNvSpPr>
          <p:nvPr>
            <p:ph type="body" idx="1"/>
          </p:nvPr>
        </p:nvSpPr>
        <p:spPr/>
        <p:txBody>
          <a:bodyPr>
            <a:normAutofit/>
          </a:bodyPr>
          <a:lstStyle/>
          <a:p>
            <a:r>
              <a:rPr lang="el-GR" altLang="el-GR" dirty="0" smtClean="0">
                <a:effectLst>
                  <a:outerShdw blurRad="38100" dist="38100" dir="2700000" algn="tl">
                    <a:srgbClr val="000000">
                      <a:alpha val="43137"/>
                    </a:srgbClr>
                  </a:outerShdw>
                </a:effectLst>
              </a:rPr>
              <a:t>Δ</a:t>
            </a:r>
            <a:r>
              <a:rPr lang="en-GB" altLang="el-GR" dirty="0" err="1" smtClean="0">
                <a:effectLst>
                  <a:outerShdw blurRad="38100" dist="38100" dir="2700000" algn="tl">
                    <a:srgbClr val="000000">
                      <a:alpha val="43137"/>
                    </a:srgbClr>
                  </a:outerShdw>
                </a:effectLst>
              </a:rPr>
              <a:t>ιδ</a:t>
            </a:r>
            <a:r>
              <a:rPr lang="en-GB" altLang="el-GR" dirty="0" smtClean="0">
                <a:effectLst>
                  <a:outerShdw blurRad="38100" dist="38100" dir="2700000" algn="tl">
                    <a:srgbClr val="000000">
                      <a:alpha val="43137"/>
                    </a:srgbClr>
                  </a:outerShdw>
                </a:effectLst>
              </a:rPr>
              <a:t>ασκαλία σε δύο</a:t>
            </a:r>
            <a:r>
              <a:rPr lang="el-GR" altLang="el-GR" dirty="0" smtClean="0">
                <a:effectLst>
                  <a:outerShdw blurRad="38100" dist="38100" dir="2700000" algn="tl">
                    <a:srgbClr val="000000">
                      <a:alpha val="43137"/>
                    </a:srgbClr>
                  </a:outerShdw>
                </a:effectLst>
              </a:rPr>
              <a:t> </a:t>
            </a:r>
            <a:r>
              <a:rPr lang="en-GB" altLang="el-GR" dirty="0" err="1" smtClean="0">
                <a:effectLst>
                  <a:outerShdw blurRad="38100" dist="38100" dir="2700000" algn="tl">
                    <a:srgbClr val="000000">
                      <a:alpha val="43137"/>
                    </a:srgbClr>
                  </a:outerShdw>
                </a:effectLst>
              </a:rPr>
              <a:t>γλώσσες</a:t>
            </a:r>
            <a:r>
              <a:rPr lang="el-GR" altLang="el-GR" dirty="0" smtClean="0">
                <a:effectLst>
                  <a:outerShdw blurRad="38100" dist="38100" dir="2700000" algn="tl">
                    <a:srgbClr val="000000">
                      <a:alpha val="43137"/>
                    </a:srgbClr>
                  </a:outerShdw>
                </a:effectLst>
              </a:rPr>
              <a:t> </a:t>
            </a:r>
            <a:r>
              <a:rPr lang="el-GR" altLang="el-GR" dirty="0" smtClean="0"/>
              <a:t>με σκοπό</a:t>
            </a:r>
            <a:r>
              <a:rPr lang="en-GB" altLang="el-GR" dirty="0" smtClean="0"/>
              <a:t> </a:t>
            </a:r>
            <a:r>
              <a:rPr lang="en-GB" altLang="el-GR" dirty="0" err="1" smtClean="0"/>
              <a:t>την</a:t>
            </a:r>
            <a:r>
              <a:rPr lang="en-GB" altLang="el-GR" dirty="0" smtClean="0"/>
              <a:t> π</a:t>
            </a:r>
            <a:r>
              <a:rPr lang="en-GB" altLang="el-GR" dirty="0" err="1" smtClean="0"/>
              <a:t>ροώθηση</a:t>
            </a:r>
            <a:r>
              <a:rPr lang="en-GB" altLang="el-GR" dirty="0" smtClean="0"/>
              <a:t>, </a:t>
            </a:r>
            <a:r>
              <a:rPr lang="en-GB" altLang="el-GR" dirty="0" err="1" smtClean="0"/>
              <a:t>μέσω</a:t>
            </a:r>
            <a:r>
              <a:rPr lang="en-GB" altLang="el-GR" dirty="0" smtClean="0"/>
              <a:t> </a:t>
            </a:r>
            <a:r>
              <a:rPr lang="en-GB" altLang="el-GR" dirty="0" err="1" smtClean="0"/>
              <a:t>της</a:t>
            </a:r>
            <a:r>
              <a:rPr lang="el-GR" altLang="el-GR" dirty="0" smtClean="0"/>
              <a:t> </a:t>
            </a:r>
            <a:r>
              <a:rPr lang="en-GB" altLang="el-GR" dirty="0" err="1" smtClean="0"/>
              <a:t>μητρικής</a:t>
            </a:r>
            <a:r>
              <a:rPr lang="en-GB" altLang="el-GR" dirty="0" smtClean="0"/>
              <a:t> </a:t>
            </a:r>
            <a:r>
              <a:rPr lang="en-GB" altLang="el-GR" dirty="0" err="1" smtClean="0"/>
              <a:t>γλώσσ</a:t>
            </a:r>
            <a:r>
              <a:rPr lang="en-GB" altLang="el-GR" dirty="0" smtClean="0"/>
              <a:t>ας, της γλώσσας της κυρίαρχης πολιτισμικά ομάδας</a:t>
            </a:r>
            <a:endParaRPr lang="el-GR" altLang="el-GR" dirty="0" smtClean="0"/>
          </a:p>
          <a:p>
            <a:r>
              <a:rPr lang="en-GB" altLang="el-GR" dirty="0" smtClean="0"/>
              <a:t>«</a:t>
            </a:r>
            <a:r>
              <a:rPr lang="en-GB" altLang="el-GR" dirty="0" err="1" smtClean="0"/>
              <a:t>Πρόγρ</a:t>
            </a:r>
            <a:r>
              <a:rPr lang="en-GB" altLang="el-GR" dirty="0" smtClean="0"/>
              <a:t>αμμα Μεταβατικής </a:t>
            </a:r>
            <a:r>
              <a:rPr lang="el-GR" altLang="el-GR" dirty="0" smtClean="0"/>
              <a:t>ή Αφομοιωτικής </a:t>
            </a:r>
            <a:r>
              <a:rPr lang="en-GB" altLang="el-GR" dirty="0" err="1" smtClean="0"/>
              <a:t>Δίγλωσσης</a:t>
            </a:r>
            <a:r>
              <a:rPr lang="en-GB" altLang="el-GR" dirty="0" smtClean="0"/>
              <a:t> </a:t>
            </a:r>
            <a:r>
              <a:rPr lang="en-GB" altLang="el-GR" dirty="0" err="1" smtClean="0"/>
              <a:t>Εκ</a:t>
            </a:r>
            <a:r>
              <a:rPr lang="en-GB" altLang="el-GR" dirty="0" smtClean="0"/>
              <a:t>παίδευσης»</a:t>
            </a:r>
            <a:r>
              <a:rPr lang="el-GR" altLang="el-GR" dirty="0" smtClean="0"/>
              <a:t>:</a:t>
            </a:r>
            <a:r>
              <a:rPr lang="en-GB" altLang="el-GR" dirty="0" smtClean="0"/>
              <a:t> </a:t>
            </a:r>
            <a:endParaRPr lang="el-GR" altLang="el-GR" dirty="0" smtClean="0"/>
          </a:p>
          <a:p>
            <a:pPr marL="0" indent="0">
              <a:buNone/>
            </a:pPr>
            <a:r>
              <a:rPr lang="el-GR" altLang="el-GR" dirty="0" smtClean="0"/>
              <a:t>	</a:t>
            </a:r>
            <a:endParaRPr lang="en-GB" altLang="el-GR" dirty="0"/>
          </a:p>
        </p:txBody>
      </p:sp>
      <p:pic>
        <p:nvPicPr>
          <p:cNvPr id="2" name="Εικόνα 1"/>
          <p:cNvPicPr>
            <a:picLocks noChangeAspect="1"/>
          </p:cNvPicPr>
          <p:nvPr/>
        </p:nvPicPr>
        <p:blipFill>
          <a:blip r:embed="rId2"/>
          <a:stretch>
            <a:fillRect/>
          </a:stretch>
        </p:blipFill>
        <p:spPr>
          <a:xfrm>
            <a:off x="5796136" y="3721596"/>
            <a:ext cx="1018431" cy="871743"/>
          </a:xfrm>
          <a:prstGeom prst="rect">
            <a:avLst/>
          </a:prstGeom>
        </p:spPr>
      </p:pic>
    </p:spTree>
    <p:extLst>
      <p:ext uri="{BB962C8B-B14F-4D97-AF65-F5344CB8AC3E}">
        <p14:creationId xmlns:p14="http://schemas.microsoft.com/office/powerpoint/2010/main" val="365732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altLang="el-GR" dirty="0" smtClean="0"/>
              <a:t>ΔΙΓΛΩΣΣΗ ΕΚΠΑΙΔΕΥΣΗ</a:t>
            </a:r>
            <a:r>
              <a:rPr lang="el-GR" altLang="el-GR" dirty="0" smtClean="0"/>
              <a:t>(2 </a:t>
            </a:r>
            <a:r>
              <a:rPr lang="el-GR" altLang="el-GR" dirty="0"/>
              <a:t>από 4</a:t>
            </a:r>
            <a:r>
              <a:rPr lang="el-GR" altLang="el-GR" dirty="0" smtClean="0"/>
              <a:t>) </a:t>
            </a:r>
            <a:endParaRPr lang="en-GB" altLang="el-GR" dirty="0"/>
          </a:p>
        </p:txBody>
      </p:sp>
      <p:sp>
        <p:nvSpPr>
          <p:cNvPr id="151555" name="Rectangle 3"/>
          <p:cNvSpPr>
            <a:spLocks noGrp="1" noChangeArrowheads="1"/>
          </p:cNvSpPr>
          <p:nvPr>
            <p:ph type="body" idx="1"/>
          </p:nvPr>
        </p:nvSpPr>
        <p:spPr/>
        <p:txBody>
          <a:bodyPr>
            <a:normAutofit fontScale="92500" lnSpcReduction="20000"/>
          </a:bodyPr>
          <a:lstStyle/>
          <a:p>
            <a:pPr marL="0" indent="0">
              <a:buNone/>
            </a:pPr>
            <a:r>
              <a:rPr lang="en-GB" altLang="el-GR" dirty="0" err="1" smtClean="0"/>
              <a:t>εφ</a:t>
            </a:r>
            <a:r>
              <a:rPr lang="en-GB" altLang="el-GR" dirty="0" smtClean="0"/>
              <a:t>αρμόζεται στις Η</a:t>
            </a:r>
            <a:r>
              <a:rPr lang="el-GR" altLang="el-GR" dirty="0" smtClean="0"/>
              <a:t>.Π.Α.</a:t>
            </a:r>
            <a:r>
              <a:rPr lang="en-GB" altLang="el-GR" dirty="0" smtClean="0"/>
              <a:t> και απ</a:t>
            </a:r>
            <a:r>
              <a:rPr lang="en-GB" altLang="el-GR" dirty="0" err="1" smtClean="0"/>
              <a:t>ευθύνετ</a:t>
            </a:r>
            <a:r>
              <a:rPr lang="en-GB" altLang="el-GR" dirty="0" smtClean="0"/>
              <a:t>αι σε παιδιά των πολιτισμικών μειονοτήτων</a:t>
            </a:r>
            <a:r>
              <a:rPr lang="el-GR" altLang="el-GR" dirty="0" smtClean="0"/>
              <a:t>. Π</a:t>
            </a:r>
            <a:r>
              <a:rPr lang="en-GB" altLang="el-GR" dirty="0" err="1" smtClean="0"/>
              <a:t>ρο</a:t>
            </a:r>
            <a:r>
              <a:rPr lang="en-GB" altLang="el-GR" dirty="0" smtClean="0"/>
              <a:t>βλέπεται η διδασκαλία</a:t>
            </a:r>
            <a:r>
              <a:rPr lang="el-GR" altLang="el-GR" dirty="0" smtClean="0"/>
              <a:t> </a:t>
            </a:r>
            <a:r>
              <a:rPr lang="en-GB" altLang="el-GR" dirty="0" err="1" smtClean="0"/>
              <a:t>σε</a:t>
            </a:r>
            <a:r>
              <a:rPr lang="en-GB" altLang="el-GR" dirty="0" smtClean="0"/>
              <a:t> </a:t>
            </a:r>
            <a:r>
              <a:rPr lang="en-GB" altLang="el-GR" dirty="0" err="1" smtClean="0"/>
              <a:t>δύο</a:t>
            </a:r>
            <a:r>
              <a:rPr lang="en-GB" altLang="el-GR" dirty="0" smtClean="0"/>
              <a:t> </a:t>
            </a:r>
            <a:r>
              <a:rPr lang="en-GB" altLang="el-GR" dirty="0" err="1" smtClean="0"/>
              <a:t>γλώσσες</a:t>
            </a:r>
            <a:r>
              <a:rPr lang="en-GB" altLang="el-GR" dirty="0" smtClean="0"/>
              <a:t> </a:t>
            </a:r>
            <a:r>
              <a:rPr lang="en-GB" altLang="el-GR" dirty="0" err="1" smtClean="0"/>
              <a:t>μέχρι</a:t>
            </a:r>
            <a:r>
              <a:rPr lang="en-GB" altLang="el-GR" dirty="0" smtClean="0"/>
              <a:t> </a:t>
            </a:r>
            <a:r>
              <a:rPr lang="en-GB" altLang="el-GR" dirty="0" err="1" smtClean="0"/>
              <a:t>τη</a:t>
            </a:r>
            <a:r>
              <a:rPr lang="en-GB" altLang="el-GR" dirty="0" smtClean="0"/>
              <a:t> </a:t>
            </a:r>
            <a:r>
              <a:rPr lang="en-GB" altLang="el-GR" dirty="0" err="1" smtClean="0"/>
              <a:t>στιγμή</a:t>
            </a:r>
            <a:r>
              <a:rPr lang="en-GB" altLang="el-GR" dirty="0" smtClean="0"/>
              <a:t> π</a:t>
            </a:r>
            <a:r>
              <a:rPr lang="en-GB" altLang="el-GR" dirty="0" err="1" smtClean="0"/>
              <a:t>ου</a:t>
            </a:r>
            <a:r>
              <a:rPr lang="en-GB" altLang="el-GR" dirty="0" smtClean="0"/>
              <a:t> </a:t>
            </a:r>
            <a:r>
              <a:rPr lang="en-GB" altLang="el-GR" dirty="0" err="1" smtClean="0"/>
              <a:t>οι</a:t>
            </a:r>
            <a:r>
              <a:rPr lang="en-GB" altLang="el-GR" dirty="0" smtClean="0"/>
              <a:t> </a:t>
            </a:r>
            <a:r>
              <a:rPr lang="en-GB" altLang="el-GR" dirty="0" err="1" smtClean="0"/>
              <a:t>γνώσεις</a:t>
            </a:r>
            <a:r>
              <a:rPr lang="en-GB" altLang="el-GR" dirty="0" smtClean="0"/>
              <a:t> </a:t>
            </a:r>
            <a:r>
              <a:rPr lang="en-GB" altLang="el-GR" dirty="0" err="1" smtClean="0"/>
              <a:t>στην</a:t>
            </a:r>
            <a:r>
              <a:rPr lang="en-GB" altLang="el-GR" dirty="0" smtClean="0"/>
              <a:t> </a:t>
            </a:r>
            <a:r>
              <a:rPr lang="en-GB" altLang="el-GR" dirty="0" err="1" smtClean="0"/>
              <a:t>Αγγλική</a:t>
            </a:r>
            <a:r>
              <a:rPr lang="en-GB" altLang="el-GR" dirty="0" smtClean="0"/>
              <a:t> </a:t>
            </a:r>
            <a:r>
              <a:rPr lang="en-GB" altLang="el-GR" dirty="0" err="1" smtClean="0"/>
              <a:t>θεωρούντ</a:t>
            </a:r>
            <a:r>
              <a:rPr lang="en-GB" altLang="el-GR" dirty="0" smtClean="0"/>
              <a:t>αι επαρκείς, ώστε τα παιδιά</a:t>
            </a:r>
            <a:r>
              <a:rPr lang="el-GR" altLang="el-GR" dirty="0" smtClean="0"/>
              <a:t> </a:t>
            </a:r>
            <a:r>
              <a:rPr lang="en-GB" altLang="el-GR" dirty="0" smtClean="0"/>
              <a:t>α</a:t>
            </a:r>
            <a:r>
              <a:rPr lang="en-GB" altLang="el-GR" dirty="0" err="1" smtClean="0"/>
              <a:t>υτά</a:t>
            </a:r>
            <a:r>
              <a:rPr lang="en-GB" altLang="el-GR" dirty="0" smtClean="0"/>
              <a:t> να παρα</a:t>
            </a:r>
            <a:r>
              <a:rPr lang="en-GB" altLang="el-GR" dirty="0" err="1" smtClean="0"/>
              <a:t>κολουθήσουν</a:t>
            </a:r>
            <a:r>
              <a:rPr lang="en-GB" altLang="el-GR" dirty="0" smtClean="0"/>
              <a:t> </a:t>
            </a:r>
            <a:r>
              <a:rPr lang="en-GB" altLang="el-GR" dirty="0" err="1" smtClean="0"/>
              <a:t>το</a:t>
            </a:r>
            <a:r>
              <a:rPr lang="en-GB" altLang="el-GR" dirty="0" smtClean="0"/>
              <a:t> κα</a:t>
            </a:r>
            <a:r>
              <a:rPr lang="en-GB" altLang="el-GR" dirty="0" err="1" smtClean="0"/>
              <a:t>νονικό</a:t>
            </a:r>
            <a:r>
              <a:rPr lang="en-GB" altLang="el-GR" dirty="0" smtClean="0"/>
              <a:t> π</a:t>
            </a:r>
            <a:r>
              <a:rPr lang="en-GB" altLang="el-GR" dirty="0" err="1" smtClean="0"/>
              <a:t>ρόγρ</a:t>
            </a:r>
            <a:r>
              <a:rPr lang="en-GB" altLang="el-GR" dirty="0" smtClean="0"/>
              <a:t>αμμα του σχολείου.</a:t>
            </a:r>
            <a:r>
              <a:rPr lang="el-GR" altLang="el-GR" dirty="0" smtClean="0"/>
              <a:t> «Η γλώσσα της μειονότητας αντιμετωπίζεται σαν αρρώστια από την οποία το παιδί πρέπει να θεραπευτεί»</a:t>
            </a:r>
            <a:endParaRPr lang="en-GB" altLang="el-GR" dirty="0"/>
          </a:p>
        </p:txBody>
      </p:sp>
    </p:spTree>
    <p:extLst>
      <p:ext uri="{BB962C8B-B14F-4D97-AF65-F5344CB8AC3E}">
        <p14:creationId xmlns:p14="http://schemas.microsoft.com/office/powerpoint/2010/main" val="181173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ΔΙΓΛΩΣΣΗ </a:t>
            </a:r>
            <a:r>
              <a:rPr lang="el-GR" dirty="0" smtClean="0"/>
              <a:t>ΕΚΠΑΙΔΕΥΣΗ(3 </a:t>
            </a:r>
            <a:r>
              <a:rPr lang="el-GR" dirty="0"/>
              <a:t>από 4</a:t>
            </a:r>
            <a:r>
              <a:rPr lang="el-GR" dirty="0" smtClean="0"/>
              <a:t>) </a:t>
            </a:r>
            <a:endParaRPr lang="el-GR" dirty="0"/>
          </a:p>
        </p:txBody>
      </p:sp>
      <p:sp>
        <p:nvSpPr>
          <p:cNvPr id="152578" name="Rectangle 3"/>
          <p:cNvSpPr>
            <a:spLocks noGrp="1" noChangeArrowheads="1"/>
          </p:cNvSpPr>
          <p:nvPr>
            <p:ph type="body" idx="1"/>
          </p:nvPr>
        </p:nvSpPr>
        <p:spPr/>
        <p:txBody>
          <a:bodyPr>
            <a:normAutofit fontScale="85000" lnSpcReduction="20000"/>
          </a:bodyPr>
          <a:lstStyle/>
          <a:p>
            <a:pPr marL="0" indent="0">
              <a:buNone/>
            </a:pPr>
            <a:r>
              <a:rPr lang="en-GB" altLang="el-GR" sz="3800" dirty="0" smtClean="0"/>
              <a:t>«</a:t>
            </a:r>
            <a:r>
              <a:rPr lang="en-GB" altLang="el-GR" sz="3800" b="1" dirty="0" err="1" smtClean="0"/>
              <a:t>Προγράμμ</a:t>
            </a:r>
            <a:r>
              <a:rPr lang="en-GB" altLang="el-GR" sz="3800" b="1" dirty="0" smtClean="0"/>
              <a:t>ατα Εμβάπτισης</a:t>
            </a:r>
            <a:r>
              <a:rPr lang="en-GB" altLang="el-GR" sz="3800" dirty="0" smtClean="0"/>
              <a:t>» </a:t>
            </a:r>
            <a:r>
              <a:rPr lang="en-GB" altLang="el-GR" sz="3800" u="sng" dirty="0" smtClean="0"/>
              <a:t>στη δεύτερη</a:t>
            </a:r>
            <a:r>
              <a:rPr lang="el-GR" altLang="el-GR" sz="3800" u="sng" dirty="0" smtClean="0"/>
              <a:t> </a:t>
            </a:r>
            <a:r>
              <a:rPr lang="en-GB" altLang="el-GR" sz="3800" u="sng" dirty="0" err="1" smtClean="0"/>
              <a:t>γλώσσ</a:t>
            </a:r>
            <a:r>
              <a:rPr lang="en-GB" altLang="el-GR" sz="3800" u="sng" dirty="0" smtClean="0"/>
              <a:t>α</a:t>
            </a:r>
            <a:r>
              <a:rPr lang="el-GR" altLang="el-GR" sz="3800" dirty="0" smtClean="0"/>
              <a:t>:</a:t>
            </a:r>
            <a:r>
              <a:rPr lang="en-GB" altLang="el-GR" sz="3800" dirty="0" smtClean="0"/>
              <a:t> </a:t>
            </a:r>
            <a:r>
              <a:rPr lang="en-GB" altLang="el-GR" sz="3800" dirty="0" err="1" smtClean="0"/>
              <a:t>εφ</a:t>
            </a:r>
            <a:r>
              <a:rPr lang="en-GB" altLang="el-GR" sz="3800" dirty="0" smtClean="0"/>
              <a:t>αρμόζονται στον Καναδά</a:t>
            </a:r>
            <a:r>
              <a:rPr lang="el-GR" altLang="el-GR" sz="3800" dirty="0" smtClean="0"/>
              <a:t>. Ως γλώσσα διδασκαλίας χρησιμοποιείται η γλώσσα της μειοψηφίας και όχι της πλειονότητας, με έγκριση των γονέων, καθώς λειτουργούν υποστηρικτικά της μη διδασκόμενης γλώσσας, η οποία εντάσσεται στην Γ΄ Δημοτικού και προοδευτικά χρησιμοποιείται εξισορροπητικά με την άλλη. </a:t>
            </a:r>
          </a:p>
          <a:p>
            <a:endParaRPr lang="el-GR" altLang="el-GR" dirty="0" smtClean="0"/>
          </a:p>
          <a:p>
            <a:pPr marL="0" indent="0">
              <a:buNone/>
            </a:pPr>
            <a:endParaRPr lang="en-GB" altLang="el-GR" dirty="0"/>
          </a:p>
        </p:txBody>
      </p:sp>
    </p:spTree>
    <p:extLst>
      <p:ext uri="{BB962C8B-B14F-4D97-AF65-F5344CB8AC3E}">
        <p14:creationId xmlns:p14="http://schemas.microsoft.com/office/powerpoint/2010/main" val="377697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ΔΙΓΛΩΣΣΗ ΕΚΠΑΙΔΕΥΣΗ(4 από 4</a:t>
            </a:r>
            <a:r>
              <a:rPr lang="el-GR" dirty="0" smtClean="0"/>
              <a:t>) </a:t>
            </a:r>
            <a:endParaRPr lang="el-GR" dirty="0"/>
          </a:p>
        </p:txBody>
      </p:sp>
      <p:sp>
        <p:nvSpPr>
          <p:cNvPr id="152578" name="Rectangle 3"/>
          <p:cNvSpPr>
            <a:spLocks noGrp="1" noChangeArrowheads="1"/>
          </p:cNvSpPr>
          <p:nvPr>
            <p:ph type="body" idx="1"/>
          </p:nvPr>
        </p:nvSpPr>
        <p:spPr/>
        <p:txBody>
          <a:bodyPr>
            <a:normAutofit/>
          </a:bodyPr>
          <a:lstStyle/>
          <a:p>
            <a:r>
              <a:rPr lang="en-GB" altLang="el-GR" b="1" dirty="0" smtClean="0"/>
              <a:t>«</a:t>
            </a:r>
            <a:r>
              <a:rPr lang="en-GB" altLang="el-GR" b="1" dirty="0" err="1" smtClean="0"/>
              <a:t>Προγράμμ</a:t>
            </a:r>
            <a:r>
              <a:rPr lang="en-GB" altLang="el-GR" b="1" dirty="0" smtClean="0"/>
              <a:t>ατα </a:t>
            </a:r>
            <a:r>
              <a:rPr lang="el-GR" altLang="el-GR" b="1" dirty="0" err="1" smtClean="0"/>
              <a:t>Εμβύθιση</a:t>
            </a:r>
            <a:r>
              <a:rPr lang="en-GB" altLang="el-GR" b="1" dirty="0" smtClean="0"/>
              <a:t>ς»</a:t>
            </a:r>
            <a:r>
              <a:rPr lang="el-GR" altLang="el-GR" dirty="0" smtClean="0"/>
              <a:t>:</a:t>
            </a:r>
            <a:r>
              <a:rPr lang="en-GB" altLang="el-GR" dirty="0" smtClean="0"/>
              <a:t> </a:t>
            </a:r>
            <a:r>
              <a:rPr lang="el-GR" altLang="el-GR" dirty="0" smtClean="0"/>
              <a:t>η</a:t>
            </a:r>
            <a:r>
              <a:rPr lang="en-GB" altLang="el-GR" dirty="0" smtClean="0"/>
              <a:t> </a:t>
            </a:r>
            <a:r>
              <a:rPr lang="en-GB" altLang="el-GR" dirty="0" err="1" smtClean="0"/>
              <a:t>διδ</a:t>
            </a:r>
            <a:r>
              <a:rPr lang="en-GB" altLang="el-GR" dirty="0" smtClean="0"/>
              <a:t>ασκαλία γίνεται αποκλειστικά στη γλώσσα της </a:t>
            </a:r>
            <a:r>
              <a:rPr lang="el-GR" altLang="el-GR" dirty="0" err="1" smtClean="0"/>
              <a:t>πλειον</a:t>
            </a:r>
            <a:r>
              <a:rPr lang="en-GB" altLang="el-GR" dirty="0" err="1" smtClean="0"/>
              <a:t>ότητ</a:t>
            </a:r>
            <a:r>
              <a:rPr lang="en-GB" altLang="el-GR" dirty="0" smtClean="0"/>
              <a:t>ας</a:t>
            </a:r>
            <a:r>
              <a:rPr lang="el-GR" altLang="el-GR" dirty="0" smtClean="0"/>
              <a:t> και τα παιδιά των μειονοτήτων θα πρέπει να διδάσκονται μόνο στη γλώσσα του σχολείου. «</a:t>
            </a:r>
            <a:r>
              <a:rPr lang="el-GR" altLang="el-GR" i="1" dirty="0" smtClean="0"/>
              <a:t>Όποιος πετιέται στη θάλασσα αναγκάζεται να μάθει κολύμπι, γιατί αλλιώς βουλιάζει</a:t>
            </a:r>
            <a:r>
              <a:rPr lang="el-GR" altLang="el-GR" dirty="0" smtClean="0"/>
              <a:t>».</a:t>
            </a:r>
            <a:endParaRPr lang="en-GB" altLang="el-GR" dirty="0" smtClean="0"/>
          </a:p>
          <a:p>
            <a:endParaRPr lang="en-GB" altLang="el-GR" dirty="0"/>
          </a:p>
        </p:txBody>
      </p:sp>
    </p:spTree>
    <p:extLst>
      <p:ext uri="{BB962C8B-B14F-4D97-AF65-F5344CB8AC3E}">
        <p14:creationId xmlns:p14="http://schemas.microsoft.com/office/powerpoint/2010/main" val="304672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r>
              <a:rPr lang="el-GR" altLang="el-GR" dirty="0"/>
              <a:t>Αποτελεσματικότητα προγραμμάτων εκπαίδευσης δίγλωσσων </a:t>
            </a:r>
            <a:r>
              <a:rPr lang="el-GR" altLang="el-GR" dirty="0" smtClean="0"/>
              <a:t>(1 </a:t>
            </a:r>
            <a:r>
              <a:rPr lang="el-GR" altLang="el-GR" dirty="0"/>
              <a:t>από </a:t>
            </a:r>
            <a:r>
              <a:rPr lang="el-GR" altLang="el-GR" dirty="0" smtClean="0"/>
              <a:t>2):</a:t>
            </a:r>
            <a:endParaRPr lang="en-GB" altLang="el-GR" dirty="0"/>
          </a:p>
        </p:txBody>
      </p:sp>
      <p:sp>
        <p:nvSpPr>
          <p:cNvPr id="153603" name="Rectangle 3"/>
          <p:cNvSpPr>
            <a:spLocks noGrp="1" noChangeArrowheads="1"/>
          </p:cNvSpPr>
          <p:nvPr>
            <p:ph type="body" idx="1"/>
          </p:nvPr>
        </p:nvSpPr>
        <p:spPr/>
        <p:txBody>
          <a:bodyPr>
            <a:normAutofit/>
          </a:bodyPr>
          <a:lstStyle/>
          <a:p>
            <a:pPr marL="0" indent="0">
              <a:buNone/>
            </a:pPr>
            <a:r>
              <a:rPr lang="en-GB" altLang="el-GR" dirty="0" smtClean="0"/>
              <a:t>α) </a:t>
            </a:r>
            <a:r>
              <a:rPr lang="el-GR" altLang="el-GR" dirty="0" smtClean="0"/>
              <a:t>Ε</a:t>
            </a:r>
            <a:r>
              <a:rPr lang="en-GB" altLang="el-GR" dirty="0" err="1" smtClean="0"/>
              <a:t>άν</a:t>
            </a:r>
            <a:r>
              <a:rPr lang="en-GB" altLang="el-GR" dirty="0" smtClean="0"/>
              <a:t> </a:t>
            </a:r>
            <a:r>
              <a:rPr lang="en-GB" altLang="el-GR" dirty="0" err="1" smtClean="0"/>
              <a:t>έν</a:t>
            </a:r>
            <a:r>
              <a:rPr lang="en-GB" altLang="el-GR" dirty="0" smtClean="0"/>
              <a:t>α δίγλωσσο πρόγραμμα ευνοεί αποτελεσματικά την ισόρροπη επικοινωνιακή και</a:t>
            </a:r>
            <a:r>
              <a:rPr lang="el-GR" altLang="el-GR" dirty="0" smtClean="0"/>
              <a:t> </a:t>
            </a:r>
            <a:r>
              <a:rPr lang="en-GB" altLang="el-GR" dirty="0" smtClean="0"/>
              <a:t>ακα</a:t>
            </a:r>
            <a:r>
              <a:rPr lang="en-GB" altLang="el-GR" dirty="0" err="1" smtClean="0"/>
              <a:t>δημ</a:t>
            </a:r>
            <a:r>
              <a:rPr lang="en-GB" altLang="el-GR" dirty="0" smtClean="0"/>
              <a:t>αϊκή ικανότητα των μαθητών σε δύο γλώσσες, καμιά νοητική σύγχυση και κανένα</a:t>
            </a:r>
            <a:r>
              <a:rPr lang="el-GR" altLang="el-GR" dirty="0" smtClean="0"/>
              <a:t> </a:t>
            </a:r>
            <a:r>
              <a:rPr lang="en-GB" altLang="el-GR" dirty="0" err="1" smtClean="0"/>
              <a:t>μειονέκτημ</a:t>
            </a:r>
            <a:r>
              <a:rPr lang="en-GB" altLang="el-GR" dirty="0" smtClean="0"/>
              <a:t>α δεν προκύ</a:t>
            </a:r>
            <a:r>
              <a:rPr lang="el-GR" altLang="el-GR" dirty="0" err="1" smtClean="0"/>
              <a:t>πτ</a:t>
            </a:r>
            <a:r>
              <a:rPr lang="en-GB" altLang="el-GR" dirty="0" err="1" smtClean="0"/>
              <a:t>ει</a:t>
            </a:r>
            <a:endParaRPr lang="el-GR" altLang="el-GR" dirty="0" smtClean="0"/>
          </a:p>
        </p:txBody>
      </p:sp>
    </p:spTree>
    <p:extLst>
      <p:ext uri="{BB962C8B-B14F-4D97-AF65-F5344CB8AC3E}">
        <p14:creationId xmlns:p14="http://schemas.microsoft.com/office/powerpoint/2010/main" val="153935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r>
              <a:rPr lang="el-GR" altLang="el-GR" dirty="0"/>
              <a:t>Αποτελεσματικότητα προγραμμάτων εκπαίδευσης δίγλωσσων </a:t>
            </a:r>
            <a:r>
              <a:rPr lang="el-GR" altLang="el-GR" dirty="0" smtClean="0"/>
              <a:t>(2 </a:t>
            </a:r>
            <a:r>
              <a:rPr lang="el-GR" altLang="el-GR" dirty="0"/>
              <a:t>από </a:t>
            </a:r>
            <a:r>
              <a:rPr lang="el-GR" altLang="el-GR" dirty="0" smtClean="0"/>
              <a:t>2):</a:t>
            </a:r>
            <a:endParaRPr lang="en-GB" altLang="el-GR" dirty="0"/>
          </a:p>
        </p:txBody>
      </p:sp>
      <p:sp>
        <p:nvSpPr>
          <p:cNvPr id="153603" name="Rectangle 3"/>
          <p:cNvSpPr>
            <a:spLocks noGrp="1" noChangeArrowheads="1"/>
          </p:cNvSpPr>
          <p:nvPr>
            <p:ph type="body" idx="1"/>
          </p:nvPr>
        </p:nvSpPr>
        <p:spPr/>
        <p:txBody>
          <a:bodyPr>
            <a:normAutofit/>
          </a:bodyPr>
          <a:lstStyle/>
          <a:p>
            <a:pPr marL="0" indent="0">
              <a:buNone/>
            </a:pPr>
            <a:r>
              <a:rPr lang="en-GB" altLang="el-GR" dirty="0" smtClean="0"/>
              <a:t>β) η </a:t>
            </a:r>
            <a:r>
              <a:rPr lang="el-GR" altLang="el-GR" dirty="0" smtClean="0"/>
              <a:t>ανοχή και </a:t>
            </a:r>
            <a:r>
              <a:rPr lang="en-GB" altLang="el-GR" dirty="0" smtClean="0"/>
              <a:t>α</a:t>
            </a:r>
            <a:r>
              <a:rPr lang="en-GB" altLang="el-GR" dirty="0" err="1" smtClean="0"/>
              <a:t>φιέρωση</a:t>
            </a:r>
            <a:r>
              <a:rPr lang="en-GB" altLang="el-GR" dirty="0" smtClean="0"/>
              <a:t> </a:t>
            </a:r>
            <a:r>
              <a:rPr lang="en-GB" altLang="el-GR" dirty="0" err="1" smtClean="0"/>
              <a:t>διδ</a:t>
            </a:r>
            <a:r>
              <a:rPr lang="en-GB" altLang="el-GR" dirty="0" smtClean="0"/>
              <a:t>ακτικού χρόνου για τη διδασκαλία και τη χρήση της μητρικής γλώσσας από τους</a:t>
            </a:r>
            <a:r>
              <a:rPr lang="el-GR" altLang="el-GR" dirty="0" smtClean="0"/>
              <a:t> </a:t>
            </a:r>
            <a:r>
              <a:rPr lang="en-GB" altLang="el-GR" dirty="0" err="1" smtClean="0"/>
              <a:t>δίγλωσσους</a:t>
            </a:r>
            <a:r>
              <a:rPr lang="en-GB" altLang="el-GR" dirty="0" smtClean="0"/>
              <a:t> μα</a:t>
            </a:r>
            <a:r>
              <a:rPr lang="en-GB" altLang="el-GR" dirty="0" err="1" smtClean="0"/>
              <a:t>θητές</a:t>
            </a:r>
            <a:r>
              <a:rPr lang="en-GB" altLang="el-GR" dirty="0" smtClean="0"/>
              <a:t> </a:t>
            </a:r>
            <a:r>
              <a:rPr lang="en-GB" altLang="el-GR" dirty="0" err="1" smtClean="0"/>
              <a:t>δε</a:t>
            </a:r>
            <a:r>
              <a:rPr lang="en-GB" altLang="el-GR" dirty="0" smtClean="0"/>
              <a:t> </a:t>
            </a:r>
            <a:r>
              <a:rPr lang="en-GB" altLang="el-GR" dirty="0" err="1" smtClean="0"/>
              <a:t>μειώ</a:t>
            </a:r>
            <a:r>
              <a:rPr lang="el-GR" altLang="el-GR" dirty="0" smtClean="0"/>
              <a:t>ν</a:t>
            </a:r>
            <a:r>
              <a:rPr lang="en-GB" altLang="el-GR" dirty="0" err="1" smtClean="0"/>
              <a:t>ει</a:t>
            </a:r>
            <a:r>
              <a:rPr lang="en-GB" altLang="el-GR" dirty="0" smtClean="0"/>
              <a:t> </a:t>
            </a:r>
            <a:r>
              <a:rPr lang="en-GB" altLang="el-GR" dirty="0" err="1" smtClean="0"/>
              <a:t>τη</a:t>
            </a:r>
            <a:r>
              <a:rPr lang="en-GB" altLang="el-GR" dirty="0" smtClean="0"/>
              <a:t> </a:t>
            </a:r>
            <a:r>
              <a:rPr lang="en-GB" altLang="el-GR" dirty="0" err="1" smtClean="0"/>
              <a:t>σχολική</a:t>
            </a:r>
            <a:r>
              <a:rPr lang="en-GB" altLang="el-GR" dirty="0" smtClean="0"/>
              <a:t> </a:t>
            </a:r>
            <a:r>
              <a:rPr lang="en-GB" altLang="el-GR" dirty="0" err="1" smtClean="0"/>
              <a:t>τους</a:t>
            </a:r>
            <a:r>
              <a:rPr lang="en-GB" altLang="el-GR" dirty="0" smtClean="0"/>
              <a:t> επ</a:t>
            </a:r>
            <a:r>
              <a:rPr lang="en-GB" altLang="el-GR" dirty="0" err="1" smtClean="0"/>
              <a:t>ίδοση</a:t>
            </a:r>
            <a:r>
              <a:rPr lang="en-GB" altLang="el-GR" dirty="0" smtClean="0"/>
              <a:t> </a:t>
            </a:r>
            <a:r>
              <a:rPr lang="en-GB" altLang="el-GR" dirty="0" err="1" smtClean="0"/>
              <a:t>στη</a:t>
            </a:r>
            <a:r>
              <a:rPr lang="en-GB" altLang="el-GR" dirty="0" smtClean="0"/>
              <a:t> </a:t>
            </a:r>
            <a:r>
              <a:rPr lang="el-GR" altLang="el-GR" dirty="0" smtClean="0"/>
              <a:t>δεύτερη </a:t>
            </a:r>
            <a:r>
              <a:rPr lang="en-GB" altLang="el-GR" dirty="0" err="1" smtClean="0"/>
              <a:t>γλώσσ</a:t>
            </a:r>
            <a:r>
              <a:rPr lang="en-GB" altLang="el-GR" dirty="0" smtClean="0"/>
              <a:t>α </a:t>
            </a:r>
            <a:endParaRPr lang="el-GR" altLang="el-GR" dirty="0"/>
          </a:p>
        </p:txBody>
      </p:sp>
    </p:spTree>
    <p:extLst>
      <p:ext uri="{BB962C8B-B14F-4D97-AF65-F5344CB8AC3E}">
        <p14:creationId xmlns:p14="http://schemas.microsoft.com/office/powerpoint/2010/main" val="208763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
            </a:r>
            <a:br>
              <a:rPr lang="el-GR" altLang="el-GR" dirty="0" smtClean="0"/>
            </a:br>
            <a:endParaRPr lang="el-GR" altLang="el-GR" dirty="0"/>
          </a:p>
        </p:txBody>
      </p:sp>
      <p:sp>
        <p:nvSpPr>
          <p:cNvPr id="154627" name="Rectangle 3"/>
          <p:cNvSpPr>
            <a:spLocks noGrp="1" noChangeArrowheads="1"/>
          </p:cNvSpPr>
          <p:nvPr>
            <p:ph type="body" idx="1"/>
          </p:nvPr>
        </p:nvSpPr>
        <p:spPr>
          <a:xfrm>
            <a:off x="683568" y="913284"/>
            <a:ext cx="8229600" cy="3771636"/>
          </a:xfrm>
        </p:spPr>
        <p:txBody>
          <a:bodyPr/>
          <a:lstStyle/>
          <a:p>
            <a:r>
              <a:rPr lang="en-GB" altLang="el-GR" dirty="0" err="1" smtClean="0"/>
              <a:t>Κωστ</a:t>
            </a:r>
            <a:r>
              <a:rPr lang="en-GB" altLang="el-GR" dirty="0" smtClean="0"/>
              <a:t>αντίνα Δέδε</a:t>
            </a:r>
            <a:r>
              <a:rPr lang="el-GR" altLang="el-GR" dirty="0" smtClean="0"/>
              <a:t>,</a:t>
            </a:r>
            <a:r>
              <a:rPr lang="en-GB" altLang="el-GR" dirty="0" smtClean="0"/>
              <a:t> </a:t>
            </a:r>
            <a:r>
              <a:rPr lang="el-GR" altLang="el-GR" dirty="0" smtClean="0"/>
              <a:t>Δ</a:t>
            </a:r>
            <a:r>
              <a:rPr lang="en-GB" altLang="el-GR" dirty="0" err="1" smtClean="0"/>
              <a:t>ιδάκτορ</a:t>
            </a:r>
            <a:r>
              <a:rPr lang="en-GB" altLang="el-GR" dirty="0" smtClean="0"/>
              <a:t>ας του Π.Σ.Δ.Ε. </a:t>
            </a:r>
            <a:r>
              <a:rPr lang="en-GB" altLang="el-GR" dirty="0" err="1" smtClean="0"/>
              <a:t>του</a:t>
            </a:r>
            <a:r>
              <a:rPr lang="en-GB" altLang="el-GR" dirty="0" smtClean="0"/>
              <a:t> Πα</a:t>
            </a:r>
            <a:r>
              <a:rPr lang="en-GB" altLang="el-GR" dirty="0" err="1" smtClean="0"/>
              <a:t>νε</a:t>
            </a:r>
            <a:r>
              <a:rPr lang="en-GB" altLang="el-GR" dirty="0" smtClean="0"/>
              <a:t>πιστημίου Αιγαίου</a:t>
            </a:r>
            <a:endParaRPr lang="el-GR" altLang="el-GR" dirty="0" smtClean="0"/>
          </a:p>
          <a:p>
            <a:pPr marL="0" indent="0" algn="ctr">
              <a:buNone/>
            </a:pPr>
            <a:r>
              <a:rPr lang="en-GB" altLang="el-GR" dirty="0" smtClean="0"/>
              <a:t> </a:t>
            </a:r>
            <a:r>
              <a:rPr lang="el-GR" altLang="el-GR" b="1" dirty="0"/>
              <a:t>Διγλωσσία: </a:t>
            </a:r>
            <a:r>
              <a:rPr lang="el-GR" altLang="el-GR" dirty="0"/>
              <a:t/>
            </a:r>
            <a:br>
              <a:rPr lang="el-GR" altLang="el-GR" dirty="0"/>
            </a:br>
            <a:r>
              <a:rPr lang="el-GR" altLang="el-GR" dirty="0"/>
              <a:t>Η Περίπτωση της </a:t>
            </a:r>
            <a:r>
              <a:rPr lang="el-GR" altLang="el-GR" dirty="0" err="1"/>
              <a:t>Φωνημικής</a:t>
            </a:r>
            <a:r>
              <a:rPr lang="el-GR" altLang="el-GR" dirty="0"/>
              <a:t> Συνειδητοποίησης στην Προσχολική Ηλικία</a:t>
            </a:r>
            <a:br>
              <a:rPr lang="el-GR" altLang="el-GR" dirty="0"/>
            </a:br>
            <a:r>
              <a:rPr lang="en-GB" altLang="el-GR" dirty="0" smtClean="0"/>
              <a:t/>
            </a:r>
            <a:br>
              <a:rPr lang="en-GB" altLang="el-GR" dirty="0" smtClean="0"/>
            </a:br>
            <a:endParaRPr lang="en-GB" altLang="el-GR" dirty="0"/>
          </a:p>
        </p:txBody>
      </p:sp>
      <p:pic>
        <p:nvPicPr>
          <p:cNvPr id="4" name="Εικόνα 3"/>
          <p:cNvPicPr>
            <a:picLocks noChangeAspect="1"/>
          </p:cNvPicPr>
          <p:nvPr/>
        </p:nvPicPr>
        <p:blipFill>
          <a:blip r:embed="rId2"/>
          <a:stretch>
            <a:fillRect/>
          </a:stretch>
        </p:blipFill>
        <p:spPr>
          <a:xfrm>
            <a:off x="3851920" y="3649588"/>
            <a:ext cx="1247775" cy="857250"/>
          </a:xfrm>
          <a:prstGeom prst="rect">
            <a:avLst/>
          </a:prstGeom>
        </p:spPr>
      </p:pic>
    </p:spTree>
    <p:extLst>
      <p:ext uri="{BB962C8B-B14F-4D97-AF65-F5344CB8AC3E}">
        <p14:creationId xmlns:p14="http://schemas.microsoft.com/office/powerpoint/2010/main" val="110054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Autofit/>
          </a:bodyPr>
          <a:lstStyle/>
          <a:p>
            <a:r>
              <a:rPr lang="el-GR" altLang="el-GR" sz="3600" dirty="0" smtClean="0"/>
              <a:t>Σ</a:t>
            </a:r>
            <a:r>
              <a:rPr lang="en-GB" altLang="el-GR" sz="3600" dirty="0" err="1" smtClean="0"/>
              <a:t>ύγκριση</a:t>
            </a:r>
            <a:r>
              <a:rPr lang="en-GB" altLang="el-GR" sz="3600" dirty="0" smtClean="0"/>
              <a:t> </a:t>
            </a:r>
            <a:r>
              <a:rPr lang="en-GB" altLang="el-GR" sz="3600" dirty="0" err="1" smtClean="0"/>
              <a:t>των</a:t>
            </a:r>
            <a:r>
              <a:rPr lang="en-GB" altLang="el-GR" sz="3600" dirty="0" smtClean="0"/>
              <a:t> επ</a:t>
            </a:r>
            <a:r>
              <a:rPr lang="en-GB" altLang="el-GR" sz="3600" dirty="0" err="1" smtClean="0"/>
              <a:t>ιδόσεων</a:t>
            </a:r>
            <a:r>
              <a:rPr lang="en-GB" altLang="el-GR" sz="3600" dirty="0" smtClean="0"/>
              <a:t> </a:t>
            </a:r>
            <a:r>
              <a:rPr lang="en-GB" altLang="el-GR" sz="3600" dirty="0" err="1" smtClean="0"/>
              <a:t>δίγλωσσων</a:t>
            </a:r>
            <a:r>
              <a:rPr lang="el-GR" altLang="el-GR" sz="3600" dirty="0" smtClean="0"/>
              <a:t>/</a:t>
            </a:r>
            <a:r>
              <a:rPr lang="en-GB" altLang="el-GR" sz="3600" dirty="0" smtClean="0"/>
              <a:t> </a:t>
            </a:r>
            <a:r>
              <a:rPr lang="en-GB" altLang="el-GR" sz="3600" dirty="0" err="1" smtClean="0"/>
              <a:t>μονόγλωσσων</a:t>
            </a:r>
            <a:r>
              <a:rPr lang="en-GB" altLang="el-GR" sz="3600" dirty="0" smtClean="0"/>
              <a:t> </a:t>
            </a:r>
            <a:r>
              <a:rPr lang="en-GB" altLang="el-GR" sz="3600" dirty="0" err="1" smtClean="0"/>
              <a:t>νη</a:t>
            </a:r>
            <a:r>
              <a:rPr lang="en-GB" altLang="el-GR" sz="3600" dirty="0" smtClean="0"/>
              <a:t>πίων 5-6 ετών</a:t>
            </a:r>
            <a:r>
              <a:rPr lang="el-GR" altLang="el-GR" sz="3600" dirty="0" smtClean="0"/>
              <a:t>(1 </a:t>
            </a:r>
            <a:r>
              <a:rPr lang="el-GR" altLang="el-GR" sz="3600" dirty="0"/>
              <a:t>από </a:t>
            </a:r>
            <a:r>
              <a:rPr lang="el-GR" altLang="el-GR" sz="3600" dirty="0" smtClean="0"/>
              <a:t>3): </a:t>
            </a:r>
            <a:endParaRPr lang="en-GB" altLang="el-GR" sz="3600" dirty="0"/>
          </a:p>
        </p:txBody>
      </p:sp>
      <p:sp>
        <p:nvSpPr>
          <p:cNvPr id="155651" name="Rectangle 3"/>
          <p:cNvSpPr>
            <a:spLocks noGrp="1" noChangeArrowheads="1"/>
          </p:cNvSpPr>
          <p:nvPr>
            <p:ph type="body" idx="1"/>
          </p:nvPr>
        </p:nvSpPr>
        <p:spPr/>
        <p:txBody>
          <a:bodyPr>
            <a:normAutofit/>
          </a:bodyPr>
          <a:lstStyle/>
          <a:p>
            <a:r>
              <a:rPr lang="el-GR" altLang="el-GR" dirty="0" smtClean="0"/>
              <a:t>Τ</a:t>
            </a:r>
            <a:r>
              <a:rPr lang="en-GB" altLang="el-GR" dirty="0" smtClean="0"/>
              <a:t>α </a:t>
            </a:r>
            <a:r>
              <a:rPr lang="en-GB" altLang="el-GR" dirty="0" err="1" smtClean="0"/>
              <a:t>νή</a:t>
            </a:r>
            <a:r>
              <a:rPr lang="en-GB" altLang="el-GR" dirty="0" smtClean="0"/>
              <a:t>πια εξετάστηκαν σε μία σειρά δοκιμασιών φωνημικής συνειδητοποίησης στην ελληνική γλώσσα: </a:t>
            </a:r>
            <a:endParaRPr lang="el-GR" altLang="el-GR" dirty="0" smtClean="0"/>
          </a:p>
          <a:p>
            <a:pPr>
              <a:buFont typeface="Wingdings" panose="05000000000000000000" pitchFamily="2" charset="2"/>
              <a:buChar char="ü"/>
            </a:pPr>
            <a:r>
              <a:rPr lang="en-GB" altLang="el-GR" sz="2800" dirty="0" err="1" smtClean="0"/>
              <a:t>δοκιμ</a:t>
            </a:r>
            <a:r>
              <a:rPr lang="en-GB" altLang="el-GR" sz="2800" dirty="0" smtClean="0"/>
              <a:t>ασίες αναγνώρισης-ταύτισης αρχικού και τελικού φωνήματος</a:t>
            </a:r>
            <a:endParaRPr lang="el-GR" altLang="el-GR" sz="2800" dirty="0" smtClean="0"/>
          </a:p>
          <a:p>
            <a:pPr>
              <a:buFont typeface="Wingdings" panose="05000000000000000000" pitchFamily="2" charset="2"/>
              <a:buChar char="ü"/>
            </a:pPr>
            <a:r>
              <a:rPr lang="en-GB" altLang="el-GR" sz="2800" dirty="0" err="1" smtClean="0"/>
              <a:t>δοκιμ</a:t>
            </a:r>
            <a:r>
              <a:rPr lang="en-GB" altLang="el-GR" sz="2800" dirty="0" smtClean="0"/>
              <a:t>ασία σύνθεσης φωνημάτων σε λέξεις</a:t>
            </a:r>
            <a:endParaRPr lang="el-GR" altLang="el-GR" sz="2800" dirty="0" smtClean="0"/>
          </a:p>
        </p:txBody>
      </p:sp>
    </p:spTree>
    <p:extLst>
      <p:ext uri="{BB962C8B-B14F-4D97-AF65-F5344CB8AC3E}">
        <p14:creationId xmlns:p14="http://schemas.microsoft.com/office/powerpoint/2010/main" val="216751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l-GR" altLang="el-GR" dirty="0"/>
              <a:t>Σύγκριση των επιδόσεων δίγλωσσων/ μονόγλωσσων </a:t>
            </a:r>
            <a:r>
              <a:rPr lang="el-GR" altLang="el-GR" dirty="0" smtClean="0"/>
              <a:t>5-6 ετών(2 </a:t>
            </a:r>
            <a:r>
              <a:rPr lang="el-GR" altLang="el-GR" dirty="0"/>
              <a:t>από 3): </a:t>
            </a:r>
            <a:endParaRPr lang="en-GB" altLang="el-GR" dirty="0"/>
          </a:p>
        </p:txBody>
      </p:sp>
      <p:sp>
        <p:nvSpPr>
          <p:cNvPr id="155651" name="Rectangle 3"/>
          <p:cNvSpPr>
            <a:spLocks noGrp="1" noChangeArrowheads="1"/>
          </p:cNvSpPr>
          <p:nvPr>
            <p:ph type="body" idx="1"/>
          </p:nvPr>
        </p:nvSpPr>
        <p:spPr/>
        <p:txBody>
          <a:bodyPr>
            <a:normAutofit/>
          </a:bodyPr>
          <a:lstStyle/>
          <a:p>
            <a:pPr>
              <a:buFont typeface="Wingdings" panose="05000000000000000000" pitchFamily="2" charset="2"/>
              <a:buChar char="ü"/>
            </a:pPr>
            <a:r>
              <a:rPr lang="en-GB" altLang="el-GR" sz="2800" dirty="0" err="1" smtClean="0"/>
              <a:t>δοκιμ</a:t>
            </a:r>
            <a:r>
              <a:rPr lang="en-GB" altLang="el-GR" sz="2800" dirty="0" smtClean="0"/>
              <a:t>ασία κατάτμησης λέξεων σε φωνήματα</a:t>
            </a:r>
            <a:endParaRPr lang="el-GR" altLang="el-GR" sz="2800" dirty="0" smtClean="0"/>
          </a:p>
          <a:p>
            <a:pPr>
              <a:buFont typeface="Wingdings" panose="05000000000000000000" pitchFamily="2" charset="2"/>
              <a:buChar char="ü"/>
            </a:pPr>
            <a:r>
              <a:rPr lang="en-GB" altLang="el-GR" sz="2800" dirty="0" err="1" smtClean="0"/>
              <a:t>δοκιμ</a:t>
            </a:r>
            <a:r>
              <a:rPr lang="en-GB" altLang="el-GR" sz="2800" dirty="0" smtClean="0"/>
              <a:t>ασίες αναγνώρισης αρχικού και τελικού φωνήματος</a:t>
            </a:r>
            <a:endParaRPr lang="el-GR" altLang="el-GR" sz="2800" dirty="0" smtClean="0"/>
          </a:p>
          <a:p>
            <a:pPr>
              <a:buFont typeface="Wingdings" panose="05000000000000000000" pitchFamily="2" charset="2"/>
              <a:buChar char="ü"/>
            </a:pPr>
            <a:r>
              <a:rPr lang="en-GB" altLang="el-GR" sz="2800" dirty="0" err="1" smtClean="0"/>
              <a:t>δοκιμ</a:t>
            </a:r>
            <a:r>
              <a:rPr lang="en-GB" altLang="el-GR" sz="2800" dirty="0" smtClean="0"/>
              <a:t>ασίες απαλοιφής αρχικού και τελικού φωνήματος. </a:t>
            </a:r>
            <a:endParaRPr lang="el-GR" altLang="el-GR" sz="2800" dirty="0" smtClean="0"/>
          </a:p>
          <a:p>
            <a:endParaRPr lang="el-GR" altLang="el-GR" sz="4000" dirty="0" smtClean="0"/>
          </a:p>
        </p:txBody>
      </p:sp>
    </p:spTree>
    <p:extLst>
      <p:ext uri="{BB962C8B-B14F-4D97-AF65-F5344CB8AC3E}">
        <p14:creationId xmlns:p14="http://schemas.microsoft.com/office/powerpoint/2010/main" val="317845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Autofit/>
          </a:bodyPr>
          <a:lstStyle/>
          <a:p>
            <a:r>
              <a:rPr lang="el-GR" altLang="el-GR" sz="3600" dirty="0" smtClean="0"/>
              <a:t>Σ</a:t>
            </a:r>
            <a:r>
              <a:rPr lang="en-GB" altLang="el-GR" sz="3600" dirty="0" err="1" smtClean="0"/>
              <a:t>ύγκριση</a:t>
            </a:r>
            <a:r>
              <a:rPr lang="en-GB" altLang="el-GR" sz="3600" dirty="0" smtClean="0"/>
              <a:t> </a:t>
            </a:r>
            <a:r>
              <a:rPr lang="en-GB" altLang="el-GR" sz="3600" dirty="0" err="1" smtClean="0"/>
              <a:t>των</a:t>
            </a:r>
            <a:r>
              <a:rPr lang="en-GB" altLang="el-GR" sz="3600" dirty="0" smtClean="0"/>
              <a:t> επ</a:t>
            </a:r>
            <a:r>
              <a:rPr lang="en-GB" altLang="el-GR" sz="3600" dirty="0" err="1" smtClean="0"/>
              <a:t>ιδόσεων</a:t>
            </a:r>
            <a:r>
              <a:rPr lang="en-GB" altLang="el-GR" sz="3600" dirty="0" smtClean="0"/>
              <a:t> </a:t>
            </a:r>
            <a:r>
              <a:rPr lang="en-GB" altLang="el-GR" sz="3600" dirty="0" err="1" smtClean="0"/>
              <a:t>δίγλωσσων</a:t>
            </a:r>
            <a:r>
              <a:rPr lang="el-GR" altLang="el-GR" sz="3600" dirty="0" smtClean="0"/>
              <a:t>/</a:t>
            </a:r>
            <a:r>
              <a:rPr lang="en-GB" altLang="el-GR" sz="3600" dirty="0" smtClean="0"/>
              <a:t> </a:t>
            </a:r>
            <a:r>
              <a:rPr lang="en-GB" altLang="el-GR" sz="3600" dirty="0" err="1" smtClean="0"/>
              <a:t>μονόγλωσσων</a:t>
            </a:r>
            <a:r>
              <a:rPr lang="en-GB" altLang="el-GR" sz="3600" dirty="0" smtClean="0"/>
              <a:t> </a:t>
            </a:r>
            <a:r>
              <a:rPr lang="en-GB" altLang="el-GR" sz="3600" dirty="0" err="1" smtClean="0"/>
              <a:t>νη</a:t>
            </a:r>
            <a:r>
              <a:rPr lang="en-GB" altLang="el-GR" sz="3600" dirty="0" smtClean="0"/>
              <a:t>πίων 5-6 ετών</a:t>
            </a:r>
            <a:r>
              <a:rPr lang="el-GR" altLang="el-GR" sz="3600" dirty="0" smtClean="0"/>
              <a:t>(3 από 3)</a:t>
            </a:r>
            <a:endParaRPr lang="en-GB" altLang="el-GR" sz="3600" dirty="0"/>
          </a:p>
        </p:txBody>
      </p:sp>
      <p:sp>
        <p:nvSpPr>
          <p:cNvPr id="155651" name="Rectangle 3"/>
          <p:cNvSpPr>
            <a:spLocks noGrp="1" noChangeArrowheads="1"/>
          </p:cNvSpPr>
          <p:nvPr>
            <p:ph type="body" idx="1"/>
          </p:nvPr>
        </p:nvSpPr>
        <p:spPr/>
        <p:txBody>
          <a:bodyPr>
            <a:normAutofit fontScale="92500"/>
          </a:bodyPr>
          <a:lstStyle/>
          <a:p>
            <a:r>
              <a:rPr lang="el-GR" altLang="el-GR" dirty="0" smtClean="0"/>
              <a:t>Ε</a:t>
            </a:r>
            <a:r>
              <a:rPr lang="en-GB" altLang="el-GR" dirty="0" err="1" smtClean="0"/>
              <a:t>ξετάστηκε</a:t>
            </a:r>
            <a:r>
              <a:rPr lang="el-GR" altLang="el-GR" dirty="0" smtClean="0"/>
              <a:t>:</a:t>
            </a:r>
            <a:r>
              <a:rPr lang="en-GB" altLang="el-GR" dirty="0" smtClean="0"/>
              <a:t> η επ</a:t>
            </a:r>
            <a:r>
              <a:rPr lang="en-GB" altLang="el-GR" dirty="0" err="1" smtClean="0"/>
              <a:t>ίδρ</a:t>
            </a:r>
            <a:r>
              <a:rPr lang="en-GB" altLang="el-GR" dirty="0" smtClean="0"/>
              <a:t>αση και άλλων παραγόντων στη φωνημική</a:t>
            </a:r>
            <a:r>
              <a:rPr lang="el-GR" altLang="el-GR" dirty="0" smtClean="0"/>
              <a:t> </a:t>
            </a:r>
            <a:r>
              <a:rPr lang="en-GB" altLang="el-GR" dirty="0" err="1" smtClean="0"/>
              <a:t>συνειδητο</a:t>
            </a:r>
            <a:r>
              <a:rPr lang="en-GB" altLang="el-GR" dirty="0" smtClean="0"/>
              <a:t>ποίηση των δίγλωσσων παιδιών, όπως η ηλικία, το φύλο, το κοινωνικοοικονομικό επίπεδο της οικογένειας, ο βαθμός δυσκολίας των δοκιμασιών, τα επίπεδα κατάκτησης της πρώτης και δεύτερης γλώσσας και οι ομοιότητες των φωνολογικών συστημάτων των δύο γλωσσών. </a:t>
            </a:r>
            <a:endParaRPr lang="en-GB" altLang="el-GR" dirty="0"/>
          </a:p>
        </p:txBody>
      </p:sp>
    </p:spTree>
    <p:extLst>
      <p:ext uri="{BB962C8B-B14F-4D97-AF65-F5344CB8AC3E}">
        <p14:creationId xmlns:p14="http://schemas.microsoft.com/office/powerpoint/2010/main" val="226579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l-GR" altLang="el-GR" dirty="0" smtClean="0"/>
              <a:t>ΣΥΜΠΕΡΑΣΜΑΤΑ (1 από 2)</a:t>
            </a:r>
            <a:endParaRPr lang="en-GB" altLang="el-GR" dirty="0"/>
          </a:p>
        </p:txBody>
      </p:sp>
      <p:sp>
        <p:nvSpPr>
          <p:cNvPr id="156675" name="Rectangle 3"/>
          <p:cNvSpPr>
            <a:spLocks noGrp="1" noChangeArrowheads="1"/>
          </p:cNvSpPr>
          <p:nvPr>
            <p:ph type="body" idx="1"/>
          </p:nvPr>
        </p:nvSpPr>
        <p:spPr/>
        <p:txBody>
          <a:bodyPr>
            <a:normAutofit fontScale="92500" lnSpcReduction="20000"/>
          </a:bodyPr>
          <a:lstStyle/>
          <a:p>
            <a:r>
              <a:rPr lang="el-GR" altLang="el-GR" dirty="0" smtClean="0"/>
              <a:t>Σε μια σειρά </a:t>
            </a:r>
            <a:r>
              <a:rPr lang="el-GR" altLang="el-GR" dirty="0" err="1" smtClean="0"/>
              <a:t>φωνημικών</a:t>
            </a:r>
            <a:r>
              <a:rPr lang="el-GR" altLang="el-GR" dirty="0" smtClean="0"/>
              <a:t> δοκιμασιών προκύπτει ότι η διγλωσσία δεν επηρεάζει τη </a:t>
            </a:r>
            <a:r>
              <a:rPr lang="el-GR" altLang="el-GR" dirty="0" err="1" smtClean="0"/>
              <a:t>φωνημική</a:t>
            </a:r>
            <a:r>
              <a:rPr lang="el-GR" altLang="el-GR" dirty="0" smtClean="0"/>
              <a:t> επίγνωση </a:t>
            </a:r>
          </a:p>
          <a:p>
            <a:r>
              <a:rPr lang="en-GB" altLang="el-GR" dirty="0" smtClean="0"/>
              <a:t>Όπ</a:t>
            </a:r>
            <a:r>
              <a:rPr lang="en-GB" altLang="el-GR" dirty="0" err="1" smtClean="0"/>
              <a:t>ως</a:t>
            </a:r>
            <a:r>
              <a:rPr lang="en-GB" altLang="el-GR" dirty="0" smtClean="0"/>
              <a:t>, </a:t>
            </a:r>
            <a:r>
              <a:rPr lang="en-GB" altLang="el-GR" dirty="0" err="1" smtClean="0"/>
              <a:t>λοι</a:t>
            </a:r>
            <a:r>
              <a:rPr lang="en-GB" altLang="el-GR" dirty="0" smtClean="0"/>
              <a:t>πόν, έδειξαν τα ευρήματα της παρούσας έρευνας, όσον αφορά τη φωνημική συνειδητοποίηση ως προς το ελληνικό φωνολογικό σύστημα, τα δίγλωσσα παιδιά δεν υστερούν των μονόγλωσσων ελληνόφωνων παιδιών. </a:t>
            </a:r>
            <a:endParaRPr lang="el-GR" altLang="el-GR" dirty="0" smtClean="0"/>
          </a:p>
        </p:txBody>
      </p:sp>
    </p:spTree>
    <p:extLst>
      <p:ext uri="{BB962C8B-B14F-4D97-AF65-F5344CB8AC3E}">
        <p14:creationId xmlns:p14="http://schemas.microsoft.com/office/powerpoint/2010/main" val="39818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r>
              <a:rPr lang="el-GR" altLang="el-GR" dirty="0" smtClean="0"/>
              <a:t>ΣΥΜΠΕΡΑΣΜΑΤΑ (2 από 2)</a:t>
            </a:r>
            <a:endParaRPr lang="en-GB" altLang="el-GR" dirty="0"/>
          </a:p>
        </p:txBody>
      </p:sp>
      <p:sp>
        <p:nvSpPr>
          <p:cNvPr id="156675" name="Rectangle 3"/>
          <p:cNvSpPr>
            <a:spLocks noGrp="1" noChangeArrowheads="1"/>
          </p:cNvSpPr>
          <p:nvPr>
            <p:ph type="body" idx="1"/>
          </p:nvPr>
        </p:nvSpPr>
        <p:spPr/>
        <p:txBody>
          <a:bodyPr>
            <a:normAutofit lnSpcReduction="10000"/>
          </a:bodyPr>
          <a:lstStyle/>
          <a:p>
            <a:r>
              <a:rPr lang="el-GR" altLang="el-GR" dirty="0" smtClean="0"/>
              <a:t>Τ</a:t>
            </a:r>
            <a:r>
              <a:rPr lang="en-GB" altLang="el-GR" dirty="0" smtClean="0"/>
              <a:t>α απ</a:t>
            </a:r>
            <a:r>
              <a:rPr lang="en-GB" altLang="el-GR" dirty="0" err="1" smtClean="0"/>
              <a:t>οτελέσμ</a:t>
            </a:r>
            <a:r>
              <a:rPr lang="en-GB" altLang="el-GR" dirty="0" smtClean="0"/>
              <a:t>ατα, όμως, της παρούσας έρευνας δείχνουν ότι η χαμηλή φωνημική συνειδητοποίηση που πιθανόν να έχει ένα δίγλωσσο παιδί πιθανότατα είναι ένδειξη κάποιου άλλου προβλήματος (π.χ. </a:t>
            </a:r>
            <a:r>
              <a:rPr lang="en-GB" altLang="el-GR" dirty="0" err="1" smtClean="0"/>
              <a:t>δυσλεξί</a:t>
            </a:r>
            <a:r>
              <a:rPr lang="en-GB" altLang="el-GR" dirty="0" smtClean="0"/>
              <a:t>α), το οποίο χρειάζεται έγκαιρη διάγνωση και παρέμβαση (π.χ. </a:t>
            </a:r>
            <a:r>
              <a:rPr lang="en-GB" altLang="el-GR" dirty="0" err="1" smtClean="0"/>
              <a:t>εντ</a:t>
            </a:r>
            <a:r>
              <a:rPr lang="en-GB" altLang="el-GR" dirty="0" smtClean="0"/>
              <a:t>ατικό πρόγραμμα φωνημικής εξάσκησης). </a:t>
            </a:r>
            <a:endParaRPr lang="en-GB" altLang="el-GR" dirty="0"/>
          </a:p>
        </p:txBody>
      </p:sp>
    </p:spTree>
    <p:extLst>
      <p:ext uri="{BB962C8B-B14F-4D97-AF65-F5344CB8AC3E}">
        <p14:creationId xmlns:p14="http://schemas.microsoft.com/office/powerpoint/2010/main" val="200675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Χρήσιμες ιστοσελίδες</a:t>
            </a:r>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http://www.asha.org/public/speech/development/The-Advantages-of-Being-Bilingual</a:t>
            </a:r>
            <a:r>
              <a:rPr lang="en-US" sz="1400" dirty="0" smtClean="0">
                <a:hlinkClick r:id="rId2"/>
              </a:rPr>
              <a:t>/</a:t>
            </a:r>
            <a:endParaRPr lang="en-US" sz="1400" dirty="0" smtClean="0"/>
          </a:p>
          <a:p>
            <a:pPr marL="0" indent="0">
              <a:buNone/>
            </a:pPr>
            <a:r>
              <a:rPr lang="el-GR" sz="1400" dirty="0">
                <a:hlinkClick r:id="rId3"/>
              </a:rPr>
              <a:t>http://www.diapolis.auth.gr/diapolis_files/drasi9/ypodrasi9.2b_2013/2_Θεωρητικά Κείμενα/2.1_Γλώσσσα - </a:t>
            </a:r>
            <a:r>
              <a:rPr lang="el-GR" sz="1400" dirty="0" smtClean="0">
                <a:hlinkClick r:id="rId3"/>
              </a:rPr>
              <a:t>Λογοτεχνία/</a:t>
            </a:r>
            <a:endParaRPr lang="el-GR" sz="1400" dirty="0">
              <a:hlinkClick r:id="rId3"/>
            </a:endParaRPr>
          </a:p>
          <a:p>
            <a:pPr marL="0" indent="0">
              <a:buNone/>
            </a:pPr>
            <a:r>
              <a:rPr lang="en-US" sz="1400" dirty="0">
                <a:hlinkClick r:id="rId3"/>
              </a:rPr>
              <a:t>http://www.enl.auth.gr/me2glosses</a:t>
            </a:r>
            <a:r>
              <a:rPr lang="en-US" sz="1400" dirty="0" smtClean="0">
                <a:hlinkClick r:id="rId3"/>
              </a:rPr>
              <a:t>/</a:t>
            </a:r>
            <a:endParaRPr lang="el-GR" sz="1400" dirty="0" smtClean="0">
              <a:hlinkClick r:id="rId3"/>
            </a:endParaRPr>
          </a:p>
          <a:p>
            <a:pPr marL="0" indent="0">
              <a:buNone/>
            </a:pPr>
            <a:r>
              <a:rPr lang="en-US" sz="1400" dirty="0" smtClean="0">
                <a:hlinkClick r:id="rId3"/>
              </a:rPr>
              <a:t>http</a:t>
            </a:r>
            <a:r>
              <a:rPr lang="en-US" sz="1400" dirty="0">
                <a:hlinkClick r:id="rId3"/>
              </a:rPr>
              <a:t>://www.bilingualism-matters.ppls.ed.ac.uk</a:t>
            </a:r>
            <a:r>
              <a:rPr lang="en-US" sz="1400" dirty="0" smtClean="0">
                <a:hlinkClick r:id="rId3"/>
              </a:rPr>
              <a:t>/</a:t>
            </a:r>
            <a:endParaRPr lang="en-US" sz="1400" dirty="0" smtClean="0"/>
          </a:p>
          <a:p>
            <a:pPr marL="0" indent="0">
              <a:buNone/>
            </a:pPr>
            <a:r>
              <a:rPr lang="en-US" sz="1400" dirty="0">
                <a:hlinkClick r:id="rId4"/>
              </a:rPr>
              <a:t>http://</a:t>
            </a:r>
            <a:r>
              <a:rPr lang="en-US" sz="1400" dirty="0" smtClean="0">
                <a:hlinkClick r:id="rId4"/>
              </a:rPr>
              <a:t>journals.cambridge.org/action/displayJournal?jid=BIL</a:t>
            </a:r>
            <a:endParaRPr lang="en-US" sz="1400" dirty="0" smtClean="0"/>
          </a:p>
          <a:p>
            <a:pPr marL="0" indent="0">
              <a:buNone/>
            </a:pPr>
            <a:r>
              <a:rPr lang="en-US" sz="1400" dirty="0">
                <a:hlinkClick r:id="rId5"/>
              </a:rPr>
              <a:t>http://www.hanen.org/Helpful-Info/Articles/Bilingualism-in-Young-Children--</a:t>
            </a:r>
            <a:r>
              <a:rPr lang="en-US" sz="1400" dirty="0" smtClean="0">
                <a:hlinkClick r:id="rId5"/>
              </a:rPr>
              <a:t>Separating-Fact-fr.aspx</a:t>
            </a:r>
            <a:endParaRPr lang="en-US" sz="1400" dirty="0" smtClean="0"/>
          </a:p>
          <a:p>
            <a:pPr marL="0" indent="0">
              <a:buNone/>
            </a:pPr>
            <a:r>
              <a:rPr lang="en-US" sz="1400" dirty="0">
                <a:hlinkClick r:id="rId6"/>
              </a:rPr>
              <a:t>http://</a:t>
            </a:r>
            <a:r>
              <a:rPr lang="en-US" sz="1400" dirty="0" smtClean="0">
                <a:hlinkClick r:id="rId6"/>
              </a:rPr>
              <a:t>www.linguisticsociety.org/sites/default/files/Bilingual.pdf</a:t>
            </a:r>
            <a:endParaRPr lang="en-US" sz="1400" dirty="0" smtClean="0"/>
          </a:p>
          <a:p>
            <a:pPr marL="0" indent="0">
              <a:buNone/>
            </a:pPr>
            <a:r>
              <a:rPr lang="en-US" sz="1400" dirty="0">
                <a:hlinkClick r:id="rId7"/>
              </a:rPr>
              <a:t>https://</a:t>
            </a:r>
            <a:r>
              <a:rPr lang="en-US" sz="1400" dirty="0" smtClean="0">
                <a:hlinkClick r:id="rId7"/>
              </a:rPr>
              <a:t>www.griffith.edu.au/humanities-languages/school-languages-linguistics/research/bilingualism/what-is-bilingualism</a:t>
            </a:r>
            <a:endParaRPr lang="en-US" sz="1400" dirty="0" smtClean="0"/>
          </a:p>
          <a:p>
            <a:pPr marL="0" indent="0">
              <a:buNone/>
            </a:pP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162406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8,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Ζακοπούλου</a:t>
            </a:r>
            <a:r>
              <a:rPr lang="en-US" sz="2400" dirty="0">
                <a:solidFill>
                  <a:schemeClr val="bg1">
                    <a:lumMod val="50000"/>
                  </a:schemeClr>
                </a:solidFill>
              </a:rPr>
              <a:t>,</a:t>
            </a:r>
            <a:r>
              <a:rPr lang="el-GR" sz="2400" dirty="0">
                <a:solidFill>
                  <a:schemeClr val="bg1">
                    <a:lumMod val="50000"/>
                  </a:schemeClr>
                </a:solidFill>
              </a:rPr>
              <a:t> Β. (2015).</a:t>
            </a:r>
            <a:r>
              <a:rPr lang="en-US" sz="2400" dirty="0">
                <a:solidFill>
                  <a:schemeClr val="bg1">
                    <a:lumMod val="50000"/>
                  </a:schemeClr>
                </a:solidFill>
              </a:rPr>
              <a:t> </a:t>
            </a:r>
            <a:r>
              <a:rPr lang="el-GR" sz="2400" dirty="0">
                <a:solidFill>
                  <a:schemeClr val="bg1">
                    <a:lumMod val="50000"/>
                  </a:schemeClr>
                </a:solidFill>
              </a:rPr>
              <a:t>Μαθησιακές 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περιβάλλον.</a:t>
            </a:r>
            <a:r>
              <a:rPr lang="en-US" sz="2400" dirty="0">
                <a:solidFill>
                  <a:schemeClr val="bg1">
                    <a:lumMod val="50000"/>
                  </a:schemeClr>
                </a:solidFill>
              </a:rPr>
              <a:t> TEI </a:t>
            </a:r>
            <a:r>
              <a:rPr lang="el-GR" sz="2400" dirty="0">
                <a:solidFill>
                  <a:schemeClr val="bg1">
                    <a:lumMod val="50000"/>
                  </a:schemeClr>
                </a:solidFill>
              </a:rPr>
              <a:t>ΗΠΕΙΡΟΥ. Διαθέσιμο από: </a:t>
            </a:r>
          </a:p>
          <a:p>
            <a:pPr algn="just"/>
            <a:r>
              <a:rPr lang="en-US" sz="2400" dirty="0">
                <a:solidFill>
                  <a:schemeClr val="bg1">
                    <a:lumMod val="50000"/>
                  </a:schemeClr>
                </a:solidFill>
                <a:hlinkClick r:id="rId5"/>
              </a:rPr>
              <a:t>http://eclass.teiep.gr/courses/LOGO101/</a:t>
            </a:r>
            <a:endParaRPr lang="el-GR" sz="2400" dirty="0">
              <a:solidFill>
                <a:schemeClr val="bg1">
                  <a:lumMod val="50000"/>
                </a:schemeClr>
              </a:solidFill>
            </a:endParaRPr>
          </a:p>
          <a:p>
            <a:pPr algn="just"/>
            <a:endParaRPr lang="el-GR" sz="2400" dirty="0" smtClean="0">
              <a:solidFill>
                <a:schemeClr val="bg1">
                  <a:lumMod val="50000"/>
                </a:schemeClr>
              </a:solidFill>
              <a:hlinkClick r:id="rId5"/>
            </a:endParaRPr>
          </a:p>
          <a:p>
            <a:pPr algn="just"/>
            <a:endParaRPr lang="el-GR" sz="2400" dirty="0">
              <a:solidFill>
                <a:schemeClr val="bg1">
                  <a:lumMod val="50000"/>
                </a:schemeClr>
              </a:solidFill>
              <a:hlinkClick r:id="rId5"/>
            </a:endParaRPr>
          </a:p>
          <a:p>
            <a:pPr algn="just"/>
            <a:endParaRPr lang="el-GR" sz="2400" dirty="0" smtClean="0">
              <a:solidFill>
                <a:schemeClr val="bg1">
                  <a:lumMod val="50000"/>
                </a:schemeClr>
              </a:solidFill>
              <a:hlinkClick r:id="rId5"/>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a:t>
            </a:r>
            <a:r>
              <a:rPr lang="en-US" sz="1200" dirty="0" smtClean="0">
                <a:solidFill>
                  <a:schemeClr val="bg1"/>
                </a:solidFill>
              </a:rPr>
              <a:t>8</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n-US" sz="1200" dirty="0" smtClean="0">
                <a:solidFill>
                  <a:schemeClr val="bg1"/>
                </a:solidFill>
              </a:rPr>
              <a:t>8</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 (1 από 2)</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dirty="0" smtClean="0"/>
              <a:t>Στο τέλος της ενότητας οι φοιτητές πρέπει να γνωρίζουν  : </a:t>
            </a:r>
            <a:endParaRPr lang="en-US" dirty="0" smtClean="0"/>
          </a:p>
          <a:p>
            <a:pPr>
              <a:buFont typeface="Wingdings" panose="05000000000000000000" pitchFamily="2" charset="2"/>
              <a:buChar char="ü"/>
            </a:pPr>
            <a:r>
              <a:rPr lang="en-US" dirty="0"/>
              <a:t> </a:t>
            </a:r>
            <a:r>
              <a:rPr lang="el-GR" dirty="0" smtClean="0"/>
              <a:t>τι είναι η διγλωσσία και τι θεωρητικές προσεγγίσεις υπάρχουν</a:t>
            </a:r>
          </a:p>
          <a:p>
            <a:pPr>
              <a:buFont typeface="Wingdings" panose="05000000000000000000" pitchFamily="2" charset="2"/>
              <a:buChar char="ü"/>
            </a:pPr>
            <a:r>
              <a:rPr lang="el-GR" dirty="0" smtClean="0"/>
              <a:t>Ποιοι είναι οι μηχανισμοί δίγλωσσης και μονόγλωσσης ανάπτυξης</a:t>
            </a:r>
          </a:p>
          <a:p>
            <a:pPr>
              <a:buFont typeface="Wingdings" panose="05000000000000000000" pitchFamily="2" charset="2"/>
              <a:buChar char="ü"/>
            </a:pPr>
            <a:r>
              <a:rPr lang="el-GR" dirty="0" smtClean="0"/>
              <a:t>Ποια τα κριτήρια ταξινόμησης της διγλωσσίας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 (2 από 2)</a:t>
            </a:r>
            <a:endParaRPr lang="el-GR"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l-GR" dirty="0" smtClean="0"/>
              <a:t>Τι προγράμματα δίγλωσσης εκπαίδευσης υπάρχουν και ποια η αποτελεσματικότητά τους</a:t>
            </a:r>
          </a:p>
          <a:p>
            <a:pPr>
              <a:buFont typeface="Wingdings" panose="05000000000000000000" pitchFamily="2" charset="2"/>
              <a:buChar char="ü"/>
            </a:pPr>
            <a:endParaRPr lang="el-GR" dirty="0" smtClean="0"/>
          </a:p>
          <a:p>
            <a:pPr>
              <a:buFont typeface="Wingdings" panose="05000000000000000000" pitchFamily="2" charset="2"/>
              <a:buChar char="ü"/>
            </a:pPr>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459331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514350" indent="-514350">
              <a:buAutoNum type="arabicPeriod"/>
            </a:pPr>
            <a:r>
              <a:rPr lang="el-GR" dirty="0" smtClean="0"/>
              <a:t>Διγλωσσία</a:t>
            </a:r>
          </a:p>
          <a:p>
            <a:pPr marL="514350" indent="-514350">
              <a:buAutoNum type="arabicPeriod"/>
            </a:pPr>
            <a:r>
              <a:rPr lang="el-GR" dirty="0"/>
              <a:t>Παράγοντες/κριτήρια ταξινόμησης της </a:t>
            </a:r>
            <a:r>
              <a:rPr lang="el-GR" dirty="0" smtClean="0"/>
              <a:t>διγλωσσίας</a:t>
            </a:r>
          </a:p>
          <a:p>
            <a:pPr marL="514350" indent="-514350">
              <a:buAutoNum type="arabicPeriod"/>
            </a:pPr>
            <a:r>
              <a:rPr lang="el-GR" dirty="0" smtClean="0"/>
              <a:t>Δίγλωσση εκπαίδευση</a:t>
            </a:r>
          </a:p>
          <a:p>
            <a:pPr marL="514350" indent="-514350">
              <a:buAutoNum type="arabicPeriod"/>
            </a:pPr>
            <a:r>
              <a:rPr lang="el-GR" dirty="0"/>
              <a:t>Διγλωσσία: Η Περίπτωση της </a:t>
            </a:r>
            <a:r>
              <a:rPr lang="el-GR" dirty="0" err="1"/>
              <a:t>Φωνημικής</a:t>
            </a:r>
            <a:r>
              <a:rPr lang="el-GR" dirty="0"/>
              <a:t> Συνειδητοποίησης στην Προσχολική Ηλικία</a:t>
            </a:r>
          </a:p>
        </p:txBody>
      </p:sp>
      <p:sp>
        <p:nvSpPr>
          <p:cNvPr id="4" name="Slide Number Placeholder 3"/>
          <p:cNvSpPr>
            <a:spLocks noGrp="1"/>
          </p:cNvSpPr>
          <p:nvPr>
            <p:ph type="sldNum" sz="quarter" idx="12"/>
          </p:nvPr>
        </p:nvSpPr>
        <p:spPr/>
        <p:txBody>
          <a:bodyPr/>
          <a:lstStyle/>
          <a:p>
            <a:fld id="{95390251-5B84-4D2F-A9C7-1C62C4738B3F}" type="slidenum">
              <a:rPr lang="el-GR" smtClean="0"/>
              <a:pPr/>
              <a:t>7</a:t>
            </a:fld>
            <a:endParaRPr lang="el-GR"/>
          </a:p>
        </p:txBody>
      </p:sp>
    </p:spTree>
    <p:extLst>
      <p:ext uri="{BB962C8B-B14F-4D97-AF65-F5344CB8AC3E}">
        <p14:creationId xmlns:p14="http://schemas.microsoft.com/office/powerpoint/2010/main" val="3740840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Δ(υ)</a:t>
            </a:r>
            <a:r>
              <a:rPr lang="el-GR" dirty="0" err="1" smtClean="0"/>
              <a:t>ιγλωσσία</a:t>
            </a:r>
            <a:endParaRPr lang="el-GR" dirty="0"/>
          </a:p>
        </p:txBody>
      </p:sp>
      <p:pic>
        <p:nvPicPr>
          <p:cNvPr id="2" name="Εικόνα 1"/>
          <p:cNvPicPr>
            <a:picLocks noChangeAspect="1"/>
          </p:cNvPicPr>
          <p:nvPr/>
        </p:nvPicPr>
        <p:blipFill>
          <a:blip r:embed="rId3"/>
          <a:stretch>
            <a:fillRect/>
          </a:stretch>
        </p:blipFill>
        <p:spPr>
          <a:xfrm>
            <a:off x="5652120" y="2509348"/>
            <a:ext cx="1921396" cy="1075982"/>
          </a:xfrm>
          <a:prstGeom prst="rect">
            <a:avLst/>
          </a:prstGeom>
        </p:spPr>
      </p:pic>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l-GR" altLang="el-GR" dirty="0" smtClean="0"/>
              <a:t>Δ(υ)</a:t>
            </a:r>
            <a:r>
              <a:rPr lang="el-GR" altLang="el-GR" dirty="0" err="1" smtClean="0"/>
              <a:t>ιγλωσσία</a:t>
            </a:r>
            <a:endParaRPr lang="el-GR" altLang="el-GR" dirty="0"/>
          </a:p>
        </p:txBody>
      </p:sp>
      <p:sp>
        <p:nvSpPr>
          <p:cNvPr id="138243" name="Rectangle 3"/>
          <p:cNvSpPr>
            <a:spLocks noGrp="1" noChangeArrowheads="1"/>
          </p:cNvSpPr>
          <p:nvPr>
            <p:ph type="body" idx="1"/>
          </p:nvPr>
        </p:nvSpPr>
        <p:spPr/>
        <p:txBody>
          <a:bodyPr/>
          <a:lstStyle/>
          <a:p>
            <a:r>
              <a:rPr lang="el-GR" altLang="el-GR" dirty="0" smtClean="0"/>
              <a:t>	Οι σύγχρονες μελέτες έχουν αποδείξει ότι το παιδί με φυσιολογική νοητική ικανότητα μπορεί να μάθει νωρίς </a:t>
            </a:r>
            <a:r>
              <a:rPr lang="el-GR" altLang="el-GR" u="sng" dirty="0" smtClean="0"/>
              <a:t>περισσότερες από μία, ξένες γλώσσες</a:t>
            </a:r>
            <a:r>
              <a:rPr lang="el-GR" altLang="el-GR" dirty="0" smtClean="0"/>
              <a:t>, και μάλιστα να διαχωρίζει </a:t>
            </a:r>
            <a:r>
              <a:rPr lang="el-GR" altLang="el-GR" dirty="0" err="1" smtClean="0"/>
              <a:t>ποιά</a:t>
            </a:r>
            <a:r>
              <a:rPr lang="el-GR" altLang="el-GR" dirty="0" smtClean="0"/>
              <a:t> γλώσσα και σε </a:t>
            </a:r>
            <a:r>
              <a:rPr lang="el-GR" altLang="el-GR" dirty="0" err="1" smtClean="0"/>
              <a:t>ποιό</a:t>
            </a:r>
            <a:r>
              <a:rPr lang="el-GR" altLang="el-GR" dirty="0" smtClean="0"/>
              <a:t> άτομο πρέπει να την μιλάει. </a:t>
            </a:r>
          </a:p>
          <a:p>
            <a:pPr marL="0" indent="0">
              <a:buNone/>
            </a:pPr>
            <a:endParaRPr lang="en-GB" altLang="el-GR" dirty="0"/>
          </a:p>
        </p:txBody>
      </p:sp>
    </p:spTree>
    <p:extLst>
      <p:ext uri="{BB962C8B-B14F-4D97-AF65-F5344CB8AC3E}">
        <p14:creationId xmlns:p14="http://schemas.microsoft.com/office/powerpoint/2010/main" val="29660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4329</TotalTime>
  <Words>1889</Words>
  <Application>Microsoft Office PowerPoint</Application>
  <PresentationFormat>Προβολή στην οθόνη (16:10)</PresentationFormat>
  <Paragraphs>177</Paragraphs>
  <Slides>47</Slides>
  <Notes>14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47</vt:i4>
      </vt:variant>
    </vt:vector>
  </HeadingPairs>
  <TitlesOfParts>
    <vt:vector size="51" baseType="lpstr">
      <vt:lpstr>Arial</vt:lpstr>
      <vt:lpstr>Calibri</vt:lpstr>
      <vt:lpstr>Wingdings</vt:lpstr>
      <vt:lpstr>Θέμα του Office</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 (1 από 2)</vt:lpstr>
      <vt:lpstr>Σκοποί  ενότητας (2 από 2)</vt:lpstr>
      <vt:lpstr>Περιεχόμενα ενότητας</vt:lpstr>
      <vt:lpstr>Δ(υ)ιγλωσσία</vt:lpstr>
      <vt:lpstr>Δ(υ)ιγλωσσία</vt:lpstr>
      <vt:lpstr>«ΔΙΓΛΩΣΣΙΑ»</vt:lpstr>
      <vt:lpstr>Απόψεις (1 από 2):</vt:lpstr>
      <vt:lpstr>Απόψεις (2 από 2):</vt:lpstr>
      <vt:lpstr>Κατ’ επέκτασιν,</vt:lpstr>
      <vt:lpstr>Ωστόσο :</vt:lpstr>
      <vt:lpstr> Επισήμανση:  </vt:lpstr>
      <vt:lpstr>Αρχή της αναπτυξιακής αλληλεξάρτησης (Cummins, 1981):</vt:lpstr>
      <vt:lpstr> κοινοί μηχανισμοί δίγλωσσης και μονόγλωσσης ανάπτυξης  </vt:lpstr>
      <vt:lpstr>Το παράδειγμα της Hildegard  (1 από 2):</vt:lpstr>
      <vt:lpstr>Το παράδειγμα της Hildegard  (2 από 2):</vt:lpstr>
      <vt:lpstr>Τυπολογία διγλωσσίας:</vt:lpstr>
      <vt:lpstr>Παράγοντες/κριτήρια ταξινόμησης της διγλωσσίας:</vt:lpstr>
      <vt:lpstr>Γλωσσολογικά κριτήρια (Uriel Weinreich, 1964) (1 από 3):</vt:lpstr>
      <vt:lpstr>Γλωσσολογικά κριτήρια (Uriel Weinreich, 1964) (2 από 3):</vt:lpstr>
      <vt:lpstr>Γλωσσολογικά κριτήρια (Uriel Weinreich, 1964) (3 από 3):</vt:lpstr>
      <vt:lpstr>Κοινωνικά κριτήρια  (Τριάρχη-Herrmann, 2000) (1 από 4): </vt:lpstr>
      <vt:lpstr>Κοινωνικά κριτήρια  (Τριάρχη-Herrmann, 2000) (2 από 4): </vt:lpstr>
      <vt:lpstr>Κοινωνικά κριτήρια  (Τριάρχη-Herrmann, 2000) (3 από 4): </vt:lpstr>
      <vt:lpstr>Κοινωνικά κριτήρια  (Τριάρχη-Herrmann, 2000) (4 από 4): </vt:lpstr>
      <vt:lpstr>ΔΙΓΛΩΣΣΗ ΕΚΠΑΙΔΕΥΣΗ (1 από 4) </vt:lpstr>
      <vt:lpstr>ΔΙΓΛΩΣΣΗ ΕΚΠΑΙΔΕΥΣΗ(2 από 4) </vt:lpstr>
      <vt:lpstr>ΔΙΓΛΩΣΣΗ ΕΚΠΑΙΔΕΥΣΗ(3 από 4) </vt:lpstr>
      <vt:lpstr>ΔΙΓΛΩΣΣΗ ΕΚΠΑΙΔΕΥΣΗ(4 από 4) </vt:lpstr>
      <vt:lpstr>Αποτελεσματικότητα προγραμμάτων εκπαίδευσης δίγλωσσων (1 από 2):</vt:lpstr>
      <vt:lpstr>Αποτελεσματικότητα προγραμμάτων εκπαίδευσης δίγλωσσων (2 από 2):</vt:lpstr>
      <vt:lpstr>  </vt:lpstr>
      <vt:lpstr>Σύγκριση των επιδόσεων δίγλωσσων/ μονόγλωσσων νηπίων 5-6 ετών(1 από 3): </vt:lpstr>
      <vt:lpstr>Σύγκριση των επιδόσεων δίγλωσσων/ μονόγλωσσων 5-6 ετών(2 από 3): </vt:lpstr>
      <vt:lpstr>Σύγκριση των επιδόσεων δίγλωσσων/ μονόγλωσσων νηπίων 5-6 ετών(3 από 3)</vt:lpstr>
      <vt:lpstr>ΣΥΜΠΕΡΑΣΜΑΤΑ (1 από 2)</vt:lpstr>
      <vt:lpstr>ΣΥΜΠΕΡΑΣΜΑΤΑ (2 από 2)</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373</cp:revision>
  <dcterms:created xsi:type="dcterms:W3CDTF">2012-09-06T09:03:05Z</dcterms:created>
  <dcterms:modified xsi:type="dcterms:W3CDTF">2015-11-14T09:05:56Z</dcterms:modified>
</cp:coreProperties>
</file>