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9" r:id="rId3"/>
    <p:sldId id="257" r:id="rId4"/>
    <p:sldId id="259" r:id="rId5"/>
    <p:sldId id="261" r:id="rId6"/>
    <p:sldId id="354" r:id="rId7"/>
    <p:sldId id="262" r:id="rId8"/>
    <p:sldId id="352" r:id="rId9"/>
    <p:sldId id="353" r:id="rId10"/>
    <p:sldId id="343" r:id="rId11"/>
    <p:sldId id="296" r:id="rId12"/>
    <p:sldId id="331" r:id="rId13"/>
    <p:sldId id="297" r:id="rId14"/>
    <p:sldId id="332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33" r:id="rId25"/>
    <p:sldId id="307" r:id="rId26"/>
    <p:sldId id="308" r:id="rId27"/>
    <p:sldId id="334" r:id="rId28"/>
    <p:sldId id="309" r:id="rId29"/>
    <p:sldId id="310" r:id="rId30"/>
    <p:sldId id="311" r:id="rId31"/>
    <p:sldId id="312" r:id="rId32"/>
    <p:sldId id="336" r:id="rId33"/>
    <p:sldId id="313" r:id="rId34"/>
    <p:sldId id="314" r:id="rId35"/>
    <p:sldId id="315" r:id="rId36"/>
    <p:sldId id="337" r:id="rId37"/>
    <p:sldId id="316" r:id="rId38"/>
    <p:sldId id="317" r:id="rId39"/>
    <p:sldId id="338" r:id="rId40"/>
    <p:sldId id="318" r:id="rId41"/>
    <p:sldId id="339" r:id="rId42"/>
    <p:sldId id="319" r:id="rId43"/>
    <p:sldId id="340" r:id="rId44"/>
    <p:sldId id="320" r:id="rId45"/>
    <p:sldId id="341" r:id="rId46"/>
    <p:sldId id="321" r:id="rId47"/>
    <p:sldId id="322" r:id="rId48"/>
    <p:sldId id="344" r:id="rId49"/>
    <p:sldId id="323" r:id="rId50"/>
    <p:sldId id="345" r:id="rId51"/>
    <p:sldId id="324" r:id="rId52"/>
    <p:sldId id="346" r:id="rId53"/>
    <p:sldId id="325" r:id="rId54"/>
    <p:sldId id="347" r:id="rId55"/>
    <p:sldId id="326" r:id="rId56"/>
    <p:sldId id="327" r:id="rId57"/>
    <p:sldId id="348" r:id="rId58"/>
    <p:sldId id="328" r:id="rId59"/>
    <p:sldId id="349" r:id="rId60"/>
    <p:sldId id="329" r:id="rId61"/>
    <p:sldId id="350" r:id="rId62"/>
    <p:sldId id="330" r:id="rId63"/>
    <p:sldId id="290" r:id="rId64"/>
    <p:sldId id="351" r:id="rId65"/>
    <p:sldId id="355" r:id="rId66"/>
    <p:sldId id="292" r:id="rId67"/>
    <p:sldId id="293" r:id="rId68"/>
    <p:sldId id="294" r:id="rId69"/>
    <p:sldId id="295" r:id="rId70"/>
    <p:sldId id="280" r:id="rId71"/>
  </p:sldIdLst>
  <p:sldSz cx="9144000" cy="5715000" type="screen16x10"/>
  <p:notesSz cx="6858000" cy="9144000"/>
  <p:custDataLst>
    <p:tags r:id="rId7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Ελένη Τσάνταλη" initials="ΕΤ" lastIdx="3" clrIdx="1">
    <p:extLst>
      <p:ext uri="{19B8F6BF-5375-455C-9EA6-DF929625EA0E}">
        <p15:presenceInfo xmlns:p15="http://schemas.microsoft.com/office/powerpoint/2012/main" userId="ca97fe87154994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8" autoAdjust="0"/>
    <p:restoredTop sz="99309" autoAdjust="0"/>
  </p:normalViewPr>
  <p:slideViewPr>
    <p:cSldViewPr>
      <p:cViewPr varScale="1">
        <p:scale>
          <a:sx n="89" d="100"/>
          <a:sy n="89" d="100"/>
        </p:scale>
        <p:origin x="36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6T18:48:25.640" idx="1">
    <p:pos x="1500" y="3115"/>
    <p:text>Τα συμπτώματα δεν οφείλονται σε φυσιολογικό πένθος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16T19:06:06.550" idx="3">
    <p:pos x="1896" y="2602"/>
    <p:text>Ανθεκτικότητα; 
Προστατευτική δράση παραδοσιακών αξιών;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29/09/2015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49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16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41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5942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56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Ψυχοπαθολογία Ενηλίκων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</a:t>
            </a:r>
            <a:r>
              <a:rPr lang="el-GR" sz="1000" b="0" dirty="0" smtClean="0">
                <a:solidFill>
                  <a:schemeClr val="bg1"/>
                </a:solidFill>
              </a:rPr>
              <a:t>Ενότητα</a:t>
            </a:r>
            <a:r>
              <a:rPr lang="el-GR" sz="1000" b="0" baseline="0" dirty="0" smtClean="0">
                <a:solidFill>
                  <a:schemeClr val="bg1"/>
                </a:solidFill>
              </a:rPr>
              <a:t> 3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</a:t>
            </a:r>
            <a:r>
              <a:rPr lang="el-GR" sz="1000" dirty="0" err="1" smtClean="0">
                <a:solidFill>
                  <a:schemeClr val="bg1"/>
                </a:solidFill>
              </a:rPr>
              <a:t>Λογοθεραπείας</a:t>
            </a:r>
            <a:r>
              <a:rPr lang="en-US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mentalphysiology.gr/UserFiles/Research/psyYgeia/Diataraxes_diathesis.pdf" TargetMode="External"/><Relationship Id="rId7" Type="http://schemas.openxmlformats.org/officeDocument/2006/relationships/hyperlink" Target="http://web.stanford.edu/group/co-sign/Sussman.pdf" TargetMode="External"/><Relationship Id="rId2" Type="http://schemas.openxmlformats.org/officeDocument/2006/relationships/hyperlink" Target="http://www.klimaka.org.gr/js/index.php/homepage-psyxiki-geia/mental-illnesses/diataraxes-diathe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a.org/monitor/2008/10/disorders.aspx" TargetMode="External"/><Relationship Id="rId5" Type="http://schemas.openxmlformats.org/officeDocument/2006/relationships/hyperlink" Target="http://www.epipsi.gr/dipoliki/kli.php" TargetMode="External"/><Relationship Id="rId4" Type="http://schemas.openxmlformats.org/officeDocument/2006/relationships/hyperlink" Target="ftp://ftp.soc.uoc.gr/students/KLIPS108/KEFALAIO8.doc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02" TargetMode="Externa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Ψυχοπαθολογία Ενηλίκων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3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Διαταραχές Διάθεσης</a:t>
            </a:r>
          </a:p>
          <a:p>
            <a:endParaRPr lang="el-GR" sz="2800" dirty="0" smtClean="0"/>
          </a:p>
          <a:p>
            <a:r>
              <a:rPr lang="el-GR" sz="2800" dirty="0" smtClean="0"/>
              <a:t>Σιαφάκα Βασιλική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Διαταραχές Διάθεσης</a:t>
            </a:r>
            <a:endParaRPr lang="el-GR" dirty="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Διαταραχές της Διάθεσης</a:t>
            </a:r>
            <a:r>
              <a:rPr lang="en-US" sz="3600" dirty="0" smtClean="0"/>
              <a:t>-</a:t>
            </a:r>
            <a:r>
              <a:rPr lang="el-GR" sz="3600" dirty="0" smtClean="0"/>
              <a:t>εισαγωγικά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4071966"/>
          </a:xfrm>
        </p:spPr>
        <p:txBody>
          <a:bodyPr>
            <a:noAutofit/>
          </a:bodyPr>
          <a:lstStyle/>
          <a:p>
            <a:r>
              <a:rPr lang="el-GR" sz="2800" dirty="0" smtClean="0"/>
              <a:t>Χαρακτηρίζονται από διαταραχές στο συναίσθημα, οι οποίες καθιστούν το άτομο ανίκανο να λειτουργήσει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Κυμαίνονται από την κατάθλιψη, με ακραία θλίψη και αποδέσμευση από τη ζωή έως τη μανία, με ευφορία και ευερεθιστότητα</a:t>
            </a:r>
          </a:p>
          <a:p>
            <a:pPr algn="r">
              <a:buNone/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4280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Διαταραχές της Διάθεσης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Δυο γενικοί τύποι </a:t>
            </a:r>
            <a:r>
              <a:rPr lang="el-GR" sz="2800" dirty="0"/>
              <a:t>διαταραχών της διάθεσης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1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 χαρακτηρίζεται </a:t>
            </a:r>
            <a:r>
              <a:rPr lang="el-GR" sz="2800" dirty="0"/>
              <a:t>μόνο από </a:t>
            </a:r>
            <a:r>
              <a:rPr lang="el-GR" sz="2800" b="1" dirty="0"/>
              <a:t>καταθλιπτικά 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        </a:t>
            </a:r>
            <a:r>
              <a:rPr lang="el-GR" sz="2800" dirty="0" smtClean="0"/>
              <a:t>συμπτώματα</a:t>
            </a:r>
            <a:br>
              <a:rPr lang="el-GR" sz="2800" dirty="0" smtClean="0"/>
            </a:b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smtClean="0"/>
              <a:t>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 χαρακτηρίζεται </a:t>
            </a:r>
            <a:r>
              <a:rPr lang="el-GR" sz="2800" dirty="0"/>
              <a:t>από </a:t>
            </a:r>
            <a:r>
              <a:rPr lang="el-GR" sz="2800" b="1" dirty="0"/>
              <a:t>μανιακά</a:t>
            </a:r>
            <a:r>
              <a:rPr lang="el-GR" sz="2800" dirty="0"/>
              <a:t> συμπτώματα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509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Κλινική περιγραφή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800" b="1" dirty="0" smtClean="0"/>
              <a:t>Δυο γενικοί τύποι </a:t>
            </a:r>
            <a:r>
              <a:rPr lang="el-GR" sz="2800" dirty="0" smtClean="0"/>
              <a:t>των διαταραχών της διάθεσης:</a:t>
            </a:r>
            <a:br>
              <a:rPr lang="el-GR" sz="2800" dirty="0" smtClean="0"/>
            </a:br>
            <a:r>
              <a:rPr lang="el-GR" sz="2800" dirty="0" smtClean="0"/>
              <a:t>1. </a:t>
            </a:r>
            <a:r>
              <a:rPr lang="el-GR" sz="2800" b="1" dirty="0" smtClean="0"/>
              <a:t>Καταθλιπτικές διαταραχές</a:t>
            </a:r>
            <a:br>
              <a:rPr lang="el-GR" sz="2800" b="1" dirty="0" smtClean="0"/>
            </a:br>
            <a:r>
              <a:rPr lang="el-GR" sz="2800" b="1" dirty="0" smtClean="0"/>
              <a:t>    </a:t>
            </a:r>
            <a:r>
              <a:rPr lang="el-GR" sz="2800" dirty="0" smtClean="0"/>
              <a:t>Περιλαμβάνονται: η </a:t>
            </a:r>
            <a:r>
              <a:rPr lang="el-GR" sz="2800" b="1" dirty="0" smtClean="0"/>
              <a:t>μείζων κατάθλιψη </a:t>
            </a:r>
            <a:r>
              <a:rPr lang="el-GR" sz="2800" dirty="0" smtClean="0"/>
              <a:t>και η   </a:t>
            </a:r>
            <a:br>
              <a:rPr lang="el-GR" sz="2800" dirty="0" smtClean="0"/>
            </a:br>
            <a:r>
              <a:rPr lang="el-GR" sz="2800" dirty="0" smtClean="0"/>
              <a:t>    </a:t>
            </a:r>
            <a:r>
              <a:rPr lang="el-GR" sz="2800" b="1" dirty="0" smtClean="0"/>
              <a:t>δυσθυμία</a:t>
            </a:r>
          </a:p>
          <a:p>
            <a:pPr marL="446088" indent="-84138">
              <a:buNone/>
            </a:pPr>
            <a:r>
              <a:rPr lang="el-GR" sz="2800" dirty="0" smtClean="0"/>
              <a:t>2. </a:t>
            </a:r>
            <a:r>
              <a:rPr lang="el-GR" sz="2800" b="1" dirty="0" smtClean="0"/>
              <a:t>Διπολικές διαταραχές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   Περιλαμβάνονται: </a:t>
            </a:r>
            <a:br>
              <a:rPr lang="el-GR" sz="2800" dirty="0" smtClean="0"/>
            </a:br>
            <a:r>
              <a:rPr lang="el-GR" sz="2800" dirty="0" smtClean="0"/>
              <a:t>   α. η διπολική διαταραχή Ι</a:t>
            </a:r>
            <a:br>
              <a:rPr lang="el-GR" sz="2800" dirty="0" smtClean="0"/>
            </a:br>
            <a:r>
              <a:rPr lang="el-GR" sz="2800" dirty="0" smtClean="0"/>
              <a:t>   β. η διπολική διαταραχή ΙΙ </a:t>
            </a:r>
            <a:br>
              <a:rPr lang="el-GR" sz="2800" dirty="0" smtClean="0"/>
            </a:br>
            <a:r>
              <a:rPr lang="el-GR" sz="2800" dirty="0" smtClean="0"/>
              <a:t>   γ. η κυκλοθυμική διαταραχή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1663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114300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 Μείζονα Καταθλιπτική Διαταραχή </a:t>
            </a:r>
            <a:br>
              <a:rPr lang="el-GR" dirty="0" smtClean="0"/>
            </a:br>
            <a:r>
              <a:rPr lang="el-GR" dirty="0" smtClean="0"/>
              <a:t>(1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Κριτήρια για τη μείζονα καταθλιπτική διαταραχή</a:t>
            </a:r>
            <a:r>
              <a:rPr lang="el-GR" sz="28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Θλιμμένη διάθεση ή απώλεια της ευχαρίστησης σε συνηθισμένες δραστηριότητες</a:t>
            </a:r>
            <a:br>
              <a:rPr lang="el-GR" sz="2800" dirty="0" smtClean="0"/>
            </a:b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28857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 Μείζονα Καταθλιπτική Διαταραχή</a:t>
            </a:r>
            <a:br>
              <a:rPr lang="el-GR" dirty="0" smtClean="0"/>
            </a:br>
            <a:r>
              <a:rPr lang="el-GR" dirty="0" smtClean="0"/>
              <a:t> (2 από 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tabLst>
                <a:tab pos="265113" algn="l"/>
              </a:tabLst>
            </a:pPr>
            <a:r>
              <a:rPr lang="el-GR" sz="2800" b="1" dirty="0" smtClean="0">
                <a:sym typeface="Wingdings 2"/>
              </a:rPr>
              <a:t> </a:t>
            </a:r>
            <a:r>
              <a:rPr lang="el-GR" sz="2800" u="sng" dirty="0" smtClean="0"/>
              <a:t>Τουλάχιστον 4 από τα παρακάτω κριτήρια: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>
                <a:sym typeface="Wingdings 2"/>
              </a:rPr>
              <a:t> </a:t>
            </a:r>
            <a:r>
              <a:rPr lang="el-GR" sz="2800" dirty="0" smtClean="0"/>
              <a:t>Δυσκολία στον ύπνο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Ψυχοκινητική επιβράδυνση ή διέγερση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Διαταραχές της όρεξης (μείωση ή αύξηση)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Απώλεια της ενέργειας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Αισθήματα αναξιότητας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Δυσκολία στη συγκέντρωση από σκέψη/ λήψη </a:t>
            </a:r>
            <a:br>
              <a:rPr lang="el-GR" sz="2800" dirty="0" smtClean="0"/>
            </a:br>
            <a:r>
              <a:rPr lang="el-GR" sz="2800" dirty="0" smtClean="0"/>
              <a:t>      αποφάσεων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Επανειλημμένες σκέψεις θανάτου ή αυτοκτονίας </a:t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7729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85819"/>
          </a:xfrm>
        </p:spPr>
        <p:txBody>
          <a:bodyPr>
            <a:noAutofit/>
          </a:bodyPr>
          <a:lstStyle/>
          <a:p>
            <a:r>
              <a:rPr lang="el-GR" sz="4000" dirty="0" smtClean="0"/>
              <a:t>1. Μείζονα Καταθλιπτική Διαταραχή </a:t>
            </a:r>
            <a:br>
              <a:rPr lang="el-GR" sz="4000" dirty="0" smtClean="0"/>
            </a:br>
            <a:r>
              <a:rPr lang="el-GR" sz="4000" dirty="0" smtClean="0"/>
              <a:t>(3 από 5)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85865"/>
            <a:ext cx="8229600" cy="4214842"/>
          </a:xfrm>
        </p:spPr>
        <p:txBody>
          <a:bodyPr>
            <a:noAutofit/>
          </a:bodyPr>
          <a:lstStyle/>
          <a:p>
            <a:pPr marL="811213" indent="-274638">
              <a:buNone/>
              <a:tabLst>
                <a:tab pos="536575" algn="l"/>
              </a:tabLst>
            </a:pPr>
            <a:r>
              <a:rPr lang="el-GR" sz="2800" dirty="0" smtClean="0">
                <a:sym typeface="Wingdings 2"/>
              </a:rPr>
              <a:t> </a:t>
            </a:r>
            <a:r>
              <a:rPr lang="el-GR" sz="2800" dirty="0" smtClean="0"/>
              <a:t>Τα συμπτώματα είναι παρόντα σχεδόν καθημερινά, κατά το μεγαλύτερο διάστημα της ημέρας για τουλάχιστον </a:t>
            </a:r>
            <a:r>
              <a:rPr lang="el-GR" sz="2800" b="1" dirty="0" smtClean="0"/>
              <a:t>δυο εβδομάδες</a:t>
            </a:r>
            <a:endParaRPr lang="el-GR" sz="2800" dirty="0" smtClean="0"/>
          </a:p>
          <a:p>
            <a:pPr marL="811213" indent="-274638">
              <a:buFont typeface="Wingdings 2"/>
              <a:buChar char="P"/>
              <a:tabLst>
                <a:tab pos="536575" algn="l"/>
              </a:tabLst>
            </a:pPr>
            <a:r>
              <a:rPr lang="el-GR" sz="2800" dirty="0" smtClean="0"/>
              <a:t>Τα συμπτώματα προκαλούν σημαντική </a:t>
            </a:r>
            <a:r>
              <a:rPr lang="el-GR" sz="2800" b="1" dirty="0" smtClean="0"/>
              <a:t>δυσφορία</a:t>
            </a:r>
            <a:r>
              <a:rPr lang="el-GR" sz="2800" dirty="0" smtClean="0"/>
              <a:t> ή έκπτωση στη </a:t>
            </a:r>
            <a:r>
              <a:rPr lang="el-GR" sz="2800" b="1" dirty="0" smtClean="0"/>
              <a:t>λειτουργικότητα </a:t>
            </a:r>
            <a:r>
              <a:rPr lang="el-GR" sz="2800" dirty="0" smtClean="0"/>
              <a:t>του ατόμου</a:t>
            </a:r>
            <a:endParaRPr lang="en-US" sz="2800" dirty="0" smtClean="0"/>
          </a:p>
          <a:p>
            <a:pPr marL="811213" indent="-274638">
              <a:buFont typeface="Wingdings 2"/>
              <a:buChar char="P"/>
              <a:tabLst>
                <a:tab pos="536575" algn="l"/>
              </a:tabLst>
            </a:pPr>
            <a:r>
              <a:rPr lang="el-GR" sz="2800" dirty="0" smtClean="0"/>
              <a:t>Τα συμπτώματα δεν οφείλονται σε φυσιολογικό πένθος</a:t>
            </a:r>
          </a:p>
          <a:p>
            <a:pPr marL="811213" indent="-274638" algn="r">
              <a:buNone/>
              <a:tabLst>
                <a:tab pos="536575" algn="l"/>
              </a:tabLst>
            </a:pP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811213" indent="-274638" algn="r">
              <a:buNone/>
              <a:tabLst>
                <a:tab pos="536575" algn="l"/>
              </a:tabLst>
            </a:pP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7311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Μείζονα Καταθλιπτική Διαταραχή</a:t>
            </a:r>
            <a:br>
              <a:rPr lang="el-GR" dirty="0" smtClean="0"/>
            </a:br>
            <a:r>
              <a:rPr lang="el-GR" dirty="0" smtClean="0"/>
              <a:t>(4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Σωματικά συμπτώματα της κατάθλιψης: κόπωση,  χαμηλή ενεργητικότητα, σωματικές ενοχλήσεις, πόνοι (χωρίς εμφανή οργανική αιτία)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Αποκαλείται επεισοδιακή </a:t>
            </a:r>
            <a:r>
              <a:rPr lang="el-GR" sz="2800" dirty="0" err="1" smtClean="0"/>
              <a:t>δχ</a:t>
            </a:r>
            <a:r>
              <a:rPr lang="el-GR" sz="2800" dirty="0" smtClean="0"/>
              <a:t>, γιατί τα συμπτώματα τείνουν να παρουσιάζονται για κάποιο διάστημα και μετά να εξαφανίζονται</a:t>
            </a:r>
          </a:p>
        </p:txBody>
      </p:sp>
    </p:spTree>
    <p:extLst>
      <p:ext uri="{BB962C8B-B14F-4D97-AF65-F5344CB8AC3E}">
        <p14:creationId xmlns:p14="http://schemas.microsoft.com/office/powerpoint/2010/main" val="363428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42860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l-GR" dirty="0"/>
              <a:t>Μείζονα καταθλιπτική </a:t>
            </a:r>
            <a:r>
              <a:rPr lang="el-GR" dirty="0" smtClean="0"/>
              <a:t>διαταραχή</a:t>
            </a:r>
            <a:br>
              <a:rPr lang="el-GR" dirty="0" smtClean="0"/>
            </a:br>
            <a:r>
              <a:rPr lang="el-GR" dirty="0" smtClean="0"/>
              <a:t>(5 από 5)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Ένα επεισόδιο που δε θα αντιμετωπιστεί θεραπευτικά έχει διάρκεια πάνω από </a:t>
            </a:r>
            <a:r>
              <a:rPr lang="el-GR" sz="2800" b="1" dirty="0" smtClean="0"/>
              <a:t>πέντε μήνες</a:t>
            </a:r>
          </a:p>
          <a:p>
            <a:r>
              <a:rPr lang="el-GR" sz="2800" dirty="0" smtClean="0"/>
              <a:t>Ο μέσος όρος επεισοδίων είναι τέσσερα</a:t>
            </a:r>
          </a:p>
          <a:p>
            <a:r>
              <a:rPr lang="el-GR" sz="2800" dirty="0" smtClean="0"/>
              <a:t>Σε μικρό ποσοστό η κατάθλιψη γίνεται χρόνια (το άτομο δεν επανέρχεται πλήρως στο προηγούμενο επίπεδο λειτουργικότητας)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4442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357169"/>
            <a:ext cx="8229600" cy="824195"/>
          </a:xfrm>
        </p:spPr>
        <p:txBody>
          <a:bodyPr>
            <a:normAutofit/>
          </a:bodyPr>
          <a:lstStyle/>
          <a:p>
            <a:r>
              <a:rPr lang="el-GR" sz="4000" dirty="0" err="1"/>
              <a:t>Δυσθυμική</a:t>
            </a:r>
            <a:r>
              <a:rPr lang="el-GR" sz="4000" dirty="0"/>
              <a:t> </a:t>
            </a:r>
            <a:r>
              <a:rPr lang="el-GR" sz="4000" dirty="0" smtClean="0"/>
              <a:t>Διαταραχή (1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52892"/>
          </a:xfrm>
        </p:spPr>
        <p:txBody>
          <a:bodyPr>
            <a:normAutofit fontScale="55000" lnSpcReduction="20000"/>
          </a:bodyPr>
          <a:lstStyle/>
          <a:p>
            <a:r>
              <a:rPr lang="el-GR" sz="4600" b="1" dirty="0" smtClean="0"/>
              <a:t>Κριτήρια για τη </a:t>
            </a:r>
            <a:r>
              <a:rPr lang="el-GR" sz="4600" b="1" dirty="0" err="1" smtClean="0"/>
              <a:t>Δυσθυμική</a:t>
            </a:r>
            <a:r>
              <a:rPr lang="el-GR" sz="4600" b="1" dirty="0" smtClean="0"/>
              <a:t> Διαταραχή:</a:t>
            </a:r>
            <a:r>
              <a:rPr lang="el-GR" sz="4600" dirty="0" smtClean="0"/>
              <a:t/>
            </a:r>
            <a:br>
              <a:rPr lang="el-GR" sz="4600" dirty="0" smtClean="0"/>
            </a:br>
            <a:r>
              <a:rPr lang="el-GR" sz="4500" dirty="0" smtClean="0"/>
              <a:t>Θλιμμένη διάθεση για το μεγαλύτερο μέρος του χρόνου, για ένα διάστημα </a:t>
            </a:r>
            <a:r>
              <a:rPr lang="el-GR" sz="4500" b="1" dirty="0" smtClean="0"/>
              <a:t>2 ετών</a:t>
            </a:r>
          </a:p>
          <a:p>
            <a:r>
              <a:rPr lang="el-GR" sz="4500" dirty="0" smtClean="0"/>
              <a:t>Κατά το διάστημα αυτό, εμφανίζονται τουλάχιστον </a:t>
            </a:r>
            <a:r>
              <a:rPr lang="el-GR" sz="4500" b="1" dirty="0" smtClean="0"/>
              <a:t>δυο </a:t>
            </a:r>
            <a:r>
              <a:rPr lang="el-GR" sz="4500" dirty="0" smtClean="0"/>
              <a:t>από τα παρακάτω:</a:t>
            </a:r>
            <a:br>
              <a:rPr lang="el-GR" sz="4500" dirty="0" smtClean="0"/>
            </a:br>
            <a:r>
              <a:rPr lang="el-GR" sz="4000" dirty="0" smtClean="0">
                <a:sym typeface="Wingdings 2"/>
              </a:rPr>
              <a:t>  </a:t>
            </a:r>
            <a:r>
              <a:rPr lang="el-GR" sz="4400" dirty="0" smtClean="0"/>
              <a:t>Μειωμένη όρεξη ή υπερφαγία</a:t>
            </a:r>
            <a:br>
              <a:rPr lang="el-GR" sz="4400" dirty="0" smtClean="0"/>
            </a:br>
            <a:r>
              <a:rPr lang="el-GR" sz="4400" dirty="0" smtClean="0">
                <a:sym typeface="Wingdings 2"/>
              </a:rPr>
              <a:t>  </a:t>
            </a:r>
            <a:r>
              <a:rPr lang="el-GR" sz="4400" dirty="0" err="1" smtClean="0"/>
              <a:t>Υπερυπνία</a:t>
            </a:r>
            <a:r>
              <a:rPr lang="el-GR" sz="4400" dirty="0" smtClean="0"/>
              <a:t> ή έλλειψη ύπνου</a:t>
            </a:r>
            <a:br>
              <a:rPr lang="el-GR" sz="4400" dirty="0" smtClean="0"/>
            </a:br>
            <a:r>
              <a:rPr lang="el-GR" sz="4400" dirty="0" smtClean="0">
                <a:sym typeface="Wingdings 2"/>
              </a:rPr>
              <a:t>  </a:t>
            </a:r>
            <a:r>
              <a:rPr lang="el-GR" sz="4400" dirty="0" smtClean="0"/>
              <a:t>Μειωμένη ενέργεια</a:t>
            </a:r>
            <a:br>
              <a:rPr lang="el-GR" sz="4400" dirty="0" smtClean="0"/>
            </a:br>
            <a:r>
              <a:rPr lang="el-GR" sz="4400" dirty="0" smtClean="0">
                <a:sym typeface="Wingdings 2"/>
              </a:rPr>
              <a:t>  </a:t>
            </a:r>
            <a:r>
              <a:rPr lang="el-GR" sz="4400" dirty="0" smtClean="0"/>
              <a:t>Μειωμένη αυτοεκτίμηση</a:t>
            </a:r>
            <a:br>
              <a:rPr lang="el-GR" sz="4400" dirty="0" smtClean="0"/>
            </a:br>
            <a:r>
              <a:rPr lang="el-GR" sz="4400" dirty="0" smtClean="0">
                <a:sym typeface="Wingdings 2"/>
              </a:rPr>
              <a:t>  </a:t>
            </a:r>
            <a:r>
              <a:rPr lang="el-GR" sz="4400" dirty="0" smtClean="0"/>
              <a:t>Δυσκολίες στη συγκέντρωση και στη λήψη αποφάσεων</a:t>
            </a:r>
            <a:br>
              <a:rPr lang="el-GR" sz="4400" dirty="0" smtClean="0"/>
            </a:br>
            <a:r>
              <a:rPr lang="el-GR" sz="4400" dirty="0" smtClean="0">
                <a:sym typeface="Wingdings 2"/>
              </a:rPr>
              <a:t>  </a:t>
            </a:r>
            <a:r>
              <a:rPr lang="el-GR" sz="4400" dirty="0" smtClean="0"/>
              <a:t>Απελπισία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2162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Ψυχοπαθολογία Ενηλίκων</a:t>
            </a:r>
            <a:endParaRPr lang="el-GR" b="1" dirty="0"/>
          </a:p>
          <a:p>
            <a:pPr algn="l"/>
            <a:r>
              <a:rPr lang="el-GR" sz="2800" b="1" dirty="0" smtClean="0"/>
              <a:t>Ενότητα 3:</a:t>
            </a:r>
            <a:r>
              <a:rPr lang="en-US" sz="2800" dirty="0" smtClean="0"/>
              <a:t> </a:t>
            </a:r>
            <a:r>
              <a:rPr lang="el-GR" sz="2800" dirty="0"/>
              <a:t>Διαταραχές </a:t>
            </a:r>
            <a:r>
              <a:rPr lang="el-GR" sz="2800" dirty="0" smtClean="0"/>
              <a:t>Διάθεσης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Σιαφάκα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Βασιλική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Δυσθυμική</a:t>
            </a:r>
            <a:r>
              <a:rPr lang="el-GR" dirty="0"/>
              <a:t> </a:t>
            </a:r>
            <a:r>
              <a:rPr lang="el-GR" dirty="0" smtClean="0"/>
              <a:t>Διαταραχή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Κριτήρια για τη </a:t>
            </a:r>
            <a:r>
              <a:rPr lang="el-GR" sz="3000" b="1" dirty="0" err="1" smtClean="0"/>
              <a:t>Δυσθυμική</a:t>
            </a:r>
            <a:r>
              <a:rPr lang="el-GR" sz="3000" b="1" dirty="0" smtClean="0"/>
              <a:t> Διαταραχή</a:t>
            </a:r>
            <a:r>
              <a:rPr lang="el-GR" sz="3000" dirty="0" smtClean="0"/>
              <a:t>:</a:t>
            </a:r>
            <a:br>
              <a:rPr lang="el-GR" sz="3000" dirty="0" smtClean="0"/>
            </a:br>
            <a:r>
              <a:rPr lang="el-GR" sz="3000" dirty="0" smtClean="0"/>
              <a:t>Τα συμπτώματα δεν εξαφανίζονται για περισσότερο από δυο μήνες κάθε φορά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Κατά τα δυο πρώτα χρόνια των συμπτωμάτων δεν υπήρξε μείζον καταθλιπτικό επεισόδιο</a:t>
            </a:r>
            <a:br>
              <a:rPr lang="el-GR" sz="3000" dirty="0" smtClean="0"/>
            </a:br>
            <a:endParaRPr lang="el-GR" sz="3000" dirty="0" smtClean="0"/>
          </a:p>
          <a:p>
            <a:r>
              <a:rPr lang="el-GR" sz="3000" dirty="0" smtClean="0"/>
              <a:t>Τα συμπτώματα προκαλούν σημαντική δυσφορία ή έκπτωση στη λειτουργικότητα του ατόμου</a:t>
            </a:r>
          </a:p>
          <a:p>
            <a:endParaRPr lang="el-GR" sz="3500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86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Συγκριτικός πίνακας 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4426"/>
            <a:ext cx="4040188" cy="630587"/>
          </a:xfrm>
        </p:spPr>
        <p:txBody>
          <a:bodyPr/>
          <a:lstStyle/>
          <a:p>
            <a:r>
              <a:rPr lang="el-GR" dirty="0" err="1" smtClean="0"/>
              <a:t>Δυσθυμική</a:t>
            </a:r>
            <a:r>
              <a:rPr lang="el-GR" dirty="0" smtClean="0"/>
              <a:t> διαταραχή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600" dirty="0" smtClean="0"/>
              <a:t>2 χρόνια</a:t>
            </a:r>
          </a:p>
          <a:p>
            <a:r>
              <a:rPr lang="el-GR" sz="2600" dirty="0" smtClean="0"/>
              <a:t>Καταθλιπτική διάθεση</a:t>
            </a:r>
          </a:p>
          <a:p>
            <a:r>
              <a:rPr lang="el-GR" sz="2600" dirty="0" smtClean="0"/>
              <a:t>2 επιπλέον συμπτώματα</a:t>
            </a:r>
          </a:p>
          <a:p>
            <a:r>
              <a:rPr lang="el-GR" sz="2600" dirty="0" smtClean="0"/>
              <a:t>Περισσότερα γνωσιακά</a:t>
            </a:r>
          </a:p>
          <a:p>
            <a:r>
              <a:rPr lang="el-GR" sz="2600" dirty="0" smtClean="0"/>
              <a:t>Η ήπια έναρξη μπορεί να ακολουθείται μετά τα 2 χρόνια από μείζονα κατάθλιψη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Μείζον καταθλιπτική διαταραχή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sz="3600" dirty="0" smtClean="0"/>
              <a:t>2 εβδομάδες</a:t>
            </a:r>
          </a:p>
          <a:p>
            <a:r>
              <a:rPr lang="el-GR" sz="3600" dirty="0" smtClean="0"/>
              <a:t>Καταθλιπτική διάθεση </a:t>
            </a:r>
          </a:p>
          <a:p>
            <a:r>
              <a:rPr lang="el-GR" sz="3600" dirty="0" smtClean="0"/>
              <a:t>4 επιπλέον συμπτώματα</a:t>
            </a:r>
          </a:p>
          <a:p>
            <a:r>
              <a:rPr lang="el-GR" sz="3600" dirty="0" smtClean="0"/>
              <a:t>Περισσότερα συμπτώματα από το αυτόνομο ΝΑ </a:t>
            </a:r>
          </a:p>
          <a:p>
            <a:r>
              <a:rPr lang="el-GR" sz="3600" dirty="0" smtClean="0"/>
              <a:t>Η έναρξη μπορεί να συνοδεύεται από πιο σοβαρά συμπτώματα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675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Επιδημιολογία των καταθλιπτικών διαταραχών  (1 από 4)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64333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Η μείζονα καταθλιπτική διαταραχή είναι από τις πιο διαδεδομένες ψυχιατρικές διαταραχές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Μελέτη στις ΗΠΑ: 16% των ατόμων πληροί τα κριτήρια της διάγνωσης κάποια στιγμή στη ζωή τους 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Δυσθυμία: πιο σπάνια από τη ΜΚΔ. Περίπου 2,5% των ατόμων πληροί τα κριτήρια </a:t>
            </a:r>
          </a:p>
          <a:p>
            <a:pPr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24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Επιδημιολογία των καταθλιπτικών διαταραχών (2 από 4)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Autofit/>
          </a:bodyPr>
          <a:lstStyle/>
          <a:p>
            <a:r>
              <a:rPr lang="el-GR" sz="2800" dirty="0" smtClean="0"/>
              <a:t>Η ΜΚΔ : 2 φορές συχνότερη στις γυναίκες (κοινωνικοί ρόλοι, έκθεση σε περισσότερους </a:t>
            </a:r>
            <a:r>
              <a:rPr lang="el-GR" sz="2800" dirty="0" err="1" smtClean="0"/>
              <a:t>στρεσσογόνους</a:t>
            </a:r>
            <a:r>
              <a:rPr lang="el-GR" sz="2800" dirty="0" smtClean="0"/>
              <a:t> παράγοντες)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Η ΜΚΔ : 3 φορές συχνότερη στους ανθρώπους που ζουν κάτω από το όριο της φτώχειας</a:t>
            </a:r>
          </a:p>
        </p:txBody>
      </p:sp>
    </p:spTree>
    <p:extLst>
      <p:ext uri="{BB962C8B-B14F-4D97-AF65-F5344CB8AC3E}">
        <p14:creationId xmlns:p14="http://schemas.microsoft.com/office/powerpoint/2010/main" val="1726027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/>
              <a:t>Επιδημιολογία των καταθλιπτικών διαταραχών </a:t>
            </a:r>
            <a:r>
              <a:rPr lang="el-GR" dirty="0" smtClean="0"/>
              <a:t> (3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 fontScale="92500"/>
          </a:bodyPr>
          <a:lstStyle/>
          <a:p>
            <a:r>
              <a:rPr lang="el-GR" dirty="0"/>
              <a:t>Αύξηση των ποσοστών προς τα τέλη του 20ου αι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/>
              <a:t>ηλικία εμφάνισης της </a:t>
            </a:r>
            <a:r>
              <a:rPr lang="el-GR" dirty="0" err="1"/>
              <a:t>Δχ</a:t>
            </a:r>
            <a:r>
              <a:rPr lang="el-GR" dirty="0"/>
              <a:t> μειώθηκε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/>
              <a:t>Εξήγηση</a:t>
            </a:r>
            <a:r>
              <a:rPr lang="el-GR" dirty="0"/>
              <a:t>: κοινωνικές μεταβολές </a:t>
            </a:r>
            <a:br>
              <a:rPr lang="el-GR" dirty="0"/>
            </a:br>
            <a:r>
              <a:rPr lang="el-GR" dirty="0"/>
              <a:t>(π.χ. χαλάρωση υποστηρικτικών δομών με σφιχτούς δεσμούς, όπως η οικογένεια)</a:t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25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>Επιδημιολογία των καταθλιπτικών διαταραχών  (4 από 4)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5719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Ο επιπολασμός</a:t>
            </a:r>
            <a:r>
              <a:rPr lang="el-GR" sz="2800" b="1" dirty="0" smtClean="0"/>
              <a:t> </a:t>
            </a:r>
            <a:r>
              <a:rPr lang="el-GR" sz="2800" dirty="0" smtClean="0"/>
              <a:t>της ποικίλει σημαντικά ανάμεσα στους </a:t>
            </a:r>
            <a:r>
              <a:rPr lang="el-GR" sz="2800" b="1" dirty="0" smtClean="0"/>
              <a:t>διάφορους πολιτισμούς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1.5% στην Ταϊβάν- 19% στη Βηρυτό</a:t>
            </a:r>
          </a:p>
          <a:p>
            <a:r>
              <a:rPr lang="el-GR" sz="2800" dirty="0" smtClean="0"/>
              <a:t>Διαφορές στα πολιτισμικά κριτήρια για τις αποδεκτές εκφράσεις της συναισθηματικής δυσφορίας; </a:t>
            </a:r>
            <a:br>
              <a:rPr lang="el-GR" sz="2800" dirty="0" smtClean="0"/>
            </a:br>
            <a:r>
              <a:rPr lang="el-GR" sz="2800" dirty="0" smtClean="0"/>
              <a:t>Ανθεκτικότητα; </a:t>
            </a:r>
            <a:br>
              <a:rPr lang="el-GR" sz="2800" dirty="0" smtClean="0"/>
            </a:br>
            <a:r>
              <a:rPr lang="el-GR" sz="2800" dirty="0" smtClean="0"/>
              <a:t>Προστατευτική δράση παραδοσιακών αξιών; </a:t>
            </a:r>
          </a:p>
        </p:txBody>
      </p:sp>
    </p:spTree>
    <p:extLst>
      <p:ext uri="{BB962C8B-B14F-4D97-AF65-F5344CB8AC3E}">
        <p14:creationId xmlns:p14="http://schemas.microsoft.com/office/powerpoint/2010/main" val="150608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(1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sz="3800" dirty="0" smtClean="0"/>
              <a:t>Α. </a:t>
            </a:r>
            <a:r>
              <a:rPr lang="el-GR" sz="4100" b="1" dirty="0" smtClean="0"/>
              <a:t>Διπολική Διαταραχή Ι</a:t>
            </a:r>
            <a:r>
              <a:rPr lang="el-GR" sz="4100" dirty="0" smtClean="0"/>
              <a:t/>
            </a:r>
            <a:br>
              <a:rPr lang="el-GR" sz="4100" dirty="0" smtClean="0"/>
            </a:br>
            <a:r>
              <a:rPr lang="el-GR" sz="4100" dirty="0" smtClean="0"/>
              <a:t>Β. </a:t>
            </a:r>
            <a:r>
              <a:rPr lang="el-GR" sz="4100" b="1" dirty="0" smtClean="0"/>
              <a:t>Διπολική Διαταραχή ΙΙ</a:t>
            </a:r>
            <a:br>
              <a:rPr lang="el-GR" sz="4100" b="1" dirty="0" smtClean="0"/>
            </a:br>
            <a:r>
              <a:rPr lang="el-GR" sz="4100" dirty="0" smtClean="0"/>
              <a:t>Γ. </a:t>
            </a:r>
            <a:r>
              <a:rPr lang="el-GR" sz="4100" b="1" dirty="0" smtClean="0"/>
              <a:t>Κυκλοθυμική Διαταραχή </a:t>
            </a:r>
            <a:br>
              <a:rPr lang="el-GR" sz="4100" b="1" dirty="0" smtClean="0"/>
            </a:br>
            <a:endParaRPr lang="el-GR" sz="4100" b="1" dirty="0" smtClean="0"/>
          </a:p>
          <a:p>
            <a:r>
              <a:rPr lang="el-GR" sz="4100" dirty="0" smtClean="0"/>
              <a:t>Τα συμπτώματα της </a:t>
            </a:r>
            <a:r>
              <a:rPr lang="el-GR" sz="4100" b="1" dirty="0" smtClean="0"/>
              <a:t>μανίας</a:t>
            </a:r>
            <a:r>
              <a:rPr lang="el-GR" sz="4100" dirty="0" smtClean="0"/>
              <a:t> αποτελούν το κοινό γνώρισμα και των τριών</a:t>
            </a:r>
            <a:br>
              <a:rPr lang="el-GR" sz="4100" dirty="0" smtClean="0"/>
            </a:br>
            <a:endParaRPr lang="el-GR" sz="4100" dirty="0" smtClean="0"/>
          </a:p>
          <a:p>
            <a:r>
              <a:rPr lang="el-GR" sz="4100" dirty="0" smtClean="0"/>
              <a:t>Διαφοροποιούνται με βάση τη </a:t>
            </a:r>
            <a:r>
              <a:rPr lang="el-GR" sz="4100" u="sng" dirty="0" smtClean="0"/>
              <a:t>βαρύτητα</a:t>
            </a:r>
            <a:r>
              <a:rPr lang="el-GR" sz="4100" dirty="0" smtClean="0"/>
              <a:t> και τη </a:t>
            </a:r>
            <a:r>
              <a:rPr lang="el-GR" sz="4100" u="sng" dirty="0" smtClean="0"/>
              <a:t>διάρκεια </a:t>
            </a:r>
            <a:r>
              <a:rPr lang="el-GR" sz="4100" dirty="0" smtClean="0"/>
              <a:t>των συμπτωμάτων</a:t>
            </a:r>
            <a:r>
              <a:rPr lang="el-GR" sz="4600" dirty="0" smtClean="0"/>
              <a:t/>
            </a:r>
            <a:br>
              <a:rPr lang="el-GR" sz="4600" dirty="0" smtClean="0"/>
            </a:br>
            <a:endParaRPr lang="el-GR" sz="4600" dirty="0" smtClean="0"/>
          </a:p>
        </p:txBody>
      </p:sp>
    </p:spTree>
    <p:extLst>
      <p:ext uri="{BB962C8B-B14F-4D97-AF65-F5344CB8AC3E}">
        <p14:creationId xmlns:p14="http://schemas.microsoft.com/office/powerpoint/2010/main" val="208671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(2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Γιατί αποκαλούνται </a:t>
            </a:r>
            <a:r>
              <a:rPr lang="el-GR" sz="2800" b="1" dirty="0" smtClean="0"/>
              <a:t>διπολικές</a:t>
            </a:r>
            <a:r>
              <a:rPr lang="el-GR" sz="2800" dirty="0" smtClean="0"/>
              <a:t>;</a:t>
            </a:r>
            <a:br>
              <a:rPr lang="el-GR" sz="2800" dirty="0" smtClean="0"/>
            </a:br>
            <a:r>
              <a:rPr lang="el-GR" sz="2800" dirty="0" smtClean="0"/>
              <a:t>Τα περισσότερα άτομα θα βιώσουν και συμπτώματα κατάθλιψης κατά τη διάρκεια της ζωής τους  (μανία και κατάθλιψη: αντίθετοι πόλοι)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02376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(3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8"/>
            <a:ext cx="8229600" cy="3962148"/>
          </a:xfrm>
        </p:spPr>
        <p:txBody>
          <a:bodyPr>
            <a:normAutofit fontScale="70000" lnSpcReduction="20000"/>
          </a:bodyPr>
          <a:lstStyle/>
          <a:p>
            <a:r>
              <a:rPr lang="el-GR" sz="4100" dirty="0" smtClean="0"/>
              <a:t>Α. </a:t>
            </a:r>
            <a:r>
              <a:rPr lang="el-GR" sz="4100" b="1" dirty="0" smtClean="0"/>
              <a:t>Διπολική Διαταραχή Ι</a:t>
            </a:r>
            <a:br>
              <a:rPr lang="el-GR" sz="4100" b="1" dirty="0" smtClean="0"/>
            </a:br>
            <a:r>
              <a:rPr lang="el-GR" sz="3600" dirty="0" smtClean="0"/>
              <a:t>Παλαιότερα γνωστή ως μανιοκαταθλιπτική διαταραχή </a:t>
            </a:r>
            <a:br>
              <a:rPr lang="el-GR" sz="3600" dirty="0" smtClean="0"/>
            </a:br>
            <a:r>
              <a:rPr lang="el-GR" sz="3600" dirty="0" smtClean="0"/>
              <a:t>Περιλαμβάνει </a:t>
            </a:r>
            <a:r>
              <a:rPr lang="el-GR" sz="3600" u="sng" dirty="0" smtClean="0"/>
              <a:t>ένα μοναδικό μανιακό επεισόδιο </a:t>
            </a:r>
            <a:r>
              <a:rPr lang="el-GR" sz="3600" dirty="0" smtClean="0"/>
              <a:t>ή </a:t>
            </a:r>
            <a:r>
              <a:rPr lang="el-GR" sz="3600" u="sng" dirty="0" smtClean="0"/>
              <a:t>ένα μοναδικό μεικτό επεισόδιο </a:t>
            </a:r>
            <a:r>
              <a:rPr lang="el-GR" sz="3600" dirty="0" smtClean="0"/>
              <a:t>στη διάρκεια της ζωής ενός ατόμου</a:t>
            </a:r>
            <a:br>
              <a:rPr lang="el-GR" sz="3600" dirty="0" smtClean="0"/>
            </a:br>
            <a:endParaRPr lang="el-GR" sz="3600" dirty="0" smtClean="0"/>
          </a:p>
          <a:p>
            <a:r>
              <a:rPr lang="el-GR" sz="3600" dirty="0" smtClean="0"/>
              <a:t>Β. </a:t>
            </a:r>
            <a:r>
              <a:rPr lang="el-GR" sz="3600" b="1" dirty="0" smtClean="0"/>
              <a:t>Διπολική Διαταραχή ΙΙ</a:t>
            </a:r>
            <a:br>
              <a:rPr lang="el-GR" sz="3600" b="1" dirty="0" smtClean="0"/>
            </a:br>
            <a:r>
              <a:rPr lang="el-GR" sz="3600" dirty="0" smtClean="0"/>
              <a:t>Το άτομο να έχει βιώσει τουλάχιστον </a:t>
            </a:r>
            <a:r>
              <a:rPr lang="el-GR" sz="3600" u="sng" dirty="0" smtClean="0"/>
              <a:t>ένα μείζον καταθλιπτικό επεισόδιο</a:t>
            </a:r>
            <a:r>
              <a:rPr lang="el-GR" sz="3600" dirty="0" smtClean="0"/>
              <a:t>  και τουλάχιστον </a:t>
            </a:r>
            <a:r>
              <a:rPr lang="el-GR" sz="3600" u="sng" dirty="0" smtClean="0"/>
              <a:t>ένα </a:t>
            </a:r>
            <a:r>
              <a:rPr lang="el-GR" sz="3600" u="sng" dirty="0" err="1" smtClean="0"/>
              <a:t>υπομανιακό</a:t>
            </a:r>
            <a:r>
              <a:rPr lang="el-GR" sz="3600" u="sng" dirty="0" smtClean="0"/>
              <a:t> επεισόδιο</a:t>
            </a:r>
            <a:r>
              <a:rPr lang="el-GR" sz="3600" dirty="0" smtClean="0"/>
              <a:t> (πιο ήπια μορφή διπολικής διαταραχής</a:t>
            </a:r>
            <a:r>
              <a:rPr lang="el-GR" dirty="0" smtClean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44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57150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(4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357718"/>
          </a:xfrm>
        </p:spPr>
        <p:txBody>
          <a:bodyPr>
            <a:normAutofit fontScale="32500" lnSpcReduction="20000"/>
          </a:bodyPr>
          <a:lstStyle/>
          <a:p>
            <a:r>
              <a:rPr lang="el-GR" sz="7400" b="1" dirty="0" smtClean="0"/>
              <a:t>Κριτήρια για τα Μανιακά και </a:t>
            </a:r>
            <a:r>
              <a:rPr lang="el-GR" sz="7400" b="1" dirty="0" err="1" smtClean="0"/>
              <a:t>Υπομανιακά</a:t>
            </a:r>
            <a:r>
              <a:rPr lang="el-GR" sz="7400" b="1" dirty="0" smtClean="0"/>
              <a:t> επεισόδια: </a:t>
            </a:r>
          </a:p>
          <a:p>
            <a:pPr lvl="1"/>
            <a:r>
              <a:rPr lang="el-GR" sz="7400" dirty="0" smtClean="0"/>
              <a:t>Αισθητά ανεβασμένη ή ευερέθιστη διάθεση</a:t>
            </a:r>
          </a:p>
          <a:p>
            <a:pPr lvl="1"/>
            <a:r>
              <a:rPr lang="el-GR" sz="7400" dirty="0"/>
              <a:t>Τουλάχιστον 3 από τα παρακάτω (τέσσερα αν η διάθεση είναι ευερέθιστη</a:t>
            </a:r>
            <a:r>
              <a:rPr lang="el-GR" sz="7400" dirty="0" smtClean="0"/>
              <a:t>):</a:t>
            </a:r>
          </a:p>
          <a:p>
            <a:pPr lvl="1">
              <a:buNone/>
            </a:pPr>
            <a:r>
              <a:rPr lang="el-GR" sz="7400" dirty="0" smtClean="0">
                <a:sym typeface="Wingdings 2"/>
              </a:rPr>
              <a:t>      Αύξηση της δραστηριότητας ή σωματική διέγερση</a:t>
            </a:r>
            <a:br>
              <a:rPr lang="el-GR" sz="7400" dirty="0" smtClean="0">
                <a:sym typeface="Wingdings 2"/>
              </a:rPr>
            </a:br>
            <a:r>
              <a:rPr lang="el-GR" sz="7400" dirty="0" smtClean="0">
                <a:sym typeface="Wingdings 2"/>
              </a:rPr>
              <a:t>  Ασυνήθιστη ομιλητικότητα και πολύ γρήγορη ομιλία</a:t>
            </a:r>
          </a:p>
          <a:p>
            <a:pPr lvl="1">
              <a:buNone/>
            </a:pPr>
            <a:r>
              <a:rPr lang="el-GR" sz="7400" dirty="0" smtClean="0">
                <a:sym typeface="Wingdings 2"/>
              </a:rPr>
              <a:t>      Φυγή ιδεών ή υποκειμενική εντύπωση ότι οι ιδέες  </a:t>
            </a:r>
            <a:br>
              <a:rPr lang="el-GR" sz="7400" dirty="0" smtClean="0">
                <a:sym typeface="Wingdings 2"/>
              </a:rPr>
            </a:br>
            <a:r>
              <a:rPr lang="el-GR" sz="7400" dirty="0" smtClean="0">
                <a:sym typeface="Wingdings 2"/>
              </a:rPr>
              <a:t>       «καλπάζουν»</a:t>
            </a:r>
            <a:br>
              <a:rPr lang="el-GR" sz="7400" dirty="0" smtClean="0">
                <a:sym typeface="Wingdings 2"/>
              </a:rPr>
            </a:br>
            <a:r>
              <a:rPr lang="el-GR" sz="7400" dirty="0" smtClean="0">
                <a:sym typeface="Wingdings 2"/>
              </a:rPr>
              <a:t>  Ελαττωμένη ανάγκη για ύπνο</a:t>
            </a:r>
            <a:r>
              <a:rPr lang="el-GR" sz="1400" dirty="0" smtClean="0">
                <a:sym typeface="Wingdings 2"/>
              </a:rPr>
              <a:t/>
            </a:r>
            <a:br>
              <a:rPr lang="el-GR" sz="1400" dirty="0" smtClean="0">
                <a:sym typeface="Wingdings 2"/>
              </a:rPr>
            </a:br>
            <a:r>
              <a:rPr lang="el-GR" sz="3500" dirty="0" smtClean="0"/>
              <a:t/>
            </a:r>
            <a:br>
              <a:rPr lang="el-GR" sz="3500" dirty="0" smtClean="0"/>
            </a:br>
            <a:endParaRPr lang="el-GR" sz="3600" dirty="0" smtClean="0"/>
          </a:p>
          <a:p>
            <a:pPr lvl="1">
              <a:buNone/>
            </a:pPr>
            <a:r>
              <a:rPr lang="el-GR" sz="3500" dirty="0"/>
              <a:t/>
            </a:r>
            <a:br>
              <a:rPr lang="el-GR" sz="3500" dirty="0"/>
            </a:br>
            <a:r>
              <a:rPr lang="el-GR" sz="3500" dirty="0" smtClean="0"/>
              <a:t/>
            </a:r>
            <a:br>
              <a:rPr lang="el-GR" sz="3500" dirty="0" smtClean="0"/>
            </a:br>
            <a:r>
              <a:rPr lang="el-GR" sz="3200" dirty="0" smtClean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004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28609"/>
            <a:ext cx="8229600" cy="50006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(5 από 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214842"/>
          </a:xfrm>
        </p:spPr>
        <p:txBody>
          <a:bodyPr>
            <a:normAutofit fontScale="55000" lnSpcReduction="20000"/>
          </a:bodyPr>
          <a:lstStyle/>
          <a:p>
            <a:r>
              <a:rPr lang="el-GR" sz="5100" b="1" dirty="0" smtClean="0"/>
              <a:t>Κριτήρια για τα Μανιακά και </a:t>
            </a:r>
            <a:r>
              <a:rPr lang="el-GR" sz="5100" b="1" dirty="0" err="1" smtClean="0"/>
              <a:t>Υπομανιακά</a:t>
            </a:r>
            <a:r>
              <a:rPr lang="el-GR" sz="5100" b="1" dirty="0" smtClean="0"/>
              <a:t> επεισόδια (συνέχεια):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ym typeface="Wingdings 2"/>
              </a:rPr>
              <a:t/>
            </a:r>
            <a:br>
              <a:rPr lang="el-GR" dirty="0" smtClean="0">
                <a:sym typeface="Wingdings 2"/>
              </a:rPr>
            </a:br>
            <a:r>
              <a:rPr lang="el-GR" dirty="0" smtClean="0">
                <a:sym typeface="Wingdings 2"/>
              </a:rPr>
              <a:t> </a:t>
            </a:r>
            <a:r>
              <a:rPr lang="el-GR" sz="3600" dirty="0" smtClean="0">
                <a:sym typeface="Wingdings 2"/>
              </a:rPr>
              <a:t> </a:t>
            </a:r>
            <a:r>
              <a:rPr lang="el-GR" sz="5100" dirty="0" smtClean="0">
                <a:sym typeface="Wingdings 2"/>
              </a:rPr>
              <a:t>Διογκωμένη αυτοεκτίμηση (πεποίθηση για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αυξημένες δυνάμεις – ταλέντα)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 Διάσπαση της προσοχής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 Υπερβολική εμπλοκή του ατόμου  σε ευχάριστες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δραστηριότητες (με πιθανές ανεπιθύμητες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ενέργειες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(π.χ. απερίσκεπτες σπατάλες, ριψοκίνδυνη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οδήγηση, ανάρμοστη σεξουαλική συμπεριφορά </a:t>
            </a:r>
            <a:br>
              <a:rPr lang="el-GR" sz="5100" dirty="0" smtClean="0">
                <a:sym typeface="Wingdings 2"/>
              </a:rPr>
            </a:br>
            <a:r>
              <a:rPr lang="el-GR" sz="5100" dirty="0" smtClean="0">
                <a:sym typeface="Wingdings 2"/>
              </a:rPr>
              <a:t>      - άρση αναστολών)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9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(7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Για το </a:t>
            </a:r>
            <a:r>
              <a:rPr lang="el-GR" sz="2800" b="1" dirty="0" smtClean="0"/>
              <a:t>μανιακό επεισόδιο</a:t>
            </a:r>
            <a:r>
              <a:rPr lang="el-GR" sz="28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Τα συμπτώματα διαρκούν μια εβδομάδα ή απαιτούν νοσηλεία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Τα συμπτώματα προκαλούν σημαντική δυσφορία ή έκπτωση στη λειτουργικότητα του ατόμου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11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(8 από 9)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Για το </a:t>
            </a:r>
            <a:r>
              <a:rPr lang="el-GR" sz="2800" b="1" dirty="0" err="1" smtClean="0"/>
              <a:t>υπομανιακό</a:t>
            </a:r>
            <a:r>
              <a:rPr lang="el-GR" sz="2800" dirty="0" smtClean="0"/>
              <a:t> επεισόδιο: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Τα συμπτώματα διαρκούν τουλάχιστον τέσσερις ημέρες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800" dirty="0" smtClean="0"/>
              <a:t>Η λειτουργικότητα του ατόμου είναι αναμφίβολα διαφορετική, χωρίς να παρατηρείται ιδιαίτερη έκπτωση </a:t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2068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Διπολικές Διαταραχές (9 από 9)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 smtClean="0"/>
              <a:t>Γ. Κριτήρια για την </a:t>
            </a:r>
            <a:r>
              <a:rPr lang="el-GR" sz="2800" b="1" dirty="0" smtClean="0"/>
              <a:t>Κυκλοθυμική Διαταραχή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Για τουλάχιστον </a:t>
            </a:r>
            <a:r>
              <a:rPr lang="el-GR" sz="2800" b="1" dirty="0" smtClean="0"/>
              <a:t>δυο χρόνια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 </a:t>
            </a:r>
            <a:r>
              <a:rPr lang="el-GR" sz="2800" dirty="0" smtClean="0"/>
              <a:t>Πολυάριθμα διαστήματα με </a:t>
            </a:r>
            <a:r>
              <a:rPr lang="el-GR" sz="2800" u="sng" dirty="0" err="1" smtClean="0"/>
              <a:t>υπομανιακά</a:t>
            </a:r>
            <a:r>
              <a:rPr lang="el-GR" sz="2800" dirty="0" smtClean="0"/>
              <a:t> </a:t>
            </a:r>
            <a:br>
              <a:rPr lang="el-GR" sz="2800" dirty="0" smtClean="0"/>
            </a:br>
            <a:r>
              <a:rPr lang="el-GR" sz="2800" dirty="0" smtClean="0"/>
              <a:t>     συμπτώματα που δεν πληρούν τα κριτήρια για </a:t>
            </a:r>
            <a:br>
              <a:rPr lang="el-GR" sz="2800" dirty="0" smtClean="0"/>
            </a:br>
            <a:r>
              <a:rPr lang="el-GR" sz="2800" dirty="0" smtClean="0"/>
              <a:t>     μανιακό επεισόδιο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 </a:t>
            </a:r>
            <a:r>
              <a:rPr lang="el-GR" sz="2800" dirty="0" smtClean="0"/>
              <a:t>Πολυάριθμα διαστήματα με </a:t>
            </a:r>
            <a:r>
              <a:rPr lang="el-GR" sz="2800" u="sng" dirty="0" smtClean="0"/>
              <a:t>καταθλιπτικά </a:t>
            </a:r>
            <a:br>
              <a:rPr lang="el-GR" sz="2800" u="sng" dirty="0" smtClean="0"/>
            </a:br>
            <a:r>
              <a:rPr lang="el-GR" sz="2800" dirty="0" smtClean="0"/>
              <a:t>      </a:t>
            </a:r>
            <a:r>
              <a:rPr lang="el-GR" sz="2800" u="sng" dirty="0" smtClean="0"/>
              <a:t>συμπτώματα</a:t>
            </a:r>
            <a:r>
              <a:rPr lang="el-GR" sz="2800" dirty="0" smtClean="0"/>
              <a:t>  που δεν πληρούν τα κριτήρια για </a:t>
            </a:r>
            <a:br>
              <a:rPr lang="el-GR" sz="2800" dirty="0" smtClean="0"/>
            </a:br>
            <a:r>
              <a:rPr lang="el-GR" sz="2800" dirty="0" smtClean="0"/>
              <a:t>      μείζον καταθλιπτικό επεισόδιο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332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14282" y="571484"/>
            <a:ext cx="8643998" cy="571504"/>
          </a:xfrm>
        </p:spPr>
        <p:txBody>
          <a:bodyPr>
            <a:normAutofit fontScale="90000"/>
          </a:bodyPr>
          <a:lstStyle/>
          <a:p>
            <a:r>
              <a:rPr lang="el-GR" dirty="0"/>
              <a:t>Κυκλοθυμική </a:t>
            </a:r>
            <a:r>
              <a:rPr lang="el-GR" dirty="0" smtClean="0"/>
              <a:t>διαταραχή (</a:t>
            </a:r>
            <a:r>
              <a:rPr lang="el-GR" dirty="0"/>
              <a:t>παράδειγμα) 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4"/>
            <a:ext cx="8229600" cy="4176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Ένα άτομο με κυκλοθυμική </a:t>
            </a:r>
            <a:r>
              <a:rPr lang="el-GR" sz="2800" dirty="0" err="1" smtClean="0"/>
              <a:t>δχ</a:t>
            </a:r>
            <a:r>
              <a:rPr lang="el-GR" sz="2800" dirty="0" smtClean="0"/>
              <a:t> μπορεί να έχει «πεσμένη διάθεση», να είναι θλιμμένος, να αισθάνεται ανεπαρκής, να αποσύρεται από τους άλλους και να κοιμάται κάθε βράδυ περίπου 10 ώρες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Όταν έχει «ανεβασμένη» διάθεση, πιθανά είναι εύθυμος, κοινωνικός, με υπερβολική αυτοπεποίθηση και ελάχιστη ανάγκη για ύπνο</a:t>
            </a:r>
            <a:br>
              <a:rPr lang="el-GR" sz="2800" dirty="0" smtClean="0"/>
            </a:br>
            <a:r>
              <a:rPr lang="el-GR" sz="2800" dirty="0" smtClean="0"/>
              <a:t> </a:t>
            </a:r>
          </a:p>
          <a:p>
            <a:pPr marL="0" indent="0" algn="r">
              <a:buNone/>
            </a:pPr>
            <a:r>
              <a:rPr lang="el-GR" sz="2400" dirty="0" smtClean="0"/>
              <a:t>(</a:t>
            </a:r>
            <a:r>
              <a:rPr lang="en-US" sz="2400" dirty="0" err="1" smtClean="0"/>
              <a:t>Kring</a:t>
            </a:r>
            <a:r>
              <a:rPr lang="en-US" sz="2400" dirty="0" smtClean="0"/>
              <a:t> A.M., Davison G.C., Neale J.M., Johnson S.L., 2010)</a:t>
            </a:r>
            <a:endParaRPr lang="el-GR" sz="2400" dirty="0" smtClean="0"/>
          </a:p>
          <a:p>
            <a:pPr marL="0" indent="0" algn="r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732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Επιδημιολογία  των Διπολικών </a:t>
            </a:r>
            <a:r>
              <a:rPr lang="el-GR" sz="4000" dirty="0"/>
              <a:t>Διαταραχών  (1 από 2)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r>
              <a:rPr lang="el-GR" sz="2800" dirty="0" smtClean="0"/>
              <a:t>Οι εκτιμήσεις μπορεί να υποτιμούν τα ποσοστά εμφάνισης, καθώς πολλά άτομα με ιστορικό μανιακών συμπτωμάτων δεν το συνειδητοποιούν 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Διπολική διαταραχή Ι ή Διπολική διαταραχή ΙΙ : </a:t>
            </a:r>
            <a:br>
              <a:rPr lang="el-GR" sz="2800" dirty="0" smtClean="0"/>
            </a:br>
            <a:r>
              <a:rPr lang="el-GR" sz="2800" dirty="0" smtClean="0"/>
              <a:t>4% του πληθυσμού πληροί τα κριτήρια</a:t>
            </a:r>
          </a:p>
        </p:txBody>
      </p:sp>
    </p:spTree>
    <p:extLst>
      <p:ext uri="{BB962C8B-B14F-4D97-AF65-F5344CB8AC3E}">
        <p14:creationId xmlns:p14="http://schemas.microsoft.com/office/powerpoint/2010/main" val="1309840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Επιδημιολογία  των Διπολικών </a:t>
            </a:r>
            <a:r>
              <a:rPr lang="el-GR" sz="4000" dirty="0"/>
              <a:t>Διαταραχών (2 από 2)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Autofit/>
          </a:bodyPr>
          <a:lstStyle/>
          <a:p>
            <a:r>
              <a:rPr lang="el-GR" sz="2800" dirty="0" smtClean="0"/>
              <a:t>Κυκλοθυμική Διαταραχή: 4% του πληθυσμού πληροί τα κριτήρια 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Μέση ηλικία εμφάνισης: 20-30 ετών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l-GR" sz="2800" dirty="0" smtClean="0"/>
              <a:t>Εμφανίζονται με την ίδια συχνότητα σε άνδρες και γυναίκες</a:t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86144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6098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Συμπεράσματα</a:t>
            </a:r>
            <a:br>
              <a:rPr lang="el-GR" dirty="0" smtClean="0"/>
            </a:br>
            <a:r>
              <a:rPr lang="el-GR" dirty="0" smtClean="0"/>
              <a:t>Διπολικές Διαταραχές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Διπολική Διαταραχή Ι είναι από τις πιο σοβαρές μορφές ψυχικής ασθένειας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Το 1/3 των ατόμων έχει μεγάλη έκπτωση της λειτουργικότητας (αδυναμία εργασίας)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Το ποσοστό αυτοκτονίας είναι υψηλό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524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500045"/>
            <a:ext cx="864096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Δημιουργικότητα  &amp;</a:t>
            </a:r>
            <a:br>
              <a:rPr lang="el-GR" sz="4000" dirty="0" smtClean="0"/>
            </a:br>
            <a:r>
              <a:rPr lang="el-GR" sz="4000" dirty="0" smtClean="0"/>
              <a:t>Διαταραχές Διάθεσης  (1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r>
              <a:rPr lang="el-GR" sz="2800" dirty="0" smtClean="0"/>
              <a:t>Κάποιοι ερευνητές συνδέουν τις διαταραχές της διάθεσης (ιδιαίτερα τη διπολική διαταραχή) με την καλλιτεχνική δημιουργικότητα</a:t>
            </a:r>
            <a:br>
              <a:rPr lang="el-GR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Μανιακή κατάσταση </a:t>
            </a:r>
            <a:r>
              <a:rPr lang="el-GR" sz="2800" dirty="0" smtClean="0">
                <a:sym typeface="Wingdings 3"/>
              </a:rPr>
              <a:t></a:t>
            </a:r>
            <a:r>
              <a:rPr lang="el-GR" sz="2800" dirty="0" smtClean="0"/>
              <a:t> ικανότητα του ατόμου να συνδέει φαινομενικά ασύνδετα γεγονότα, γρήγορες σκέψεις, </a:t>
            </a:r>
            <a:r>
              <a:rPr lang="el-GR" sz="2800" dirty="0" err="1" smtClean="0"/>
              <a:t>ευφορική</a:t>
            </a:r>
            <a:r>
              <a:rPr lang="el-GR" sz="2800" dirty="0" smtClean="0"/>
              <a:t> διάθεση, αυξημένη ενεργητικότητα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4434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4"/>
            <a:ext cx="8229600" cy="857256"/>
          </a:xfrm>
        </p:spPr>
        <p:txBody>
          <a:bodyPr>
            <a:noAutofit/>
          </a:bodyPr>
          <a:lstStyle/>
          <a:p>
            <a:r>
              <a:rPr lang="el-GR" sz="4000" dirty="0"/>
              <a:t>Δημιουργικότητα  &amp;</a:t>
            </a:r>
            <a:br>
              <a:rPr lang="el-GR" sz="4000" dirty="0"/>
            </a:br>
            <a:r>
              <a:rPr lang="el-GR" sz="4000" dirty="0"/>
              <a:t>Διαταραχές Διάθεσης  </a:t>
            </a:r>
            <a:r>
              <a:rPr lang="el-GR" sz="4000" dirty="0" smtClean="0"/>
              <a:t>(2 </a:t>
            </a:r>
            <a:r>
              <a:rPr lang="el-GR" sz="4000" dirty="0"/>
              <a:t>από 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6"/>
            <a:ext cx="8229600" cy="3176330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Πλούσιος κατάλογος εικαστικών καλλιτεχνών, συνθέτων και συγγραφέων (βλ. Βιβλιογραφία)</a:t>
            </a:r>
            <a:br>
              <a:rPr lang="el-GR" sz="2800" dirty="0" smtClean="0"/>
            </a:br>
            <a:endParaRPr lang="el-GR" sz="2800" dirty="0" smtClean="0"/>
          </a:p>
          <a:p>
            <a:r>
              <a:rPr lang="en-US" sz="2800" dirty="0" smtClean="0"/>
              <a:t>Michelangelo, van Gogh, Tchaikovsky, Schumann, Gauguin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96429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της Διάθεσης (1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smtClean="0"/>
              <a:t>Γενετικοί παράγοντες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Η διπολική Διαταραχή σε μεγάλο βαθμό κληρονομείται, ενώ η κατάθλιψη κληρονομείται μερικώς</a:t>
            </a:r>
            <a:br>
              <a:rPr lang="el-GR" sz="2800" dirty="0" smtClean="0"/>
            </a:br>
            <a:endParaRPr lang="el-GR" sz="2800" dirty="0" smtClean="0"/>
          </a:p>
          <a:p>
            <a:pPr marL="0" indent="0">
              <a:buNone/>
            </a:pPr>
            <a:r>
              <a:rPr lang="el-GR" sz="2800" b="1" dirty="0" err="1" smtClean="0"/>
              <a:t>Νευροβιολογικοί</a:t>
            </a:r>
            <a:r>
              <a:rPr lang="el-GR" sz="2800" b="1" dirty="0" smtClean="0"/>
              <a:t> παράγοντες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Η κατάθλιψη: συνδέεται με μεταβολές στους υποδοχείς της </a:t>
            </a:r>
            <a:r>
              <a:rPr lang="el-GR" sz="2800" dirty="0" err="1" smtClean="0"/>
              <a:t>σεροτονίνης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666555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 (2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dirty="0" err="1" smtClean="0"/>
              <a:t>Νευροβιολογικοί</a:t>
            </a:r>
            <a:r>
              <a:rPr lang="el-GR" sz="2800" b="1" dirty="0" smtClean="0"/>
              <a:t> παράγοντες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Μανία και κατάθλιψη : συνδέονται με μεταβολές στους υποδοχείς της </a:t>
            </a:r>
            <a:r>
              <a:rPr lang="el-GR" sz="2800" dirty="0" err="1" smtClean="0"/>
              <a:t>ντοπαμίνης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500442"/>
            <a:ext cx="2466975" cy="18478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7790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(3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r>
              <a:rPr lang="el-GR" sz="2800" b="1" dirty="0" err="1" smtClean="0"/>
              <a:t>Νευροβιολογικοί</a:t>
            </a:r>
            <a:r>
              <a:rPr lang="el-GR" sz="2800" b="1" dirty="0" smtClean="0"/>
              <a:t> παράγοντες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b="1" dirty="0" smtClean="0"/>
              <a:t>Διπολικές Διαταραχές</a:t>
            </a:r>
            <a:r>
              <a:rPr lang="el-GR" sz="2800" dirty="0" smtClean="0"/>
              <a:t>: φαίνεται να συνδέονται με αυξημένη δραστηριότητα της </a:t>
            </a:r>
            <a:r>
              <a:rPr lang="el-GR" sz="2800" u="sng" dirty="0" smtClean="0"/>
              <a:t>αμυγδαλής</a:t>
            </a:r>
            <a:r>
              <a:rPr lang="el-GR" sz="2800" dirty="0" smtClean="0"/>
              <a:t> και μειωμένη δραστηριότητα σε περιοχές: 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>
                <a:sym typeface="Wingdings 2"/>
              </a:rPr>
              <a:t> </a:t>
            </a:r>
            <a:r>
              <a:rPr lang="el-GR" sz="2800" dirty="0" smtClean="0"/>
              <a:t>του προμετωπιαίου φλοιού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dirty="0" smtClean="0"/>
              <a:t>του ιππόκαμπου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dirty="0" smtClean="0"/>
              <a:t>της πρόσθιας αύλακας του </a:t>
            </a:r>
            <a:r>
              <a:rPr lang="el-GR" sz="2800" dirty="0" err="1" smtClean="0"/>
              <a:t>προσαγωγίου</a:t>
            </a:r>
            <a:r>
              <a:rPr lang="el-GR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07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 (4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Κατάθλιψη</a:t>
            </a:r>
            <a:r>
              <a:rPr lang="el-GR" sz="2800" dirty="0" smtClean="0"/>
              <a:t>: υπερβολική δραστηριότητα του άξονα Υποθάλαμος- υπόφυση- επινεφρίδια </a:t>
            </a:r>
            <a:r>
              <a:rPr lang="el-GR" sz="2800" dirty="0" smtClean="0">
                <a:sym typeface="Wingdings 3"/>
              </a:rPr>
              <a:t> υψηλό ποσοστό </a:t>
            </a:r>
            <a:r>
              <a:rPr lang="el-GR" sz="2800" dirty="0" err="1" smtClean="0">
                <a:sym typeface="Wingdings 3"/>
              </a:rPr>
              <a:t>κορτιζόλης</a:t>
            </a:r>
            <a:r>
              <a:rPr lang="el-GR" sz="2800" dirty="0" smtClean="0">
                <a:sym typeface="Wingdings 3"/>
              </a:rPr>
              <a:t>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2500298" y="3143252"/>
            <a:ext cx="3888432" cy="22888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148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(5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Κοινωνικοί – περιβαλλοντικοί παράγοντες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 </a:t>
            </a:r>
            <a:r>
              <a:rPr lang="el-GR" sz="2800" dirty="0" smtClean="0">
                <a:sym typeface="Wingdings 2"/>
              </a:rPr>
              <a:t> </a:t>
            </a:r>
            <a:r>
              <a:rPr lang="el-GR" sz="2800" dirty="0" smtClean="0"/>
              <a:t>Αρνητικά γεγονότα ζωής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dirty="0" smtClean="0"/>
              <a:t>Έλλειψη κοινωνικής υποστήριξης</a:t>
            </a:r>
            <a:br>
              <a:rPr lang="el-GR" sz="2800" dirty="0" smtClean="0"/>
            </a:br>
            <a:r>
              <a:rPr lang="el-GR" sz="2800" dirty="0" smtClean="0">
                <a:sym typeface="Wingdings 2"/>
              </a:rPr>
              <a:t>  </a:t>
            </a:r>
            <a:r>
              <a:rPr lang="el-GR" sz="2800" dirty="0" smtClean="0"/>
              <a:t>Εκφρασμένο συναίσθημα: επικριτικά ή εχθρικά </a:t>
            </a:r>
            <a:br>
              <a:rPr lang="el-GR" sz="2800" dirty="0" smtClean="0"/>
            </a:br>
            <a:r>
              <a:rPr lang="el-GR" sz="2800" dirty="0" smtClean="0"/>
              <a:t>      σχόλια ή συναισθηματική </a:t>
            </a:r>
            <a:r>
              <a:rPr lang="el-GR" sz="2800" dirty="0" err="1" smtClean="0"/>
              <a:t>υπερεμπλοκή</a:t>
            </a:r>
            <a:r>
              <a:rPr lang="el-GR" sz="2800" dirty="0" smtClean="0"/>
              <a:t> ενός </a:t>
            </a:r>
            <a:br>
              <a:rPr lang="el-GR" sz="2800" dirty="0" smtClean="0"/>
            </a:br>
            <a:r>
              <a:rPr lang="el-GR" sz="2800" dirty="0" smtClean="0"/>
              <a:t>      μέλους της οικογένειας προς το άτομο που </a:t>
            </a:r>
            <a:br>
              <a:rPr lang="el-GR" sz="2800" dirty="0" smtClean="0"/>
            </a:br>
            <a:r>
              <a:rPr lang="el-GR" sz="2800" dirty="0" smtClean="0"/>
              <a:t>      εμφανίζει κατάθλιψη </a:t>
            </a:r>
          </a:p>
          <a:p>
            <a:pPr algn="r">
              <a:buNone/>
            </a:pPr>
            <a:r>
              <a:rPr lang="el-GR" sz="2000" dirty="0" smtClean="0"/>
              <a:t>(</a:t>
            </a:r>
            <a:r>
              <a:rPr lang="en-US" sz="2000" dirty="0" err="1" smtClean="0"/>
              <a:t>Kring</a:t>
            </a:r>
            <a:r>
              <a:rPr lang="en-US" sz="2000" dirty="0" smtClean="0"/>
              <a:t> A.M., Davison G.C., Neale J.M., Johnson S.L., 2010)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0584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360"/>
            <a:ext cx="8229600" cy="857256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(6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000244"/>
            <a:ext cx="8229600" cy="3104892"/>
          </a:xfrm>
        </p:spPr>
        <p:txBody>
          <a:bodyPr>
            <a:noAutofit/>
          </a:bodyPr>
          <a:lstStyle/>
          <a:p>
            <a:r>
              <a:rPr lang="el-GR" sz="2800" dirty="0" smtClean="0"/>
              <a:t>Άτομα με λιγότερες κοινωνικές δεξιότητες και όσα αναζητούν την επιβεβαίωση σε υπερβολικό βαθμό διατρέχουν υψηλότερο κίνδυνο να παρουσιάσουν κατάθλιψη</a:t>
            </a:r>
            <a:br>
              <a:rPr lang="el-GR" sz="2800" dirty="0" smtClean="0"/>
            </a:br>
            <a:endParaRPr lang="el-GR" sz="2800" dirty="0" smtClean="0"/>
          </a:p>
          <a:p>
            <a:pPr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000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7"/>
            <a:ext cx="8229600" cy="681318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(7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786214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Ψυχολογικές θεωρίες </a:t>
            </a:r>
            <a:r>
              <a:rPr lang="el-GR" dirty="0" smtClean="0"/>
              <a:t>για την κατάθλιψη: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1. </a:t>
            </a:r>
            <a:r>
              <a:rPr lang="el-GR" b="1" dirty="0" smtClean="0"/>
              <a:t>Ψυχαναλυτική </a:t>
            </a:r>
            <a:r>
              <a:rPr lang="el-GR" dirty="0" smtClean="0"/>
              <a:t>προσέγγιση: </a:t>
            </a:r>
            <a:br>
              <a:rPr lang="el-GR" dirty="0" smtClean="0"/>
            </a:br>
            <a:r>
              <a:rPr lang="el-GR" dirty="0" smtClean="0"/>
              <a:t>     Θυμός που έχει στραφεί ενάντια στον εαυτό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2. </a:t>
            </a:r>
            <a:r>
              <a:rPr lang="el-GR" b="1" dirty="0" smtClean="0"/>
              <a:t>Γνωστική προσέγγιση</a:t>
            </a:r>
            <a:r>
              <a:rPr lang="el-GR" dirty="0" smtClean="0"/>
              <a:t>: </a:t>
            </a:r>
            <a:br>
              <a:rPr lang="el-GR" dirty="0" smtClean="0"/>
            </a:br>
            <a:r>
              <a:rPr lang="el-GR" dirty="0" smtClean="0"/>
              <a:t>     Αρνητικά σχήματα και γνωστικές διαστρεβλώσεις- </a:t>
            </a:r>
            <a:br>
              <a:rPr lang="el-GR" dirty="0" smtClean="0"/>
            </a:br>
            <a:r>
              <a:rPr lang="el-GR" dirty="0" smtClean="0"/>
              <a:t>     σφάλματα αποτελούν αιτίες της κατάθλιψης</a:t>
            </a:r>
            <a:br>
              <a:rPr lang="el-GR" dirty="0" smtClean="0"/>
            </a:br>
            <a:r>
              <a:rPr lang="el-GR" dirty="0" smtClean="0"/>
              <a:t>     Χαμηλή αυτοεκτίμηση και πεποίθηση ότι κάποιο    </a:t>
            </a:r>
            <a:br>
              <a:rPr lang="el-GR" dirty="0" smtClean="0"/>
            </a:br>
            <a:r>
              <a:rPr lang="el-GR" dirty="0" smtClean="0"/>
              <a:t>     γεγονός  θα έχει μακροχρόνιες αρνητικές συνέπειες </a:t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478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(8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58204" cy="3533520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Παραδείγματα </a:t>
            </a:r>
            <a:r>
              <a:rPr lang="el-GR" sz="2800" u="sng" dirty="0" smtClean="0"/>
              <a:t>γνωστικών σφαλμάτων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1. </a:t>
            </a:r>
            <a:r>
              <a:rPr lang="el-GR" sz="2800" b="1" dirty="0" smtClean="0"/>
              <a:t>Αυθαίρετα συμπεράσματα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    </a:t>
            </a:r>
            <a:r>
              <a:rPr lang="el-GR" sz="2800" i="1" dirty="0" smtClean="0"/>
              <a:t>«Σήμερα που κάλεσα φίλους, βρέχει. Δεν αξίζω </a:t>
            </a:r>
            <a:br>
              <a:rPr lang="el-GR" sz="2800" i="1" dirty="0" smtClean="0"/>
            </a:br>
            <a:r>
              <a:rPr lang="el-GR" sz="2800" i="1" dirty="0" smtClean="0"/>
              <a:t>      τίποτα»</a:t>
            </a:r>
            <a:br>
              <a:rPr lang="el-GR" sz="2800" i="1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2. </a:t>
            </a:r>
            <a:r>
              <a:rPr lang="el-GR" sz="2800" b="1" dirty="0" smtClean="0"/>
              <a:t>Επιλεκτική αφαίρεση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    Εστιάζει σε ένα στοιχείο, αγνοώντας τα υπόλοιπα </a:t>
            </a:r>
            <a:br>
              <a:rPr lang="el-GR" sz="2800" dirty="0" smtClean="0"/>
            </a:br>
            <a:r>
              <a:rPr lang="el-GR" sz="2800" dirty="0" smtClean="0"/>
              <a:t>    </a:t>
            </a:r>
            <a:r>
              <a:rPr lang="el-GR" sz="2800" i="1" dirty="0" smtClean="0"/>
              <a:t>«Δεν αξίζω τίποτα, αφού δεν κατάφερα να </a:t>
            </a:r>
            <a:br>
              <a:rPr lang="el-GR" sz="2800" i="1" dirty="0" smtClean="0"/>
            </a:br>
            <a:r>
              <a:rPr lang="el-GR" sz="2800" i="1" dirty="0" smtClean="0"/>
              <a:t>      περάσω το συγκεκριμένο μάθημα»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172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(9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r>
              <a:rPr lang="el-GR" sz="2800" u="sng" dirty="0" smtClean="0"/>
              <a:t>Γνωστικά σφάλματα </a:t>
            </a:r>
            <a:r>
              <a:rPr lang="el-GR" sz="2800" dirty="0" smtClean="0"/>
              <a:t>(παραδείγματα)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3. </a:t>
            </a:r>
            <a:r>
              <a:rPr lang="el-GR" sz="2800" b="1" dirty="0" err="1" smtClean="0"/>
              <a:t>Υπεργενίκευση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     Ένα μεμονωμένο και πιθανά ασήμαντο γεγονός    </a:t>
            </a:r>
            <a:br>
              <a:rPr lang="el-GR" sz="2800" dirty="0" smtClean="0"/>
            </a:br>
            <a:r>
              <a:rPr lang="el-GR" sz="2800" dirty="0" smtClean="0"/>
              <a:t>     γενικεύεται </a:t>
            </a:r>
            <a:br>
              <a:rPr lang="el-GR" sz="2800" dirty="0" smtClean="0"/>
            </a:br>
            <a:r>
              <a:rPr lang="el-GR" sz="2800" dirty="0" smtClean="0"/>
              <a:t>     </a:t>
            </a:r>
            <a:r>
              <a:rPr lang="el-GR" sz="2800" i="1" dirty="0" smtClean="0"/>
              <a:t>«Αυτή η αποτυχία στις εξετάσεις θα καθορίσει    </a:t>
            </a:r>
            <a:br>
              <a:rPr lang="el-GR" sz="2800" i="1" dirty="0" smtClean="0"/>
            </a:br>
            <a:r>
              <a:rPr lang="el-GR" sz="2800" i="1" dirty="0" smtClean="0"/>
              <a:t>      όλη μου τη ζωή»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1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1071571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(10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500462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Ψυχολογικές θεωρίες για τη μανία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1. </a:t>
            </a:r>
            <a:r>
              <a:rPr lang="el-GR" sz="2800" b="1" dirty="0" smtClean="0"/>
              <a:t>Θεωρία της μανιακής άμυνας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    η μανία είναι συνέπεια της προσπάθειας του   </a:t>
            </a:r>
            <a:br>
              <a:rPr lang="el-GR" sz="2800" dirty="0" smtClean="0"/>
            </a:br>
            <a:r>
              <a:rPr lang="el-GR" sz="2800" dirty="0" smtClean="0"/>
              <a:t>    ατόμου να αμυνθεί απέναντι στην αναγνώριση    </a:t>
            </a:r>
            <a:br>
              <a:rPr lang="el-GR" sz="2800" dirty="0" smtClean="0"/>
            </a:br>
            <a:r>
              <a:rPr lang="el-GR" sz="2800" dirty="0" smtClean="0"/>
              <a:t>    στοιχείων του εαυτού που θα του ήταν επώδυνη</a:t>
            </a:r>
            <a:br>
              <a:rPr lang="el-GR" sz="2800" dirty="0" smtClean="0"/>
            </a:br>
            <a:endParaRPr lang="el-GR" sz="2800" dirty="0" smtClean="0"/>
          </a:p>
          <a:p>
            <a:pPr algn="r">
              <a:buNone/>
            </a:pPr>
            <a:r>
              <a:rPr lang="el-GR" sz="2200" dirty="0" smtClean="0"/>
              <a:t>(</a:t>
            </a:r>
            <a:r>
              <a:rPr lang="en-US" sz="2200" dirty="0" err="1" smtClean="0"/>
              <a:t>Kring</a:t>
            </a:r>
            <a:r>
              <a:rPr lang="en-US" sz="2200" dirty="0" smtClean="0"/>
              <a:t> A.M., Davison G.C., Neale J.M., Johnson S.L., 2010)</a:t>
            </a:r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4941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4"/>
            <a:ext cx="8229600" cy="92869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Σκοποί  ενότητας (1 από 2)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50"/>
            <a:ext cx="8229600" cy="4033586"/>
          </a:xfrm>
        </p:spPr>
        <p:txBody>
          <a:bodyPr>
            <a:normAutofit/>
          </a:bodyPr>
          <a:lstStyle/>
          <a:p>
            <a:pPr marL="114300" indent="-457200">
              <a:buNone/>
            </a:pPr>
            <a:r>
              <a:rPr lang="el-GR" sz="2800" dirty="0" smtClean="0"/>
              <a:t>Με το τέλος της ενότητας  ο φοιτητής θα πρέπει να γνωρίζει: </a:t>
            </a:r>
          </a:p>
          <a:p>
            <a:pPr marL="720725" indent="-277813"/>
            <a:r>
              <a:rPr lang="el-GR" sz="2800" dirty="0" smtClean="0"/>
              <a:t>Ποιες είναι οι διαταραχές διάθεσης</a:t>
            </a:r>
          </a:p>
          <a:p>
            <a:pPr marL="720725" indent="-277813"/>
            <a:r>
              <a:rPr lang="el-GR" sz="2800" dirty="0" smtClean="0"/>
              <a:t>Πως ταξινομούνται</a:t>
            </a:r>
          </a:p>
          <a:p>
            <a:pPr marL="720725" indent="-277813"/>
            <a:r>
              <a:rPr lang="el-GR" sz="2800" dirty="0" smtClean="0"/>
              <a:t>Ποια είναι τα βασικά κριτήρια για τη διάγνωση κάθε διαταραχής</a:t>
            </a:r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Autofit/>
          </a:bodyPr>
          <a:lstStyle/>
          <a:p>
            <a:r>
              <a:rPr lang="el-GR" sz="4000" dirty="0" smtClean="0"/>
              <a:t>Αιτιολογία των Διαταραχών </a:t>
            </a:r>
            <a:br>
              <a:rPr lang="el-GR" sz="4000" dirty="0" smtClean="0"/>
            </a:br>
            <a:r>
              <a:rPr lang="el-GR" sz="4000" dirty="0" smtClean="0"/>
              <a:t>της Διάθεσης (11 από 11)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8"/>
            <a:ext cx="8229600" cy="3604958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/>
              <a:t>Ψυχολογικές θεωρίες για τη μανία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2. Η μανία αντανακλά μια διαταραχή στο </a:t>
            </a:r>
            <a:r>
              <a:rPr lang="el-GR" sz="2800" b="1" dirty="0" smtClean="0"/>
              <a:t>σύστημα </a:t>
            </a:r>
            <a:br>
              <a:rPr lang="el-GR" sz="2800" b="1" dirty="0" smtClean="0"/>
            </a:br>
            <a:r>
              <a:rPr lang="el-GR" sz="2800" b="1" dirty="0" smtClean="0"/>
              <a:t>    ανταμοιβής του εγκεφάλου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Τα γεγονότα που συνδέονται με κάποια επιτυχία μπορεί να πυροδοτούν </a:t>
            </a:r>
            <a:r>
              <a:rPr lang="el-GR" sz="2800" b="1" dirty="0" smtClean="0"/>
              <a:t>γνωστικές αλλαγές</a:t>
            </a:r>
            <a:r>
              <a:rPr lang="el-GR" sz="2800" dirty="0" smtClean="0"/>
              <a:t> σχετικά με την αυτοπεποίθηση</a:t>
            </a:r>
            <a:r>
              <a:rPr lang="el-GR" sz="2800" dirty="0" smtClean="0">
                <a:sym typeface="Wingdings 3"/>
              </a:rPr>
              <a:t> </a:t>
            </a:r>
            <a:r>
              <a:rPr lang="el-GR" sz="2800" dirty="0" smtClean="0"/>
              <a:t> υπερβολική επιδίωξη στόχων </a:t>
            </a:r>
            <a:r>
              <a:rPr lang="el-GR" sz="2800" dirty="0" smtClean="0">
                <a:sym typeface="Wingdings 3"/>
              </a:rPr>
              <a:t> μανιακά συμπτώματα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423726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57150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 (1 από 11)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02"/>
            <a:ext cx="8229600" cy="3747834"/>
          </a:xfrm>
        </p:spPr>
        <p:txBody>
          <a:bodyPr>
            <a:noAutofit/>
          </a:bodyPr>
          <a:lstStyle/>
          <a:p>
            <a:pPr marL="263525" indent="-263525"/>
            <a:r>
              <a:rPr lang="el-GR" sz="2800" dirty="0" smtClean="0"/>
              <a:t>Α. </a:t>
            </a:r>
            <a:r>
              <a:rPr lang="el-GR" sz="2800" b="1" dirty="0" smtClean="0"/>
              <a:t>Ψυχολογική θεραπεία </a:t>
            </a:r>
            <a:r>
              <a:rPr lang="el-GR" sz="2800" dirty="0" smtClean="0"/>
              <a:t>της κατάθλιψης: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1. </a:t>
            </a:r>
            <a:r>
              <a:rPr lang="el-GR" sz="2800" b="1" dirty="0" smtClean="0"/>
              <a:t>Διαπροσωπική ψυχοθεραπεία 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(Βασίζεται σε ψυχαναλυτικές ιδέες)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Στηρίζεται στην υπόθεση ότι η κατάθλιψη συνδέεται με </a:t>
            </a:r>
            <a:r>
              <a:rPr lang="el-GR" sz="2800" u="sng" dirty="0" smtClean="0"/>
              <a:t>διαπροσωπικά προβλήματα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Εστιάζεται στην τρέχουσα ζωή του ατόμου (ρόλοι, διαπροσωπικές συγκρούσεις, απομόνωση, πένθος) </a:t>
            </a:r>
          </a:p>
        </p:txBody>
      </p:sp>
    </p:spTree>
    <p:extLst>
      <p:ext uri="{BB962C8B-B14F-4D97-AF65-F5344CB8AC3E}">
        <p14:creationId xmlns:p14="http://schemas.microsoft.com/office/powerpoint/2010/main" val="3208859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60988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(2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Autofit/>
          </a:bodyPr>
          <a:lstStyle/>
          <a:p>
            <a:pPr marL="263525" indent="-263525"/>
            <a:r>
              <a:rPr lang="el-GR" sz="2800" b="1" dirty="0" smtClean="0"/>
              <a:t>Στόχος της Διαπροσωπικής ψυχοθεραπείας </a:t>
            </a:r>
            <a:r>
              <a:rPr lang="el-GR" sz="2800" dirty="0" smtClean="0"/>
              <a:t>: </a:t>
            </a:r>
            <a:br>
              <a:rPr lang="el-GR" sz="2800" dirty="0" smtClean="0"/>
            </a:br>
            <a:r>
              <a:rPr lang="el-GR" sz="2800" dirty="0" smtClean="0"/>
              <a:t>το άτομο να αναγνωρίσει τα συναισθήματά του, να πάρει αποφάσεις και να κάνει αλλαγές </a:t>
            </a:r>
            <a:br>
              <a:rPr lang="el-GR" sz="2800" dirty="0" smtClean="0"/>
            </a:br>
            <a:endParaRPr lang="el-GR" sz="2800" dirty="0" smtClean="0"/>
          </a:p>
          <a:p>
            <a:pPr marL="92075" indent="-92075"/>
            <a:r>
              <a:rPr lang="el-GR" sz="2800" dirty="0" smtClean="0"/>
              <a:t> Εκπαιδεύεται σε δεξιότητες επικοινωνίας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32163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(3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4"/>
            <a:ext cx="8229600" cy="34620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2. </a:t>
            </a:r>
            <a:r>
              <a:rPr lang="el-GR" sz="2800" b="1" dirty="0" smtClean="0"/>
              <a:t>Γνωστική θεραπεία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Βασίζεται στην ιδέα ότι η κατάθλιψη προκαλείται από </a:t>
            </a:r>
            <a:r>
              <a:rPr lang="el-GR" sz="2800" u="sng" dirty="0" smtClean="0"/>
              <a:t>αρνητικά σχήματα</a:t>
            </a:r>
            <a:r>
              <a:rPr lang="el-GR" sz="2800" dirty="0" smtClean="0"/>
              <a:t> και </a:t>
            </a:r>
            <a:r>
              <a:rPr lang="el-GR" sz="2800" u="sng" dirty="0" smtClean="0"/>
              <a:t>γνωστικές στρεβλώσεις</a:t>
            </a:r>
            <a:br>
              <a:rPr lang="el-GR" sz="2800" u="sng" dirty="0" smtClean="0"/>
            </a:br>
            <a:endParaRPr lang="el-GR" sz="2800" u="sng" dirty="0" smtClean="0"/>
          </a:p>
          <a:p>
            <a:r>
              <a:rPr lang="el-GR" sz="2800" b="1" dirty="0" smtClean="0"/>
              <a:t>Στόχος</a:t>
            </a:r>
            <a:r>
              <a:rPr lang="el-GR" sz="2800" dirty="0" smtClean="0"/>
              <a:t>: η αλλαγή των </a:t>
            </a:r>
            <a:r>
              <a:rPr lang="el-GR" sz="2800" dirty="0" err="1" smtClean="0"/>
              <a:t>δυσπροσαρμοστικών</a:t>
            </a:r>
            <a:r>
              <a:rPr lang="el-GR" sz="2800" dirty="0" smtClean="0"/>
              <a:t> μοτίβων σκέψης </a:t>
            </a:r>
          </a:p>
        </p:txBody>
      </p:sp>
    </p:spTree>
    <p:extLst>
      <p:ext uri="{BB962C8B-B14F-4D97-AF65-F5344CB8AC3E}">
        <p14:creationId xmlns:p14="http://schemas.microsoft.com/office/powerpoint/2010/main" val="2609886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71483"/>
            <a:ext cx="8229600" cy="7858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</a:t>
            </a:r>
            <a:br>
              <a:rPr lang="el-GR" dirty="0" smtClean="0"/>
            </a:br>
            <a:r>
              <a:rPr lang="el-GR" dirty="0" smtClean="0"/>
              <a:t> (4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2. </a:t>
            </a:r>
            <a:r>
              <a:rPr lang="el-GR" sz="2800" b="1" dirty="0" smtClean="0"/>
              <a:t>Γνωστική θεραπεία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Διδάσκεται να παρατηρεί τους </a:t>
            </a:r>
            <a:r>
              <a:rPr lang="el-GR" sz="2800" u="sng" dirty="0" smtClean="0"/>
              <a:t>εσωτερικούς μονολόγους</a:t>
            </a:r>
            <a:r>
              <a:rPr lang="el-GR" sz="2800" dirty="0" smtClean="0"/>
              <a:t> και να αναγνωρίζει </a:t>
            </a:r>
            <a:r>
              <a:rPr lang="el-GR" sz="2800" u="sng" dirty="0" smtClean="0"/>
              <a:t>μοτίβα σκέψης</a:t>
            </a:r>
            <a:r>
              <a:rPr lang="el-GR" sz="2800" dirty="0" smtClean="0"/>
              <a:t> που συμβάλλουν στην κατάθλιψη </a:t>
            </a:r>
            <a:r>
              <a:rPr lang="el-GR" sz="2800" dirty="0" smtClean="0">
                <a:sym typeface="Wingdings 3"/>
              </a:rPr>
              <a:t> αμφισβήτησή τους  </a:t>
            </a:r>
            <a:br>
              <a:rPr lang="el-GR" sz="2800" dirty="0" smtClean="0">
                <a:sym typeface="Wingdings 3"/>
              </a:rPr>
            </a:br>
            <a:r>
              <a:rPr lang="el-GR" sz="2800" dirty="0" smtClean="0">
                <a:sym typeface="Wingdings 3"/>
              </a:rPr>
              <a:t>Αντικατάσταση από ρεαλιστικές – θετικές παραδοχές : </a:t>
            </a:r>
            <a:r>
              <a:rPr lang="el-GR" sz="2800" b="1" dirty="0" smtClean="0">
                <a:sym typeface="Wingdings 3"/>
              </a:rPr>
              <a:t>ΓΝΩΣΤΙΚΗ ΑΝΑΔΟΜΗΣΗ  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135655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429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(5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40"/>
            <a:ext cx="8229600" cy="3676396"/>
          </a:xfrm>
        </p:spPr>
        <p:txBody>
          <a:bodyPr>
            <a:noAutofit/>
          </a:bodyPr>
          <a:lstStyle/>
          <a:p>
            <a:r>
              <a:rPr lang="el-GR" sz="2800" dirty="0" smtClean="0"/>
              <a:t>3. </a:t>
            </a:r>
            <a:r>
              <a:rPr lang="el-GR" sz="2800" b="1" dirty="0" err="1" smtClean="0"/>
              <a:t>Συμπεριφορική</a:t>
            </a:r>
            <a:r>
              <a:rPr lang="el-GR" sz="2800" b="1" dirty="0" smtClean="0"/>
              <a:t> θεραπεία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Εκπαίδευση σε </a:t>
            </a:r>
            <a:r>
              <a:rPr lang="el-GR" sz="2800" u="sng" dirty="0" smtClean="0"/>
              <a:t>κοινωνικές δεξιότητες </a:t>
            </a:r>
            <a:r>
              <a:rPr lang="el-GR" sz="2800" dirty="0" smtClean="0">
                <a:sym typeface="Wingdings 3"/>
              </a:rPr>
              <a:t> βελτίωση κοινωνικών αλληλεπιδράσεων </a:t>
            </a:r>
            <a:br>
              <a:rPr lang="el-GR" sz="2800" dirty="0" smtClean="0">
                <a:sym typeface="Wingdings 3"/>
              </a:rPr>
            </a:br>
            <a:r>
              <a:rPr lang="el-GR" sz="2800" dirty="0" smtClean="0">
                <a:sym typeface="Wingdings 3"/>
              </a:rPr>
              <a:t/>
            </a:r>
            <a:br>
              <a:rPr lang="el-GR" sz="2800" dirty="0" smtClean="0">
                <a:sym typeface="Wingdings 3"/>
              </a:rPr>
            </a:br>
            <a:r>
              <a:rPr lang="el-GR" sz="2800" b="1" dirty="0" err="1" smtClean="0">
                <a:sym typeface="Wingdings 3"/>
              </a:rPr>
              <a:t>Συμπεριφορική</a:t>
            </a:r>
            <a:r>
              <a:rPr lang="el-GR" sz="2800" b="1" dirty="0" smtClean="0">
                <a:sym typeface="Wingdings 3"/>
              </a:rPr>
              <a:t> ενεργοποίηση</a:t>
            </a:r>
            <a:r>
              <a:rPr lang="el-GR" sz="2800" dirty="0" smtClean="0">
                <a:sym typeface="Wingdings 3"/>
              </a:rPr>
              <a:t>: επιδιώκει να αυξήσει τη συμμετοχή σε δραστηριότητες που προσφέρουν θετική ενίσχυση, προκειμένου να διακοπεί ο φαύλος κύκλος της κατάθλιψης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48181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(6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9800" dirty="0" smtClean="0"/>
              <a:t>4</a:t>
            </a:r>
            <a:r>
              <a:rPr lang="el-GR" sz="11200" dirty="0" smtClean="0"/>
              <a:t>. </a:t>
            </a:r>
            <a:r>
              <a:rPr lang="el-GR" sz="11200" b="1" dirty="0" smtClean="0"/>
              <a:t>Βιολογικές θεραπείες της κατάθλιψης</a:t>
            </a:r>
            <a:r>
              <a:rPr lang="el-GR" sz="11200" dirty="0" smtClean="0"/>
              <a:t>:</a:t>
            </a:r>
            <a:br>
              <a:rPr lang="el-GR" sz="11200" dirty="0" smtClean="0"/>
            </a:br>
            <a:r>
              <a:rPr lang="el-GR" sz="11200" dirty="0" smtClean="0"/>
              <a:t>    </a:t>
            </a:r>
            <a:r>
              <a:rPr lang="el-GR" sz="11200" b="1" dirty="0" smtClean="0"/>
              <a:t>Φαρμακευτική θεραπεία :</a:t>
            </a:r>
            <a:r>
              <a:rPr lang="el-GR" sz="11200" dirty="0" smtClean="0"/>
              <a:t> </a:t>
            </a:r>
            <a:br>
              <a:rPr lang="el-GR" sz="11200" dirty="0" smtClean="0"/>
            </a:br>
            <a:r>
              <a:rPr lang="el-GR" sz="11200" dirty="0" smtClean="0"/>
              <a:t>    Χρησιμοποιείται συχνότερα και έχει μελετηθεί   </a:t>
            </a:r>
            <a:br>
              <a:rPr lang="el-GR" sz="11200" dirty="0" smtClean="0"/>
            </a:br>
            <a:r>
              <a:rPr lang="el-GR" sz="11200" dirty="0" smtClean="0"/>
              <a:t>    περισσότερο </a:t>
            </a:r>
            <a:br>
              <a:rPr lang="el-GR" sz="11200" dirty="0" smtClean="0"/>
            </a:br>
            <a:r>
              <a:rPr lang="el-GR" sz="11200" dirty="0" smtClean="0"/>
              <a:t> </a:t>
            </a:r>
            <a:r>
              <a:rPr lang="el-GR" sz="11200" dirty="0" smtClean="0">
                <a:sym typeface="Wingdings 2"/>
              </a:rPr>
              <a:t> </a:t>
            </a:r>
            <a:r>
              <a:rPr lang="el-GR" sz="11200" dirty="0" smtClean="0"/>
              <a:t>Αναστολείς της </a:t>
            </a:r>
            <a:r>
              <a:rPr lang="el-GR" sz="11200" dirty="0" err="1" smtClean="0"/>
              <a:t>μονοαμινοξειδάσης</a:t>
            </a:r>
            <a:r>
              <a:rPr lang="el-GR" sz="11200" dirty="0" smtClean="0"/>
              <a:t> (ΜΑΟ)</a:t>
            </a:r>
            <a:br>
              <a:rPr lang="el-GR" sz="11200" dirty="0" smtClean="0"/>
            </a:br>
            <a:r>
              <a:rPr lang="el-GR" sz="11200" dirty="0" smtClean="0">
                <a:sym typeface="Wingdings 2"/>
              </a:rPr>
              <a:t>  </a:t>
            </a:r>
            <a:r>
              <a:rPr lang="el-GR" sz="11200" dirty="0" err="1" smtClean="0"/>
              <a:t>Τρικυκλικά</a:t>
            </a:r>
            <a:r>
              <a:rPr lang="el-GR" sz="11200" dirty="0" smtClean="0"/>
              <a:t> αντικαταθλιπτικά</a:t>
            </a:r>
            <a:br>
              <a:rPr lang="el-GR" sz="11200" dirty="0" smtClean="0"/>
            </a:br>
            <a:r>
              <a:rPr lang="el-GR" sz="11200" dirty="0" smtClean="0">
                <a:sym typeface="Wingdings 2"/>
              </a:rPr>
              <a:t>  </a:t>
            </a:r>
            <a:r>
              <a:rPr lang="el-GR" sz="11200" dirty="0" smtClean="0"/>
              <a:t>Εκλεκτικοί αναστολείς </a:t>
            </a:r>
            <a:r>
              <a:rPr lang="el-GR" sz="11200" dirty="0" err="1" smtClean="0"/>
              <a:t>επαναπρόσληψης</a:t>
            </a:r>
            <a:r>
              <a:rPr lang="el-GR" sz="11200" dirty="0" smtClean="0"/>
              <a:t> της </a:t>
            </a:r>
            <a:br>
              <a:rPr lang="el-GR" sz="11200" dirty="0" smtClean="0"/>
            </a:br>
            <a:r>
              <a:rPr lang="el-GR" sz="11200" dirty="0" smtClean="0"/>
              <a:t>     </a:t>
            </a:r>
            <a:r>
              <a:rPr lang="el-GR" sz="11200" dirty="0" err="1" smtClean="0"/>
              <a:t>σεροτονίνης</a:t>
            </a:r>
            <a:r>
              <a:rPr lang="el-GR" sz="11200" dirty="0" smtClean="0"/>
              <a:t> </a:t>
            </a:r>
            <a:r>
              <a:rPr lang="en-US" sz="11200" dirty="0" smtClean="0"/>
              <a:t>(SSRI’s) </a:t>
            </a:r>
            <a:r>
              <a:rPr lang="el-GR" sz="8600" dirty="0" smtClean="0"/>
              <a:t/>
            </a:r>
            <a:br>
              <a:rPr lang="el-GR" sz="8600" dirty="0" smtClean="0"/>
            </a:br>
            <a:r>
              <a:rPr lang="el-GR" sz="8600" dirty="0" smtClean="0"/>
              <a:t/>
            </a:r>
            <a:br>
              <a:rPr lang="el-GR" sz="8600" dirty="0" smtClean="0"/>
            </a:br>
            <a:endParaRPr lang="el-GR" sz="8600" dirty="0"/>
          </a:p>
        </p:txBody>
      </p:sp>
    </p:spTree>
    <p:extLst>
      <p:ext uri="{BB962C8B-B14F-4D97-AF65-F5344CB8AC3E}">
        <p14:creationId xmlns:p14="http://schemas.microsoft.com/office/powerpoint/2010/main" val="349676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(7 από 11)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4. </a:t>
            </a:r>
            <a:r>
              <a:rPr lang="el-GR" sz="2800" b="1" dirty="0" smtClean="0"/>
              <a:t>Βιολογικές θεραπείες της κατάθλιψης</a:t>
            </a:r>
            <a:r>
              <a:rPr lang="el-GR" sz="2800" dirty="0" smtClean="0"/>
              <a:t>:</a:t>
            </a:r>
            <a:br>
              <a:rPr lang="el-GR" sz="2800" dirty="0" smtClean="0"/>
            </a:br>
            <a:r>
              <a:rPr lang="el-GR" sz="2800" dirty="0" smtClean="0"/>
              <a:t>Δυσάρεστες παρενέργειες </a:t>
            </a:r>
            <a:r>
              <a:rPr lang="el-GR" sz="2800" dirty="0" smtClean="0">
                <a:sym typeface="Wingdings 3"/>
              </a:rPr>
              <a:t> διακοπή φαρμακευτικής αγωγής  υποτροπή </a:t>
            </a:r>
            <a:br>
              <a:rPr lang="el-GR" sz="2800" dirty="0" smtClean="0">
                <a:sym typeface="Wingdings 3"/>
              </a:rPr>
            </a:br>
            <a:endParaRPr lang="el-GR" sz="2800" dirty="0" smtClean="0">
              <a:sym typeface="Wingdings 3"/>
            </a:endParaRPr>
          </a:p>
          <a:p>
            <a:r>
              <a:rPr lang="el-GR" sz="2800" dirty="0" smtClean="0">
                <a:sym typeface="Wingdings 3"/>
              </a:rPr>
              <a:t>Συνδυασμός ψυχοθεραπείας – φαρμακευτικής αγωγής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0707801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(8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6"/>
            <a:ext cx="8229600" cy="35335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5100" dirty="0" smtClean="0"/>
              <a:t>4. </a:t>
            </a:r>
            <a:r>
              <a:rPr lang="el-GR" sz="5100" b="1" dirty="0" smtClean="0"/>
              <a:t>Βιολογικές θεραπείες της κατάθλιψης:</a:t>
            </a:r>
            <a:br>
              <a:rPr lang="el-GR" sz="5100" b="1" dirty="0" smtClean="0"/>
            </a:br>
            <a:r>
              <a:rPr lang="el-GR" sz="5100" dirty="0" smtClean="0"/>
              <a:t/>
            </a:r>
            <a:br>
              <a:rPr lang="el-GR" sz="5100" dirty="0" smtClean="0"/>
            </a:br>
            <a:r>
              <a:rPr lang="el-GR" sz="5100" b="1" dirty="0" err="1" smtClean="0"/>
              <a:t>Ηλεκτροσπασμοθεραπεία</a:t>
            </a:r>
            <a:r>
              <a:rPr lang="el-GR" sz="5100" dirty="0" smtClean="0"/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el-GR" sz="5100" dirty="0" smtClean="0"/>
              <a:t>     Η πιο έντονη και αμφιλεγόμενη θεραπεία</a:t>
            </a:r>
            <a:br>
              <a:rPr lang="el-GR" sz="5100" dirty="0" smtClean="0"/>
            </a:br>
            <a:r>
              <a:rPr lang="el-GR" sz="5100" dirty="0" smtClean="0"/>
              <a:t>Χρησιμοποιείται μόνο στις περιπτώσεις που δεν ανταποκρίνονται στη φαρμακευτική αγωγή (κυρίως σε κατάθλιψη με ψυχωτικά στοιχεία)</a:t>
            </a:r>
            <a:r>
              <a:rPr lang="el-GR" sz="3500" dirty="0" smtClean="0"/>
              <a:t/>
            </a:r>
            <a:br>
              <a:rPr lang="el-GR" sz="3500" dirty="0" smtClean="0"/>
            </a:br>
            <a:r>
              <a:rPr lang="el-GR" sz="35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0634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100013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(9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rmAutofit/>
          </a:bodyPr>
          <a:lstStyle/>
          <a:p>
            <a:r>
              <a:rPr lang="el-GR" sz="2800" b="1" dirty="0" err="1" smtClean="0"/>
              <a:t>Ηλεκτροσπασμοθεραπεία</a:t>
            </a:r>
            <a:r>
              <a:rPr lang="el-GR" sz="2800" dirty="0"/>
              <a:t>:</a:t>
            </a:r>
          </a:p>
          <a:p>
            <a:pPr>
              <a:buNone/>
            </a:pPr>
            <a:r>
              <a:rPr lang="el-GR" sz="2800" dirty="0" smtClean="0"/>
              <a:t>    Προκαλούνται σπασμοί στο φλοιό και στιγμιαία απώλεια της συνείδησης μέσω της διοχέτευσης ρεύματος ισχύος 70-130</a:t>
            </a:r>
            <a:r>
              <a:rPr lang="en-US" sz="2800" dirty="0" smtClean="0"/>
              <a:t>volts </a:t>
            </a:r>
            <a:r>
              <a:rPr lang="el-GR" sz="2800" dirty="0" smtClean="0"/>
              <a:t>στον εγκέφαλο του ασθενούς </a:t>
            </a:r>
            <a:br>
              <a:rPr lang="el-GR" sz="2800" dirty="0" smtClean="0"/>
            </a:br>
            <a:r>
              <a:rPr lang="el-GR" sz="2800" dirty="0" smtClean="0"/>
              <a:t>(με αναισθητικό βραχείας δράσης και </a:t>
            </a:r>
            <a:r>
              <a:rPr lang="el-GR" sz="2800" dirty="0" err="1" smtClean="0"/>
              <a:t>μυοχαλαρωτικά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9266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Σκοποί  ενότητας 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725" indent="-277813"/>
            <a:r>
              <a:rPr lang="el-GR" sz="2800" dirty="0" smtClean="0"/>
              <a:t>Τις βασικές θεωρίες για την αιτιολογία των διαταραχών διάθεσης </a:t>
            </a:r>
            <a:br>
              <a:rPr lang="el-GR" sz="2800" dirty="0" smtClean="0"/>
            </a:br>
            <a:endParaRPr lang="el-GR" sz="2800" dirty="0" smtClean="0"/>
          </a:p>
          <a:p>
            <a:pPr marL="720725" indent="-277813"/>
            <a:r>
              <a:rPr lang="el-GR" sz="2800" dirty="0" smtClean="0"/>
              <a:t>Τις σημαντικότερες θεραπευτικές προσεγγίσεις</a:t>
            </a:r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1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642921"/>
            <a:ext cx="8229600" cy="5384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Θεραπευτικές προσεγγίσεις </a:t>
            </a:r>
            <a:br>
              <a:rPr lang="el-GR" dirty="0" smtClean="0"/>
            </a:br>
            <a:r>
              <a:rPr lang="el-GR" dirty="0" smtClean="0"/>
              <a:t>(10 από 11)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4492"/>
            <a:ext cx="8229600" cy="339064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Φαρμακευτική θεραπεία </a:t>
            </a:r>
            <a:r>
              <a:rPr lang="el-GR" sz="2800" dirty="0" smtClean="0"/>
              <a:t>για τη Διπολική Διαταραχή: </a:t>
            </a:r>
          </a:p>
          <a:p>
            <a:r>
              <a:rPr lang="el-GR" sz="2800" dirty="0" smtClean="0"/>
              <a:t>Τα φάρμακα που μειώνουν τα μανιακά συμπτώματα ονομάζονται «σταθεροποιητικά της διάθεσης» </a:t>
            </a:r>
          </a:p>
          <a:p>
            <a:r>
              <a:rPr lang="el-GR" sz="2800" dirty="0" err="1" smtClean="0"/>
              <a:t>Λίθιο</a:t>
            </a:r>
            <a:r>
              <a:rPr lang="el-GR" sz="2800" dirty="0" smtClean="0"/>
              <a:t>: το πρώτο σταθεροποιητικό που αναγνωρίστηκε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30625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714359"/>
            <a:ext cx="8229600" cy="467005"/>
          </a:xfrm>
        </p:spPr>
        <p:txBody>
          <a:bodyPr>
            <a:noAutofit/>
          </a:bodyPr>
          <a:lstStyle/>
          <a:p>
            <a:r>
              <a:rPr lang="el-GR" sz="4000" dirty="0" smtClean="0"/>
              <a:t>Θεραπευτικές προσεγγίσεις </a:t>
            </a:r>
            <a:br>
              <a:rPr lang="el-GR" sz="4000" dirty="0" smtClean="0"/>
            </a:br>
            <a:r>
              <a:rPr lang="el-GR" sz="4000" dirty="0" smtClean="0"/>
              <a:t>(11 από 11)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85930"/>
            <a:ext cx="8229600" cy="3319206"/>
          </a:xfrm>
        </p:spPr>
        <p:txBody>
          <a:bodyPr>
            <a:normAutofit/>
          </a:bodyPr>
          <a:lstStyle/>
          <a:p>
            <a:r>
              <a:rPr lang="el-GR" sz="2800" dirty="0" err="1" smtClean="0"/>
              <a:t>Λίθιο</a:t>
            </a:r>
            <a:r>
              <a:rPr lang="el-GR" sz="2800" dirty="0" smtClean="0"/>
              <a:t>: πρέπει να </a:t>
            </a:r>
            <a:r>
              <a:rPr lang="el-GR" sz="2800" dirty="0" err="1" smtClean="0"/>
              <a:t>συνταγογραφείται</a:t>
            </a:r>
            <a:r>
              <a:rPr lang="el-GR" sz="2800" dirty="0" smtClean="0"/>
              <a:t> και να λαμβάνεται πολύ προσεκτικά </a:t>
            </a:r>
            <a:br>
              <a:rPr lang="el-GR" sz="2800" dirty="0" smtClean="0"/>
            </a:br>
            <a:r>
              <a:rPr lang="el-GR" sz="2800" dirty="0" smtClean="0"/>
              <a:t>Κίνδυνος τοξικότητας: απαραίτητες συχνές εξετάσεις αίματος </a:t>
            </a:r>
          </a:p>
          <a:p>
            <a:r>
              <a:rPr lang="el-GR" sz="2800" dirty="0" smtClean="0"/>
              <a:t>Για άτομα στα οποία δεν ενδείκνυται το </a:t>
            </a:r>
            <a:r>
              <a:rPr lang="el-GR" sz="2800" dirty="0" err="1" smtClean="0"/>
              <a:t>λίθιο</a:t>
            </a:r>
            <a:r>
              <a:rPr lang="el-GR" sz="2800" dirty="0" smtClean="0"/>
              <a:t>:  Αντιεπιληπτικά</a:t>
            </a:r>
            <a:br>
              <a:rPr lang="el-GR" sz="2800" dirty="0" smtClean="0"/>
            </a:br>
            <a:r>
              <a:rPr lang="el-GR" sz="2800" dirty="0" err="1" smtClean="0"/>
              <a:t>Αντιψυχωτικά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85116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000" dirty="0" smtClean="0"/>
              <a:t>Η τέχνη στις διαταραχές διάθεσης</a:t>
            </a:r>
            <a:endParaRPr lang="el-GR" sz="3000" dirty="0"/>
          </a:p>
        </p:txBody>
      </p:sp>
      <p:pic>
        <p:nvPicPr>
          <p:cNvPr id="1027" name="Picture 3" descr="C:\Users\Βάσω\Documents\Φωτο μαστός\διπολική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3942" y="1705372"/>
            <a:ext cx="3036115" cy="27384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57764"/>
            <a:ext cx="8059611" cy="4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53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Basco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M.R. and A.J. Rush, (2005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Cognitive - behavioral therapy for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bipolar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disorder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New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York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Guilford Press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Beck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J.S., (2004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στη Γνωστική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Θεραπεία.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Εκδόσεις Πατάκη.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Feldman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G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(2007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Cognitive </a:t>
            </a:r>
            <a:r>
              <a:rPr lang="en-US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Behavioral Therapies for 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Depression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Overview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New Directions, and Practical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Recommendations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for Dissemination”,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Psychiatr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Clin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N Am, 30: 39-50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Getzfeld</a:t>
            </a:r>
            <a:r>
              <a:rPr lang="en-US" sz="1400" dirty="0" smtClean="0"/>
              <a:t>, A</a:t>
            </a:r>
            <a:r>
              <a:rPr lang="el-GR" sz="1400" dirty="0" smtClean="0"/>
              <a:t>.(2009).</a:t>
            </a:r>
            <a:r>
              <a:rPr lang="el-GR" sz="1400" i="1" dirty="0" smtClean="0"/>
              <a:t>Βασικά στοιχεία ψυχοπαθολογίας</a:t>
            </a:r>
            <a:r>
              <a:rPr lang="el-GR" sz="1400" dirty="0" smtClean="0"/>
              <a:t>. Πάτρα : </a:t>
            </a:r>
            <a:r>
              <a:rPr lang="en-US" sz="1400" dirty="0" err="1" smtClean="0"/>
              <a:t>Gotsis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</a:t>
            </a:r>
            <a:r>
              <a:rPr lang="en-US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aplan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H.I.S. and B.J.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Sadock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(2000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Ψυχιατρική, τόμος Β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΄</a:t>
            </a:r>
            <a:r>
              <a:rPr lang="en-US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 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Ιατρικές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Λίτσας.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/>
              <a:t>Kring</a:t>
            </a:r>
            <a:r>
              <a:rPr lang="el-GR" sz="1400" dirty="0" smtClean="0"/>
              <a:t>, Α., </a:t>
            </a:r>
            <a:r>
              <a:rPr lang="el-GR" sz="1400" dirty="0" err="1" smtClean="0"/>
              <a:t>Davison</a:t>
            </a:r>
            <a:r>
              <a:rPr lang="el-GR" sz="1400" dirty="0" smtClean="0"/>
              <a:t>, G., </a:t>
            </a:r>
            <a:r>
              <a:rPr lang="el-GR" sz="1400" dirty="0" err="1" smtClean="0"/>
              <a:t>Neale</a:t>
            </a:r>
            <a:r>
              <a:rPr lang="el-GR" sz="1400" dirty="0" smtClean="0"/>
              <a:t>, J., &amp; </a:t>
            </a:r>
            <a:r>
              <a:rPr lang="el-GR" sz="1400" dirty="0" err="1" smtClean="0"/>
              <a:t>Johnson</a:t>
            </a:r>
            <a:r>
              <a:rPr lang="el-GR" sz="1400" dirty="0" smtClean="0"/>
              <a:t>, S.(2010). </a:t>
            </a:r>
            <a:r>
              <a:rPr lang="el-GR" sz="1400" i="1" dirty="0" smtClean="0"/>
              <a:t>Ψυχοπαθολογία</a:t>
            </a:r>
            <a:r>
              <a:rPr lang="el-GR" sz="1400" dirty="0" smtClean="0"/>
              <a:t>. Αθήνα : </a:t>
            </a:r>
            <a:r>
              <a:rPr lang="el-GR" sz="1400" dirty="0" err="1" smtClean="0"/>
              <a:t>Gutenberg</a:t>
            </a:r>
            <a:endParaRPr lang="el-GR" sz="1400" dirty="0" smtClean="0"/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n-US" sz="1400" dirty="0" err="1" smtClean="0"/>
              <a:t>Schacter</a:t>
            </a:r>
            <a:r>
              <a:rPr lang="en-US" sz="1400" dirty="0" smtClean="0"/>
              <a:t> D.L., Gilbert D.T., Wegner D..M. (2012). </a:t>
            </a:r>
            <a:r>
              <a:rPr lang="el-GR" sz="1400" dirty="0" smtClean="0"/>
              <a:t>Ψυχολογία. Αθήνα: </a:t>
            </a:r>
            <a:r>
              <a:rPr lang="en-US" sz="1400" dirty="0" smtClean="0"/>
              <a:t>Gutenberg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Westbrook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Kennerley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H. and J.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Kirk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στη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γνωσιακή-συμπεριφοριστική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θεραπεία: Τεχνικές </a:t>
            </a:r>
            <a:endParaRPr lang="el-GR" sz="1400" i="1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και εφαρμογές.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Πεδίο.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Ευθυμίου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Κ., Μαυροειδή, Α.,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Παυλάτου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Ε. και Καλαντζή-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Αζίζι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(2006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Πρώτες  βοήθειες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ψυχικής υγείας.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Ένας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οδηγός για τις ψυχικές διαταραχές και </a:t>
            </a:r>
            <a:r>
              <a:rPr lang="el-GR" sz="1400" i="1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την αντιμετώπισή τους.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Αθήνα: 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Ελληνικά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Γράμματα.</a:t>
            </a: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Παπακώστας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Γ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(1994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i="1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Γνωσιακή Ψυχοθεραπεία: Θεωρία και </a:t>
            </a:r>
            <a:r>
              <a:rPr lang="el-GR" sz="1400" i="1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Πράξη</a:t>
            </a:r>
            <a:r>
              <a:rPr lang="el-GR" sz="1400" i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Αθήνα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Εκδόσεις Ινστιτούτο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Έρευνας της 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  Συμπεριφοράς.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Χρήσιμες ιστοσελίδες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www.klimaka.org.gr/js/index.php/homepage-psyxiki-geia/mental-illnesses/diataraxes-diathesis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www.experimentalphysiology.gr/UserFiles/Research/psyYgeia/Diataraxes_diathesis.pdf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ftp://</a:t>
            </a:r>
            <a:r>
              <a:rPr lang="en-US" sz="1400" dirty="0" smtClean="0">
                <a:hlinkClick r:id="rId4"/>
              </a:rPr>
              <a:t>ftp.soc.uoc.gr/students/KLIPS108/KEFALAIO8.doc</a:t>
            </a:r>
            <a:endParaRPr lang="el-GR" sz="1400" dirty="0" smtClean="0"/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www.epipsi.gr/dipoliki/kli.php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www.apa.org/monitor/2008/10/disorders.aspx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web.stanford.edu/group/co-sign/Sussman.pdf</a:t>
            </a:r>
            <a:endParaRPr lang="el-GR" sz="1400" dirty="0" smtClean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77604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&lt;Σιαφάκα Βασιλική&gt;.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&lt;Ψυχοπαθολογία Ενηλίκων&gt;.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&lt;Ιωάννινα&gt;,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eclass.teiep.gr/courses/LOGO102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&lt;Τσάνταλη Ελένη&gt;</a:t>
            </a:r>
            <a:endParaRPr lang="el-GR" sz="2900" b="1" dirty="0"/>
          </a:p>
          <a:p>
            <a:pPr algn="r"/>
            <a:r>
              <a:rPr lang="el-GR" sz="2900" dirty="0" smtClean="0"/>
              <a:t>&lt; Ιωάννινα&gt;,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>
                <a:solidFill>
                  <a:schemeClr val="bg1"/>
                </a:solidFill>
              </a:rPr>
              <a:t>ΔΙΑΤΑΡΑΧΕΣ </a:t>
            </a:r>
            <a:r>
              <a:rPr lang="el-GR" sz="1200" b="1" smtClean="0">
                <a:solidFill>
                  <a:schemeClr val="bg1"/>
                </a:solidFill>
              </a:rPr>
              <a:t>ΔΙΑΘΕΣΗΣ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>
                <a:solidFill>
                  <a:schemeClr val="bg1"/>
                </a:solidFill>
              </a:rPr>
              <a:t>Ενότητα </a:t>
            </a:r>
            <a:r>
              <a:rPr lang="el-GR" sz="1200" smtClean="0">
                <a:solidFill>
                  <a:schemeClr val="bg1"/>
                </a:solidFill>
              </a:rPr>
              <a:t>3,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ΔΙΑΤΑΡΑΧΕΣ ΔΙΑΘΕΣΗΣ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l-GR" sz="1200" dirty="0" smtClean="0">
                <a:solidFill>
                  <a:schemeClr val="bg1"/>
                </a:solidFill>
              </a:rPr>
              <a:t>3,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69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7"/>
            <a:ext cx="8229600" cy="7527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 ενότητας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Διαταραχές της διάθεσης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Καταθλιπτικές</a:t>
            </a:r>
          </a:p>
          <a:p>
            <a:pPr marL="442912" indent="0">
              <a:buNone/>
            </a:pPr>
            <a:r>
              <a:rPr lang="el-GR" sz="2800" dirty="0" smtClean="0"/>
              <a:t>2.1 Μείζονα καταθλιπτική διαταραχή</a:t>
            </a:r>
          </a:p>
          <a:p>
            <a:pPr marL="442912" indent="0">
              <a:buNone/>
            </a:pPr>
            <a:r>
              <a:rPr lang="el-GR" sz="2800" dirty="0" smtClean="0"/>
              <a:t>2.2 </a:t>
            </a:r>
            <a:r>
              <a:rPr lang="el-GR" sz="2800" dirty="0" err="1" smtClean="0"/>
              <a:t>Δυσθυμική</a:t>
            </a:r>
            <a:r>
              <a:rPr lang="el-GR" sz="2800" dirty="0" smtClean="0"/>
              <a:t> διαταραχή</a:t>
            </a:r>
          </a:p>
          <a:p>
            <a:pPr marL="442912" indent="0">
              <a:buNone/>
            </a:pPr>
            <a:r>
              <a:rPr lang="el-GR" sz="2800" dirty="0" smtClean="0"/>
              <a:t>2.3 Επιδημιολογία</a:t>
            </a:r>
          </a:p>
          <a:p>
            <a:pPr marL="514350" indent="-514350">
              <a:buFont typeface="+mj-lt"/>
              <a:buAutoNum type="arabicPeriod" startAt="3"/>
            </a:pPr>
            <a:endParaRPr lang="el-GR" dirty="0" smtClean="0"/>
          </a:p>
          <a:p>
            <a:pPr marL="514350" indent="-514350">
              <a:buFont typeface="+mj-lt"/>
              <a:buAutoNum type="arabicPeriod" startAt="3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(2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l-GR" sz="3000" dirty="0" smtClean="0"/>
              <a:t>Διπολικές</a:t>
            </a:r>
          </a:p>
          <a:p>
            <a:pPr marL="623887" indent="0">
              <a:buNone/>
            </a:pPr>
            <a:r>
              <a:rPr lang="el-GR" sz="3000" dirty="0" smtClean="0"/>
              <a:t>3.1 Διπολική διαταραχή Ι</a:t>
            </a:r>
          </a:p>
          <a:p>
            <a:pPr marL="623887" indent="0">
              <a:buNone/>
            </a:pPr>
            <a:r>
              <a:rPr lang="el-GR" sz="3000" dirty="0" smtClean="0"/>
              <a:t>3.2 Διπολική </a:t>
            </a:r>
            <a:r>
              <a:rPr lang="el-GR" sz="3000" dirty="0"/>
              <a:t>διαταραχή </a:t>
            </a:r>
            <a:r>
              <a:rPr lang="el-GR" sz="3000" dirty="0" smtClean="0"/>
              <a:t>ΙΙ</a:t>
            </a:r>
          </a:p>
          <a:p>
            <a:pPr marL="623887" indent="0">
              <a:buNone/>
            </a:pPr>
            <a:r>
              <a:rPr lang="el-GR" sz="3000" dirty="0" smtClean="0"/>
              <a:t>3.3 Κυκλοθυμική διαταραχή</a:t>
            </a:r>
          </a:p>
          <a:p>
            <a:pPr marL="623887" indent="0">
              <a:buNone/>
            </a:pPr>
            <a:r>
              <a:rPr lang="el-GR" sz="3000" dirty="0" smtClean="0"/>
              <a:t>3.4 Επιδημιολογία</a:t>
            </a:r>
          </a:p>
          <a:p>
            <a:pPr marL="623887" indent="0">
              <a:buNone/>
            </a:pPr>
            <a:r>
              <a:rPr lang="el-GR" sz="3000" dirty="0" smtClean="0"/>
              <a:t>3.5 Δημιουργικότητα και διαταραχές διάθεσης</a:t>
            </a:r>
          </a:p>
          <a:p>
            <a:pPr marL="623887" indent="0">
              <a:buNone/>
            </a:pPr>
            <a:r>
              <a:rPr lang="el-GR" sz="3000" dirty="0" smtClean="0"/>
              <a:t>3.6 Αιτιολογία</a:t>
            </a:r>
          </a:p>
          <a:p>
            <a:pPr marL="720725" indent="-96838"/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31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0045"/>
            <a:ext cx="8229600" cy="681319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ενότητας (3 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l-GR" sz="2800" dirty="0"/>
              <a:t>Θεραπευτικές προσεγγίσεις </a:t>
            </a:r>
            <a:endParaRPr lang="el-GR" sz="2800" dirty="0" smtClean="0"/>
          </a:p>
          <a:p>
            <a:pPr marL="720725" indent="0">
              <a:buNone/>
            </a:pPr>
            <a:r>
              <a:rPr lang="el-GR" sz="2800" dirty="0" smtClean="0"/>
              <a:t>4.1 Διαπροσωπική</a:t>
            </a:r>
          </a:p>
          <a:p>
            <a:pPr marL="720725" indent="0">
              <a:buNone/>
            </a:pPr>
            <a:r>
              <a:rPr lang="el-GR" sz="2800" dirty="0" smtClean="0"/>
              <a:t>4.2 Γνωστική</a:t>
            </a:r>
          </a:p>
          <a:p>
            <a:pPr marL="720725" indent="0">
              <a:buNone/>
            </a:pPr>
            <a:r>
              <a:rPr lang="el-GR" sz="2800" dirty="0" smtClean="0"/>
              <a:t>4.3 </a:t>
            </a:r>
            <a:r>
              <a:rPr lang="el-GR" sz="2800" dirty="0" err="1" smtClean="0"/>
              <a:t>Συμπεριφορική</a:t>
            </a:r>
            <a:endParaRPr lang="el-GR" sz="2800" dirty="0" smtClean="0"/>
          </a:p>
          <a:p>
            <a:pPr marL="720725" indent="0">
              <a:buNone/>
            </a:pPr>
            <a:r>
              <a:rPr lang="el-GR" sz="2800" dirty="0" smtClean="0"/>
              <a:t>4.4 Βιολογική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451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1892</TotalTime>
  <Words>1676</Words>
  <Application>Microsoft Office PowerPoint</Application>
  <PresentationFormat>Προβολή στην οθόνη (16:10)</PresentationFormat>
  <Paragraphs>300</Paragraphs>
  <Slides>70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70</vt:i4>
      </vt:variant>
    </vt:vector>
  </HeadingPairs>
  <TitlesOfParts>
    <vt:vector size="78" baseType="lpstr">
      <vt:lpstr>Arial Unicode MS</vt:lpstr>
      <vt:lpstr>Arial</vt:lpstr>
      <vt:lpstr>Calibri</vt:lpstr>
      <vt:lpstr>Times New Roman</vt:lpstr>
      <vt:lpstr>Wingdings</vt:lpstr>
      <vt:lpstr>Wingdings 2</vt:lpstr>
      <vt:lpstr>Wingdings 3</vt:lpstr>
      <vt:lpstr>Θέμα του Office</vt:lpstr>
      <vt:lpstr>Ψυχοπαθολογία Ενηλίκων</vt:lpstr>
      <vt:lpstr>Παρουσίαση του PowerPoint</vt:lpstr>
      <vt:lpstr>Άδειες Χρήσης</vt:lpstr>
      <vt:lpstr>Χρηματοδότηση</vt:lpstr>
      <vt:lpstr>Σκοποί  ενότητας (1 από 2)</vt:lpstr>
      <vt:lpstr>Σκοποί  ενότητας (2 από 2)</vt:lpstr>
      <vt:lpstr>Περιεχόμενα ενότητας (1 από 3)</vt:lpstr>
      <vt:lpstr>Περιεχόμενα ενότητας (2 από 3)</vt:lpstr>
      <vt:lpstr>Περιεχόμενα ενότητας (3 από 3)</vt:lpstr>
      <vt:lpstr>Διαταραχές Διάθεσης</vt:lpstr>
      <vt:lpstr>Διαταραχές της Διάθεσης-εισαγωγικά</vt:lpstr>
      <vt:lpstr>Διαταραχές της Διάθεσης</vt:lpstr>
      <vt:lpstr>Κλινική περιγραφή</vt:lpstr>
      <vt:lpstr>1. Μείζονα Καταθλιπτική Διαταραχή  (1 από 5)</vt:lpstr>
      <vt:lpstr>1. Μείζονα Καταθλιπτική Διαταραχή  (2 από 5)</vt:lpstr>
      <vt:lpstr>1. Μείζονα Καταθλιπτική Διαταραχή  (3 από 5)</vt:lpstr>
      <vt:lpstr>Μείζονα Καταθλιπτική Διαταραχή (4 από 5) </vt:lpstr>
      <vt:lpstr>Μείζονα καταθλιπτική διαταραχή (5 από 5) </vt:lpstr>
      <vt:lpstr>Δυσθυμική Διαταραχή (1 από 2)</vt:lpstr>
      <vt:lpstr>Δυσθυμική Διαταραχή (2 από 2)</vt:lpstr>
      <vt:lpstr>Συγκριτικός πίνακας </vt:lpstr>
      <vt:lpstr>Επιδημιολογία των καταθλιπτικών διαταραχών  (1 από 4)</vt:lpstr>
      <vt:lpstr>Επιδημιολογία των καταθλιπτικών διαταραχών (2 από 4) </vt:lpstr>
      <vt:lpstr>Επιδημιολογία των καταθλιπτικών διαταραχών  (3 από 4)</vt:lpstr>
      <vt:lpstr>Επιδημιολογία των καταθλιπτικών διαταραχών  (4 από 4)</vt:lpstr>
      <vt:lpstr>2. Διπολικές Διαταραχές (1 από 9) </vt:lpstr>
      <vt:lpstr>2. Διπολικές Διαταραχές (2 από 9) </vt:lpstr>
      <vt:lpstr>2. Διπολικές Διαταραχές (3 από 9) </vt:lpstr>
      <vt:lpstr>2. Διπολικές Διαταραχές (4 από 9) </vt:lpstr>
      <vt:lpstr>2. Διπολικές Διαταραχές (5 από 9)</vt:lpstr>
      <vt:lpstr>2. Διπολικές Διαταραχές (7 από 9) </vt:lpstr>
      <vt:lpstr>2. Διπολικές Διαταραχές (8 από 9) </vt:lpstr>
      <vt:lpstr>2. Διπολικές Διαταραχές (9 από 9)</vt:lpstr>
      <vt:lpstr>Κυκλοθυμική διαταραχή (παράδειγμα)  </vt:lpstr>
      <vt:lpstr> Επιδημιολογία  των Διπολικών Διαταραχών  (1 από 2) </vt:lpstr>
      <vt:lpstr> Επιδημιολογία  των Διπολικών Διαταραχών (2 από 2) </vt:lpstr>
      <vt:lpstr>Συμπεράσματα Διπολικές Διαταραχές</vt:lpstr>
      <vt:lpstr>Δημιουργικότητα  &amp; Διαταραχές Διάθεσης  (1 από 2)</vt:lpstr>
      <vt:lpstr>Δημιουργικότητα  &amp; Διαταραχές Διάθεσης  (2 από 2)</vt:lpstr>
      <vt:lpstr>Αιτιολογία των Διαταραχών της Διάθεσης (1 από 11)</vt:lpstr>
      <vt:lpstr>Αιτιολογία των Διαταραχών  της Διάθεσης  (2 από 11)</vt:lpstr>
      <vt:lpstr>Αιτιολογία των Διαταραχών  της Διάθεσης (3 από 11)</vt:lpstr>
      <vt:lpstr>Αιτιολογία των Διαταραχών  της Διάθεσης  (4 από 11)</vt:lpstr>
      <vt:lpstr>Αιτιολογία των Διαταραχών  της Διάθεσης (5 από 11)</vt:lpstr>
      <vt:lpstr>Αιτιολογία των Διαταραχών  της Διάθεσης (6 από 11)</vt:lpstr>
      <vt:lpstr>Αιτιολογία των Διαταραχών  της Διάθεσης (7 από 11)</vt:lpstr>
      <vt:lpstr>Αιτιολογία των Διαταραχών  της Διάθεσης (8 από 11)</vt:lpstr>
      <vt:lpstr>Αιτιολογία των Διαταραχών  της Διάθεσης (9 από 11)</vt:lpstr>
      <vt:lpstr>Αιτιολογία των Διαταραχών  της Διάθεσης (10 από 11)</vt:lpstr>
      <vt:lpstr>Αιτιολογία των Διαταραχών  της Διάθεσης (11 από 11)</vt:lpstr>
      <vt:lpstr>Θεραπευτικές προσεγγίσεις   (1 από 11)</vt:lpstr>
      <vt:lpstr>Θεραπευτικές προσεγγίσεις  (2 από 11) </vt:lpstr>
      <vt:lpstr>Θεραπευτικές προσεγγίσεις  (3 από 11) </vt:lpstr>
      <vt:lpstr>Θεραπευτικές προσεγγίσεις  (4 από 11) </vt:lpstr>
      <vt:lpstr>Θεραπευτικές προσεγγίσεις  (5 από 11) </vt:lpstr>
      <vt:lpstr>Θεραπευτικές προσεγγίσεις  (6 από 11) </vt:lpstr>
      <vt:lpstr>Θεραπευτικές προσεγγίσεις  (7 από 11)</vt:lpstr>
      <vt:lpstr>Θεραπευτικές προσεγγίσεις  (8 από 11) </vt:lpstr>
      <vt:lpstr>Θεραπευτικές προσεγγίσεις  (9 από 11) </vt:lpstr>
      <vt:lpstr>Θεραπευτικές προσεγγίσεις  (10 από 11) </vt:lpstr>
      <vt:lpstr>Θεραπευτικές προσεγγίσεις  (11 από 11) </vt:lpstr>
      <vt:lpstr>Η τέχνη στις διαταραχές διάθεσης</vt:lpstr>
      <vt:lpstr>Βιβλιογραφία</vt:lpstr>
      <vt:lpstr>Χρήσιμες ιστοσελίδες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nikolaos kyrgios</cp:lastModifiedBy>
  <cp:revision>203</cp:revision>
  <dcterms:created xsi:type="dcterms:W3CDTF">2012-09-06T09:03:05Z</dcterms:created>
  <dcterms:modified xsi:type="dcterms:W3CDTF">2015-09-29T08:35:21Z</dcterms:modified>
</cp:coreProperties>
</file>