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9" r:id="rId3"/>
    <p:sldId id="257" r:id="rId4"/>
    <p:sldId id="259" r:id="rId5"/>
    <p:sldId id="261" r:id="rId6"/>
    <p:sldId id="262" r:id="rId7"/>
    <p:sldId id="331" r:id="rId8"/>
    <p:sldId id="332" r:id="rId9"/>
    <p:sldId id="333" r:id="rId10"/>
    <p:sldId id="334" r:id="rId11"/>
    <p:sldId id="335" r:id="rId12"/>
    <p:sldId id="337" r:id="rId13"/>
    <p:sldId id="336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290" r:id="rId40"/>
    <p:sldId id="363" r:id="rId41"/>
    <p:sldId id="292" r:id="rId42"/>
    <p:sldId id="293" r:id="rId43"/>
    <p:sldId id="294" r:id="rId44"/>
    <p:sldId id="295" r:id="rId45"/>
    <p:sldId id="280" r:id="rId46"/>
  </p:sldIdLst>
  <p:sldSz cx="9144000" cy="5715000" type="screen16x10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8/1/2016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68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6341" y="-36199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8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800" b="1" dirty="0" smtClean="0">
                <a:solidFill>
                  <a:schemeClr val="bg1"/>
                </a:solidFill>
              </a:rPr>
              <a:t> -</a:t>
            </a:r>
            <a:r>
              <a:rPr lang="el-GR" sz="800" b="1" baseline="0" dirty="0" smtClean="0">
                <a:solidFill>
                  <a:schemeClr val="bg1"/>
                </a:solidFill>
              </a:rPr>
              <a:t> </a:t>
            </a:r>
            <a:r>
              <a:rPr lang="el-GR" sz="800" b="0" baseline="0" dirty="0" smtClean="0">
                <a:solidFill>
                  <a:schemeClr val="bg1"/>
                </a:solidFill>
              </a:rPr>
              <a:t>Ο H/Y ως εργαλείο μάθησης για παιδιά στην κλινική </a:t>
            </a:r>
            <a:r>
              <a:rPr lang="el-GR" sz="800" b="0" baseline="0" dirty="0" err="1" smtClean="0">
                <a:solidFill>
                  <a:schemeClr val="bg1"/>
                </a:solidFill>
              </a:rPr>
              <a:t>λογοθεραπευτική</a:t>
            </a:r>
            <a:r>
              <a:rPr lang="el-GR" sz="800" b="0" baseline="0" dirty="0" smtClean="0">
                <a:solidFill>
                  <a:schemeClr val="bg1"/>
                </a:solidFill>
              </a:rPr>
              <a:t> πράξη</a:t>
            </a:r>
            <a:r>
              <a:rPr lang="el-GR" sz="800" dirty="0" smtClean="0">
                <a:solidFill>
                  <a:schemeClr val="bg1"/>
                </a:solidFill>
              </a:rPr>
              <a:t>, ΤΜΗΜΑ</a:t>
            </a:r>
            <a:r>
              <a:rPr lang="el-GR" sz="8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>
                <a:solidFill>
                  <a:schemeClr val="bg1"/>
                </a:solidFill>
              </a:rPr>
              <a:t>ΤΕΙ ΗΠΕΙΡΟΥ </a:t>
            </a:r>
            <a:r>
              <a:rPr lang="el-GR" sz="8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34763" y="-38202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8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800" b="1" dirty="0" smtClean="0">
                <a:solidFill>
                  <a:schemeClr val="bg1"/>
                </a:solidFill>
              </a:rPr>
              <a:t> -</a:t>
            </a:r>
            <a:r>
              <a:rPr lang="el-GR" sz="800" b="1" baseline="0" dirty="0" smtClean="0">
                <a:solidFill>
                  <a:schemeClr val="bg1"/>
                </a:solidFill>
              </a:rPr>
              <a:t> </a:t>
            </a:r>
            <a:r>
              <a:rPr lang="el-GR" sz="800" b="0" baseline="0" dirty="0" smtClean="0">
                <a:solidFill>
                  <a:schemeClr val="bg1"/>
                </a:solidFill>
              </a:rPr>
              <a:t>Ο H/Y ως εργαλείο μάθησης για παιδιά στην κλινική </a:t>
            </a:r>
            <a:r>
              <a:rPr lang="el-GR" sz="800" b="0" baseline="0" dirty="0" err="1" smtClean="0">
                <a:solidFill>
                  <a:schemeClr val="bg1"/>
                </a:solidFill>
              </a:rPr>
              <a:t>λογοθεραπευτική</a:t>
            </a:r>
            <a:r>
              <a:rPr lang="el-GR" sz="800" b="0" baseline="0" dirty="0" smtClean="0">
                <a:solidFill>
                  <a:schemeClr val="bg1"/>
                </a:solidFill>
              </a:rPr>
              <a:t> πράξη</a:t>
            </a:r>
            <a:r>
              <a:rPr lang="el-GR" sz="800" dirty="0" smtClean="0">
                <a:solidFill>
                  <a:schemeClr val="bg1"/>
                </a:solidFill>
              </a:rPr>
              <a:t>, ΤΜΗΜΑ</a:t>
            </a:r>
            <a:r>
              <a:rPr lang="el-GR" sz="8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6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Ο H/Y ως εργαλείο μάθησης για παιδιά στην κλινική </a:t>
            </a:r>
            <a:r>
              <a:rPr lang="el-GR" sz="2800" b="1" dirty="0" err="1"/>
              <a:t>λογοθεραπευτική</a:t>
            </a:r>
            <a:r>
              <a:rPr lang="el-GR" sz="2800" b="1" dirty="0"/>
              <a:t> </a:t>
            </a:r>
            <a:r>
              <a:rPr lang="el-GR" sz="2800" b="1" dirty="0" smtClean="0"/>
              <a:t>πράξη</a:t>
            </a:r>
            <a:endParaRPr lang="en-US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Ανάπτυξη λεπτής </a:t>
            </a:r>
            <a:r>
              <a:rPr lang="el-GR" dirty="0" smtClean="0"/>
              <a:t>κινητικότητας (3)</a:t>
            </a:r>
            <a:endParaRPr lang="en-US" dirty="0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6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221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Ανάπτυξη λεπτής κινητικότητας </a:t>
            </a:r>
            <a:r>
              <a:rPr lang="el-GR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3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Η/Υ - Γλωσσική ανάπτυξη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44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ανάπτυξη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Γλωσσική ανάπτυξη του παιδιού επηρεάζεται από νευρολογικές, κοινωνικών, και περιβαλλοντικών παραγόντων.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60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ανάπτυξη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dirty="0"/>
              <a:t>Στρατηγικές προώθησης γλωσσικής ανάπτυξης με χρήση Η/Υ σε βασικούς τομείς, </a:t>
            </a:r>
            <a:r>
              <a:rPr lang="el-GR" dirty="0" smtClean="0"/>
              <a:t>όπως:</a:t>
            </a:r>
          </a:p>
          <a:p>
            <a:pPr lvl="1">
              <a:defRPr/>
            </a:pPr>
            <a:r>
              <a:rPr lang="el-GR" dirty="0" smtClean="0"/>
              <a:t>λειτουργικής </a:t>
            </a:r>
            <a:r>
              <a:rPr lang="el-GR" dirty="0"/>
              <a:t>επικοινωνίας, 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άρθρωσης </a:t>
            </a:r>
            <a:r>
              <a:rPr lang="el-GR" dirty="0"/>
              <a:t>και την παραγωγή, 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αντιληπτική </a:t>
            </a:r>
            <a:r>
              <a:rPr lang="el-GR" dirty="0"/>
              <a:t>και εκφραστική </a:t>
            </a:r>
            <a:r>
              <a:rPr lang="el-GR" dirty="0" smtClean="0"/>
              <a:t>ικανότητα,</a:t>
            </a:r>
          </a:p>
          <a:p>
            <a:pPr lvl="1">
              <a:defRPr/>
            </a:pPr>
            <a:r>
              <a:rPr lang="el-GR" dirty="0" smtClean="0"/>
              <a:t>κατηγοριοποίηση </a:t>
            </a:r>
            <a:r>
              <a:rPr lang="el-GR" dirty="0"/>
              <a:t>εννοιών , 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προθέσεις</a:t>
            </a:r>
            <a:r>
              <a:rPr lang="el-GR" dirty="0"/>
              <a:t>, 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τραγούδια </a:t>
            </a:r>
            <a:r>
              <a:rPr lang="el-GR" dirty="0"/>
              <a:t>και παιχνίδια, και πολλά άλλα.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93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60" y="1335459"/>
            <a:ext cx="5744656" cy="25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119"/>
            <a:ext cx="3679978" cy="30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87" y="1128928"/>
            <a:ext cx="4194801" cy="30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εικόνας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b="1559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 b="4726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6:</a:t>
            </a:r>
            <a:r>
              <a:rPr lang="en-US" sz="2800" dirty="0" smtClean="0"/>
              <a:t> </a:t>
            </a:r>
            <a:r>
              <a:rPr lang="el-GR" sz="2800" dirty="0"/>
              <a:t>Ο H/Y ως εργαλείο μάθησης για παιδιά στην κλινική </a:t>
            </a:r>
            <a:r>
              <a:rPr lang="el-GR" sz="2800" dirty="0" err="1"/>
              <a:t>λογοθεραπευτική</a:t>
            </a:r>
            <a:r>
              <a:rPr lang="el-GR" sz="2800" dirty="0"/>
              <a:t> </a:t>
            </a:r>
            <a:r>
              <a:rPr lang="el-GR" sz="2800" dirty="0" smtClean="0"/>
              <a:t>πράξη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Ευγενία,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4567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7700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(8)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9348"/>
            <a:ext cx="5571502" cy="20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5442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Γλωσσική </a:t>
            </a:r>
            <a:r>
              <a:rPr lang="el-GR" dirty="0"/>
              <a:t>ανάπτυξη </a:t>
            </a:r>
            <a:r>
              <a:rPr lang="el-GR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5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Οπτική διάκριση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55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Οπτική διάκριση</a:t>
            </a:r>
            <a:endParaRPr lang="en-US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7300"/>
            <a:ext cx="4816803" cy="30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 b="7966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Οπτική διάκριση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46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Οπτική διάκριση (3)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94" y="1335459"/>
            <a:ext cx="5434235" cy="26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Η/Υ - Ανάγνωση - Γραφή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7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Η/Υ - Ανάγνωση </a:t>
            </a:r>
            <a:r>
              <a:rPr lang="el-GR" dirty="0" smtClean="0"/>
              <a:t>- </a:t>
            </a:r>
            <a:r>
              <a:rPr lang="el-GR" dirty="0"/>
              <a:t>Γραφή 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Περιλαμβάνει χρήση </a:t>
            </a:r>
            <a:r>
              <a:rPr lang="el-GR" altLang="en-US" dirty="0"/>
              <a:t>Η/Υ για την ενίσχυση σε</a:t>
            </a:r>
            <a:r>
              <a:rPr lang="el-GR" altLang="el-GR" dirty="0"/>
              <a:t>:</a:t>
            </a:r>
          </a:p>
          <a:p>
            <a:pPr lvl="1"/>
            <a:r>
              <a:rPr lang="el-GR" altLang="el-GR" dirty="0"/>
              <a:t>Πρώιμες ικανότητες ανάγνωσης – γραφής, </a:t>
            </a:r>
          </a:p>
          <a:p>
            <a:pPr lvl="1"/>
            <a:r>
              <a:rPr lang="el-GR" altLang="el-GR" dirty="0"/>
              <a:t>Φωνολογικές δεξιότητες, </a:t>
            </a:r>
          </a:p>
          <a:p>
            <a:pPr lvl="1"/>
            <a:r>
              <a:rPr lang="el-GR" altLang="el-GR" dirty="0"/>
              <a:t>ανάπτυξη λεξιλογίου, </a:t>
            </a:r>
          </a:p>
          <a:p>
            <a:pPr lvl="1"/>
            <a:r>
              <a:rPr lang="el-GR" altLang="el-GR" dirty="0"/>
              <a:t>κατανόησης </a:t>
            </a:r>
          </a:p>
          <a:p>
            <a:pPr lvl="1"/>
            <a:r>
              <a:rPr lang="el-GR" altLang="el-GR" dirty="0"/>
              <a:t>παιχνίδια , κ.ά.</a:t>
            </a:r>
            <a:r>
              <a:rPr lang="en-US" altLang="el-GR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6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Η/Υ - Πρώιμες ικανότητες Ανάγνωσης - Γραφής 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48" y="1341500"/>
            <a:ext cx="5550340" cy="25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2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Η/Υ - Φωνολογικές δεξιότητες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1335459"/>
            <a:ext cx="5472536" cy="24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Ασκήσεις με τις συλλαβές και τις λέξεις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41" y="1280111"/>
            <a:ext cx="4715518" cy="28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Δραστηριότητες με λέξεις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73" y="1010034"/>
            <a:ext cx="3019630" cy="31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Στρατηγικές ανάγνωσης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43886"/>
            <a:ext cx="5040560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1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Ανάγνωση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Σημαντικά σημεία του κειμένου</a:t>
            </a:r>
          </a:p>
          <a:p>
            <a:r>
              <a:rPr lang="el-GR" dirty="0" smtClean="0"/>
              <a:t>Περίληψη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να καταλαβαίνει ένα παιδί τι διαβάζει θα πρέπει:</a:t>
            </a:r>
          </a:p>
          <a:p>
            <a:pPr lvl="1"/>
            <a:r>
              <a:rPr lang="el-GR" dirty="0"/>
              <a:t>Να μπορεί να το πει με δικά του </a:t>
            </a:r>
            <a:r>
              <a:rPr lang="el-GR" dirty="0" smtClean="0"/>
              <a:t>λόγια</a:t>
            </a:r>
            <a:endParaRPr lang="el-GR" dirty="0"/>
          </a:p>
          <a:p>
            <a:pPr lvl="1"/>
            <a:r>
              <a:rPr lang="el-GR" dirty="0"/>
              <a:t>Να </a:t>
            </a:r>
            <a:r>
              <a:rPr lang="el-GR" dirty="0" smtClean="0"/>
              <a:t>ξεχωρίσει </a:t>
            </a:r>
            <a:r>
              <a:rPr lang="el-GR" dirty="0"/>
              <a:t>τα σημαντικά </a:t>
            </a:r>
            <a:r>
              <a:rPr lang="el-GR" dirty="0" smtClean="0"/>
              <a:t>σημεία</a:t>
            </a:r>
            <a:endParaRPr lang="el-GR" dirty="0"/>
          </a:p>
          <a:p>
            <a:pPr lvl="1"/>
            <a:r>
              <a:rPr lang="el-GR" dirty="0"/>
              <a:t>Να βγάλει </a:t>
            </a:r>
            <a:r>
              <a:rPr lang="el-GR" dirty="0" smtClean="0"/>
              <a:t>συμπεράσματα </a:t>
            </a:r>
            <a:endParaRPr lang="el-GR" dirty="0"/>
          </a:p>
          <a:p>
            <a:r>
              <a:rPr lang="el-GR" dirty="0"/>
              <a:t>Στρατηγικές για τα </a:t>
            </a:r>
            <a:r>
              <a:rPr lang="el-GR" dirty="0" smtClean="0"/>
              <a:t>παραπάνω;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498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Ανάγνωση (2)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7300"/>
            <a:ext cx="3312368" cy="37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2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Μαθηματικά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3" y="1097029"/>
            <a:ext cx="4436374" cy="31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50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Μαθηματικά (2)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81" y="1079066"/>
            <a:ext cx="4979614" cy="30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2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Μαθηματικά (3)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78916"/>
            <a:ext cx="4904456" cy="30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1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Στρατηγικές μάθησης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/>
              <a:t>Περιλαμβάνει πληροφορίες σχετικά με: </a:t>
            </a:r>
          </a:p>
          <a:p>
            <a:pPr lvl="1"/>
            <a:r>
              <a:rPr lang="el-GR" altLang="en-US" dirty="0"/>
              <a:t>τις γνωστικές επιδράσεις</a:t>
            </a:r>
          </a:p>
          <a:p>
            <a:pPr lvl="1"/>
            <a:r>
              <a:rPr lang="el-GR" altLang="en-US" dirty="0"/>
              <a:t>οπτικούς χάρτες </a:t>
            </a:r>
          </a:p>
          <a:p>
            <a:pPr lvl="1"/>
            <a:r>
              <a:rPr lang="el-GR" altLang="en-US" dirty="0"/>
              <a:t>γραφικά</a:t>
            </a:r>
          </a:p>
          <a:p>
            <a:pPr lvl="1"/>
            <a:r>
              <a:rPr lang="el-GR" altLang="en-US" dirty="0"/>
              <a:t>βήματα επίλυσης προβλημάτων </a:t>
            </a:r>
          </a:p>
          <a:p>
            <a:pPr lvl="1"/>
            <a:r>
              <a:rPr lang="el-GR" altLang="en-US" dirty="0"/>
              <a:t>μελέτη και οργανωτικές δεξιότητες</a:t>
            </a:r>
          </a:p>
          <a:p>
            <a:pPr lvl="1"/>
            <a:r>
              <a:rPr lang="el-GR" altLang="en-US" dirty="0"/>
              <a:t>πόρους διδασκαλίας</a:t>
            </a:r>
            <a:endParaRPr lang="en-GB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288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Huang</a:t>
            </a:r>
            <a:r>
              <a:rPr lang="en-US" sz="1400" dirty="0"/>
              <a:t>, D. Z. (1998). Voice Lab in Clinical Practice. Tiger, USA.</a:t>
            </a:r>
          </a:p>
          <a:p>
            <a:pPr marL="0" indent="0">
              <a:buNone/>
            </a:pPr>
            <a:r>
              <a:rPr lang="en-US" sz="1400" dirty="0"/>
              <a:t>Huang, D. Z. (1998). Real Analysis User's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Training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</a:t>
            </a:r>
            <a:r>
              <a:rPr lang="en-US" sz="1400" dirty="0" err="1"/>
              <a:t>Phonetogram</a:t>
            </a:r>
            <a:r>
              <a:rPr lang="en-US" sz="1400" dirty="0"/>
              <a:t>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Pitch </a:t>
            </a:r>
            <a:r>
              <a:rPr lang="en-US" sz="1400" dirty="0" err="1"/>
              <a:t>MasterUser’s</a:t>
            </a:r>
            <a:r>
              <a:rPr lang="en-US" sz="1400" dirty="0"/>
              <a:t>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Therapy User’s Manual. Tiger, USA.</a:t>
            </a:r>
          </a:p>
          <a:p>
            <a:pPr marL="0" indent="0">
              <a:buNone/>
            </a:pPr>
            <a:r>
              <a:rPr lang="en-US" sz="1400" dirty="0" smtClean="0"/>
              <a:t>Tiger </a:t>
            </a:r>
            <a:r>
              <a:rPr lang="en-US" sz="1400" dirty="0"/>
              <a:t>(1998). </a:t>
            </a:r>
            <a:r>
              <a:rPr lang="en-US" sz="1400" dirty="0" err="1"/>
              <a:t>Electroglottograph</a:t>
            </a:r>
            <a:r>
              <a:rPr lang="en-US" sz="1400" dirty="0"/>
              <a:t> User’s Manual,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(2004). Instruction manual </a:t>
            </a:r>
            <a:r>
              <a:rPr lang="en-US" sz="1400" dirty="0" err="1"/>
              <a:t>Visi</a:t>
            </a:r>
            <a:r>
              <a:rPr lang="en-US" sz="1400" dirty="0"/>
              <a:t>-Pitch IV, Model 3950, </a:t>
            </a:r>
            <a:r>
              <a:rPr lang="en-US" sz="1400" dirty="0" err="1"/>
              <a:t>Sona</a:t>
            </a:r>
            <a:r>
              <a:rPr lang="en-US" sz="1400" dirty="0"/>
              <a:t>-Speech II, Model 3650. Kay </a:t>
            </a:r>
            <a:r>
              <a:rPr lang="en-US" sz="1400" dirty="0" err="1"/>
              <a:t>Elemetrics</a:t>
            </a:r>
            <a:r>
              <a:rPr lang="en-US" sz="1400" dirty="0"/>
              <a:t> Corp.,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(2002). Software Instruction Manual Multi-Speech Model 3700, CSL Models 4100, 4300B, and 4400, Version 2.5, Kay </a:t>
            </a:r>
            <a:r>
              <a:rPr lang="en-US" sz="1400" dirty="0" err="1"/>
              <a:t>Elemetrics</a:t>
            </a:r>
            <a:r>
              <a:rPr lang="en-US" sz="1400" dirty="0"/>
              <a:t> Corp., USA. </a:t>
            </a:r>
            <a:endParaRPr lang="el-GR" sz="1400" dirty="0"/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n-US" sz="900" smtClean="0">
                <a:solidFill>
                  <a:schemeClr val="bg1"/>
                </a:solidFill>
              </a:rPr>
              <a:t>6</a:t>
            </a:r>
            <a:r>
              <a:rPr lang="el-GR" sz="90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6,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6,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/>
            <a:r>
              <a:rPr lang="el-GR" dirty="0" smtClean="0"/>
              <a:t>Παρουσίαση του Η/Υ </a:t>
            </a:r>
            <a:r>
              <a:rPr lang="el-GR" dirty="0"/>
              <a:t>ως μέσο </a:t>
            </a:r>
            <a:r>
              <a:rPr lang="el-GR" dirty="0" smtClean="0"/>
              <a:t>διδασκαλίας</a:t>
            </a:r>
          </a:p>
          <a:p>
            <a:pPr marL="400050" lvl="1"/>
            <a:r>
              <a:rPr lang="el-GR" dirty="0" smtClean="0"/>
              <a:t> </a:t>
            </a:r>
            <a:r>
              <a:rPr lang="el-GR" dirty="0"/>
              <a:t>με εφαρμογές που χρησιμοποιούν μάθηση με τη βοήθεια του υπολογιστή (CAI), </a:t>
            </a:r>
            <a:endParaRPr lang="el-GR" dirty="0" smtClean="0"/>
          </a:p>
          <a:p>
            <a:pPr marL="400050" lvl="1"/>
            <a:r>
              <a:rPr lang="el-GR" dirty="0" smtClean="0"/>
              <a:t>εφαρμογές </a:t>
            </a:r>
            <a:r>
              <a:rPr lang="el-GR" dirty="0" err="1"/>
              <a:t>Drill</a:t>
            </a:r>
            <a:r>
              <a:rPr lang="el-GR" dirty="0"/>
              <a:t> and </a:t>
            </a:r>
            <a:r>
              <a:rPr lang="el-GR" dirty="0" err="1"/>
              <a:t>Practice</a:t>
            </a:r>
            <a:r>
              <a:rPr lang="el-GR" dirty="0"/>
              <a:t>, </a:t>
            </a:r>
            <a:endParaRPr lang="el-GR" dirty="0" smtClean="0"/>
          </a:p>
          <a:p>
            <a:pPr marL="400050" lvl="1"/>
            <a:r>
              <a:rPr lang="el-GR" dirty="0" smtClean="0"/>
              <a:t>εφαρμογές </a:t>
            </a:r>
            <a:r>
              <a:rPr lang="el-GR" dirty="0"/>
              <a:t>που χρησιμοποιούν μάθηση βασισμένη σε παιχνίδια, </a:t>
            </a:r>
            <a:endParaRPr lang="el-GR" dirty="0" smtClean="0"/>
          </a:p>
          <a:p>
            <a:pPr marL="400050" lvl="1"/>
            <a:r>
              <a:rPr lang="el-GR" dirty="0" smtClean="0"/>
              <a:t>ηλεκτρονικά </a:t>
            </a:r>
            <a:r>
              <a:rPr lang="el-GR" dirty="0"/>
              <a:t>βιβλία για παιδιά με </a:t>
            </a:r>
            <a:r>
              <a:rPr lang="el-GR" dirty="0" smtClean="0"/>
              <a:t>αφήγηση</a:t>
            </a:r>
          </a:p>
          <a:p>
            <a:pPr marL="400050" lvl="1"/>
            <a:r>
              <a:rPr lang="el-GR" dirty="0" smtClean="0"/>
              <a:t>εφαρμογές </a:t>
            </a:r>
            <a:r>
              <a:rPr lang="el-GR" dirty="0"/>
              <a:t>σε έξυπνες συσκευές για μάθηση, ομιλία, γλώσσα και εξειδικευμένες διαταραχές.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Ανάπτυξη λεπτής κινητικότητας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Η/Υ - Γλωσσική ανάπτυξη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Οπτική διάκριση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Η/Υ - Ανάγνωση - Γραφή</a:t>
            </a:r>
          </a:p>
          <a:p>
            <a:pPr>
              <a:lnSpc>
                <a:spcPct val="110000"/>
              </a:lnSpc>
            </a:pPr>
            <a:endParaRPr lang="el-GR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Ανάπτυξη λεπτής κινητικότητας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1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Ανάπτυξη λεπτής κινητικότητας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l-GR" sz="3300" dirty="0"/>
              <a:t>Περιλαμβάνει:</a:t>
            </a:r>
          </a:p>
          <a:p>
            <a:pPr>
              <a:defRPr/>
            </a:pPr>
            <a:r>
              <a:rPr lang="el-GR" sz="3300" dirty="0" err="1"/>
              <a:t>διαδραστικές</a:t>
            </a:r>
            <a:r>
              <a:rPr lang="el-GR" sz="3300" dirty="0"/>
              <a:t> και εκτυπώσιμες σελίδες χρωματισμού (</a:t>
            </a:r>
            <a:r>
              <a:rPr lang="en-US" altLang="el-GR" sz="3300" dirty="0"/>
              <a:t>interactive and printable coloring pages</a:t>
            </a:r>
            <a:r>
              <a:rPr lang="el-GR" altLang="el-GR" sz="3300" dirty="0"/>
              <a:t>)</a:t>
            </a:r>
            <a:r>
              <a:rPr lang="en-US" altLang="el-GR" sz="3300" dirty="0"/>
              <a:t>, </a:t>
            </a:r>
            <a:endParaRPr lang="el-GR" altLang="el-GR" sz="3300" dirty="0"/>
          </a:p>
          <a:p>
            <a:pPr>
              <a:defRPr/>
            </a:pPr>
            <a:r>
              <a:rPr lang="el-GR" sz="3300" dirty="0"/>
              <a:t>Δραστηριότητες εντοπισμού αντικειμένων  (</a:t>
            </a:r>
            <a:r>
              <a:rPr lang="en-US" altLang="el-GR" sz="3300" dirty="0"/>
              <a:t>tracing activities</a:t>
            </a:r>
            <a:r>
              <a:rPr lang="el-GR" altLang="el-GR" sz="3300" dirty="0"/>
              <a:t>)</a:t>
            </a:r>
            <a:endParaRPr lang="el-GR" sz="3300" dirty="0"/>
          </a:p>
          <a:p>
            <a:pPr>
              <a:defRPr/>
            </a:pPr>
            <a:r>
              <a:rPr lang="el-GR" sz="3300" dirty="0"/>
              <a:t>Δραστηριότητες 3</a:t>
            </a:r>
            <a:r>
              <a:rPr lang="en-US" sz="3300" dirty="0"/>
              <a:t>D </a:t>
            </a:r>
            <a:r>
              <a:rPr lang="el-GR" sz="3300" dirty="0"/>
              <a:t>με λαβίδα (</a:t>
            </a:r>
            <a:r>
              <a:rPr lang="en-US" altLang="el-GR" sz="3300" dirty="0"/>
              <a:t>pincer grasp refinement tasks</a:t>
            </a:r>
            <a:r>
              <a:rPr lang="el-GR" altLang="el-GR" sz="3300" dirty="0"/>
              <a:t>)</a:t>
            </a:r>
            <a:endParaRPr lang="el-GR" sz="3300" dirty="0"/>
          </a:p>
          <a:p>
            <a:pPr>
              <a:defRPr/>
            </a:pPr>
            <a:r>
              <a:rPr lang="el-GR" sz="3300" dirty="0"/>
              <a:t>Δραστηριότητες/ ιδέες για έργα τέχνης </a:t>
            </a:r>
            <a:r>
              <a:rPr lang="el-GR" altLang="el-GR" sz="3300" dirty="0"/>
              <a:t>(</a:t>
            </a:r>
            <a:r>
              <a:rPr lang="en-US" altLang="el-GR" sz="3300" dirty="0"/>
              <a:t>art project ideas</a:t>
            </a:r>
            <a:r>
              <a:rPr lang="el-GR" altLang="el-GR" sz="3300" dirty="0"/>
              <a:t>)</a:t>
            </a:r>
            <a:r>
              <a:rPr lang="el-GR" sz="3300" dirty="0"/>
              <a:t> και πολλά άλλα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7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Ανάπτυξη λεπτής </a:t>
            </a:r>
            <a:r>
              <a:rPr lang="el-GR" dirty="0" smtClean="0"/>
              <a:t>κινητικότητας (2)</a:t>
            </a:r>
            <a:endParaRPr lang="en-US" dirty="0"/>
          </a:p>
        </p:txBody>
      </p:sp>
      <p:pic>
        <p:nvPicPr>
          <p:cNvPr id="10" name="Θέση εικόνας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b="6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7647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1559</TotalTime>
  <Words>1029</Words>
  <Application>Microsoft Office PowerPoint</Application>
  <PresentationFormat>Προβολή στην οθόνη (16:10)</PresentationFormat>
  <Paragraphs>184</Paragraphs>
  <Slides>45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8" baseType="lpstr">
      <vt:lpstr>Arial</vt:lpstr>
      <vt:lpstr>Calibri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Ανάπτυξη λεπτής κινητικότητας</vt:lpstr>
      <vt:lpstr>Ανάπτυξη λεπτής κινητικότητας</vt:lpstr>
      <vt:lpstr>Ανάπτυξη λεπτής κινητικότητας (2)</vt:lpstr>
      <vt:lpstr>Ανάπτυξη λεπτής κινητικότητας (3)</vt:lpstr>
      <vt:lpstr>Ανάπτυξη λεπτής κινητικότητας (4)</vt:lpstr>
      <vt:lpstr>Η/Υ - Γλωσσική ανάπτυξη</vt:lpstr>
      <vt:lpstr>Η/Υ - Γλωσσική ανάπτυξη</vt:lpstr>
      <vt:lpstr>Η/Υ - Γλωσσική ανάπτυξη (2)</vt:lpstr>
      <vt:lpstr>Η/Υ - Γλωσσική ανάπτυξη (3)</vt:lpstr>
      <vt:lpstr>Η/Υ - Γλωσσική ανάπτυξη (4)</vt:lpstr>
      <vt:lpstr>Η/Υ - Γλωσσική ανάπτυξη (5)</vt:lpstr>
      <vt:lpstr>Η/Υ - Γλωσσική ανάπτυξη (6)</vt:lpstr>
      <vt:lpstr>Η/Υ - Γλωσσική ανάπτυξη (7)</vt:lpstr>
      <vt:lpstr>Η/Υ - Γλωσσική ανάπτυξη (8)</vt:lpstr>
      <vt:lpstr>Η/Υ - Γλωσσική ανάπτυξη (9)</vt:lpstr>
      <vt:lpstr>Οπτική διάκριση</vt:lpstr>
      <vt:lpstr>Οπτική διάκριση</vt:lpstr>
      <vt:lpstr>Οπτική διάκριση (2)</vt:lpstr>
      <vt:lpstr>Οπτική διάκριση (3)</vt:lpstr>
      <vt:lpstr>Η/Υ - Ανάγνωση - Γραφή</vt:lpstr>
      <vt:lpstr>Η/Υ - Ανάγνωση - Γραφή </vt:lpstr>
      <vt:lpstr>Η/Υ - Πρώιμες ικανότητες Ανάγνωσης - Γραφής </vt:lpstr>
      <vt:lpstr>Η/Υ - Φωνολογικές δεξιότητες</vt:lpstr>
      <vt:lpstr>Ασκήσεις με τις συλλαβές και τις λέξεις</vt:lpstr>
      <vt:lpstr>Δραστηριότητες με λέξεις</vt:lpstr>
      <vt:lpstr>Στρατηγικές ανάγνωσης</vt:lpstr>
      <vt:lpstr>Ανάγνωση</vt:lpstr>
      <vt:lpstr>Ανάγνωση (2)</vt:lpstr>
      <vt:lpstr>Μαθηματικά</vt:lpstr>
      <vt:lpstr>Μαθηματικά (2)</vt:lpstr>
      <vt:lpstr>Μαθηματικά (3)</vt:lpstr>
      <vt:lpstr>Στρατηγικές μάθησης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485</cp:revision>
  <dcterms:created xsi:type="dcterms:W3CDTF">2012-09-06T09:03:05Z</dcterms:created>
  <dcterms:modified xsi:type="dcterms:W3CDTF">2016-01-08T10:12:51Z</dcterms:modified>
</cp:coreProperties>
</file>