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578" r:id="rId2"/>
    <p:sldId id="579" r:id="rId3"/>
    <p:sldId id="580" r:id="rId4"/>
    <p:sldId id="581" r:id="rId5"/>
    <p:sldId id="482" r:id="rId6"/>
    <p:sldId id="483" r:id="rId7"/>
    <p:sldId id="484" r:id="rId8"/>
    <p:sldId id="485" r:id="rId9"/>
    <p:sldId id="486" r:id="rId10"/>
    <p:sldId id="487" r:id="rId11"/>
    <p:sldId id="489" r:id="rId12"/>
    <p:sldId id="490"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11" r:id="rId26"/>
    <p:sldId id="512" r:id="rId27"/>
    <p:sldId id="513" r:id="rId28"/>
    <p:sldId id="514" r:id="rId29"/>
    <p:sldId id="515" r:id="rId30"/>
    <p:sldId id="522" r:id="rId31"/>
    <p:sldId id="523" r:id="rId32"/>
    <p:sldId id="524" r:id="rId33"/>
    <p:sldId id="525" r:id="rId34"/>
    <p:sldId id="526" r:id="rId35"/>
    <p:sldId id="527" r:id="rId36"/>
    <p:sldId id="528" r:id="rId37"/>
    <p:sldId id="529" r:id="rId38"/>
    <p:sldId id="530" r:id="rId39"/>
    <p:sldId id="531" r:id="rId40"/>
    <p:sldId id="532" r:id="rId41"/>
    <p:sldId id="533" r:id="rId42"/>
    <p:sldId id="534" r:id="rId43"/>
    <p:sldId id="535" r:id="rId44"/>
    <p:sldId id="536" r:id="rId45"/>
    <p:sldId id="537" r:id="rId46"/>
    <p:sldId id="538" r:id="rId47"/>
    <p:sldId id="539" r:id="rId48"/>
    <p:sldId id="540" r:id="rId49"/>
    <p:sldId id="541" r:id="rId50"/>
    <p:sldId id="542" r:id="rId51"/>
    <p:sldId id="548" r:id="rId52"/>
    <p:sldId id="549" r:id="rId53"/>
    <p:sldId id="550" r:id="rId54"/>
    <p:sldId id="551" r:id="rId55"/>
    <p:sldId id="552" r:id="rId56"/>
    <p:sldId id="553" r:id="rId57"/>
    <p:sldId id="554" r:id="rId58"/>
    <p:sldId id="555" r:id="rId59"/>
    <p:sldId id="556" r:id="rId60"/>
    <p:sldId id="557" r:id="rId61"/>
    <p:sldId id="558" r:id="rId62"/>
    <p:sldId id="559" r:id="rId63"/>
    <p:sldId id="560" r:id="rId64"/>
    <p:sldId id="561" r:id="rId65"/>
    <p:sldId id="562" r:id="rId66"/>
    <p:sldId id="563" r:id="rId67"/>
    <p:sldId id="564" r:id="rId68"/>
    <p:sldId id="565" r:id="rId69"/>
    <p:sldId id="566" r:id="rId70"/>
    <p:sldId id="567" r:id="rId71"/>
    <p:sldId id="568" r:id="rId72"/>
    <p:sldId id="569" r:id="rId73"/>
    <p:sldId id="570" r:id="rId74"/>
    <p:sldId id="571" r:id="rId75"/>
    <p:sldId id="572" r:id="rId76"/>
    <p:sldId id="573" r:id="rId77"/>
  </p:sldIdLst>
  <p:sldSz cx="9144000" cy="5715000" type="screen16x10"/>
  <p:notesSz cx="6858000" cy="9144000"/>
  <p:custDataLst>
    <p:tags r:id="rId8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9309" autoAdjust="0"/>
  </p:normalViewPr>
  <p:slideViewPr>
    <p:cSldViewPr>
      <p:cViewPr varScale="1">
        <p:scale>
          <a:sx n="102" d="100"/>
          <a:sy n="102" d="100"/>
        </p:scale>
        <p:origin x="936" y="-4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30/09/2015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44333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1266576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2370248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376311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58282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2724075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4195465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761867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3740718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242558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338715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1424763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330118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1631281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717126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3919245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601876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3542035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16682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3248657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3850510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377941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1078211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397526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409981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3396569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3436061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2499798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1311469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2924308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574453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3488150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dirty="0"/>
          </a:p>
        </p:txBody>
      </p:sp>
    </p:spTree>
    <p:extLst>
      <p:ext uri="{BB962C8B-B14F-4D97-AF65-F5344CB8AC3E}">
        <p14:creationId xmlns:p14="http://schemas.microsoft.com/office/powerpoint/2010/main" val="163894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3644526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13378103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371521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2282678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1254372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dirty="0"/>
          </a:p>
        </p:txBody>
      </p:sp>
    </p:spTree>
    <p:extLst>
      <p:ext uri="{BB962C8B-B14F-4D97-AF65-F5344CB8AC3E}">
        <p14:creationId xmlns:p14="http://schemas.microsoft.com/office/powerpoint/2010/main" val="39721417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dirty="0"/>
          </a:p>
        </p:txBody>
      </p:sp>
    </p:spTree>
    <p:extLst>
      <p:ext uri="{BB962C8B-B14F-4D97-AF65-F5344CB8AC3E}">
        <p14:creationId xmlns:p14="http://schemas.microsoft.com/office/powerpoint/2010/main" val="16079538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2037708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2096797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dirty="0"/>
          </a:p>
        </p:txBody>
      </p:sp>
    </p:spTree>
    <p:extLst>
      <p:ext uri="{BB962C8B-B14F-4D97-AF65-F5344CB8AC3E}">
        <p14:creationId xmlns:p14="http://schemas.microsoft.com/office/powerpoint/2010/main" val="2490860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dirty="0"/>
          </a:p>
        </p:txBody>
      </p:sp>
    </p:spTree>
    <p:extLst>
      <p:ext uri="{BB962C8B-B14F-4D97-AF65-F5344CB8AC3E}">
        <p14:creationId xmlns:p14="http://schemas.microsoft.com/office/powerpoint/2010/main" val="38349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243300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dirty="0"/>
          </a:p>
        </p:txBody>
      </p:sp>
    </p:spTree>
    <p:extLst>
      <p:ext uri="{BB962C8B-B14F-4D97-AF65-F5344CB8AC3E}">
        <p14:creationId xmlns:p14="http://schemas.microsoft.com/office/powerpoint/2010/main" val="34288271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38233598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36653740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dirty="0"/>
          </a:p>
        </p:txBody>
      </p:sp>
    </p:spTree>
    <p:extLst>
      <p:ext uri="{BB962C8B-B14F-4D97-AF65-F5344CB8AC3E}">
        <p14:creationId xmlns:p14="http://schemas.microsoft.com/office/powerpoint/2010/main" val="41470492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dirty="0"/>
          </a:p>
        </p:txBody>
      </p:sp>
    </p:spTree>
    <p:extLst>
      <p:ext uri="{BB962C8B-B14F-4D97-AF65-F5344CB8AC3E}">
        <p14:creationId xmlns:p14="http://schemas.microsoft.com/office/powerpoint/2010/main" val="32247633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29872490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4147922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13398382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dirty="0"/>
          </a:p>
        </p:txBody>
      </p:sp>
    </p:spTree>
    <p:extLst>
      <p:ext uri="{BB962C8B-B14F-4D97-AF65-F5344CB8AC3E}">
        <p14:creationId xmlns:p14="http://schemas.microsoft.com/office/powerpoint/2010/main" val="18698113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dirty="0"/>
          </a:p>
        </p:txBody>
      </p:sp>
    </p:spTree>
    <p:extLst>
      <p:ext uri="{BB962C8B-B14F-4D97-AF65-F5344CB8AC3E}">
        <p14:creationId xmlns:p14="http://schemas.microsoft.com/office/powerpoint/2010/main" val="1561029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dirty="0"/>
          </a:p>
        </p:txBody>
      </p:sp>
    </p:spTree>
    <p:extLst>
      <p:ext uri="{BB962C8B-B14F-4D97-AF65-F5344CB8AC3E}">
        <p14:creationId xmlns:p14="http://schemas.microsoft.com/office/powerpoint/2010/main" val="29827819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dirty="0"/>
          </a:p>
        </p:txBody>
      </p:sp>
    </p:spTree>
    <p:extLst>
      <p:ext uri="{BB962C8B-B14F-4D97-AF65-F5344CB8AC3E}">
        <p14:creationId xmlns:p14="http://schemas.microsoft.com/office/powerpoint/2010/main" val="41614831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dirty="0"/>
          </a:p>
        </p:txBody>
      </p:sp>
    </p:spTree>
    <p:extLst>
      <p:ext uri="{BB962C8B-B14F-4D97-AF65-F5344CB8AC3E}">
        <p14:creationId xmlns:p14="http://schemas.microsoft.com/office/powerpoint/2010/main" val="11251559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dirty="0"/>
          </a:p>
        </p:txBody>
      </p:sp>
    </p:spTree>
    <p:extLst>
      <p:ext uri="{BB962C8B-B14F-4D97-AF65-F5344CB8AC3E}">
        <p14:creationId xmlns:p14="http://schemas.microsoft.com/office/powerpoint/2010/main" val="18435365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dirty="0"/>
          </a:p>
        </p:txBody>
      </p:sp>
    </p:spTree>
    <p:extLst>
      <p:ext uri="{BB962C8B-B14F-4D97-AF65-F5344CB8AC3E}">
        <p14:creationId xmlns:p14="http://schemas.microsoft.com/office/powerpoint/2010/main" val="32493446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64</a:t>
            </a:fld>
            <a:endParaRPr lang="el-GR" dirty="0"/>
          </a:p>
        </p:txBody>
      </p:sp>
    </p:spTree>
    <p:extLst>
      <p:ext uri="{BB962C8B-B14F-4D97-AF65-F5344CB8AC3E}">
        <p14:creationId xmlns:p14="http://schemas.microsoft.com/office/powerpoint/2010/main" val="40630587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dirty="0"/>
          </a:p>
        </p:txBody>
      </p:sp>
    </p:spTree>
    <p:extLst>
      <p:ext uri="{BB962C8B-B14F-4D97-AF65-F5344CB8AC3E}">
        <p14:creationId xmlns:p14="http://schemas.microsoft.com/office/powerpoint/2010/main" val="26721176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66</a:t>
            </a:fld>
            <a:endParaRPr lang="el-GR" dirty="0"/>
          </a:p>
        </p:txBody>
      </p:sp>
    </p:spTree>
    <p:extLst>
      <p:ext uri="{BB962C8B-B14F-4D97-AF65-F5344CB8AC3E}">
        <p14:creationId xmlns:p14="http://schemas.microsoft.com/office/powerpoint/2010/main" val="36054496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dirty="0"/>
          </a:p>
        </p:txBody>
      </p:sp>
    </p:spTree>
    <p:extLst>
      <p:ext uri="{BB962C8B-B14F-4D97-AF65-F5344CB8AC3E}">
        <p14:creationId xmlns:p14="http://schemas.microsoft.com/office/powerpoint/2010/main" val="17083166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68</a:t>
            </a:fld>
            <a:endParaRPr lang="el-GR" dirty="0"/>
          </a:p>
        </p:txBody>
      </p:sp>
    </p:spTree>
    <p:extLst>
      <p:ext uri="{BB962C8B-B14F-4D97-AF65-F5344CB8AC3E}">
        <p14:creationId xmlns:p14="http://schemas.microsoft.com/office/powerpoint/2010/main" val="24876149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69</a:t>
            </a:fld>
            <a:endParaRPr lang="el-GR" dirty="0"/>
          </a:p>
        </p:txBody>
      </p:sp>
    </p:spTree>
    <p:extLst>
      <p:ext uri="{BB962C8B-B14F-4D97-AF65-F5344CB8AC3E}">
        <p14:creationId xmlns:p14="http://schemas.microsoft.com/office/powerpoint/2010/main" val="268210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dirty="0"/>
          </a:p>
        </p:txBody>
      </p:sp>
    </p:spTree>
    <p:extLst>
      <p:ext uri="{BB962C8B-B14F-4D97-AF65-F5344CB8AC3E}">
        <p14:creationId xmlns:p14="http://schemas.microsoft.com/office/powerpoint/2010/main" val="33094074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70</a:t>
            </a:fld>
            <a:endParaRPr lang="el-GR" dirty="0"/>
          </a:p>
        </p:txBody>
      </p:sp>
    </p:spTree>
    <p:extLst>
      <p:ext uri="{BB962C8B-B14F-4D97-AF65-F5344CB8AC3E}">
        <p14:creationId xmlns:p14="http://schemas.microsoft.com/office/powerpoint/2010/main" val="16641502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71</a:t>
            </a:fld>
            <a:endParaRPr lang="el-GR" dirty="0"/>
          </a:p>
        </p:txBody>
      </p:sp>
    </p:spTree>
    <p:extLst>
      <p:ext uri="{BB962C8B-B14F-4D97-AF65-F5344CB8AC3E}">
        <p14:creationId xmlns:p14="http://schemas.microsoft.com/office/powerpoint/2010/main" val="635581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72</a:t>
            </a:fld>
            <a:endParaRPr lang="el-GR"/>
          </a:p>
        </p:txBody>
      </p:sp>
    </p:spTree>
    <p:extLst>
      <p:ext uri="{BB962C8B-B14F-4D97-AF65-F5344CB8AC3E}">
        <p14:creationId xmlns:p14="http://schemas.microsoft.com/office/powerpoint/2010/main" val="209394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dirty="0"/>
          </a:p>
        </p:txBody>
      </p:sp>
    </p:spTree>
    <p:extLst>
      <p:ext uri="{BB962C8B-B14F-4D97-AF65-F5344CB8AC3E}">
        <p14:creationId xmlns:p14="http://schemas.microsoft.com/office/powerpoint/2010/main" val="356002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193343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0" y="228865"/>
            <a:ext cx="9144000" cy="952500"/>
          </a:xfrm>
          <a:solidFill>
            <a:srgbClr val="0070C0">
              <a:alpha val="10000"/>
            </a:srgbClr>
          </a:solidFill>
        </p:spPr>
        <p:txBody>
          <a:bodyPr/>
          <a:lstStyle>
            <a:lvl1pPr>
              <a:defRPr>
                <a:solidFill>
                  <a:srgbClr val="C00000"/>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553996"/>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Πληροφορική Υγείας – Εισαγωγή στην επιστήμη των υπολογιστών (2/2)</a:t>
            </a:r>
            <a:r>
              <a:rPr lang="el-GR" sz="1000" dirty="0" smtClean="0">
                <a:solidFill>
                  <a:schemeClr val="bg1"/>
                </a:solidFill>
              </a:rPr>
              <a:t>, </a:t>
            </a:r>
            <a:r>
              <a:rPr lang="el-GR" sz="1000" b="1" dirty="0" smtClean="0">
                <a:solidFill>
                  <a:schemeClr val="bg1"/>
                </a:solidFill>
              </a:rPr>
              <a:t>Τμήμα </a:t>
            </a:r>
            <a:r>
              <a:rPr lang="el-GR" sz="1000" b="1" dirty="0" err="1" smtClean="0">
                <a:solidFill>
                  <a:schemeClr val="bg1"/>
                </a:solidFill>
              </a:rPr>
              <a:t>Λογοθεραπείας</a:t>
            </a:r>
            <a:r>
              <a:rPr lang="el-GR" sz="1000" b="1" dirty="0" smtClean="0">
                <a:solidFill>
                  <a:schemeClr val="bg1"/>
                </a:solidFill>
              </a:rPr>
              <a:t>, 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www.astalavista.com/" TargetMode="External"/><Relationship Id="rId13" Type="http://schemas.openxmlformats.org/officeDocument/2006/relationships/hyperlink" Target="http://www.excite.com/" TargetMode="External"/><Relationship Id="rId3" Type="http://schemas.openxmlformats.org/officeDocument/2006/relationships/hyperlink" Target="http://www.teoma.com/" TargetMode="External"/><Relationship Id="rId7" Type="http://schemas.openxmlformats.org/officeDocument/2006/relationships/hyperlink" Target="NULL" TargetMode="External"/><Relationship Id="rId12" Type="http://schemas.openxmlformats.org/officeDocument/2006/relationships/hyperlink" Target="http://www.infoseek.com/" TargetMode="External"/><Relationship Id="rId2" Type="http://schemas.openxmlformats.org/officeDocument/2006/relationships/notesSlide" Target="../notesSlides/notesSlide68.xm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hyperlink" Target="http://www.alltheweb.com/" TargetMode="External"/><Relationship Id="rId11" Type="http://schemas.openxmlformats.org/officeDocument/2006/relationships/hyperlink" Target="http://www.msn.com/" TargetMode="External"/><Relationship Id="rId5" Type="http://schemas.openxmlformats.org/officeDocument/2006/relationships/hyperlink" Target="http://www.yahoo.com/" TargetMode="External"/><Relationship Id="rId15" Type="http://schemas.openxmlformats.org/officeDocument/2006/relationships/image" Target="../media/image49.png"/><Relationship Id="rId10" Type="http://schemas.openxmlformats.org/officeDocument/2006/relationships/hyperlink" Target="http://www.webcrawler.com/" TargetMode="External"/><Relationship Id="rId4" Type="http://schemas.openxmlformats.org/officeDocument/2006/relationships/hyperlink" Target="http://www.google.com/" TargetMode="External"/><Relationship Id="rId9" Type="http://schemas.openxmlformats.org/officeDocument/2006/relationships/hyperlink" Target="http://www.lycos.com/" TargetMode="External"/><Relationship Id="rId14" Type="http://schemas.openxmlformats.org/officeDocument/2006/relationships/hyperlink" Target="http://www.hotbot.com/"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eclass.teiep.gr/courses/LOGO126"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Υγείας</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2</a:t>
            </a:r>
            <a:r>
              <a:rPr lang="en-US" sz="2800" dirty="0" smtClean="0"/>
              <a:t> </a:t>
            </a:r>
            <a:r>
              <a:rPr lang="el-GR" sz="2800" dirty="0" smtClean="0"/>
              <a:t>:</a:t>
            </a:r>
            <a:r>
              <a:rPr lang="en-US" sz="2800" dirty="0" smtClean="0"/>
              <a:t> </a:t>
            </a:r>
            <a:r>
              <a:rPr lang="el-GR" sz="2800" b="1" dirty="0" smtClean="0"/>
              <a:t>Εισαγωγή </a:t>
            </a:r>
            <a:r>
              <a:rPr lang="el-GR" sz="2800" b="1" dirty="0"/>
              <a:t>στην επιστήμη των </a:t>
            </a:r>
            <a:r>
              <a:rPr lang="el-GR" sz="2800" b="1" dirty="0" smtClean="0"/>
              <a:t>υπολογιστών (Μέρος Β)</a:t>
            </a:r>
            <a:endParaRPr lang="el-GR" sz="2800" b="1" dirty="0"/>
          </a:p>
          <a:p>
            <a:endParaRPr lang="el-GR" sz="1400" b="1" dirty="0" smtClean="0"/>
          </a:p>
          <a:p>
            <a:r>
              <a:rPr lang="el-GR" sz="2800" dirty="0" smtClean="0"/>
              <a:t>Ευγενία</a:t>
            </a:r>
            <a:r>
              <a:rPr lang="en-US" sz="2800" dirty="0" smtClean="0"/>
              <a:t> </a:t>
            </a:r>
            <a:r>
              <a:rPr lang="el-GR" sz="2800" dirty="0" err="1" smtClean="0"/>
              <a:t>Τόκη</a:t>
            </a:r>
            <a:endParaRPr lang="el-GR" sz="2800" dirty="0" smtClean="0"/>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1133698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l-GR" dirty="0"/>
              <a:t>Κύρια Μνήμη (</a:t>
            </a:r>
            <a:r>
              <a:rPr lang="en-US" dirty="0"/>
              <a:t>Main Memory</a:t>
            </a:r>
            <a:r>
              <a:rPr lang="el-GR" dirty="0"/>
              <a:t>)</a:t>
            </a:r>
          </a:p>
        </p:txBody>
      </p:sp>
      <p:sp>
        <p:nvSpPr>
          <p:cNvPr id="6" name="Content Placeholder 2"/>
          <p:cNvSpPr>
            <a:spLocks noGrp="1"/>
          </p:cNvSpPr>
          <p:nvPr>
            <p:ph sz="quarter" idx="1"/>
          </p:nvPr>
        </p:nvSpPr>
        <p:spPr>
          <a:xfrm>
            <a:off x="395536" y="1153693"/>
            <a:ext cx="4041775" cy="4937125"/>
          </a:xfrm>
        </p:spPr>
        <p:txBody>
          <a:bodyPr/>
          <a:lstStyle/>
          <a:p>
            <a:pPr eaLnBrk="1" hangingPunct="1">
              <a:lnSpc>
                <a:spcPct val="80000"/>
              </a:lnSpc>
            </a:pPr>
            <a:r>
              <a:rPr lang="el-GR" sz="2400" dirty="0" smtClean="0"/>
              <a:t>Η κύρια μνήμη είναι μια συλλογή από θέσεις αποθήκευσης κάθε μια από τις οποίες διαθέτει ένα μοναδικό αναγνωριστικό που ονομάζεται </a:t>
            </a:r>
            <a:r>
              <a:rPr lang="el-GR" sz="2400" dirty="0" smtClean="0">
                <a:solidFill>
                  <a:srgbClr val="CC0000"/>
                </a:solidFill>
              </a:rPr>
              <a:t>διεύθυνση</a:t>
            </a:r>
            <a:endParaRPr lang="el-GR" sz="2400" dirty="0" smtClean="0"/>
          </a:p>
          <a:p>
            <a:pPr eaLnBrk="1" hangingPunct="1">
              <a:lnSpc>
                <a:spcPct val="80000"/>
              </a:lnSpc>
            </a:pPr>
            <a:r>
              <a:rPr lang="el-GR" sz="2400" dirty="0" smtClean="0">
                <a:solidFill>
                  <a:srgbClr val="CC0000"/>
                </a:solidFill>
              </a:rPr>
              <a:t>Λέξη</a:t>
            </a:r>
            <a:r>
              <a:rPr lang="el-GR" sz="2400" dirty="0" smtClean="0"/>
              <a:t> (</a:t>
            </a:r>
            <a:r>
              <a:rPr lang="en-US" sz="2400" dirty="0" smtClean="0"/>
              <a:t>word</a:t>
            </a:r>
            <a:r>
              <a:rPr lang="el-GR" sz="2400" dirty="0" smtClean="0"/>
              <a:t>)</a:t>
            </a:r>
            <a:r>
              <a:rPr lang="en-US" sz="2400" dirty="0" smtClean="0"/>
              <a:t>: </a:t>
            </a:r>
            <a:r>
              <a:rPr lang="el-GR" sz="2400" dirty="0" smtClean="0"/>
              <a:t>Είναι μια ομάδα των 8, 16, 32 ή 64 </a:t>
            </a:r>
            <a:r>
              <a:rPr lang="en-US" sz="2400" dirty="0" smtClean="0"/>
              <a:t>bits </a:t>
            </a:r>
            <a:r>
              <a:rPr lang="el-GR" sz="2400" dirty="0" smtClean="0"/>
              <a:t>και αναφέρεται στην ποσότητα των δεδομένων που μεταφέρονται από και προς την μνήμη</a:t>
            </a:r>
            <a:r>
              <a:rPr lang="en-US" sz="2400" dirty="0" smtClean="0"/>
              <a:t> </a:t>
            </a:r>
            <a:r>
              <a:rPr lang="el-GR" sz="2400" dirty="0" smtClean="0"/>
              <a:t>ως ομάδα</a:t>
            </a:r>
          </a:p>
        </p:txBody>
      </p:sp>
      <p:pic>
        <p:nvPicPr>
          <p:cNvPr id="3" name="Εικόνα 2"/>
          <p:cNvPicPr>
            <a:picLocks noChangeAspect="1"/>
          </p:cNvPicPr>
          <p:nvPr/>
        </p:nvPicPr>
        <p:blipFill>
          <a:blip r:embed="rId3"/>
          <a:stretch>
            <a:fillRect/>
          </a:stretch>
        </p:blipFill>
        <p:spPr>
          <a:xfrm>
            <a:off x="4788024" y="1201316"/>
            <a:ext cx="3651115" cy="4356000"/>
          </a:xfrm>
          <a:prstGeom prst="rect">
            <a:avLst/>
          </a:prstGeom>
        </p:spPr>
      </p:pic>
    </p:spTree>
    <p:extLst>
      <p:ext uri="{BB962C8B-B14F-4D97-AF65-F5344CB8AC3E}">
        <p14:creationId xmlns:p14="http://schemas.microsoft.com/office/powerpoint/2010/main" val="2731501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2239"/>
            <a:ext cx="9144000" cy="952500"/>
          </a:xfrm>
        </p:spPr>
        <p:txBody>
          <a:bodyPr>
            <a:noAutofit/>
          </a:bodyPr>
          <a:lstStyle/>
          <a:p>
            <a:r>
              <a:rPr lang="el-GR" sz="3600" dirty="0"/>
              <a:t>Τύποι μνήμης </a:t>
            </a:r>
            <a:r>
              <a:rPr lang="en-US" sz="3600" dirty="0" smtClean="0"/>
              <a:t>RAM</a:t>
            </a:r>
            <a:r>
              <a:rPr lang="el-GR" sz="3600" dirty="0"/>
              <a:t> </a:t>
            </a:r>
            <a:r>
              <a:rPr lang="en-US" sz="3600" dirty="0" smtClean="0"/>
              <a:t>(Random </a:t>
            </a:r>
            <a:r>
              <a:rPr lang="en-US" sz="3600" dirty="0"/>
              <a:t>Access Memory)</a:t>
            </a:r>
            <a:endParaRPr lang="el-GR" sz="3600" dirty="0"/>
          </a:p>
        </p:txBody>
      </p:sp>
      <p:sp>
        <p:nvSpPr>
          <p:cNvPr id="14" name="Content Placeholder 2"/>
          <p:cNvSpPr>
            <a:spLocks noGrp="1"/>
          </p:cNvSpPr>
          <p:nvPr>
            <p:ph sz="quarter" idx="1"/>
          </p:nvPr>
        </p:nvSpPr>
        <p:spPr>
          <a:xfrm>
            <a:off x="324199" y="1199729"/>
            <a:ext cx="4824536" cy="4937125"/>
          </a:xfrm>
        </p:spPr>
        <p:txBody>
          <a:bodyPr/>
          <a:lstStyle/>
          <a:p>
            <a:pPr eaLnBrk="1" hangingPunct="1">
              <a:lnSpc>
                <a:spcPct val="90000"/>
              </a:lnSpc>
            </a:pPr>
            <a:r>
              <a:rPr lang="el-GR" sz="1800" b="1" dirty="0" smtClean="0">
                <a:solidFill>
                  <a:srgbClr val="CC0000"/>
                </a:solidFill>
              </a:rPr>
              <a:t>Μνήμη τυχαίας προσπέλασης</a:t>
            </a:r>
            <a:endParaRPr lang="el-GR" sz="1800" b="1" dirty="0" smtClean="0"/>
          </a:p>
          <a:p>
            <a:pPr lvl="1" eaLnBrk="1" hangingPunct="1">
              <a:lnSpc>
                <a:spcPct val="90000"/>
              </a:lnSpc>
              <a:spcBef>
                <a:spcPts val="600"/>
              </a:spcBef>
            </a:pPr>
            <a:r>
              <a:rPr lang="el-GR" sz="1600" dirty="0" smtClean="0"/>
              <a:t>Αποτελεί το μεγαλύτερο μέρος της κύριας μνήμης</a:t>
            </a:r>
          </a:p>
          <a:p>
            <a:pPr lvl="1" eaLnBrk="1" hangingPunct="1">
              <a:lnSpc>
                <a:spcPct val="90000"/>
              </a:lnSpc>
              <a:spcBef>
                <a:spcPts val="600"/>
              </a:spcBef>
            </a:pPr>
            <a:r>
              <a:rPr lang="el-GR" sz="1600" dirty="0" smtClean="0"/>
              <a:t>Μπορεί να αναγνωστεί και να εγγραφεί από τον χρήστη</a:t>
            </a:r>
          </a:p>
          <a:p>
            <a:pPr lvl="1" eaLnBrk="1" hangingPunct="1">
              <a:lnSpc>
                <a:spcPct val="90000"/>
              </a:lnSpc>
              <a:spcBef>
                <a:spcPts val="600"/>
              </a:spcBef>
            </a:pPr>
            <a:r>
              <a:rPr lang="el-GR" sz="1600" dirty="0" smtClean="0"/>
              <a:t>Είναι </a:t>
            </a:r>
            <a:r>
              <a:rPr lang="el-GR" sz="1600" b="1" dirty="0" smtClean="0"/>
              <a:t>πτητική</a:t>
            </a:r>
            <a:r>
              <a:rPr lang="el-GR" sz="1600" dirty="0" smtClean="0"/>
              <a:t>. Όταν διακοπεί η τροφοδοσία ρεύματος τα περιεχόμενα χάνονται</a:t>
            </a:r>
          </a:p>
          <a:p>
            <a:pPr eaLnBrk="1" hangingPunct="1"/>
            <a:endParaRPr lang="el-GR" sz="1600" dirty="0" smtClean="0"/>
          </a:p>
        </p:txBody>
      </p:sp>
      <p:sp>
        <p:nvSpPr>
          <p:cNvPr id="15" name="Content Placeholder 3"/>
          <p:cNvSpPr txBox="1">
            <a:spLocks/>
          </p:cNvSpPr>
          <p:nvPr/>
        </p:nvSpPr>
        <p:spPr>
          <a:xfrm>
            <a:off x="4640713" y="1199729"/>
            <a:ext cx="4332163" cy="349611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90000"/>
              </a:lnSpc>
            </a:pPr>
            <a:r>
              <a:rPr lang="el-GR" sz="2000" b="1" dirty="0" smtClean="0"/>
              <a:t>Κατηγορίες μνήμης </a:t>
            </a:r>
            <a:r>
              <a:rPr lang="en-US" sz="2000" b="1" dirty="0" smtClean="0"/>
              <a:t>RAM</a:t>
            </a:r>
          </a:p>
          <a:p>
            <a:pPr lvl="2">
              <a:lnSpc>
                <a:spcPct val="90000"/>
              </a:lnSpc>
            </a:pPr>
            <a:r>
              <a:rPr lang="el-GR" sz="2000" dirty="0" smtClean="0"/>
              <a:t>Στατική </a:t>
            </a:r>
            <a:r>
              <a:rPr lang="en-US" sz="2000" dirty="0" smtClean="0"/>
              <a:t>SRAM (</a:t>
            </a:r>
            <a:r>
              <a:rPr lang="el-GR" sz="2000" dirty="0" smtClean="0"/>
              <a:t>ακριβή, γρήγορη</a:t>
            </a:r>
            <a:r>
              <a:rPr lang="en-US" sz="2000" dirty="0" smtClean="0"/>
              <a:t>, </a:t>
            </a:r>
            <a:r>
              <a:rPr lang="el-GR" sz="2000" dirty="0" smtClean="0"/>
              <a:t>&lt;=</a:t>
            </a:r>
            <a:r>
              <a:rPr lang="en-US" sz="2000" dirty="0" smtClean="0"/>
              <a:t>10ns)</a:t>
            </a:r>
          </a:p>
          <a:p>
            <a:pPr lvl="2">
              <a:lnSpc>
                <a:spcPct val="90000"/>
              </a:lnSpc>
            </a:pPr>
            <a:r>
              <a:rPr lang="el-GR" sz="2000" dirty="0" smtClean="0"/>
              <a:t>Δυναμική </a:t>
            </a:r>
            <a:r>
              <a:rPr lang="en-US" sz="2000" dirty="0" smtClean="0"/>
              <a:t>DRAM</a:t>
            </a:r>
            <a:r>
              <a:rPr lang="el-GR" sz="2000" dirty="0" smtClean="0"/>
              <a:t> (φθηνή, αργή</a:t>
            </a:r>
            <a:r>
              <a:rPr lang="en-US" sz="2000" dirty="0" smtClean="0"/>
              <a:t>, </a:t>
            </a:r>
            <a:r>
              <a:rPr lang="el-GR" sz="2000" dirty="0" smtClean="0"/>
              <a:t>&gt;=</a:t>
            </a:r>
            <a:r>
              <a:rPr lang="en-US" sz="2000" dirty="0" smtClean="0"/>
              <a:t>60ns</a:t>
            </a:r>
            <a:r>
              <a:rPr lang="el-GR" sz="2000" dirty="0" smtClean="0"/>
              <a:t>)</a:t>
            </a:r>
          </a:p>
          <a:p>
            <a:endParaRPr lang="el-GR" dirty="0" smtClean="0"/>
          </a:p>
        </p:txBody>
      </p:sp>
      <p:sp>
        <p:nvSpPr>
          <p:cNvPr id="16" name="Text Box 6"/>
          <p:cNvSpPr txBox="1">
            <a:spLocks noChangeArrowheads="1"/>
          </p:cNvSpPr>
          <p:nvPr/>
        </p:nvSpPr>
        <p:spPr bwMode="auto">
          <a:xfrm>
            <a:off x="232701" y="3073524"/>
            <a:ext cx="4630213" cy="24622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defRPr/>
            </a:pPr>
            <a:r>
              <a:rPr lang="en-US" sz="1400" b="1" dirty="0">
                <a:solidFill>
                  <a:schemeClr val="bg1"/>
                </a:solidFill>
              </a:rPr>
              <a:t>SRAM = Static Ram. </a:t>
            </a:r>
            <a:r>
              <a:rPr lang="el-GR" sz="1400" dirty="0">
                <a:solidFill>
                  <a:schemeClr val="bg1"/>
                </a:solidFill>
              </a:rPr>
              <a:t>Χρησιμοποιεί πύλες </a:t>
            </a:r>
            <a:r>
              <a:rPr lang="en-US" sz="1400" dirty="0">
                <a:solidFill>
                  <a:schemeClr val="bg1"/>
                </a:solidFill>
              </a:rPr>
              <a:t>Flip-Flop. </a:t>
            </a:r>
            <a:r>
              <a:rPr lang="el-GR" sz="1400" dirty="0">
                <a:solidFill>
                  <a:schemeClr val="bg1"/>
                </a:solidFill>
              </a:rPr>
              <a:t>Τα δεδομένα διατηρούνται αποθηκευμένα όσο υπάρχει τροφοδοσία ρεύματος χωρίς να χρειάζονται ανανέωση.</a:t>
            </a:r>
          </a:p>
          <a:p>
            <a:pPr>
              <a:spcBef>
                <a:spcPct val="50000"/>
              </a:spcBef>
              <a:defRPr/>
            </a:pPr>
            <a:r>
              <a:rPr lang="en-US" sz="1400" b="1" dirty="0">
                <a:solidFill>
                  <a:schemeClr val="bg1"/>
                </a:solidFill>
              </a:rPr>
              <a:t>DRAM = Dynamic Ram. </a:t>
            </a:r>
            <a:r>
              <a:rPr lang="el-GR" sz="1400" dirty="0">
                <a:solidFill>
                  <a:schemeClr val="bg1"/>
                </a:solidFill>
              </a:rPr>
              <a:t>Χρησιμοποιεί πυκνωτές. Χρειάζεται περιοδική ανανέωση διότι χάνουν με την πάροδο του χρόνου το φορτίο τους</a:t>
            </a:r>
            <a:endParaRPr lang="en-US" sz="1400" dirty="0">
              <a:solidFill>
                <a:schemeClr val="bg1"/>
              </a:solidFill>
            </a:endParaRPr>
          </a:p>
          <a:p>
            <a:pPr>
              <a:spcBef>
                <a:spcPct val="50000"/>
              </a:spcBef>
              <a:defRPr/>
            </a:pPr>
            <a:r>
              <a:rPr lang="en-US" sz="1400" b="1" dirty="0">
                <a:solidFill>
                  <a:schemeClr val="bg1"/>
                </a:solidFill>
              </a:rPr>
              <a:t>SDRAM =Synchronous Dynamic Ram. </a:t>
            </a:r>
            <a:r>
              <a:rPr lang="el-GR" sz="1400" dirty="0">
                <a:solidFill>
                  <a:schemeClr val="bg1"/>
                </a:solidFill>
              </a:rPr>
              <a:t>Γρήγορη μορφή δυναμικής μνήμης που χρησιμοποιείται σήμερα στους Η/Υ. (περίπου 20% ταχύτερη σε σχέση με την προηγούμενη τεχνολογία δυναμικής μνήμης</a:t>
            </a:r>
            <a:r>
              <a:rPr lang="en-US" sz="1400" dirty="0">
                <a:solidFill>
                  <a:schemeClr val="bg1"/>
                </a:solidFill>
              </a:rPr>
              <a:t> EDO</a:t>
            </a:r>
            <a:r>
              <a:rPr lang="el-GR" sz="1400" dirty="0">
                <a:solidFill>
                  <a:schemeClr val="bg1"/>
                </a:solidFill>
              </a:rPr>
              <a:t>)</a:t>
            </a:r>
          </a:p>
        </p:txBody>
      </p:sp>
      <p:sp>
        <p:nvSpPr>
          <p:cNvPr id="17" name="TextBox 16"/>
          <p:cNvSpPr txBox="1"/>
          <p:nvPr/>
        </p:nvSpPr>
        <p:spPr>
          <a:xfrm>
            <a:off x="6705599" y="2858081"/>
            <a:ext cx="2299087" cy="267765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l-GR" sz="1400" dirty="0"/>
              <a:t>Μια πύλη </a:t>
            </a:r>
            <a:r>
              <a:rPr lang="en-US" sz="1400" dirty="0"/>
              <a:t>flip-flop </a:t>
            </a:r>
            <a:r>
              <a:rPr lang="el-GR" sz="1400" dirty="0"/>
              <a:t>διατηρεί την κατάσταση της μέχρι να λάβει ένα παλμό εισόδου. Όταν συμβεί αυτό αλλάζει κατάσταση και παραμένει σε αυτή μέχρι να λάβει ένα νέο παλμό εισόδου</a:t>
            </a:r>
            <a:r>
              <a:rPr lang="en-US" sz="1400" dirty="0"/>
              <a:t>.</a:t>
            </a:r>
            <a:endParaRPr lang="el-GR" sz="1400" dirty="0"/>
          </a:p>
          <a:p>
            <a:pPr>
              <a:defRPr/>
            </a:pPr>
            <a:endParaRPr lang="el-GR" sz="1400" dirty="0"/>
          </a:p>
          <a:p>
            <a:pPr>
              <a:defRPr/>
            </a:pPr>
            <a:r>
              <a:rPr lang="el-GR" sz="1400" b="1" dirty="0"/>
              <a:t>Συνεπώς εναλλάσσεται μεταξύ δυο καταστάσεων (0 και 1) κάθε φορά που δέχεται έναν παλμό.</a:t>
            </a:r>
          </a:p>
        </p:txBody>
      </p:sp>
      <p:pic>
        <p:nvPicPr>
          <p:cNvPr id="18" name="Picture 2"/>
          <p:cNvPicPr>
            <a:picLocks noChangeAspect="1" noChangeArrowheads="1"/>
          </p:cNvPicPr>
          <p:nvPr/>
        </p:nvPicPr>
        <p:blipFill>
          <a:blip r:embed="rId3"/>
          <a:srcRect/>
          <a:stretch>
            <a:fillRect/>
          </a:stretch>
        </p:blipFill>
        <p:spPr bwMode="auto">
          <a:xfrm>
            <a:off x="4967660" y="2883790"/>
            <a:ext cx="1674319" cy="2232000"/>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3994849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341"/>
            <a:ext cx="9144000" cy="952500"/>
          </a:xfrm>
        </p:spPr>
        <p:txBody>
          <a:bodyPr>
            <a:noAutofit/>
          </a:bodyPr>
          <a:lstStyle/>
          <a:p>
            <a:r>
              <a:rPr lang="el-GR" sz="3600" dirty="0"/>
              <a:t>Μνήμη μόνο για ανάγνωση </a:t>
            </a:r>
            <a:r>
              <a:rPr lang="en-US" sz="3600" dirty="0" smtClean="0"/>
              <a:t>ROM</a:t>
            </a:r>
            <a:r>
              <a:rPr lang="el-GR" sz="3600" dirty="0" smtClean="0"/>
              <a:t/>
            </a:r>
            <a:br>
              <a:rPr lang="el-GR" sz="3600" dirty="0" smtClean="0"/>
            </a:br>
            <a:r>
              <a:rPr lang="el-GR" sz="3600" dirty="0" smtClean="0"/>
              <a:t>(</a:t>
            </a:r>
            <a:r>
              <a:rPr lang="el-GR" sz="3600" dirty="0" err="1" smtClean="0"/>
              <a:t>Read</a:t>
            </a:r>
            <a:r>
              <a:rPr lang="el-GR" sz="3600" dirty="0" smtClean="0"/>
              <a:t> </a:t>
            </a:r>
            <a:r>
              <a:rPr lang="el-GR" sz="3600" dirty="0" err="1"/>
              <a:t>Only</a:t>
            </a:r>
            <a:r>
              <a:rPr lang="el-GR" sz="3600" dirty="0"/>
              <a:t> Memory</a:t>
            </a:r>
            <a:r>
              <a:rPr lang="el-GR" sz="3600" dirty="0" smtClean="0"/>
              <a:t>)</a:t>
            </a:r>
            <a:endParaRPr lang="el-GR" sz="3600" dirty="0"/>
          </a:p>
        </p:txBody>
      </p:sp>
      <p:sp>
        <p:nvSpPr>
          <p:cNvPr id="9" name="Content Placeholder 2"/>
          <p:cNvSpPr>
            <a:spLocks noGrp="1"/>
          </p:cNvSpPr>
          <p:nvPr>
            <p:ph sz="quarter" idx="1"/>
          </p:nvPr>
        </p:nvSpPr>
        <p:spPr>
          <a:xfrm>
            <a:off x="467544" y="1345332"/>
            <a:ext cx="4336157" cy="4937125"/>
          </a:xfrm>
        </p:spPr>
        <p:txBody>
          <a:bodyPr/>
          <a:lstStyle/>
          <a:p>
            <a:pPr marL="273050" lvl="1" eaLnBrk="1" hangingPunct="1">
              <a:spcBef>
                <a:spcPts val="600"/>
              </a:spcBef>
              <a:buClr>
                <a:schemeClr val="accent1"/>
              </a:buClr>
            </a:pPr>
            <a:r>
              <a:rPr lang="el-GR" sz="2000" dirty="0" smtClean="0"/>
              <a:t>Τα περιεχόμενά της μνήμης </a:t>
            </a:r>
            <a:r>
              <a:rPr lang="en-US" sz="2000" dirty="0" smtClean="0"/>
              <a:t>ROM </a:t>
            </a:r>
            <a:r>
              <a:rPr lang="el-GR" sz="2000" dirty="0" smtClean="0"/>
              <a:t>καθορίζονται από τον κατασκευαστή</a:t>
            </a:r>
          </a:p>
          <a:p>
            <a:pPr eaLnBrk="1" hangingPunct="1"/>
            <a:endParaRPr lang="el-GR" dirty="0" smtClean="0"/>
          </a:p>
        </p:txBody>
      </p:sp>
      <p:sp>
        <p:nvSpPr>
          <p:cNvPr id="10" name="Content Placeholder 3"/>
          <p:cNvSpPr txBox="1">
            <a:spLocks/>
          </p:cNvSpPr>
          <p:nvPr/>
        </p:nvSpPr>
        <p:spPr>
          <a:xfrm>
            <a:off x="4642669" y="1342157"/>
            <a:ext cx="4041775"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90000"/>
              </a:lnSpc>
            </a:pPr>
            <a:r>
              <a:rPr lang="el-GR" sz="2000" b="1" dirty="0" smtClean="0"/>
              <a:t>Κατηγορίες μνήμης </a:t>
            </a:r>
            <a:r>
              <a:rPr lang="en-US" sz="2000" b="1" dirty="0" smtClean="0"/>
              <a:t>ROM</a:t>
            </a:r>
          </a:p>
          <a:p>
            <a:pPr lvl="2">
              <a:lnSpc>
                <a:spcPct val="90000"/>
              </a:lnSpc>
            </a:pPr>
            <a:r>
              <a:rPr lang="en-US" sz="2000" dirty="0" smtClean="0"/>
              <a:t>PROM (</a:t>
            </a:r>
            <a:r>
              <a:rPr lang="el-GR" sz="2000" dirty="0" smtClean="0"/>
              <a:t>προγραμματιζόμενη μνήμη μόνο για ανάγνωση</a:t>
            </a:r>
            <a:r>
              <a:rPr lang="en-US" sz="2000" dirty="0" smtClean="0"/>
              <a:t>)</a:t>
            </a:r>
          </a:p>
          <a:p>
            <a:pPr lvl="2">
              <a:lnSpc>
                <a:spcPct val="90000"/>
              </a:lnSpc>
            </a:pPr>
            <a:r>
              <a:rPr lang="en-US" sz="2000" dirty="0" smtClean="0"/>
              <a:t>EPROM</a:t>
            </a:r>
            <a:r>
              <a:rPr lang="el-GR" sz="2000" dirty="0" smtClean="0"/>
              <a:t> (</a:t>
            </a:r>
            <a:r>
              <a:rPr lang="el-GR" sz="2000" dirty="0" err="1" smtClean="0"/>
              <a:t>διαγράψιμη</a:t>
            </a:r>
            <a:r>
              <a:rPr lang="el-GR" sz="2000" dirty="0" smtClean="0"/>
              <a:t> προγραμματιζόμενη μνήμη μόνο για ανάγνωση)</a:t>
            </a:r>
            <a:endParaRPr lang="en-US" sz="2000" dirty="0" smtClean="0"/>
          </a:p>
          <a:p>
            <a:pPr lvl="2">
              <a:lnSpc>
                <a:spcPct val="90000"/>
              </a:lnSpc>
            </a:pPr>
            <a:r>
              <a:rPr lang="en-US" sz="2000" dirty="0" smtClean="0"/>
              <a:t>EEPROM</a:t>
            </a:r>
            <a:r>
              <a:rPr lang="el-GR" sz="2000" dirty="0" smtClean="0"/>
              <a:t> (ηλεκτρονικά </a:t>
            </a:r>
            <a:r>
              <a:rPr lang="el-GR" sz="2000" dirty="0" err="1" smtClean="0"/>
              <a:t>διαγράψιμη</a:t>
            </a:r>
            <a:r>
              <a:rPr lang="el-GR" sz="2000" dirty="0" smtClean="0"/>
              <a:t> προγραμματιζόμενη μνήμη</a:t>
            </a:r>
            <a:r>
              <a:rPr lang="en-US" sz="2000" dirty="0" smtClean="0"/>
              <a:t> </a:t>
            </a:r>
            <a:r>
              <a:rPr lang="el-GR" sz="2000" dirty="0" smtClean="0"/>
              <a:t>μόνο για ανάγνωση)</a:t>
            </a:r>
          </a:p>
          <a:p>
            <a:endParaRPr lang="el-GR" sz="2800" dirty="0" smtClean="0"/>
          </a:p>
        </p:txBody>
      </p:sp>
      <p:pic>
        <p:nvPicPr>
          <p:cNvPr id="11" name="Picture 3"/>
          <p:cNvPicPr>
            <a:picLocks noChangeAspect="1" noChangeArrowheads="1"/>
          </p:cNvPicPr>
          <p:nvPr/>
        </p:nvPicPr>
        <p:blipFill>
          <a:blip r:embed="rId3"/>
          <a:srcRect/>
          <a:stretch>
            <a:fillRect/>
          </a:stretch>
        </p:blipFill>
        <p:spPr bwMode="auto">
          <a:xfrm>
            <a:off x="749112" y="2137420"/>
            <a:ext cx="4048125" cy="3038475"/>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1346960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l-GR" dirty="0"/>
              <a:t>Ιεραρχία μνήμης – κρυφή μνήμη</a:t>
            </a:r>
          </a:p>
        </p:txBody>
      </p:sp>
      <p:sp>
        <p:nvSpPr>
          <p:cNvPr id="9" name="Content Placeholder 2"/>
          <p:cNvSpPr>
            <a:spLocks noGrp="1"/>
          </p:cNvSpPr>
          <p:nvPr>
            <p:ph sz="quarter" idx="1"/>
          </p:nvPr>
        </p:nvSpPr>
        <p:spPr>
          <a:xfrm>
            <a:off x="467544" y="1145704"/>
            <a:ext cx="4248472" cy="4937125"/>
          </a:xfrm>
        </p:spPr>
        <p:txBody>
          <a:bodyPr>
            <a:normAutofit lnSpcReduction="10000"/>
          </a:bodyPr>
          <a:lstStyle/>
          <a:p>
            <a:pPr eaLnBrk="1" hangingPunct="1">
              <a:lnSpc>
                <a:spcPct val="80000"/>
              </a:lnSpc>
              <a:defRPr/>
            </a:pPr>
            <a:r>
              <a:rPr lang="el-GR" sz="2000" dirty="0" smtClean="0"/>
              <a:t>Η κρυφή μνήμη είναι γρηγορότερη από την κύρια μνήμη αλλά πιο αργή από την ΚΜΕ και τους </a:t>
            </a:r>
            <a:r>
              <a:rPr lang="el-GR" sz="2000" dirty="0" err="1" smtClean="0"/>
              <a:t>καταχωρητές</a:t>
            </a:r>
            <a:r>
              <a:rPr lang="el-GR" sz="2000" dirty="0" smtClean="0"/>
              <a:t> της</a:t>
            </a:r>
          </a:p>
          <a:p>
            <a:pPr eaLnBrk="1" hangingPunct="1">
              <a:lnSpc>
                <a:spcPct val="80000"/>
              </a:lnSpc>
              <a:defRPr/>
            </a:pPr>
            <a:r>
              <a:rPr lang="el-GR" sz="2000" dirty="0" smtClean="0"/>
              <a:t>Έχει μικρό μέγεθος και βρίσκεται ανάμεσα στην ΚΜΕ και την κύρια μνήμη</a:t>
            </a:r>
          </a:p>
          <a:p>
            <a:pPr eaLnBrk="1" hangingPunct="1">
              <a:lnSpc>
                <a:spcPct val="80000"/>
              </a:lnSpc>
              <a:defRPr/>
            </a:pPr>
            <a:r>
              <a:rPr lang="el-GR" sz="2000" dirty="0" smtClean="0"/>
              <a:t>Διαδικασία προσπέλασης λέξης στην κύρια μνήμη</a:t>
            </a:r>
          </a:p>
          <a:p>
            <a:pPr marL="731838" lvl="1" indent="-457200" eaLnBrk="1" hangingPunct="1">
              <a:lnSpc>
                <a:spcPct val="80000"/>
              </a:lnSpc>
              <a:buFont typeface="+mj-lt"/>
              <a:buAutoNum type="arabicPeriod"/>
              <a:defRPr/>
            </a:pPr>
            <a:r>
              <a:rPr lang="el-GR" sz="2000" dirty="0" smtClean="0"/>
              <a:t>Ελέγχει αν υπάρχει στην κρυφή μνήμη</a:t>
            </a:r>
          </a:p>
          <a:p>
            <a:pPr marL="731838" lvl="1" indent="-457200" eaLnBrk="1" hangingPunct="1">
              <a:lnSpc>
                <a:spcPct val="80000"/>
              </a:lnSpc>
              <a:buFont typeface="+mj-lt"/>
              <a:buAutoNum type="arabicPeriod"/>
              <a:defRPr/>
            </a:pPr>
            <a:r>
              <a:rPr lang="el-GR" sz="2000" dirty="0" smtClean="0"/>
              <a:t>Αν υπάρχει την χρησιμοποιεί από εκεί αλλιώς αντιγράφει τη λέξη και τις γειτονικές της από την κύρια μνήμη στην κρυφή μνήμη</a:t>
            </a:r>
          </a:p>
          <a:p>
            <a:pPr marL="731838" lvl="1" indent="-457200" eaLnBrk="1" hangingPunct="1">
              <a:lnSpc>
                <a:spcPct val="80000"/>
              </a:lnSpc>
              <a:buFont typeface="+mj-lt"/>
              <a:buAutoNum type="arabicPeriod"/>
              <a:defRPr/>
            </a:pPr>
            <a:r>
              <a:rPr lang="el-GR" sz="2000" dirty="0" smtClean="0"/>
              <a:t>Προσπελάζει την κρυφή μνήμη</a:t>
            </a:r>
            <a:endParaRPr lang="el-GR" sz="2800" dirty="0"/>
          </a:p>
        </p:txBody>
      </p:sp>
      <p:pic>
        <p:nvPicPr>
          <p:cNvPr id="10" name="Picture 6"/>
          <p:cNvPicPr>
            <a:picLocks noChangeAspect="1" noChangeArrowheads="1"/>
          </p:cNvPicPr>
          <p:nvPr/>
        </p:nvPicPr>
        <p:blipFill>
          <a:blip r:embed="rId3"/>
          <a:srcRect/>
          <a:stretch>
            <a:fillRect/>
          </a:stretch>
        </p:blipFill>
        <p:spPr>
          <a:xfrm>
            <a:off x="4869681" y="1466875"/>
            <a:ext cx="4116645" cy="1384300"/>
          </a:xfrm>
          <a:prstGeom prst="rect">
            <a:avLst/>
          </a:prstGeom>
        </p:spPr>
      </p:pic>
      <p:pic>
        <p:nvPicPr>
          <p:cNvPr id="11" name="Picture 8"/>
          <p:cNvPicPr>
            <a:picLocks noChangeAspect="1" noChangeArrowheads="1"/>
          </p:cNvPicPr>
          <p:nvPr/>
        </p:nvPicPr>
        <p:blipFill>
          <a:blip r:embed="rId4"/>
          <a:srcRect/>
          <a:stretch>
            <a:fillRect/>
          </a:stretch>
        </p:blipFill>
        <p:spPr bwMode="auto">
          <a:xfrm>
            <a:off x="5017358" y="3361556"/>
            <a:ext cx="3821289" cy="1355725"/>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2239689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l-GR" dirty="0"/>
              <a:t>Κανόνας 80-20 (</a:t>
            </a:r>
            <a:r>
              <a:rPr lang="en-US" dirty="0"/>
              <a:t>Pareto principle</a:t>
            </a:r>
            <a:r>
              <a:rPr lang="el-GR" dirty="0"/>
              <a:t>)</a:t>
            </a:r>
          </a:p>
        </p:txBody>
      </p:sp>
      <p:sp>
        <p:nvSpPr>
          <p:cNvPr id="7" name="Content Placeholder 8"/>
          <p:cNvSpPr>
            <a:spLocks noGrp="1"/>
          </p:cNvSpPr>
          <p:nvPr>
            <p:ph sz="quarter" idx="4294967295"/>
          </p:nvPr>
        </p:nvSpPr>
        <p:spPr>
          <a:xfrm>
            <a:off x="4499993" y="1054125"/>
            <a:ext cx="4536504" cy="3891607"/>
          </a:xfrm>
          <a:prstGeom prst="rect">
            <a:avLst/>
          </a:prstGeom>
        </p:spPr>
        <p:txBody>
          <a:bodyPr/>
          <a:lstStyle/>
          <a:p>
            <a:pPr eaLnBrk="1" hangingPunct="1"/>
            <a:r>
              <a:rPr lang="el-GR" sz="1800" b="1" dirty="0" smtClean="0"/>
              <a:t>Παραδείγματα της αρχής του </a:t>
            </a:r>
            <a:r>
              <a:rPr lang="el-GR" sz="1800" b="1" dirty="0" err="1" smtClean="0"/>
              <a:t>Παρέτο</a:t>
            </a:r>
            <a:endParaRPr lang="en-US" sz="1800" b="1" dirty="0" smtClean="0"/>
          </a:p>
          <a:p>
            <a:pPr lvl="1" eaLnBrk="1" hangingPunct="1"/>
            <a:r>
              <a:rPr lang="el-GR" sz="1800" dirty="0" smtClean="0"/>
              <a:t>Στο 20% των γαιοκτημόνων ανήκει το 80% της γης</a:t>
            </a:r>
          </a:p>
          <a:p>
            <a:pPr lvl="1" eaLnBrk="1" hangingPunct="1"/>
            <a:r>
              <a:rPr lang="el-GR" sz="1800" dirty="0" smtClean="0"/>
              <a:t>20%</a:t>
            </a:r>
            <a:r>
              <a:rPr lang="en-US" sz="1800" dirty="0" smtClean="0"/>
              <a:t> </a:t>
            </a:r>
            <a:r>
              <a:rPr lang="el-GR" sz="1800" dirty="0" smtClean="0"/>
              <a:t>των ενεργειών μας είναι υπεύθυνες για το 80%</a:t>
            </a:r>
            <a:r>
              <a:rPr lang="en-US" sz="1800" dirty="0" smtClean="0"/>
              <a:t> </a:t>
            </a:r>
            <a:r>
              <a:rPr lang="el-GR" sz="1800" dirty="0" smtClean="0"/>
              <a:t>των αποτελεσμάτων</a:t>
            </a:r>
            <a:endParaRPr lang="en-US" sz="1800" dirty="0" smtClean="0"/>
          </a:p>
          <a:p>
            <a:pPr lvl="1" eaLnBrk="1" hangingPunct="1"/>
            <a:r>
              <a:rPr lang="el-GR" sz="1800" dirty="0" smtClean="0"/>
              <a:t>20%</a:t>
            </a:r>
            <a:r>
              <a:rPr lang="en-US" sz="1800" dirty="0" smtClean="0"/>
              <a:t> </a:t>
            </a:r>
            <a:r>
              <a:rPr lang="el-GR" sz="1800" dirty="0" smtClean="0"/>
              <a:t>των πελατών δημιουργούν το 80%</a:t>
            </a:r>
            <a:r>
              <a:rPr lang="en-US" sz="1800" dirty="0" smtClean="0"/>
              <a:t> </a:t>
            </a:r>
            <a:r>
              <a:rPr lang="el-GR" sz="1800" dirty="0" smtClean="0"/>
              <a:t>των πωλήσεων</a:t>
            </a:r>
            <a:endParaRPr lang="en-US" sz="1800" dirty="0" smtClean="0"/>
          </a:p>
          <a:p>
            <a:pPr lvl="1" eaLnBrk="1" hangingPunct="1"/>
            <a:r>
              <a:rPr lang="el-GR" sz="1800" dirty="0" smtClean="0"/>
              <a:t>20%</a:t>
            </a:r>
            <a:r>
              <a:rPr lang="en-US" sz="1800" dirty="0" smtClean="0"/>
              <a:t> </a:t>
            </a:r>
            <a:r>
              <a:rPr lang="el-GR" sz="1800" dirty="0" smtClean="0"/>
              <a:t>των προϊόντων δημιουργούν το 80%</a:t>
            </a:r>
            <a:r>
              <a:rPr lang="en-US" sz="1800" dirty="0" smtClean="0"/>
              <a:t> </a:t>
            </a:r>
            <a:r>
              <a:rPr lang="el-GR" sz="1800" dirty="0" smtClean="0"/>
              <a:t>των κερδών</a:t>
            </a:r>
            <a:r>
              <a:rPr lang="en-US" sz="1800" dirty="0" smtClean="0"/>
              <a:t> </a:t>
            </a:r>
          </a:p>
          <a:p>
            <a:pPr lvl="1" eaLnBrk="1" hangingPunct="1"/>
            <a:r>
              <a:rPr lang="el-GR" sz="1800" dirty="0" smtClean="0"/>
              <a:t>20%</a:t>
            </a:r>
            <a:r>
              <a:rPr lang="en-US" sz="1800" dirty="0" smtClean="0"/>
              <a:t> </a:t>
            </a:r>
            <a:r>
              <a:rPr lang="el-GR" sz="1800" dirty="0" smtClean="0"/>
              <a:t>των υπαλλήλων διεκπεραιώνουν το 80%</a:t>
            </a:r>
            <a:r>
              <a:rPr lang="en-US" sz="1800" dirty="0" smtClean="0"/>
              <a:t> </a:t>
            </a:r>
            <a:r>
              <a:rPr lang="el-GR" sz="1800" dirty="0" smtClean="0"/>
              <a:t>του φόρτου εργασίας</a:t>
            </a:r>
            <a:endParaRPr lang="en-US" sz="1800" dirty="0" smtClean="0"/>
          </a:p>
        </p:txBody>
      </p:sp>
      <p:sp>
        <p:nvSpPr>
          <p:cNvPr id="8" name="Content Placeholder 9"/>
          <p:cNvSpPr>
            <a:spLocks noGrp="1"/>
          </p:cNvSpPr>
          <p:nvPr>
            <p:ph sz="quarter" idx="1"/>
          </p:nvPr>
        </p:nvSpPr>
        <p:spPr>
          <a:xfrm>
            <a:off x="395536" y="1057300"/>
            <a:ext cx="4175125" cy="4937125"/>
          </a:xfrm>
        </p:spPr>
        <p:txBody>
          <a:bodyPr/>
          <a:lstStyle/>
          <a:p>
            <a:pPr eaLnBrk="1" hangingPunct="1"/>
            <a:r>
              <a:rPr lang="el-GR" sz="2000" dirty="0" smtClean="0"/>
              <a:t>Οι περισσότεροι υπολογιστές αφιερώνουν το 80% του χρόνου για να προσπελάσουν μόνο το 20% των δεδομένων. Η κρυφή μνήμη μπορεί να φιλοξενήσει αυτό το 20% ώστε να κάνει την προσπέλαση ταχύτερη για το 80% των προσπελάσεων</a:t>
            </a:r>
          </a:p>
          <a:p>
            <a:pPr eaLnBrk="1" hangingPunct="1"/>
            <a:endParaRPr lang="el-GR" sz="2000" dirty="0" smtClean="0"/>
          </a:p>
        </p:txBody>
      </p:sp>
      <p:pic>
        <p:nvPicPr>
          <p:cNvPr id="12" name="Picture 2"/>
          <p:cNvPicPr>
            <a:picLocks noChangeAspect="1" noChangeArrowheads="1"/>
          </p:cNvPicPr>
          <p:nvPr/>
        </p:nvPicPr>
        <p:blipFill>
          <a:blip r:embed="rId3"/>
          <a:srcRect/>
          <a:stretch>
            <a:fillRect/>
          </a:stretch>
        </p:blipFill>
        <p:spPr bwMode="auto">
          <a:xfrm>
            <a:off x="1640529" y="3484002"/>
            <a:ext cx="1469115" cy="1872000"/>
          </a:xfrm>
          <a:prstGeom prst="rect">
            <a:avLst/>
          </a:prstGeom>
          <a:noFill/>
          <a:ln w="9525">
            <a:noFill/>
            <a:miter lim="800000"/>
            <a:headEnd/>
            <a:tailEnd/>
          </a:ln>
        </p:spPr>
      </p:pic>
      <p:sp>
        <p:nvSpPr>
          <p:cNvPr id="13" name="TextBox 13"/>
          <p:cNvSpPr txBox="1">
            <a:spLocks noChangeArrowheads="1"/>
          </p:cNvSpPr>
          <p:nvPr/>
        </p:nvSpPr>
        <p:spPr bwMode="auto">
          <a:xfrm>
            <a:off x="1043174" y="5356002"/>
            <a:ext cx="2663825" cy="306388"/>
          </a:xfrm>
          <a:prstGeom prst="rect">
            <a:avLst/>
          </a:prstGeom>
          <a:noFill/>
          <a:ln w="9525">
            <a:noFill/>
            <a:miter lim="800000"/>
            <a:headEnd/>
            <a:tailEnd/>
          </a:ln>
        </p:spPr>
        <p:txBody>
          <a:bodyPr>
            <a:spAutoFit/>
          </a:bodyPr>
          <a:lstStyle/>
          <a:p>
            <a:pPr algn="ctr"/>
            <a:r>
              <a:rPr lang="en-US" sz="1400" dirty="0" err="1"/>
              <a:t>Vilfredo</a:t>
            </a:r>
            <a:r>
              <a:rPr lang="en-US" sz="1400" dirty="0"/>
              <a:t> Pareto 1848-1923</a:t>
            </a:r>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532851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l-GR" dirty="0"/>
              <a:t>Κρυφή μνήμη </a:t>
            </a:r>
            <a:r>
              <a:rPr lang="en-US" dirty="0"/>
              <a:t>Cache</a:t>
            </a:r>
            <a:endParaRPr lang="el-GR" dirty="0"/>
          </a:p>
        </p:txBody>
      </p:sp>
      <p:sp>
        <p:nvSpPr>
          <p:cNvPr id="9" name="Content Placeholder 2"/>
          <p:cNvSpPr>
            <a:spLocks noGrp="1"/>
          </p:cNvSpPr>
          <p:nvPr>
            <p:ph sz="quarter" idx="1"/>
          </p:nvPr>
        </p:nvSpPr>
        <p:spPr>
          <a:xfrm>
            <a:off x="467544" y="1057300"/>
            <a:ext cx="4256460" cy="4937125"/>
          </a:xfrm>
        </p:spPr>
        <p:txBody>
          <a:bodyPr>
            <a:normAutofit lnSpcReduction="10000"/>
          </a:bodyPr>
          <a:lstStyle/>
          <a:p>
            <a:pPr eaLnBrk="1" hangingPunct="1"/>
            <a:r>
              <a:rPr lang="el-GR" sz="1800" dirty="0" smtClean="0"/>
              <a:t>Είναι ένα τμήμα της μνήμης το οποίο είναι κατασκευασμένο από υψηλής ταχύτητας στατική μνήμη </a:t>
            </a:r>
            <a:endParaRPr lang="en-US" sz="1800" dirty="0" smtClean="0"/>
          </a:p>
          <a:p>
            <a:pPr eaLnBrk="1" hangingPunct="1"/>
            <a:r>
              <a:rPr lang="el-GR" sz="1800" dirty="0" smtClean="0"/>
              <a:t>Δεδομένα τα οποία πρόκειται να εγγραφούν στην κύρια μνήμη πρώτα γράφονται στην κρυφή μνήμη. Με αυτό τον τρόπο μελλοντικές αναγνώσεις γίνονται από την κρυφή μνήμη με μεγαλύτερη ταχύτητα </a:t>
            </a:r>
            <a:endParaRPr lang="en-US" sz="1800" dirty="0" smtClean="0"/>
          </a:p>
          <a:p>
            <a:pPr eaLnBrk="1" hangingPunct="1"/>
            <a:r>
              <a:rPr lang="el-GR" sz="1800" dirty="0" smtClean="0"/>
              <a:t>Αν συμβεί ανάγνωση και η πληροφορία δεν υπάρχει στην κρυφή μνήμη τότε μεταφέρεται από την κύρια μνήμη στην κρυφή μνήμη πριν αναγνωστεί</a:t>
            </a:r>
            <a:endParaRPr lang="en-US" sz="1800" dirty="0" smtClean="0"/>
          </a:p>
          <a:p>
            <a:pPr eaLnBrk="1" hangingPunct="1"/>
            <a:r>
              <a:rPr lang="el-GR" sz="1800" dirty="0" smtClean="0"/>
              <a:t>Το μέγεθος της κρυφής μνήμης είναι πολύ μικρότερο από την κύρια μνήμη (π.χ. 128ΚΒ έναντι 512ΜΒ)</a:t>
            </a:r>
          </a:p>
        </p:txBody>
      </p:sp>
      <p:sp>
        <p:nvSpPr>
          <p:cNvPr id="10" name="Content Placeholder 3"/>
          <p:cNvSpPr txBox="1">
            <a:spLocks/>
          </p:cNvSpPr>
          <p:nvPr/>
        </p:nvSpPr>
        <p:spPr>
          <a:xfrm>
            <a:off x="4642669" y="1054125"/>
            <a:ext cx="4321819"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l-GR" sz="1800" dirty="0" smtClean="0"/>
              <a:t>Η επιτυχημένη λειτουργία της κρυφής μνήμης βασίζεται στην αρχή της </a:t>
            </a:r>
            <a:r>
              <a:rPr lang="el-GR" sz="1800" b="1" dirty="0" err="1" smtClean="0"/>
              <a:t>τοπικότητας</a:t>
            </a:r>
            <a:r>
              <a:rPr lang="el-GR" sz="1800" b="1" dirty="0" smtClean="0"/>
              <a:t> των αναφορών </a:t>
            </a:r>
            <a:r>
              <a:rPr lang="el-GR" sz="1800" dirty="0" smtClean="0"/>
              <a:t>(χρονική &amp; τοπική) η οποία αναφέρει ότι αν ένα μπλοκ μνήμης γραφεί ή αναγνωστεί τότε με μεγάλη πιθανότητα το ίδιο μπλοκ μνήμης ή γειτονικά του θα χρησιμοποιηθούν στο εγγύς μέλλον</a:t>
            </a:r>
          </a:p>
          <a:p>
            <a:pPr>
              <a:spcBef>
                <a:spcPct val="50000"/>
              </a:spcBef>
            </a:pPr>
            <a:r>
              <a:rPr lang="el-GR" sz="1800" dirty="0" err="1" smtClean="0"/>
              <a:t>Hit</a:t>
            </a:r>
            <a:r>
              <a:rPr lang="el-GR" sz="1800" dirty="0" smtClean="0"/>
              <a:t> </a:t>
            </a:r>
            <a:r>
              <a:rPr lang="el-GR" sz="1800" dirty="0" err="1" smtClean="0"/>
              <a:t>Rate</a:t>
            </a:r>
            <a:r>
              <a:rPr lang="el-GR" sz="1800" dirty="0" smtClean="0"/>
              <a:t>:  Αριθμός επιτυχημένων προσπελάσεων δεδομένων απευθείας από την </a:t>
            </a:r>
            <a:r>
              <a:rPr lang="en-US" sz="1800" dirty="0" smtClean="0"/>
              <a:t>cache </a:t>
            </a:r>
            <a:r>
              <a:rPr lang="el-GR" sz="1800" dirty="0" smtClean="0"/>
              <a:t>έναντι αποτυχημένων</a:t>
            </a:r>
            <a:r>
              <a:rPr lang="en-US" sz="1800" dirty="0" smtClean="0"/>
              <a:t> (</a:t>
            </a:r>
            <a:r>
              <a:rPr lang="el-GR" sz="1800" dirty="0" smtClean="0"/>
              <a:t>π.χ. 98%</a:t>
            </a:r>
            <a:r>
              <a:rPr lang="en-US" sz="1800" dirty="0" smtClean="0"/>
              <a:t>)</a:t>
            </a:r>
            <a:r>
              <a:rPr lang="el-GR" sz="1800" dirty="0" smtClean="0"/>
              <a:t> </a:t>
            </a:r>
          </a:p>
          <a:p>
            <a:endParaRPr lang="el-GR" sz="1800" dirty="0" smtClean="0"/>
          </a:p>
        </p:txBody>
      </p:sp>
      <p:sp>
        <p:nvSpPr>
          <p:cNvPr id="11" name="Text Box 4"/>
          <p:cNvSpPr txBox="1">
            <a:spLocks noChangeArrowheads="1"/>
          </p:cNvSpPr>
          <p:nvPr/>
        </p:nvSpPr>
        <p:spPr bwMode="auto">
          <a:xfrm>
            <a:off x="5013524" y="4585692"/>
            <a:ext cx="4022972" cy="84638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defRPr/>
            </a:pPr>
            <a:r>
              <a:rPr lang="en-US" sz="1400" dirty="0"/>
              <a:t>Level 1 Cache </a:t>
            </a:r>
            <a:r>
              <a:rPr lang="en-US" sz="1400" dirty="0">
                <a:sym typeface="Wingdings" pitchFamily="2" charset="2"/>
              </a:rPr>
              <a:t> </a:t>
            </a:r>
            <a:r>
              <a:rPr lang="el-GR" sz="1400" dirty="0">
                <a:sym typeface="Wingdings" pitchFamily="2" charset="2"/>
              </a:rPr>
              <a:t>εντός του επεξεργαστή</a:t>
            </a:r>
            <a:r>
              <a:rPr lang="en-US" sz="1400" dirty="0">
                <a:sym typeface="Wingdings" pitchFamily="2" charset="2"/>
              </a:rPr>
              <a:t> (</a:t>
            </a:r>
            <a:r>
              <a:rPr lang="el-GR" sz="1400" dirty="0">
                <a:sym typeface="Wingdings" pitchFamily="2" charset="2"/>
              </a:rPr>
              <a:t>π.χ.</a:t>
            </a:r>
            <a:r>
              <a:rPr lang="en-US" sz="1400" dirty="0">
                <a:sym typeface="Wingdings" pitchFamily="2" charset="2"/>
              </a:rPr>
              <a:t> 16Kb)</a:t>
            </a:r>
            <a:endParaRPr lang="el-GR" sz="1400" dirty="0">
              <a:sym typeface="Wingdings" pitchFamily="2" charset="2"/>
            </a:endParaRPr>
          </a:p>
          <a:p>
            <a:pPr>
              <a:spcBef>
                <a:spcPct val="50000"/>
              </a:spcBef>
              <a:defRPr/>
            </a:pPr>
            <a:r>
              <a:rPr lang="en-US" sz="1400" dirty="0">
                <a:sym typeface="Wingdings" pitchFamily="2" charset="2"/>
              </a:rPr>
              <a:t>Level 2 Cache  </a:t>
            </a:r>
            <a:r>
              <a:rPr lang="el-GR" sz="1400" dirty="0">
                <a:sym typeface="Wingdings" pitchFamily="2" charset="2"/>
              </a:rPr>
              <a:t>μεταξύ του επεξεργαστή και της </a:t>
            </a:r>
            <a:r>
              <a:rPr lang="en-US" sz="1400" dirty="0">
                <a:sym typeface="Wingdings" pitchFamily="2" charset="2"/>
              </a:rPr>
              <a:t>RAM (</a:t>
            </a:r>
            <a:r>
              <a:rPr lang="el-GR" sz="1400" dirty="0">
                <a:sym typeface="Wingdings" pitchFamily="2" charset="2"/>
              </a:rPr>
              <a:t>π.χ. </a:t>
            </a:r>
            <a:r>
              <a:rPr lang="en-US" sz="1400" dirty="0">
                <a:sym typeface="Wingdings" pitchFamily="2" charset="2"/>
              </a:rPr>
              <a:t>128Kb)</a:t>
            </a:r>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2981511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l-GR" dirty="0"/>
              <a:t>Υποσύστημα εισόδου/εξόδου</a:t>
            </a:r>
          </a:p>
        </p:txBody>
      </p:sp>
      <p:sp>
        <p:nvSpPr>
          <p:cNvPr id="7" name="Content Placeholder 2"/>
          <p:cNvSpPr>
            <a:spLocks noGrp="1"/>
          </p:cNvSpPr>
          <p:nvPr>
            <p:ph sz="quarter" idx="1"/>
          </p:nvPr>
        </p:nvSpPr>
        <p:spPr>
          <a:xfrm>
            <a:off x="467544" y="1098243"/>
            <a:ext cx="4041775" cy="4937125"/>
          </a:xfrm>
        </p:spPr>
        <p:txBody>
          <a:bodyPr/>
          <a:lstStyle/>
          <a:p>
            <a:pPr eaLnBrk="1" hangingPunct="1"/>
            <a:r>
              <a:rPr lang="el-GR" sz="2400" smtClean="0"/>
              <a:t>Το υποσύστημα εισόδου εξόδου επιτρέπει σε ένα υπολογιστή να διατηρεί προγράμματα και δεδομένα ακόμα και όταν είναι κλειστός</a:t>
            </a:r>
          </a:p>
          <a:p>
            <a:pPr eaLnBrk="1" hangingPunct="1"/>
            <a:endParaRPr lang="el-GR" smtClean="0"/>
          </a:p>
        </p:txBody>
      </p:sp>
      <p:sp>
        <p:nvSpPr>
          <p:cNvPr id="8" name="Content Placeholder 3"/>
          <p:cNvSpPr txBox="1">
            <a:spLocks/>
          </p:cNvSpPr>
          <p:nvPr/>
        </p:nvSpPr>
        <p:spPr>
          <a:xfrm>
            <a:off x="4642669" y="1095068"/>
            <a:ext cx="4041775"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2400" smtClean="0"/>
              <a:t>Μη αποθηκευτικές συσκευές εισόδου/εξόδου</a:t>
            </a:r>
          </a:p>
          <a:p>
            <a:pPr lvl="1">
              <a:lnSpc>
                <a:spcPct val="80000"/>
              </a:lnSpc>
            </a:pPr>
            <a:r>
              <a:rPr lang="el-GR" sz="2000" smtClean="0"/>
              <a:t>Πληκτρολόγιο</a:t>
            </a:r>
          </a:p>
          <a:p>
            <a:pPr lvl="1">
              <a:lnSpc>
                <a:spcPct val="80000"/>
              </a:lnSpc>
            </a:pPr>
            <a:r>
              <a:rPr lang="el-GR" sz="2000" smtClean="0"/>
              <a:t>Οθόνη</a:t>
            </a:r>
          </a:p>
          <a:p>
            <a:pPr lvl="1">
              <a:lnSpc>
                <a:spcPct val="80000"/>
              </a:lnSpc>
            </a:pPr>
            <a:r>
              <a:rPr lang="el-GR" sz="2000" smtClean="0"/>
              <a:t>Εκτυπωτής</a:t>
            </a:r>
          </a:p>
          <a:p>
            <a:pPr lvl="1">
              <a:lnSpc>
                <a:spcPct val="80000"/>
              </a:lnSpc>
            </a:pPr>
            <a:r>
              <a:rPr lang="el-GR" sz="2000" smtClean="0"/>
              <a:t>Σαρωτής</a:t>
            </a:r>
          </a:p>
          <a:p>
            <a:pPr>
              <a:lnSpc>
                <a:spcPct val="80000"/>
              </a:lnSpc>
            </a:pPr>
            <a:r>
              <a:rPr lang="el-GR" sz="2400" smtClean="0"/>
              <a:t>Αποθηκευτικές συσκευές εισόδου/εξόδου</a:t>
            </a:r>
          </a:p>
          <a:p>
            <a:pPr lvl="1">
              <a:lnSpc>
                <a:spcPct val="80000"/>
              </a:lnSpc>
            </a:pPr>
            <a:r>
              <a:rPr lang="el-GR" sz="2000" smtClean="0"/>
              <a:t>Μαγνητικές αποθηκευτικές συσκευές</a:t>
            </a:r>
          </a:p>
          <a:p>
            <a:pPr lvl="1">
              <a:lnSpc>
                <a:spcPct val="80000"/>
              </a:lnSpc>
            </a:pPr>
            <a:r>
              <a:rPr lang="el-GR" sz="2000" smtClean="0"/>
              <a:t>Οπτικές αποθηκευτικές συσκευές</a:t>
            </a:r>
          </a:p>
          <a:p>
            <a:endParaRPr lang="el-GR" sz="2400" smtClean="0"/>
          </a:p>
        </p:txBody>
      </p:sp>
      <p:pic>
        <p:nvPicPr>
          <p:cNvPr id="12" name="Picture 2"/>
          <p:cNvPicPr>
            <a:picLocks noChangeAspect="1" noChangeArrowheads="1"/>
          </p:cNvPicPr>
          <p:nvPr/>
        </p:nvPicPr>
        <p:blipFill>
          <a:blip r:embed="rId3"/>
          <a:srcRect/>
          <a:stretch>
            <a:fillRect/>
          </a:stretch>
        </p:blipFill>
        <p:spPr bwMode="auto">
          <a:xfrm>
            <a:off x="694557" y="3668406"/>
            <a:ext cx="3721100" cy="1590675"/>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1850301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harddisk"/>
          <p:cNvPicPr>
            <a:picLocks noChangeAspect="1" noChangeArrowheads="1"/>
          </p:cNvPicPr>
          <p:nvPr/>
        </p:nvPicPr>
        <p:blipFill>
          <a:blip r:embed="rId3"/>
          <a:srcRect/>
          <a:stretch>
            <a:fillRect/>
          </a:stretch>
        </p:blipFill>
        <p:spPr bwMode="auto">
          <a:xfrm>
            <a:off x="2483768" y="3918972"/>
            <a:ext cx="2679780" cy="1764000"/>
          </a:xfrm>
          <a:prstGeom prst="rect">
            <a:avLst/>
          </a:prstGeom>
          <a:noFill/>
          <a:ln w="9525">
            <a:noFill/>
            <a:miter lim="800000"/>
            <a:headEnd/>
            <a:tailEnd/>
          </a:ln>
        </p:spPr>
      </p:pic>
      <p:sp>
        <p:nvSpPr>
          <p:cNvPr id="2" name="Title 1"/>
          <p:cNvSpPr>
            <a:spLocks noGrp="1"/>
          </p:cNvSpPr>
          <p:nvPr>
            <p:ph type="title"/>
          </p:nvPr>
        </p:nvSpPr>
        <p:spPr>
          <a:xfrm>
            <a:off x="0" y="193204"/>
            <a:ext cx="9144000" cy="952500"/>
          </a:xfrm>
        </p:spPr>
        <p:txBody>
          <a:bodyPr>
            <a:noAutofit/>
          </a:bodyPr>
          <a:lstStyle/>
          <a:p>
            <a:r>
              <a:rPr lang="el-GR" dirty="0"/>
              <a:t>Μαγνητικοί δίσκοι</a:t>
            </a:r>
          </a:p>
        </p:txBody>
      </p:sp>
      <p:sp>
        <p:nvSpPr>
          <p:cNvPr id="9" name="Content Placeholder 2"/>
          <p:cNvSpPr>
            <a:spLocks noGrp="1"/>
          </p:cNvSpPr>
          <p:nvPr>
            <p:ph sz="quarter" idx="1"/>
          </p:nvPr>
        </p:nvSpPr>
        <p:spPr>
          <a:xfrm>
            <a:off x="467544" y="1123375"/>
            <a:ext cx="4175125" cy="4937125"/>
          </a:xfrm>
        </p:spPr>
        <p:txBody>
          <a:bodyPr/>
          <a:lstStyle/>
          <a:p>
            <a:pPr eaLnBrk="1" hangingPunct="1"/>
            <a:r>
              <a:rPr lang="el-GR" sz="1800" dirty="0" smtClean="0"/>
              <a:t>Αποτελούνται από ένα λεπτό επίπεδο οξειδίων του σιδήρου που βρίσκονται τοποθετημένα σε ένα (σκληρό) μεταλλικό ή (μαλακό) πλαστικό υπόστρωμα</a:t>
            </a:r>
          </a:p>
          <a:p>
            <a:pPr eaLnBrk="1" hangingPunct="1">
              <a:spcBef>
                <a:spcPct val="5000"/>
              </a:spcBef>
            </a:pPr>
            <a:r>
              <a:rPr lang="el-GR" sz="2000" b="1" dirty="0" smtClean="0"/>
              <a:t>Σύγχρονοι «τύπου» </a:t>
            </a:r>
            <a:r>
              <a:rPr lang="en-US" sz="2000" b="1" dirty="0" smtClean="0"/>
              <a:t>Winchester </a:t>
            </a:r>
            <a:r>
              <a:rPr lang="el-GR" sz="2000" b="1" dirty="0" smtClean="0"/>
              <a:t>σκληροί δίσκοι</a:t>
            </a:r>
          </a:p>
          <a:p>
            <a:pPr lvl="1" eaLnBrk="1" hangingPunct="1">
              <a:spcBef>
                <a:spcPct val="5000"/>
              </a:spcBef>
            </a:pPr>
            <a:r>
              <a:rPr lang="el-GR" sz="1700" dirty="0" smtClean="0"/>
              <a:t>Η κεφαλή αιωρείται αεροδυναμικά μέσα στον ερμητικά κλεισμένο δίσκο σε ελάχιστη απόσταση από την επιφάνεια</a:t>
            </a:r>
          </a:p>
          <a:p>
            <a:pPr eaLnBrk="1" hangingPunct="1"/>
            <a:endParaRPr lang="el-GR" sz="2000" dirty="0" smtClean="0"/>
          </a:p>
        </p:txBody>
      </p:sp>
      <p:sp>
        <p:nvSpPr>
          <p:cNvPr id="10" name="Content Placeholder 3"/>
          <p:cNvSpPr txBox="1">
            <a:spLocks/>
          </p:cNvSpPr>
          <p:nvPr/>
        </p:nvSpPr>
        <p:spPr>
          <a:xfrm>
            <a:off x="4642669" y="1120200"/>
            <a:ext cx="4041775"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
              </a:spcBef>
            </a:pPr>
            <a:r>
              <a:rPr lang="el-GR" sz="2000" b="1" dirty="0" smtClean="0"/>
              <a:t>Εγγραφή</a:t>
            </a:r>
          </a:p>
          <a:p>
            <a:pPr lvl="1">
              <a:spcBef>
                <a:spcPct val="5000"/>
              </a:spcBef>
            </a:pPr>
            <a:r>
              <a:rPr lang="el-GR" sz="1600" dirty="0" smtClean="0"/>
              <a:t>Μια μαγνητική κεφαλή εγγραφής δημιουργεί ένα ηλεκτρομαγνητικό πεδίο το οποίο διευθετεί τα οξείδια του σιδήρου προς μια συγκεκριμένη κατεύθυνση. Όταν το μαγνητικό πεδίο πάψει να υφίσταται τα οξείδια διατηρούν τον προσανατολισμό τους. Έτσι η πληροφορία δεν χάνεται</a:t>
            </a:r>
          </a:p>
          <a:p>
            <a:pPr>
              <a:spcBef>
                <a:spcPct val="5000"/>
              </a:spcBef>
            </a:pPr>
            <a:r>
              <a:rPr lang="el-GR" sz="2000" b="1" dirty="0" smtClean="0"/>
              <a:t>Ανάγνωση</a:t>
            </a:r>
          </a:p>
          <a:p>
            <a:pPr lvl="1">
              <a:spcBef>
                <a:spcPct val="5000"/>
              </a:spcBef>
            </a:pPr>
            <a:r>
              <a:rPr lang="el-GR" sz="1600" dirty="0" smtClean="0"/>
              <a:t>Μια κεφαλή ανάγνωσης κινούμενη «αντιλαμβάνεται» εξ επαγωγής τον προσανατολισμό των οξειδίων του σιδήρου πάνω στην επιφάνεια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3696372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l-GR" sz="3600" dirty="0"/>
              <a:t>Μαγνητικοί δίσκοι – χρόνος προσπέλασης</a:t>
            </a:r>
          </a:p>
        </p:txBody>
      </p:sp>
      <p:sp>
        <p:nvSpPr>
          <p:cNvPr id="7" name="Content Placeholder 2"/>
          <p:cNvSpPr>
            <a:spLocks noGrp="1"/>
          </p:cNvSpPr>
          <p:nvPr>
            <p:ph sz="quarter" idx="1"/>
          </p:nvPr>
        </p:nvSpPr>
        <p:spPr>
          <a:xfrm>
            <a:off x="457200" y="1219200"/>
            <a:ext cx="4330824" cy="4937125"/>
          </a:xfrm>
        </p:spPr>
        <p:txBody>
          <a:bodyPr/>
          <a:lstStyle/>
          <a:p>
            <a:pPr eaLnBrk="1" hangingPunct="1">
              <a:lnSpc>
                <a:spcPct val="80000"/>
              </a:lnSpc>
              <a:spcBef>
                <a:spcPct val="50000"/>
              </a:spcBef>
              <a:buClrTx/>
              <a:buSzTx/>
              <a:buFontTx/>
              <a:buNone/>
              <a:defRPr/>
            </a:pPr>
            <a:r>
              <a:rPr lang="en-US" sz="1600" b="1" dirty="0" smtClean="0">
                <a:effectLst>
                  <a:outerShdw blurRad="38100" dist="38100" dir="2700000" algn="tl">
                    <a:srgbClr val="C0C0C0"/>
                  </a:outerShdw>
                </a:effectLst>
              </a:rPr>
              <a:t>Disk Access Time = Seek Time + Latency Time + Transfer Time</a:t>
            </a:r>
            <a:endParaRPr lang="en-US" sz="1600" dirty="0" smtClean="0"/>
          </a:p>
          <a:p>
            <a:pPr eaLnBrk="1" hangingPunct="1">
              <a:lnSpc>
                <a:spcPct val="80000"/>
              </a:lnSpc>
              <a:defRPr/>
            </a:pPr>
            <a:r>
              <a:rPr lang="en-US" sz="2000" dirty="0" smtClean="0"/>
              <a:t>Seek Time = </a:t>
            </a:r>
            <a:r>
              <a:rPr lang="el-GR" sz="2000" dirty="0" smtClean="0"/>
              <a:t>Χρόνος που απαιτείται για την μεταφορά της κεφαλής στην σωστή τροχιά</a:t>
            </a:r>
          </a:p>
          <a:p>
            <a:pPr eaLnBrk="1" hangingPunct="1">
              <a:lnSpc>
                <a:spcPct val="80000"/>
              </a:lnSpc>
              <a:defRPr/>
            </a:pPr>
            <a:r>
              <a:rPr lang="en-US" sz="2000" dirty="0" smtClean="0"/>
              <a:t>Latency Time = </a:t>
            </a:r>
            <a:r>
              <a:rPr lang="el-GR" sz="2000" dirty="0" smtClean="0"/>
              <a:t>Καθυστέρηση για να έρθει το απαιτούμενο μπλοκ κάτω από την κεφαλή</a:t>
            </a:r>
            <a:r>
              <a:rPr lang="en-US" sz="2000" dirty="0" smtClean="0"/>
              <a:t> </a:t>
            </a:r>
            <a:endParaRPr lang="el-GR" sz="2000" dirty="0" smtClean="0"/>
          </a:p>
          <a:p>
            <a:pPr eaLnBrk="1" hangingPunct="1">
              <a:lnSpc>
                <a:spcPct val="80000"/>
              </a:lnSpc>
              <a:defRPr/>
            </a:pPr>
            <a:r>
              <a:rPr lang="en-US" sz="2000" dirty="0" smtClean="0"/>
              <a:t>Transfer Time = </a:t>
            </a:r>
            <a:r>
              <a:rPr lang="el-GR" sz="2000" dirty="0" smtClean="0"/>
              <a:t>Χρόνος για την ανάγνωση του μπλοκ</a:t>
            </a:r>
          </a:p>
          <a:p>
            <a:pPr eaLnBrk="1" hangingPunct="1">
              <a:lnSpc>
                <a:spcPct val="80000"/>
              </a:lnSpc>
              <a:defRPr/>
            </a:pPr>
            <a:r>
              <a:rPr lang="el-GR" sz="2000" dirty="0" smtClean="0"/>
              <a:t>Η απόδοση ενός δίσκου εξαρτάται σε μεγάλο βαθμό από την ταχύτητα περιστροφής του (π.χ. 7200</a:t>
            </a:r>
            <a:r>
              <a:rPr lang="en-US" sz="2000" dirty="0" smtClean="0"/>
              <a:t> </a:t>
            </a:r>
            <a:r>
              <a:rPr lang="el-GR" sz="2000" dirty="0" smtClean="0"/>
              <a:t>στροφές το λεπτό)</a:t>
            </a:r>
            <a:endParaRPr lang="en-US" sz="2000" dirty="0" smtClean="0"/>
          </a:p>
          <a:p>
            <a:pPr eaLnBrk="1" hangingPunct="1">
              <a:defRPr/>
            </a:pPr>
            <a:endParaRPr lang="el-GR" sz="2000" dirty="0"/>
          </a:p>
        </p:txBody>
      </p:sp>
      <p:pic>
        <p:nvPicPr>
          <p:cNvPr id="8" name="Picture 8"/>
          <p:cNvPicPr>
            <a:picLocks noChangeAspect="1" noChangeArrowheads="1"/>
          </p:cNvPicPr>
          <p:nvPr/>
        </p:nvPicPr>
        <p:blipFill>
          <a:blip r:embed="rId3"/>
          <a:srcRect/>
          <a:stretch>
            <a:fillRect/>
          </a:stretch>
        </p:blipFill>
        <p:spPr>
          <a:xfrm>
            <a:off x="5148263" y="1268413"/>
            <a:ext cx="3405463" cy="2424112"/>
          </a:xfrm>
          <a:prstGeom prst="rect">
            <a:avLst/>
          </a:prstGeom>
        </p:spPr>
      </p:pic>
      <p:pic>
        <p:nvPicPr>
          <p:cNvPr id="12" name="Picture 9"/>
          <p:cNvPicPr>
            <a:picLocks noChangeAspect="1" noChangeArrowheads="1"/>
          </p:cNvPicPr>
          <p:nvPr/>
        </p:nvPicPr>
        <p:blipFill>
          <a:blip r:embed="rId4"/>
          <a:srcRect/>
          <a:stretch>
            <a:fillRect/>
          </a:stretch>
        </p:blipFill>
        <p:spPr bwMode="auto">
          <a:xfrm>
            <a:off x="5003800" y="4005263"/>
            <a:ext cx="4114794" cy="1662112"/>
          </a:xfrm>
          <a:prstGeom prst="rect">
            <a:avLst/>
          </a:prstGeom>
          <a:noFill/>
          <a:ln w="9525">
            <a:noFill/>
            <a:miter lim="800000"/>
            <a:headEnd/>
            <a:tailEnd/>
          </a:ln>
        </p:spPr>
      </p:pic>
      <p:sp>
        <p:nvSpPr>
          <p:cNvPr id="13" name="TextBox 12"/>
          <p:cNvSpPr txBox="1"/>
          <p:nvPr/>
        </p:nvSpPr>
        <p:spPr>
          <a:xfrm>
            <a:off x="3142163" y="5021044"/>
            <a:ext cx="20061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n-US" dirty="0"/>
              <a:t>track =</a:t>
            </a:r>
            <a:r>
              <a:rPr lang="el-GR" dirty="0"/>
              <a:t> τροχιά</a:t>
            </a:r>
            <a:endParaRPr lang="en-US" dirty="0"/>
          </a:p>
          <a:p>
            <a:pPr>
              <a:defRPr/>
            </a:pPr>
            <a:r>
              <a:rPr lang="en-US" dirty="0"/>
              <a:t>sector = </a:t>
            </a:r>
            <a:r>
              <a:rPr lang="el-GR" dirty="0"/>
              <a:t>τομέας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2043622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l-GR" dirty="0"/>
              <a:t>Οπτικοί δίσκοι</a:t>
            </a:r>
          </a:p>
        </p:txBody>
      </p:sp>
      <p:sp>
        <p:nvSpPr>
          <p:cNvPr id="9" name="Content Placeholder 2"/>
          <p:cNvSpPr>
            <a:spLocks noGrp="1"/>
          </p:cNvSpPr>
          <p:nvPr>
            <p:ph sz="quarter" idx="1"/>
          </p:nvPr>
        </p:nvSpPr>
        <p:spPr>
          <a:xfrm>
            <a:off x="467544" y="1057300"/>
            <a:ext cx="4248472" cy="4937125"/>
          </a:xfrm>
        </p:spPr>
        <p:txBody>
          <a:bodyPr/>
          <a:lstStyle/>
          <a:p>
            <a:pPr eaLnBrk="1" hangingPunct="1"/>
            <a:r>
              <a:rPr lang="el-GR" sz="1800" dirty="0" smtClean="0"/>
              <a:t>Αποτελούνται από μια επιφάνεια με δυνατότητα αντανάκλασης η οποία βρίσκεται πάνω σε ένα άλλο υλικό</a:t>
            </a:r>
          </a:p>
          <a:p>
            <a:pPr eaLnBrk="1" hangingPunct="1">
              <a:spcBef>
                <a:spcPct val="5000"/>
              </a:spcBef>
            </a:pPr>
            <a:r>
              <a:rPr lang="el-GR" sz="1800" b="1" dirty="0" smtClean="0"/>
              <a:t>Εγγραφή</a:t>
            </a:r>
          </a:p>
          <a:p>
            <a:pPr lvl="1" eaLnBrk="1" hangingPunct="1">
              <a:spcBef>
                <a:spcPct val="5000"/>
              </a:spcBef>
            </a:pPr>
            <a:r>
              <a:rPr lang="el-GR" sz="1600" dirty="0" smtClean="0"/>
              <a:t>Με την χρήση </a:t>
            </a:r>
            <a:r>
              <a:rPr lang="en-US" sz="1600" dirty="0" smtClean="0"/>
              <a:t>Laser </a:t>
            </a:r>
            <a:r>
              <a:rPr lang="el-GR" sz="1600" dirty="0" smtClean="0"/>
              <a:t>δημιουργούνται μαύρα σημεία (βαθουλώματα) στην επιφάνεια</a:t>
            </a:r>
          </a:p>
          <a:p>
            <a:pPr lvl="1" eaLnBrk="1" hangingPunct="1">
              <a:spcBef>
                <a:spcPct val="5000"/>
              </a:spcBef>
            </a:pPr>
            <a:r>
              <a:rPr lang="el-GR" sz="1600" dirty="0" smtClean="0"/>
              <a:t>Τα δεδομένα κωδικοποιούνται ως σειρές από βαθουλώματα και επίπεδες περιοχές</a:t>
            </a:r>
          </a:p>
          <a:p>
            <a:pPr eaLnBrk="1" hangingPunct="1">
              <a:spcBef>
                <a:spcPct val="5000"/>
              </a:spcBef>
            </a:pPr>
            <a:r>
              <a:rPr lang="el-GR" sz="1800" b="1" dirty="0" smtClean="0"/>
              <a:t>Ανάγνωση</a:t>
            </a:r>
          </a:p>
          <a:p>
            <a:pPr lvl="1" eaLnBrk="1" hangingPunct="1">
              <a:spcBef>
                <a:spcPct val="5000"/>
              </a:spcBef>
            </a:pPr>
            <a:r>
              <a:rPr lang="el-GR" sz="1600" dirty="0" smtClean="0"/>
              <a:t>Η κεφαλή φωτίζει με </a:t>
            </a:r>
            <a:r>
              <a:rPr lang="en-US" sz="1600" dirty="0" smtClean="0"/>
              <a:t>Laser </a:t>
            </a:r>
            <a:r>
              <a:rPr lang="el-GR" sz="1600" dirty="0" smtClean="0"/>
              <a:t>χαμηλής ισχύος και διαβάζει την ανάκλαση</a:t>
            </a:r>
          </a:p>
        </p:txBody>
      </p:sp>
      <p:sp>
        <p:nvSpPr>
          <p:cNvPr id="10" name="Content Placeholder 3"/>
          <p:cNvSpPr txBox="1">
            <a:spLocks/>
          </p:cNvSpPr>
          <p:nvPr/>
        </p:nvSpPr>
        <p:spPr>
          <a:xfrm>
            <a:off x="4642669" y="1054125"/>
            <a:ext cx="4041775"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smtClean="0"/>
              <a:t>CD </a:t>
            </a:r>
          </a:p>
          <a:p>
            <a:pPr lvl="1"/>
            <a:r>
              <a:rPr lang="el-GR" sz="1500" smtClean="0"/>
              <a:t>Χωρητικότητα (650</a:t>
            </a:r>
            <a:r>
              <a:rPr lang="en-US" sz="1500" smtClean="0"/>
              <a:t>MB – 700MB</a:t>
            </a:r>
            <a:r>
              <a:rPr lang="el-GR" sz="1500" smtClean="0"/>
              <a:t>)</a:t>
            </a:r>
            <a:r>
              <a:rPr lang="en-US" sz="1500" smtClean="0"/>
              <a:t> </a:t>
            </a:r>
            <a:endParaRPr lang="el-GR" sz="1500" smtClean="0"/>
          </a:p>
          <a:p>
            <a:pPr lvl="1"/>
            <a:r>
              <a:rPr lang="el-GR" sz="1500" smtClean="0"/>
              <a:t>Τα βαθουλώματα στην ανακλαστική επιφάνεια είναι 0,8μ (1μ=10</a:t>
            </a:r>
            <a:r>
              <a:rPr lang="el-GR" sz="1500" baseline="30000" smtClean="0"/>
              <a:t>-6</a:t>
            </a:r>
            <a:r>
              <a:rPr lang="el-GR" sz="1500" smtClean="0"/>
              <a:t>μέτρα)</a:t>
            </a:r>
            <a:endParaRPr lang="en-US" sz="1500" smtClean="0"/>
          </a:p>
          <a:p>
            <a:pPr lvl="1"/>
            <a:r>
              <a:rPr lang="el-GR" sz="1500" smtClean="0"/>
              <a:t>Χρησιμοποιεί υπέρυθρο </a:t>
            </a:r>
            <a:r>
              <a:rPr lang="en-US" sz="1500" smtClean="0"/>
              <a:t>laser</a:t>
            </a:r>
          </a:p>
          <a:p>
            <a:r>
              <a:rPr lang="en-US" sz="1800" smtClean="0"/>
              <a:t>DVD </a:t>
            </a:r>
            <a:endParaRPr lang="el-GR" sz="1800" smtClean="0"/>
          </a:p>
          <a:p>
            <a:pPr lvl="1"/>
            <a:r>
              <a:rPr lang="el-GR" sz="1500" smtClean="0"/>
              <a:t>Χωρητικότητα (4,7</a:t>
            </a:r>
            <a:r>
              <a:rPr lang="en-US" sz="1500" smtClean="0"/>
              <a:t>GB – 8,5MB</a:t>
            </a:r>
            <a:r>
              <a:rPr lang="el-GR" sz="1500" smtClean="0"/>
              <a:t>)</a:t>
            </a:r>
            <a:r>
              <a:rPr lang="en-US" sz="1500" smtClean="0"/>
              <a:t> </a:t>
            </a:r>
            <a:endParaRPr lang="el-GR" sz="1500" smtClean="0"/>
          </a:p>
          <a:p>
            <a:pPr lvl="1"/>
            <a:r>
              <a:rPr lang="el-GR" sz="1500" smtClean="0"/>
              <a:t>Τα βαθουλώματα στην ανακλαστική επιφάνεια είναι 0,</a:t>
            </a:r>
            <a:r>
              <a:rPr lang="en-US" sz="1500" smtClean="0"/>
              <a:t>4</a:t>
            </a:r>
            <a:r>
              <a:rPr lang="el-GR" sz="1500" smtClean="0"/>
              <a:t>μ</a:t>
            </a:r>
            <a:endParaRPr lang="en-US" sz="1500" smtClean="0"/>
          </a:p>
          <a:p>
            <a:pPr lvl="1"/>
            <a:r>
              <a:rPr lang="el-GR" sz="1500" smtClean="0"/>
              <a:t>Οι τροχιές είναι πιο κοντά μεταξύ τους σε σχέση με τα </a:t>
            </a:r>
            <a:r>
              <a:rPr lang="en-US" sz="1500" smtClean="0"/>
              <a:t>CDs</a:t>
            </a:r>
          </a:p>
          <a:p>
            <a:pPr lvl="1"/>
            <a:r>
              <a:rPr lang="el-GR" sz="1500" smtClean="0"/>
              <a:t>Χρησιμοποιεί κόκκινο </a:t>
            </a:r>
            <a:r>
              <a:rPr lang="en-US" sz="1500" smtClean="0"/>
              <a:t>laser</a:t>
            </a:r>
          </a:p>
          <a:p>
            <a:pPr lvl="1"/>
            <a:endParaRPr lang="el-GR" sz="1500" dirty="0" smtClean="0"/>
          </a:p>
        </p:txBody>
      </p:sp>
      <p:pic>
        <p:nvPicPr>
          <p:cNvPr id="11" name="Picture 3"/>
          <p:cNvPicPr>
            <a:picLocks noChangeAspect="1" noChangeArrowheads="1"/>
          </p:cNvPicPr>
          <p:nvPr/>
        </p:nvPicPr>
        <p:blipFill>
          <a:blip r:embed="rId3"/>
          <a:srcRect/>
          <a:stretch>
            <a:fillRect/>
          </a:stretch>
        </p:blipFill>
        <p:spPr bwMode="auto">
          <a:xfrm>
            <a:off x="2126198" y="4494016"/>
            <a:ext cx="1560821" cy="1224000"/>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3145259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136904" cy="2702345"/>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a:t>Πληροφορική </a:t>
            </a:r>
            <a:r>
              <a:rPr lang="el-GR" b="1" dirty="0" smtClean="0"/>
              <a:t>Υγείας</a:t>
            </a:r>
            <a:endParaRPr lang="en-US" b="1" dirty="0" smtClean="0"/>
          </a:p>
          <a:p>
            <a:pPr algn="l"/>
            <a:r>
              <a:rPr lang="el-GR" sz="2800" b="1" dirty="0" smtClean="0"/>
              <a:t>Ενότητα 2</a:t>
            </a:r>
            <a:r>
              <a:rPr lang="en-US" sz="2800" b="1" dirty="0" smtClean="0"/>
              <a:t> </a:t>
            </a:r>
            <a:r>
              <a:rPr lang="el-GR" sz="2800" b="1" dirty="0" smtClean="0"/>
              <a:t>:</a:t>
            </a:r>
            <a:r>
              <a:rPr lang="en-US" sz="2800" b="1" dirty="0" smtClean="0"/>
              <a:t> </a:t>
            </a:r>
            <a:r>
              <a:rPr lang="el-GR" sz="2800" dirty="0" smtClean="0"/>
              <a:t>Εισαγωγή </a:t>
            </a:r>
            <a:r>
              <a:rPr lang="el-GR" sz="2800" dirty="0"/>
              <a:t>στην επιστήμη των </a:t>
            </a:r>
            <a:r>
              <a:rPr lang="el-GR" sz="2800" dirty="0" smtClean="0"/>
              <a:t>υπολογιστών (</a:t>
            </a:r>
            <a:r>
              <a:rPr lang="el-GR" sz="2800" dirty="0"/>
              <a:t>Μέρος </a:t>
            </a:r>
            <a:r>
              <a:rPr lang="el-GR" sz="2800" dirty="0" smtClean="0"/>
              <a:t>Β)</a:t>
            </a:r>
            <a:endParaRPr lang="el-GR" sz="2800" dirty="0"/>
          </a:p>
          <a:p>
            <a:pPr algn="l"/>
            <a:endParaRPr lang="en-US" sz="1050" dirty="0"/>
          </a:p>
          <a:p>
            <a:pPr algn="l"/>
            <a:r>
              <a:rPr lang="el-GR" sz="2800" dirty="0" err="1" smtClean="0"/>
              <a:t>Τόκη</a:t>
            </a:r>
            <a:r>
              <a:rPr lang="en-US" sz="2800" dirty="0" smtClean="0"/>
              <a:t> </a:t>
            </a:r>
            <a:r>
              <a:rPr lang="el-GR" sz="2800" dirty="0" smtClean="0"/>
              <a:t>Ευγενία</a:t>
            </a:r>
            <a:r>
              <a:rPr lang="en-US" sz="2800" dirty="0" smtClean="0"/>
              <a:t> </a:t>
            </a:r>
          </a:p>
          <a:p>
            <a:pPr algn="l">
              <a:lnSpc>
                <a:spcPts val="2600"/>
              </a:lnSpc>
            </a:pPr>
            <a:r>
              <a:rPr lang="el-GR" sz="2800" dirty="0" smtClean="0">
                <a:solidFill>
                  <a:schemeClr val="tx2">
                    <a:lumMod val="50000"/>
                  </a:schemeClr>
                </a:solidFill>
              </a:rPr>
              <a:t>Επίκουρος Καθηγήτρια</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1913126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n-US" dirty="0"/>
              <a:t>CD-R </a:t>
            </a:r>
            <a:r>
              <a:rPr lang="el-GR" dirty="0"/>
              <a:t>και </a:t>
            </a:r>
            <a:r>
              <a:rPr lang="en-US" dirty="0"/>
              <a:t>CD-RW</a:t>
            </a:r>
            <a:endParaRPr lang="el-GR" dirty="0"/>
          </a:p>
        </p:txBody>
      </p:sp>
      <p:sp>
        <p:nvSpPr>
          <p:cNvPr id="7" name="Content Placeholder 2"/>
          <p:cNvSpPr>
            <a:spLocks noGrp="1"/>
          </p:cNvSpPr>
          <p:nvPr>
            <p:ph sz="quarter" idx="1"/>
          </p:nvPr>
        </p:nvSpPr>
        <p:spPr>
          <a:xfrm>
            <a:off x="467544" y="1145704"/>
            <a:ext cx="4041775" cy="4776713"/>
          </a:xfrm>
        </p:spPr>
        <p:txBody>
          <a:bodyPr>
            <a:normAutofit lnSpcReduction="10000"/>
          </a:bodyPr>
          <a:lstStyle/>
          <a:p>
            <a:pPr eaLnBrk="1" hangingPunct="1"/>
            <a:r>
              <a:rPr lang="en-US" sz="2000" b="1" dirty="0" smtClean="0"/>
              <a:t>CD-R </a:t>
            </a:r>
          </a:p>
          <a:p>
            <a:pPr lvl="1" eaLnBrk="1" hangingPunct="1"/>
            <a:r>
              <a:rPr lang="el-GR" sz="1700" dirty="0" smtClean="0"/>
              <a:t>Μεταξύ του προστατευτικού στρώματος και της ανακλαστικής επιφάνειας υπάρχει ένα στρώμα με οργανική βαφή η οποία μπορεί να καεί με την χρήση του </a:t>
            </a:r>
            <a:r>
              <a:rPr lang="en-US" sz="1700" dirty="0" smtClean="0"/>
              <a:t>laser </a:t>
            </a:r>
            <a:r>
              <a:rPr lang="el-GR" sz="1700" dirty="0" smtClean="0"/>
              <a:t>εγγραφής</a:t>
            </a:r>
          </a:p>
          <a:p>
            <a:pPr eaLnBrk="1" hangingPunct="1"/>
            <a:r>
              <a:rPr lang="en-US" sz="2000" b="1" dirty="0" smtClean="0"/>
              <a:t>CD-RW </a:t>
            </a:r>
          </a:p>
          <a:p>
            <a:pPr lvl="1" eaLnBrk="1" hangingPunct="1"/>
            <a:r>
              <a:rPr lang="el-GR" sz="1700" dirty="0" smtClean="0"/>
              <a:t>Κάτω από το προστατευτικό στρώμα υπάρχει ένα μεταλλικό κράμα το οποίο μπορεί να βρίσκεται σε δύο φάσεις κρυσταλλική και άμορφη. </a:t>
            </a:r>
          </a:p>
          <a:p>
            <a:pPr lvl="1" eaLnBrk="1" hangingPunct="1"/>
            <a:r>
              <a:rPr lang="el-GR" sz="1700" dirty="0" smtClean="0"/>
              <a:t>Αρχικά βρίσκεται στην 1</a:t>
            </a:r>
            <a:r>
              <a:rPr lang="el-GR" sz="1700" baseline="30000" dirty="0" smtClean="0"/>
              <a:t>η</a:t>
            </a:r>
            <a:r>
              <a:rPr lang="el-GR" sz="1700" dirty="0" smtClean="0"/>
              <a:t> φάση. Το </a:t>
            </a:r>
            <a:r>
              <a:rPr lang="en-US" sz="1700" dirty="0" smtClean="0"/>
              <a:t>Laser </a:t>
            </a:r>
            <a:r>
              <a:rPr lang="el-GR" sz="1700" dirty="0" smtClean="0"/>
              <a:t>εγγραφής το λιώνει και το μετατρέπει στην 2</a:t>
            </a:r>
            <a:r>
              <a:rPr lang="el-GR" sz="1700" baseline="30000" dirty="0" smtClean="0"/>
              <a:t>η</a:t>
            </a:r>
            <a:r>
              <a:rPr lang="el-GR" sz="1700" dirty="0" smtClean="0"/>
              <a:t> φάση</a:t>
            </a:r>
          </a:p>
          <a:p>
            <a:pPr eaLnBrk="1" hangingPunct="1"/>
            <a:endParaRPr lang="el-GR" sz="2000" dirty="0" smtClean="0"/>
          </a:p>
        </p:txBody>
      </p:sp>
      <p:pic>
        <p:nvPicPr>
          <p:cNvPr id="8" name="Picture 6"/>
          <p:cNvPicPr>
            <a:picLocks noChangeAspect="1" noChangeArrowheads="1"/>
          </p:cNvPicPr>
          <p:nvPr/>
        </p:nvPicPr>
        <p:blipFill>
          <a:blip r:embed="rId3"/>
          <a:srcRect/>
          <a:stretch>
            <a:fillRect/>
          </a:stretch>
        </p:blipFill>
        <p:spPr>
          <a:xfrm>
            <a:off x="5034513" y="1172730"/>
            <a:ext cx="3249612" cy="2141537"/>
          </a:xfrm>
          <a:prstGeom prst="rect">
            <a:avLst/>
          </a:prstGeom>
        </p:spPr>
      </p:pic>
      <p:pic>
        <p:nvPicPr>
          <p:cNvPr id="12" name="Picture 5"/>
          <p:cNvPicPr>
            <a:picLocks noChangeAspect="1" noChangeArrowheads="1"/>
          </p:cNvPicPr>
          <p:nvPr/>
        </p:nvPicPr>
        <p:blipFill>
          <a:blip r:embed="rId4"/>
          <a:srcRect/>
          <a:stretch>
            <a:fillRect/>
          </a:stretch>
        </p:blipFill>
        <p:spPr bwMode="auto">
          <a:xfrm>
            <a:off x="5033503" y="3376918"/>
            <a:ext cx="3384550" cy="2201862"/>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180169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l-GR" dirty="0"/>
              <a:t>Σύνδεση υποσυστημάτων</a:t>
            </a:r>
          </a:p>
        </p:txBody>
      </p:sp>
      <p:sp>
        <p:nvSpPr>
          <p:cNvPr id="9" name="Content Placeholder 2"/>
          <p:cNvSpPr>
            <a:spLocks noGrp="1"/>
          </p:cNvSpPr>
          <p:nvPr>
            <p:ph sz="quarter" idx="1"/>
          </p:nvPr>
        </p:nvSpPr>
        <p:spPr>
          <a:xfrm>
            <a:off x="457200" y="1219200"/>
            <a:ext cx="4041775" cy="4937125"/>
          </a:xfrm>
        </p:spPr>
        <p:txBody>
          <a:bodyPr/>
          <a:lstStyle/>
          <a:p>
            <a:pPr eaLnBrk="1" hangingPunct="1"/>
            <a:r>
              <a:rPr lang="el-GR" sz="2800" dirty="0" smtClean="0"/>
              <a:t>Σύνδεση ΚΜΕ-Μνήμης</a:t>
            </a:r>
          </a:p>
          <a:p>
            <a:pPr lvl="1" eaLnBrk="1" hangingPunct="1"/>
            <a:r>
              <a:rPr lang="el-GR" sz="2400" dirty="0" smtClean="0"/>
              <a:t>Δίαυλος δεδομένων</a:t>
            </a:r>
          </a:p>
          <a:p>
            <a:pPr lvl="1" eaLnBrk="1" hangingPunct="1"/>
            <a:r>
              <a:rPr lang="el-GR" sz="2400" dirty="0" smtClean="0"/>
              <a:t>Δίαυλος διευθύνσεων</a:t>
            </a:r>
          </a:p>
          <a:p>
            <a:pPr lvl="1" eaLnBrk="1" hangingPunct="1"/>
            <a:r>
              <a:rPr lang="el-GR" sz="2400" dirty="0" smtClean="0"/>
              <a:t>Δίαυλος ελέγχου</a:t>
            </a:r>
          </a:p>
          <a:p>
            <a:pPr eaLnBrk="1" hangingPunct="1"/>
            <a:r>
              <a:rPr lang="el-GR" sz="2800" dirty="0" smtClean="0"/>
              <a:t>Σύνδεση συσκευών Ε/Ε (μέσω ελεγκτών)</a:t>
            </a:r>
            <a:endParaRPr lang="el-GR" dirty="0" smtClean="0"/>
          </a:p>
        </p:txBody>
      </p:sp>
      <p:pic>
        <p:nvPicPr>
          <p:cNvPr id="10" name="Picture 9"/>
          <p:cNvPicPr>
            <a:picLocks noChangeAspect="1" noChangeArrowheads="1"/>
          </p:cNvPicPr>
          <p:nvPr/>
        </p:nvPicPr>
        <p:blipFill>
          <a:blip r:embed="rId3"/>
          <a:srcRect/>
          <a:stretch>
            <a:fillRect/>
          </a:stretch>
        </p:blipFill>
        <p:spPr>
          <a:xfrm>
            <a:off x="4716016" y="1176556"/>
            <a:ext cx="4041775" cy="1035050"/>
          </a:xfrm>
          <a:prstGeom prst="rect">
            <a:avLst/>
          </a:prstGeom>
        </p:spPr>
      </p:pic>
      <p:pic>
        <p:nvPicPr>
          <p:cNvPr id="11" name="Picture 10"/>
          <p:cNvPicPr>
            <a:picLocks noChangeAspect="1" noChangeArrowheads="1"/>
          </p:cNvPicPr>
          <p:nvPr/>
        </p:nvPicPr>
        <p:blipFill>
          <a:blip r:embed="rId4"/>
          <a:srcRect/>
          <a:stretch>
            <a:fillRect/>
          </a:stretch>
        </p:blipFill>
        <p:spPr bwMode="auto">
          <a:xfrm>
            <a:off x="4716016" y="2976781"/>
            <a:ext cx="3975100" cy="1844675"/>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749650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l-GR" sz="3600" dirty="0"/>
              <a:t>Δίαυλοι ανάμεσα στην ΚΜΕ και στην μνήμη</a:t>
            </a:r>
          </a:p>
        </p:txBody>
      </p:sp>
      <p:sp>
        <p:nvSpPr>
          <p:cNvPr id="7" name="Content Placeholder 2"/>
          <p:cNvSpPr>
            <a:spLocks noGrp="1"/>
          </p:cNvSpPr>
          <p:nvPr>
            <p:ph sz="quarter" idx="1"/>
          </p:nvPr>
        </p:nvSpPr>
        <p:spPr>
          <a:xfrm>
            <a:off x="392451" y="1145704"/>
            <a:ext cx="4464496" cy="4937125"/>
          </a:xfrm>
        </p:spPr>
        <p:txBody>
          <a:bodyPr>
            <a:normAutofit/>
          </a:bodyPr>
          <a:lstStyle/>
          <a:p>
            <a:pPr eaLnBrk="1" hangingPunct="1"/>
            <a:r>
              <a:rPr lang="el-GR" sz="2000" b="1" dirty="0" smtClean="0"/>
              <a:t>Δίαυλος Δεδομένων (</a:t>
            </a:r>
            <a:r>
              <a:rPr lang="en-US" sz="2000" b="1" dirty="0" smtClean="0"/>
              <a:t>Data Bus</a:t>
            </a:r>
            <a:r>
              <a:rPr lang="el-GR" sz="2000" b="1" dirty="0" smtClean="0"/>
              <a:t>).</a:t>
            </a:r>
            <a:r>
              <a:rPr lang="en-US" sz="2000" b="1" dirty="0" smtClean="0"/>
              <a:t> </a:t>
            </a:r>
            <a:endParaRPr lang="el-GR" sz="2000" b="1" dirty="0" smtClean="0"/>
          </a:p>
          <a:p>
            <a:pPr lvl="1" eaLnBrk="1" hangingPunct="1"/>
            <a:r>
              <a:rPr lang="el-GR" sz="1700" dirty="0" smtClean="0"/>
              <a:t>Ο αριθμός των καλωδίων εξαρτάται από το μέγεθος της λέξης. Αν ένας Η/Υ έχει μέγεθος λέξης 4</a:t>
            </a:r>
            <a:r>
              <a:rPr lang="en-US" sz="1700" dirty="0" smtClean="0"/>
              <a:t>bytes </a:t>
            </a:r>
            <a:r>
              <a:rPr lang="el-GR" sz="1700" dirty="0" smtClean="0"/>
              <a:t>αυτό σημαίνει ότι ο δίαυλος δεδομένων απαιτείται να έχει 32 καλώδια έτσι ώστε τα </a:t>
            </a:r>
            <a:r>
              <a:rPr lang="en-US" sz="1700" dirty="0" smtClean="0"/>
              <a:t>32 bits </a:t>
            </a:r>
            <a:r>
              <a:rPr lang="el-GR" sz="1700" dirty="0" smtClean="0"/>
              <a:t>της λέξης να μπορούν να μεταφερθούν ταυτόχρονα</a:t>
            </a:r>
          </a:p>
          <a:p>
            <a:pPr eaLnBrk="1" hangingPunct="1"/>
            <a:r>
              <a:rPr lang="el-GR" sz="2000" b="1" dirty="0" smtClean="0"/>
              <a:t>Δίαυλος Διευθύνσεων (</a:t>
            </a:r>
            <a:r>
              <a:rPr lang="en-US" sz="2000" b="1" dirty="0" smtClean="0"/>
              <a:t>Address Bus</a:t>
            </a:r>
            <a:r>
              <a:rPr lang="el-GR" sz="2000" b="1" dirty="0" smtClean="0"/>
              <a:t>)</a:t>
            </a:r>
            <a:r>
              <a:rPr lang="en-US" sz="2000" b="1" dirty="0" smtClean="0"/>
              <a:t>.</a:t>
            </a:r>
            <a:r>
              <a:rPr lang="en-US" sz="2000" dirty="0" smtClean="0"/>
              <a:t> </a:t>
            </a:r>
            <a:endParaRPr lang="el-GR" sz="2000" dirty="0" smtClean="0"/>
          </a:p>
          <a:p>
            <a:pPr lvl="1" eaLnBrk="1" hangingPunct="1"/>
            <a:r>
              <a:rPr lang="el-GR" sz="1700" dirty="0" smtClean="0"/>
              <a:t>Επιτρέπει την προσπέλαση μιας συγκεκριμένης λέξης στη μνήμη. Ο αριθμός των καλωδίων εξαρτάται από το χώρο διευθύνσεων της μνήμης. Για μνήμη με 2</a:t>
            </a:r>
            <a:r>
              <a:rPr lang="el-GR" sz="1700" baseline="30000" dirty="0" smtClean="0"/>
              <a:t>ν</a:t>
            </a:r>
            <a:r>
              <a:rPr lang="el-GR" sz="1700" dirty="0" smtClean="0"/>
              <a:t> θέσεις θα πρέπει ο δίαυλος να διαθέτει ν καλώδια</a:t>
            </a:r>
          </a:p>
        </p:txBody>
      </p:sp>
      <p:sp>
        <p:nvSpPr>
          <p:cNvPr id="8" name="Content Placeholder 3"/>
          <p:cNvSpPr txBox="1">
            <a:spLocks/>
          </p:cNvSpPr>
          <p:nvPr/>
        </p:nvSpPr>
        <p:spPr>
          <a:xfrm>
            <a:off x="4755095" y="1145703"/>
            <a:ext cx="4177803"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b="1" dirty="0" smtClean="0"/>
              <a:t>Δίαυλος Ελέγχου (</a:t>
            </a:r>
            <a:r>
              <a:rPr lang="en-US" sz="2000" b="1" dirty="0" smtClean="0"/>
              <a:t>Control Bus</a:t>
            </a:r>
            <a:r>
              <a:rPr lang="el-GR" sz="2000" b="1" dirty="0" smtClean="0"/>
              <a:t>)</a:t>
            </a:r>
            <a:r>
              <a:rPr lang="en-US" sz="2000" b="1" dirty="0" smtClean="0"/>
              <a:t>. </a:t>
            </a:r>
            <a:endParaRPr lang="el-GR" sz="2000" b="1" dirty="0" smtClean="0"/>
          </a:p>
          <a:p>
            <a:pPr lvl="1"/>
            <a:r>
              <a:rPr lang="en-US" sz="1700" dirty="0" smtClean="0"/>
              <a:t>H KME </a:t>
            </a:r>
            <a:r>
              <a:rPr lang="el-GR" sz="1700" dirty="0" smtClean="0"/>
              <a:t>στέλνει στην μνήμη μέσω του διαύλου ελέγχου κωδικούς που προσδιορίζουν την ενέργεια  που επιθυμεί να κάνει στη μνήμη (ανάγνωση, εγγραφή, …). Αν ένας Η/Υ διαθέτει 2</a:t>
            </a:r>
            <a:r>
              <a:rPr lang="el-GR" sz="1700" baseline="30000" dirty="0" smtClean="0"/>
              <a:t>μ</a:t>
            </a:r>
            <a:r>
              <a:rPr lang="el-GR" sz="1700" dirty="0" smtClean="0"/>
              <a:t> εντολές ελέγχου τότε ο δίαυλος ελέγχου πρέπει να έχει μ καλώδια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846477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l-GR" dirty="0"/>
              <a:t>Ελεγκτές – </a:t>
            </a:r>
            <a:r>
              <a:rPr lang="en-US" dirty="0"/>
              <a:t>Controllers </a:t>
            </a:r>
            <a:endParaRPr lang="el-GR" dirty="0"/>
          </a:p>
        </p:txBody>
      </p:sp>
      <p:sp>
        <p:nvSpPr>
          <p:cNvPr id="6" name="Content Placeholder 2"/>
          <p:cNvSpPr>
            <a:spLocks noGrp="1"/>
          </p:cNvSpPr>
          <p:nvPr>
            <p:ph sz="quarter" idx="1"/>
          </p:nvPr>
        </p:nvSpPr>
        <p:spPr>
          <a:xfrm>
            <a:off x="457200" y="1219200"/>
            <a:ext cx="4258816" cy="4937125"/>
          </a:xfrm>
        </p:spPr>
        <p:txBody>
          <a:bodyPr/>
          <a:lstStyle/>
          <a:p>
            <a:pPr eaLnBrk="1" hangingPunct="1">
              <a:lnSpc>
                <a:spcPct val="90000"/>
              </a:lnSpc>
            </a:pPr>
            <a:r>
              <a:rPr lang="el-GR" sz="2000" dirty="0" smtClean="0"/>
              <a:t>Οι συσκευές Ε/Ε δεν μπορούν να </a:t>
            </a:r>
            <a:r>
              <a:rPr lang="el-GR" sz="2000" dirty="0" smtClean="0"/>
              <a:t>συνδεθούν </a:t>
            </a:r>
            <a:r>
              <a:rPr lang="el-GR" sz="2000" dirty="0" smtClean="0"/>
              <a:t>απευθείας στους διαύλους που ενώνουν ΚΜΕ και μνήμη</a:t>
            </a:r>
            <a:endParaRPr lang="en-US" sz="2000" dirty="0" smtClean="0"/>
          </a:p>
          <a:p>
            <a:pPr eaLnBrk="1" hangingPunct="1">
              <a:lnSpc>
                <a:spcPct val="90000"/>
              </a:lnSpc>
            </a:pPr>
            <a:r>
              <a:rPr lang="el-GR" sz="2000" dirty="0" smtClean="0"/>
              <a:t>Οι συσκευές Ε/Ε είναι ηλεκτρομηχανικές ενώ οι ΚΜΕ και η μνήμη είναι ηλεκτρονικές με συνέπεια οι συσκευές Ε/Ε να έχουν σημαντικά χαμηλότερη ταχύτητα </a:t>
            </a:r>
          </a:p>
          <a:p>
            <a:pPr eaLnBrk="1" hangingPunct="1">
              <a:lnSpc>
                <a:spcPct val="90000"/>
              </a:lnSpc>
            </a:pPr>
            <a:r>
              <a:rPr lang="el-GR" sz="2000" dirty="0" smtClean="0"/>
              <a:t>Οι ελεγκτές εξομαλύνουν τις διαφορές μεταξύ των συσκευών Ε/Ε και της ΚΜΕ και της μνήμης </a:t>
            </a:r>
            <a:endParaRPr lang="en-US" sz="2000" dirty="0" smtClean="0"/>
          </a:p>
          <a:p>
            <a:pPr eaLnBrk="1" hangingPunct="1">
              <a:lnSpc>
                <a:spcPct val="90000"/>
              </a:lnSpc>
            </a:pPr>
            <a:endParaRPr lang="el-GR" sz="2400" dirty="0" smtClean="0"/>
          </a:p>
        </p:txBody>
      </p:sp>
      <p:sp>
        <p:nvSpPr>
          <p:cNvPr id="9" name="Content Placeholder 3"/>
          <p:cNvSpPr txBox="1">
            <a:spLocks/>
          </p:cNvSpPr>
          <p:nvPr/>
        </p:nvSpPr>
        <p:spPr>
          <a:xfrm>
            <a:off x="4632325" y="1216025"/>
            <a:ext cx="4332163"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l-GR" sz="2000" dirty="0" smtClean="0"/>
              <a:t>Κατηγορίες ελεγκτών </a:t>
            </a:r>
          </a:p>
          <a:p>
            <a:pPr lvl="1">
              <a:lnSpc>
                <a:spcPct val="90000"/>
              </a:lnSpc>
            </a:pPr>
            <a:r>
              <a:rPr lang="el-GR" sz="1800" dirty="0" smtClean="0">
                <a:solidFill>
                  <a:srgbClr val="CC0000"/>
                </a:solidFill>
              </a:rPr>
              <a:t>Σειριακοί:</a:t>
            </a:r>
            <a:r>
              <a:rPr lang="el-GR" sz="1800" dirty="0" smtClean="0"/>
              <a:t> Υπάρχει μόνο μια σύνδεση καλωδίου ανάμεσα στην συσκευή και στον ελεγκτή, άρα μεταφέρεται 1 </a:t>
            </a:r>
            <a:r>
              <a:rPr lang="en-US" sz="1800" dirty="0" smtClean="0"/>
              <a:t>bit </a:t>
            </a:r>
            <a:r>
              <a:rPr lang="el-GR" sz="1800" dirty="0" smtClean="0"/>
              <a:t>ανά χρονική στιγμή</a:t>
            </a:r>
          </a:p>
          <a:p>
            <a:pPr lvl="1">
              <a:lnSpc>
                <a:spcPct val="90000"/>
              </a:lnSpc>
            </a:pPr>
            <a:r>
              <a:rPr lang="el-GR" sz="1800" dirty="0" smtClean="0">
                <a:solidFill>
                  <a:srgbClr val="CC0000"/>
                </a:solidFill>
              </a:rPr>
              <a:t>Παράλληλοι:</a:t>
            </a:r>
            <a:r>
              <a:rPr lang="el-GR" sz="1800" dirty="0" smtClean="0"/>
              <a:t> Έχουν πολλές καλωδιακές συνδέσεις με την συσκευή, μπορούν να μεταφέρουν πολλά </a:t>
            </a:r>
            <a:r>
              <a:rPr lang="en-US" sz="1800" dirty="0" smtClean="0"/>
              <a:t>bit </a:t>
            </a:r>
            <a:r>
              <a:rPr lang="el-GR" sz="1800" dirty="0" smtClean="0"/>
              <a:t>ταυτόχρονα</a:t>
            </a: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4209615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l-GR" dirty="0"/>
              <a:t>Είδη ελεγκτών</a:t>
            </a:r>
          </a:p>
        </p:txBody>
      </p:sp>
      <p:sp>
        <p:nvSpPr>
          <p:cNvPr id="7" name="Content Placeholder 2"/>
          <p:cNvSpPr>
            <a:spLocks noGrp="1"/>
          </p:cNvSpPr>
          <p:nvPr>
            <p:ph sz="quarter" idx="1"/>
          </p:nvPr>
        </p:nvSpPr>
        <p:spPr>
          <a:xfrm>
            <a:off x="457200" y="1219200"/>
            <a:ext cx="4175125" cy="4937125"/>
          </a:xfrm>
        </p:spPr>
        <p:txBody>
          <a:bodyPr/>
          <a:lstStyle/>
          <a:p>
            <a:pPr eaLnBrk="1" hangingPunct="1">
              <a:lnSpc>
                <a:spcPct val="80000"/>
              </a:lnSpc>
            </a:pPr>
            <a:r>
              <a:rPr lang="en-US" sz="2000" b="1" dirty="0" smtClean="0"/>
              <a:t>SCSI (Small Computer System Interface). </a:t>
            </a:r>
            <a:r>
              <a:rPr lang="el-GR" sz="2000" dirty="0" smtClean="0"/>
              <a:t>Παράλληλη διασύνδεση με 8, 16 ή 32 καλώδια</a:t>
            </a:r>
            <a:r>
              <a:rPr lang="en-US" sz="2000" dirty="0" smtClean="0"/>
              <a:t>. </a:t>
            </a:r>
            <a:r>
              <a:rPr lang="el-GR" sz="2000" dirty="0" smtClean="0"/>
              <a:t>Δημιουργείται μια αλυσίδα συσκευών η οποία πρέπει να τερματίζεται και στα δύο άκρα της. Κάθε συσκευή έχει τη δική της μοναδική διεύθυνση (</a:t>
            </a:r>
            <a:r>
              <a:rPr lang="en-US" sz="2000" dirty="0" smtClean="0"/>
              <a:t>ID)</a:t>
            </a:r>
            <a:endParaRPr lang="el-GR" sz="2000" dirty="0" smtClean="0"/>
          </a:p>
          <a:p>
            <a:pPr eaLnBrk="1" hangingPunct="1">
              <a:lnSpc>
                <a:spcPct val="80000"/>
              </a:lnSpc>
            </a:pPr>
            <a:r>
              <a:rPr lang="en-US" sz="2000" b="1" dirty="0" smtClean="0"/>
              <a:t>FireWire</a:t>
            </a:r>
            <a:r>
              <a:rPr lang="el-GR" sz="2000" b="1" dirty="0" smtClean="0"/>
              <a:t> (ΙΕΕΕ 1394). </a:t>
            </a:r>
            <a:r>
              <a:rPr lang="el-GR" sz="2000" dirty="0" smtClean="0"/>
              <a:t>Σειριακή διασύνδεση. Μπορεί να συνδέσει μέχρι 63 συσκευές. Δεν απαιτεί τερματισμό της αλυσίδας των συσκευών. Μπορεί να λειτουργήσει στα 400 Μ</a:t>
            </a:r>
            <a:r>
              <a:rPr lang="en-US" sz="2000" dirty="0" smtClean="0"/>
              <a:t>bps</a:t>
            </a:r>
            <a:endParaRPr lang="el-GR" sz="2000" dirty="0" smtClean="0"/>
          </a:p>
        </p:txBody>
      </p:sp>
      <p:sp>
        <p:nvSpPr>
          <p:cNvPr id="8" name="Content Placeholder 3"/>
          <p:cNvSpPr txBox="1">
            <a:spLocks/>
          </p:cNvSpPr>
          <p:nvPr/>
        </p:nvSpPr>
        <p:spPr>
          <a:xfrm>
            <a:off x="4632325" y="1216025"/>
            <a:ext cx="4332163"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USB (Universal Serial Bus). </a:t>
            </a:r>
            <a:r>
              <a:rPr lang="el-GR" sz="2000" dirty="0" smtClean="0"/>
              <a:t>Σειριακή διασύνδεση. Το </a:t>
            </a:r>
            <a:r>
              <a:rPr lang="en-US" sz="2000" dirty="0" smtClean="0"/>
              <a:t>USB </a:t>
            </a:r>
            <a:r>
              <a:rPr lang="el-GR" sz="2000" dirty="0" smtClean="0"/>
              <a:t>1.1</a:t>
            </a:r>
            <a:r>
              <a:rPr lang="en-US" sz="2000" dirty="0" smtClean="0"/>
              <a:t> </a:t>
            </a:r>
            <a:r>
              <a:rPr lang="el-GR" sz="2000" dirty="0" smtClean="0"/>
              <a:t>μετέφερε με ταχύτητες 1.5Μ</a:t>
            </a:r>
            <a:r>
              <a:rPr lang="en-US" sz="2000" dirty="0" smtClean="0"/>
              <a:t>bps </a:t>
            </a:r>
            <a:r>
              <a:rPr lang="el-GR" sz="2000" dirty="0" smtClean="0"/>
              <a:t>Διέθετε δίαυλο 4 καλωδίων δύο από τα οποία μεταφέρουν ηλεκτρική ισχύ</a:t>
            </a:r>
          </a:p>
          <a:p>
            <a:r>
              <a:rPr lang="en-US" sz="2000" dirty="0" smtClean="0"/>
              <a:t>To USB 2.0 </a:t>
            </a:r>
            <a:r>
              <a:rPr lang="el-GR" sz="2000" dirty="0" smtClean="0"/>
              <a:t>εμφανίστηκε τον Απρίλιο του 2000 και είναι 40 φορές ταχύτερο από το </a:t>
            </a:r>
            <a:r>
              <a:rPr lang="en-US" sz="2000" dirty="0" smtClean="0"/>
              <a:t>USB </a:t>
            </a:r>
            <a:r>
              <a:rPr lang="el-GR" sz="2000" dirty="0" smtClean="0"/>
              <a:t>1.1 φθάνοντας σε ταχύτητες 480</a:t>
            </a:r>
            <a:r>
              <a:rPr lang="en-US" sz="2000" dirty="0" smtClean="0"/>
              <a:t>Mbps</a:t>
            </a:r>
          </a:p>
          <a:p>
            <a:r>
              <a:rPr lang="en-US" sz="2000" dirty="0" smtClean="0"/>
              <a:t>USB 3.0 </a:t>
            </a:r>
            <a:r>
              <a:rPr lang="el-GR" sz="2000" dirty="0" smtClean="0"/>
              <a:t>με ταχύτητα </a:t>
            </a:r>
            <a:r>
              <a:rPr lang="en-US" sz="2000" dirty="0" smtClean="0"/>
              <a:t>4,8Gbps</a:t>
            </a:r>
            <a:endParaRPr lang="el-GR" sz="2000" dirty="0" smtClean="0"/>
          </a:p>
          <a:p>
            <a:endParaRPr lang="el-GR" sz="2000" dirty="0" smtClean="0"/>
          </a:p>
        </p:txBody>
      </p:sp>
      <p:pic>
        <p:nvPicPr>
          <p:cNvPr id="10" name="Picture 5"/>
          <p:cNvPicPr>
            <a:picLocks noChangeAspect="1" noChangeArrowheads="1"/>
          </p:cNvPicPr>
          <p:nvPr/>
        </p:nvPicPr>
        <p:blipFill>
          <a:blip r:embed="rId3"/>
          <a:srcRect/>
          <a:stretch>
            <a:fillRect/>
          </a:stretch>
        </p:blipFill>
        <p:spPr bwMode="auto">
          <a:xfrm>
            <a:off x="5796136" y="4431442"/>
            <a:ext cx="1712912" cy="1274762"/>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1850929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Δίκτυα Υπολογιστών</a:t>
            </a:r>
          </a:p>
        </p:txBody>
      </p:sp>
      <p:sp>
        <p:nvSpPr>
          <p:cNvPr id="7" name="Content Placeholder 2"/>
          <p:cNvSpPr>
            <a:spLocks noGrp="1"/>
          </p:cNvSpPr>
          <p:nvPr>
            <p:ph sz="quarter" idx="1"/>
          </p:nvPr>
        </p:nvSpPr>
        <p:spPr>
          <a:xfrm>
            <a:off x="457200" y="1219200"/>
            <a:ext cx="4186808" cy="4937760"/>
          </a:xfrm>
        </p:spPr>
        <p:txBody>
          <a:bodyPr/>
          <a:lstStyle/>
          <a:p>
            <a:r>
              <a:rPr lang="el-GR" sz="2400" dirty="0" smtClean="0"/>
              <a:t>Δίκτυο υπολογιστών είναι ένας συνδυασμός συστημάτων που συνδέονται μέσω κάποιου μέσου μετάδοσης προκειμένου να διαμοιράσουν δεδομένα, υλικό και λογισμικό</a:t>
            </a:r>
          </a:p>
          <a:p>
            <a:r>
              <a:rPr lang="el-GR" sz="2400" dirty="0" smtClean="0"/>
              <a:t>Η εξέλιξη των δικτύων είναι ταχύτατη τα τελευταία χρόνια</a:t>
            </a:r>
            <a:endParaRPr lang="el-GR" sz="2400" dirty="0"/>
          </a:p>
        </p:txBody>
      </p:sp>
      <p:pic>
        <p:nvPicPr>
          <p:cNvPr id="9" name="Picture 3"/>
          <p:cNvPicPr>
            <a:picLocks noChangeAspect="1" noChangeArrowheads="1"/>
          </p:cNvPicPr>
          <p:nvPr/>
        </p:nvPicPr>
        <p:blipFill>
          <a:blip r:embed="rId3" cstate="print"/>
          <a:srcRect/>
          <a:stretch>
            <a:fillRect/>
          </a:stretch>
        </p:blipFill>
        <p:spPr bwMode="auto">
          <a:xfrm>
            <a:off x="4876800" y="1633364"/>
            <a:ext cx="3810000" cy="2857500"/>
          </a:xfrm>
          <a:prstGeom prst="rect">
            <a:avLst/>
          </a:prstGeom>
          <a:noFill/>
          <a:ln w="9525">
            <a:noFill/>
            <a:miter lim="800000"/>
            <a:headEnd/>
            <a:tailEnd/>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spTree>
    <p:extLst>
      <p:ext uri="{BB962C8B-B14F-4D97-AF65-F5344CB8AC3E}">
        <p14:creationId xmlns:p14="http://schemas.microsoft.com/office/powerpoint/2010/main" val="2266077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Κριτήρια δικτύων</a:t>
            </a:r>
          </a:p>
        </p:txBody>
      </p:sp>
      <p:sp>
        <p:nvSpPr>
          <p:cNvPr id="6" name="Content Placeholder 4"/>
          <p:cNvSpPr>
            <a:spLocks noGrp="1"/>
          </p:cNvSpPr>
          <p:nvPr>
            <p:ph sz="quarter" idx="1"/>
          </p:nvPr>
        </p:nvSpPr>
        <p:spPr>
          <a:xfrm>
            <a:off x="457200" y="1219200"/>
            <a:ext cx="8435280" cy="4937760"/>
          </a:xfrm>
        </p:spPr>
        <p:txBody>
          <a:bodyPr>
            <a:normAutofit/>
          </a:bodyPr>
          <a:lstStyle/>
          <a:p>
            <a:r>
              <a:rPr lang="el-GR" sz="2800" dirty="0" smtClean="0"/>
              <a:t>Απόδοση </a:t>
            </a:r>
          </a:p>
          <a:p>
            <a:pPr lvl="1"/>
            <a:r>
              <a:rPr lang="el-GR" sz="2400" dirty="0" smtClean="0"/>
              <a:t>Χρόνος διέλευσης </a:t>
            </a:r>
          </a:p>
          <a:p>
            <a:pPr lvl="1"/>
            <a:r>
              <a:rPr lang="el-GR" sz="2400" dirty="0" smtClean="0"/>
              <a:t>Χρόνος απόκρισης</a:t>
            </a:r>
          </a:p>
          <a:p>
            <a:r>
              <a:rPr lang="el-GR" sz="2800" dirty="0" smtClean="0"/>
              <a:t>Αξιοπιστία</a:t>
            </a:r>
          </a:p>
          <a:p>
            <a:pPr lvl="1"/>
            <a:r>
              <a:rPr lang="el-GR" sz="2400" dirty="0" smtClean="0"/>
              <a:t>Συχνότητα αστοχιών</a:t>
            </a:r>
          </a:p>
          <a:p>
            <a:pPr lvl="1"/>
            <a:r>
              <a:rPr lang="el-GR" sz="2400" dirty="0" smtClean="0"/>
              <a:t>Ανθεκτικότητα σε καταστροφές</a:t>
            </a:r>
          </a:p>
          <a:p>
            <a:r>
              <a:rPr lang="el-GR" sz="2800" dirty="0" smtClean="0"/>
              <a:t>Ασφάλεια</a:t>
            </a:r>
          </a:p>
          <a:p>
            <a:pPr lvl="1"/>
            <a:r>
              <a:rPr lang="el-GR" sz="2400" dirty="0" smtClean="0"/>
              <a:t>Προστασία δεδομένων από μη εξουσιοδοτημένη πρόσβαση</a:t>
            </a:r>
          </a:p>
          <a:p>
            <a:pPr lvl="1"/>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1680668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Εύρος ζώνης - </a:t>
            </a:r>
            <a:r>
              <a:rPr lang="en-US" dirty="0"/>
              <a:t>bandwidth</a:t>
            </a:r>
            <a:endParaRPr lang="el-GR" dirty="0"/>
          </a:p>
        </p:txBody>
      </p:sp>
      <p:sp>
        <p:nvSpPr>
          <p:cNvPr id="5" name="Content Placeholder 2"/>
          <p:cNvSpPr>
            <a:spLocks noGrp="1"/>
          </p:cNvSpPr>
          <p:nvPr>
            <p:ph sz="quarter" idx="1"/>
          </p:nvPr>
        </p:nvSpPr>
        <p:spPr>
          <a:xfrm>
            <a:off x="457200" y="1219200"/>
            <a:ext cx="8229600" cy="4937760"/>
          </a:xfrm>
        </p:spPr>
        <p:txBody>
          <a:bodyPr>
            <a:normAutofit/>
          </a:bodyPr>
          <a:lstStyle/>
          <a:p>
            <a:r>
              <a:rPr lang="el-GR" sz="2800" dirty="0" smtClean="0"/>
              <a:t>Εύρος ζώνης ή ρυθμός διαμεταγωγής δυαδικών ψηφίων: Είναι η </a:t>
            </a:r>
            <a:r>
              <a:rPr lang="el-GR" sz="2800" b="1" dirty="0" smtClean="0"/>
              <a:t>μέγιστη</a:t>
            </a:r>
            <a:r>
              <a:rPr lang="el-GR" sz="2800" dirty="0" smtClean="0"/>
              <a:t> ποσότητα πληροφορίας σε </a:t>
            </a:r>
            <a:r>
              <a:rPr lang="en-US" sz="2800" dirty="0" smtClean="0"/>
              <a:t>bits </a:t>
            </a:r>
            <a:r>
              <a:rPr lang="el-GR" sz="2800" dirty="0" smtClean="0"/>
              <a:t>ανά δευτερόλεπτο που μπορεί να μεταδοθεί από ένα κανάλι επικοινωνίας</a:t>
            </a:r>
          </a:p>
          <a:p>
            <a:r>
              <a:rPr lang="el-GR" sz="2800" dirty="0" smtClean="0"/>
              <a:t>1</a:t>
            </a:r>
            <a:r>
              <a:rPr lang="en-US" sz="2800" dirty="0" smtClean="0"/>
              <a:t> Kbps</a:t>
            </a:r>
            <a:r>
              <a:rPr lang="el-GR" sz="2800" dirty="0" smtClean="0"/>
              <a:t> = </a:t>
            </a:r>
            <a:r>
              <a:rPr lang="en-US" sz="2800" dirty="0" smtClean="0"/>
              <a:t>10</a:t>
            </a:r>
            <a:r>
              <a:rPr lang="en-US" sz="2800" baseline="30000" dirty="0" smtClean="0"/>
              <a:t>3</a:t>
            </a:r>
            <a:r>
              <a:rPr lang="en-US" sz="2800" dirty="0" smtClean="0"/>
              <a:t>bps</a:t>
            </a:r>
          </a:p>
          <a:p>
            <a:r>
              <a:rPr lang="el-GR" sz="2800" dirty="0" smtClean="0"/>
              <a:t>1</a:t>
            </a:r>
            <a:r>
              <a:rPr lang="en-US" sz="2800" dirty="0" smtClean="0"/>
              <a:t> Mbps</a:t>
            </a:r>
            <a:r>
              <a:rPr lang="el-GR" sz="2800" dirty="0" smtClean="0"/>
              <a:t> = </a:t>
            </a:r>
            <a:r>
              <a:rPr lang="en-US" sz="2800" dirty="0" smtClean="0"/>
              <a:t>10</a:t>
            </a:r>
            <a:r>
              <a:rPr lang="en-US" sz="2800" baseline="30000" dirty="0" smtClean="0"/>
              <a:t>6</a:t>
            </a:r>
            <a:r>
              <a:rPr lang="en-US" sz="2800" dirty="0" smtClean="0"/>
              <a:t>bps</a:t>
            </a:r>
          </a:p>
          <a:p>
            <a:r>
              <a:rPr lang="el-GR" sz="2800" dirty="0" smtClean="0"/>
              <a:t>1</a:t>
            </a:r>
            <a:r>
              <a:rPr lang="en-US" sz="2800" dirty="0" smtClean="0"/>
              <a:t> </a:t>
            </a:r>
            <a:r>
              <a:rPr lang="en-US" sz="2800" dirty="0" err="1" smtClean="0"/>
              <a:t>Gbps</a:t>
            </a:r>
            <a:r>
              <a:rPr lang="en-US" sz="2800" dirty="0" smtClean="0"/>
              <a:t> = 10</a:t>
            </a:r>
            <a:r>
              <a:rPr lang="en-US" sz="2800" baseline="30000" dirty="0" smtClean="0"/>
              <a:t>9</a:t>
            </a:r>
            <a:r>
              <a:rPr lang="en-US" sz="2800" dirty="0" smtClean="0"/>
              <a:t>bps</a:t>
            </a:r>
          </a:p>
          <a:p>
            <a:r>
              <a:rPr lang="el-GR" sz="2800" dirty="0" smtClean="0"/>
              <a:t>π.χ. 24</a:t>
            </a:r>
            <a:r>
              <a:rPr lang="en-US" sz="2800" dirty="0" smtClean="0"/>
              <a:t>Mbps = 24 X 10</a:t>
            </a:r>
            <a:r>
              <a:rPr lang="en-US" sz="2800" baseline="30000" dirty="0" smtClean="0"/>
              <a:t>6</a:t>
            </a:r>
            <a:r>
              <a:rPr lang="el-GR" sz="2800" baseline="30000" dirty="0" smtClean="0"/>
              <a:t> </a:t>
            </a:r>
            <a:r>
              <a:rPr lang="en-US" sz="2800" dirty="0" smtClean="0"/>
              <a:t>bits per second</a:t>
            </a:r>
          </a:p>
          <a:p>
            <a:endParaRPr lang="el-GR" baseline="30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1853252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Φυσικά μέσα μετάδοσης</a:t>
            </a:r>
          </a:p>
        </p:txBody>
      </p:sp>
      <p:sp>
        <p:nvSpPr>
          <p:cNvPr id="6" name="Text Placeholder 3"/>
          <p:cNvSpPr txBox="1">
            <a:spLocks/>
          </p:cNvSpPr>
          <p:nvPr/>
        </p:nvSpPr>
        <p:spPr>
          <a:xfrm>
            <a:off x="457200" y="1166909"/>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b="1" dirty="0" smtClean="0"/>
              <a:t>Ενσύρματα</a:t>
            </a:r>
            <a:endParaRPr lang="el-GR" sz="2800" b="1" dirty="0"/>
          </a:p>
        </p:txBody>
      </p:sp>
      <p:sp>
        <p:nvSpPr>
          <p:cNvPr id="7" name="Text Placeholder 5"/>
          <p:cNvSpPr txBox="1">
            <a:spLocks/>
          </p:cNvSpPr>
          <p:nvPr/>
        </p:nvSpPr>
        <p:spPr>
          <a:xfrm>
            <a:off x="4648200" y="1176434"/>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b="1" dirty="0" smtClean="0"/>
              <a:t>Ασύρματα</a:t>
            </a:r>
            <a:endParaRPr lang="el-GR" sz="2800" b="1" dirty="0"/>
          </a:p>
        </p:txBody>
      </p:sp>
      <p:sp>
        <p:nvSpPr>
          <p:cNvPr id="8" name="Content Placeholder 4"/>
          <p:cNvSpPr>
            <a:spLocks noGrp="1"/>
          </p:cNvSpPr>
          <p:nvPr>
            <p:ph sz="quarter" idx="4294967295"/>
          </p:nvPr>
        </p:nvSpPr>
        <p:spPr>
          <a:xfrm>
            <a:off x="457200" y="1777380"/>
            <a:ext cx="4038600" cy="4038600"/>
          </a:xfrm>
          <a:prstGeom prst="rect">
            <a:avLst/>
          </a:prstGeom>
        </p:spPr>
        <p:txBody>
          <a:bodyPr/>
          <a:lstStyle/>
          <a:p>
            <a:r>
              <a:rPr lang="el-GR" sz="2800" dirty="0" smtClean="0"/>
              <a:t>Ομοαξονικό καλώδιο</a:t>
            </a:r>
          </a:p>
          <a:p>
            <a:r>
              <a:rPr lang="el-GR" sz="2800" dirty="0" smtClean="0"/>
              <a:t>Συνεστραμμένα ζεύγη</a:t>
            </a:r>
          </a:p>
          <a:p>
            <a:r>
              <a:rPr lang="el-GR" sz="2800" dirty="0" smtClean="0"/>
              <a:t>Οπτικές ίνες</a:t>
            </a:r>
          </a:p>
          <a:p>
            <a:endParaRPr lang="el-GR" sz="2800" dirty="0"/>
          </a:p>
        </p:txBody>
      </p:sp>
      <p:sp>
        <p:nvSpPr>
          <p:cNvPr id="9" name="Content Placeholder 6"/>
          <p:cNvSpPr>
            <a:spLocks noGrp="1"/>
          </p:cNvSpPr>
          <p:nvPr>
            <p:ph sz="quarter" idx="4294967295"/>
          </p:nvPr>
        </p:nvSpPr>
        <p:spPr>
          <a:xfrm>
            <a:off x="4648200" y="1777380"/>
            <a:ext cx="4038600" cy="4038600"/>
          </a:xfrm>
          <a:prstGeom prst="rect">
            <a:avLst/>
          </a:prstGeom>
        </p:spPr>
        <p:txBody>
          <a:bodyPr/>
          <a:lstStyle/>
          <a:p>
            <a:r>
              <a:rPr lang="el-GR" sz="2800" dirty="0" smtClean="0"/>
              <a:t>Ραδιοκύματα</a:t>
            </a:r>
          </a:p>
          <a:p>
            <a:r>
              <a:rPr lang="el-GR" sz="2800" dirty="0" smtClean="0"/>
              <a:t>Μικροκύματα</a:t>
            </a:r>
          </a:p>
          <a:p>
            <a:r>
              <a:rPr lang="el-GR" sz="2800" dirty="0" smtClean="0"/>
              <a:t>Υπέρυθρες</a:t>
            </a:r>
          </a:p>
        </p:txBody>
      </p:sp>
      <p:pic>
        <p:nvPicPr>
          <p:cNvPr id="10" name="Picture 5" descr="coaxial"/>
          <p:cNvPicPr>
            <a:picLocks noChangeAspect="1" noChangeArrowheads="1"/>
          </p:cNvPicPr>
          <p:nvPr/>
        </p:nvPicPr>
        <p:blipFill>
          <a:blip r:embed="rId3" cstate="print"/>
          <a:srcRect/>
          <a:stretch>
            <a:fillRect/>
          </a:stretch>
        </p:blipFill>
        <p:spPr bwMode="auto">
          <a:xfrm>
            <a:off x="241789" y="3505572"/>
            <a:ext cx="2570267" cy="1977529"/>
          </a:xfrm>
          <a:prstGeom prst="rect">
            <a:avLst/>
          </a:prstGeom>
          <a:noFill/>
        </p:spPr>
      </p:pic>
      <p:pic>
        <p:nvPicPr>
          <p:cNvPr id="11" name="Picture 6" descr="fiber"/>
          <p:cNvPicPr>
            <a:picLocks noChangeAspect="1" noChangeArrowheads="1"/>
          </p:cNvPicPr>
          <p:nvPr/>
        </p:nvPicPr>
        <p:blipFill>
          <a:blip r:embed="rId4" cstate="print"/>
          <a:srcRect/>
          <a:stretch>
            <a:fillRect/>
          </a:stretch>
        </p:blipFill>
        <p:spPr bwMode="auto">
          <a:xfrm>
            <a:off x="6372200" y="3558378"/>
            <a:ext cx="2451719" cy="1885036"/>
          </a:xfrm>
          <a:prstGeom prst="rect">
            <a:avLst/>
          </a:prstGeom>
          <a:noFill/>
        </p:spPr>
      </p:pic>
      <p:pic>
        <p:nvPicPr>
          <p:cNvPr id="12" name="Picture 7" descr="twistedpair"/>
          <p:cNvPicPr>
            <a:picLocks noChangeAspect="1" noChangeArrowheads="1"/>
          </p:cNvPicPr>
          <p:nvPr/>
        </p:nvPicPr>
        <p:blipFill>
          <a:blip r:embed="rId5" cstate="print"/>
          <a:srcRect/>
          <a:stretch>
            <a:fillRect/>
          </a:stretch>
        </p:blipFill>
        <p:spPr bwMode="auto">
          <a:xfrm>
            <a:off x="3451914" y="3506426"/>
            <a:ext cx="2600230" cy="1981438"/>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3631705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WiFi</a:t>
            </a:r>
            <a:endParaRPr lang="el-GR" dirty="0"/>
          </a:p>
        </p:txBody>
      </p:sp>
      <p:sp>
        <p:nvSpPr>
          <p:cNvPr id="13" name="Content Placeholder 7"/>
          <p:cNvSpPr>
            <a:spLocks noGrp="1"/>
          </p:cNvSpPr>
          <p:nvPr>
            <p:ph sz="quarter" idx="1"/>
          </p:nvPr>
        </p:nvSpPr>
        <p:spPr>
          <a:xfrm>
            <a:off x="457200" y="1128290"/>
            <a:ext cx="8507288" cy="4937760"/>
          </a:xfrm>
        </p:spPr>
        <p:txBody>
          <a:bodyPr/>
          <a:lstStyle/>
          <a:p>
            <a:pPr>
              <a:spcBef>
                <a:spcPct val="50000"/>
              </a:spcBef>
            </a:pPr>
            <a:r>
              <a:rPr lang="en-US" sz="2000" b="1" dirty="0" smtClean="0"/>
              <a:t>WIFI: </a:t>
            </a:r>
            <a:r>
              <a:rPr lang="el-GR" sz="2000" dirty="0" smtClean="0"/>
              <a:t>Είναι ένα σύνολο από πρότυπα (</a:t>
            </a:r>
            <a:r>
              <a:rPr lang="en-US" sz="2000" dirty="0" smtClean="0"/>
              <a:t>standards</a:t>
            </a:r>
            <a:r>
              <a:rPr lang="el-GR" sz="2000" dirty="0" smtClean="0"/>
              <a:t>)</a:t>
            </a:r>
            <a:r>
              <a:rPr lang="en-US" sz="2000" dirty="0" smtClean="0"/>
              <a:t> </a:t>
            </a:r>
            <a:r>
              <a:rPr lang="el-GR" sz="2000" dirty="0" smtClean="0"/>
              <a:t>που στην τρέχουσα μορφή του βασίζεται στην τυποποίηση </a:t>
            </a:r>
            <a:r>
              <a:rPr lang="en-US" sz="2000" dirty="0" smtClean="0"/>
              <a:t>IEEE 802.11 (802.11b, 802.11g) </a:t>
            </a:r>
            <a:r>
              <a:rPr lang="el-GR" sz="2000" dirty="0" smtClean="0"/>
              <a:t>και αφορά ασύρματα τοπικά δίκτυα</a:t>
            </a:r>
          </a:p>
          <a:p>
            <a:pPr>
              <a:spcBef>
                <a:spcPct val="50000"/>
              </a:spcBef>
            </a:pPr>
            <a:r>
              <a:rPr lang="el-GR" sz="2000" dirty="0" smtClean="0"/>
              <a:t>Το </a:t>
            </a:r>
            <a:r>
              <a:rPr lang="en-US" sz="2000" dirty="0" smtClean="0"/>
              <a:t>Wi-Fi </a:t>
            </a:r>
            <a:r>
              <a:rPr lang="el-GR" sz="2000" dirty="0" smtClean="0"/>
              <a:t>κατασκευάστηκε με σκοπό να χρησιμοποιηθεί σε ασύρματες συσκευές και τοπικά δίκτυα αλλά σήμερα συχνά χρησιμοποιείται για πρόσβαση στο </a:t>
            </a:r>
            <a:r>
              <a:rPr lang="en-US" sz="2000" dirty="0" smtClean="0"/>
              <a:t>Internet. </a:t>
            </a:r>
            <a:r>
              <a:rPr lang="el-GR" sz="2000" dirty="0" smtClean="0"/>
              <a:t>Επιτρέπει σε ένα άτομο με ένα </a:t>
            </a:r>
            <a:r>
              <a:rPr lang="en-US" sz="2000" dirty="0" smtClean="0"/>
              <a:t>wireless-enabled H/Y </a:t>
            </a:r>
            <a:r>
              <a:rPr lang="el-GR" sz="2000" dirty="0" smtClean="0"/>
              <a:t>ή </a:t>
            </a:r>
            <a:r>
              <a:rPr lang="en-US" sz="2000" dirty="0" smtClean="0"/>
              <a:t>PDA </a:t>
            </a:r>
            <a:r>
              <a:rPr lang="el-GR" sz="2000" dirty="0" smtClean="0"/>
              <a:t>ή </a:t>
            </a:r>
            <a:r>
              <a:rPr lang="en-US" sz="2000" dirty="0" smtClean="0"/>
              <a:t>smart phone </a:t>
            </a:r>
            <a:r>
              <a:rPr lang="el-GR" sz="2000" dirty="0" smtClean="0"/>
              <a:t>να συνδέεται στο </a:t>
            </a:r>
            <a:r>
              <a:rPr lang="en-US" sz="2000" dirty="0" smtClean="0"/>
              <a:t>Internet </a:t>
            </a:r>
            <a:r>
              <a:rPr lang="el-GR" sz="2000" dirty="0" smtClean="0"/>
              <a:t>όταν βρίσκεται στην εμβέλεια ενός σημείου πρόσβασης (</a:t>
            </a:r>
            <a:r>
              <a:rPr lang="en-US" sz="2000" dirty="0" smtClean="0"/>
              <a:t>hotspot</a:t>
            </a:r>
            <a:r>
              <a:rPr lang="el-GR" sz="2000" dirty="0" smtClean="0"/>
              <a:t>)</a:t>
            </a:r>
            <a:endParaRPr lang="en-US" sz="2000" dirty="0" smtClean="0"/>
          </a:p>
          <a:p>
            <a:pPr>
              <a:spcBef>
                <a:spcPct val="50000"/>
              </a:spcBef>
            </a:pPr>
            <a:r>
              <a:rPr lang="el-GR" sz="2000" dirty="0" smtClean="0"/>
              <a:t>Προϊόντα που έχουν το λογότυπο </a:t>
            </a:r>
            <a:r>
              <a:rPr lang="en-US" sz="2000" dirty="0" smtClean="0"/>
              <a:t>Wi-Fi</a:t>
            </a:r>
            <a:r>
              <a:rPr lang="el-GR" sz="2000" dirty="0" smtClean="0"/>
              <a:t> σημαίνει ότι μπορούν να λειτουργήσουν σε συνδυασμό με άλλα προϊόντα που επίσης έχουν το ίδιο λογότυπο</a:t>
            </a:r>
            <a:endParaRPr lang="en-US" sz="2000" dirty="0" smtClean="0"/>
          </a:p>
          <a:p>
            <a:endParaRPr lang="el-GR" sz="2000" dirty="0"/>
          </a:p>
        </p:txBody>
      </p:sp>
      <p:pic>
        <p:nvPicPr>
          <p:cNvPr id="14" name="Picture 4" descr="wifi_router"/>
          <p:cNvPicPr>
            <a:picLocks noChangeAspect="1" noChangeArrowheads="1"/>
          </p:cNvPicPr>
          <p:nvPr/>
        </p:nvPicPr>
        <p:blipFill>
          <a:blip r:embed="rId3" cstate="print"/>
          <a:srcRect/>
          <a:stretch>
            <a:fillRect/>
          </a:stretch>
        </p:blipFill>
        <p:spPr bwMode="auto">
          <a:xfrm>
            <a:off x="5724128" y="4585692"/>
            <a:ext cx="1205954" cy="1084837"/>
          </a:xfrm>
          <a:prstGeom prst="rect">
            <a:avLst/>
          </a:prstGeom>
          <a:noFill/>
        </p:spPr>
      </p:pic>
      <p:pic>
        <p:nvPicPr>
          <p:cNvPr id="15" name="Picture 7" descr="Wi-Fi_logo"/>
          <p:cNvPicPr>
            <a:picLocks noChangeAspect="1" noChangeArrowheads="1"/>
          </p:cNvPicPr>
          <p:nvPr/>
        </p:nvPicPr>
        <p:blipFill>
          <a:blip r:embed="rId4" cstate="print"/>
          <a:srcRect/>
          <a:stretch>
            <a:fillRect/>
          </a:stretch>
        </p:blipFill>
        <p:spPr bwMode="auto">
          <a:xfrm>
            <a:off x="2123728" y="4657700"/>
            <a:ext cx="1296144" cy="830446"/>
          </a:xfrm>
          <a:prstGeom prst="rect">
            <a:avLst/>
          </a:prstGeom>
          <a:noFill/>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29</a:t>
            </a:fld>
            <a:endParaRPr lang="el-GR" dirty="0"/>
          </a:p>
        </p:txBody>
      </p:sp>
    </p:spTree>
    <p:extLst>
      <p:ext uri="{BB962C8B-B14F-4D97-AF65-F5344CB8AC3E}">
        <p14:creationId xmlns:p14="http://schemas.microsoft.com/office/powerpoint/2010/main" val="99071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3073057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Κατηγορίες δικτύων</a:t>
            </a:r>
          </a:p>
        </p:txBody>
      </p:sp>
      <p:sp>
        <p:nvSpPr>
          <p:cNvPr id="11" name="Text Placeholder 8"/>
          <p:cNvSpPr txBox="1">
            <a:spLocks/>
          </p:cNvSpPr>
          <p:nvPr/>
        </p:nvSpPr>
        <p:spPr>
          <a:xfrm>
            <a:off x="457199" y="1129308"/>
            <a:ext cx="4216893" cy="459864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b="1" dirty="0" smtClean="0"/>
              <a:t>LAN (</a:t>
            </a:r>
            <a:r>
              <a:rPr lang="el-GR" sz="2400" b="1" dirty="0" smtClean="0"/>
              <a:t>τοπικά δίκτυα</a:t>
            </a:r>
            <a:r>
              <a:rPr lang="en-US" sz="2400" b="1" dirty="0" smtClean="0"/>
              <a:t>)</a:t>
            </a:r>
            <a:endParaRPr lang="el-GR" sz="2400" b="1" dirty="0" smtClean="0"/>
          </a:p>
          <a:p>
            <a:pPr lvl="1">
              <a:lnSpc>
                <a:spcPct val="90000"/>
              </a:lnSpc>
            </a:pPr>
            <a:r>
              <a:rPr lang="el-GR" sz="2000" dirty="0" smtClean="0"/>
              <a:t>Ιδιόκτητα</a:t>
            </a:r>
          </a:p>
          <a:p>
            <a:pPr lvl="1">
              <a:lnSpc>
                <a:spcPct val="90000"/>
              </a:lnSpc>
            </a:pPr>
            <a:r>
              <a:rPr lang="el-GR" sz="2000" dirty="0" smtClean="0"/>
              <a:t>Εκτείνονται σε μικρές περιοχές (μέχρι λίγα χιλιόμετρα)</a:t>
            </a:r>
          </a:p>
          <a:p>
            <a:pPr lvl="1">
              <a:lnSpc>
                <a:spcPct val="90000"/>
              </a:lnSpc>
            </a:pPr>
            <a:r>
              <a:rPr lang="el-GR" sz="2000" dirty="0" smtClean="0"/>
              <a:t>Μεγάλες ταχύτητες (100</a:t>
            </a:r>
            <a:r>
              <a:rPr lang="en-US" sz="2000" dirty="0" smtClean="0"/>
              <a:t>Mbps, </a:t>
            </a:r>
            <a:r>
              <a:rPr lang="el-GR" sz="2000" dirty="0" smtClean="0"/>
              <a:t>1</a:t>
            </a:r>
            <a:r>
              <a:rPr lang="en-US" sz="2000" dirty="0" err="1" smtClean="0"/>
              <a:t>Gbps</a:t>
            </a:r>
            <a:r>
              <a:rPr lang="el-GR" sz="2000" dirty="0" smtClean="0"/>
              <a:t>)</a:t>
            </a:r>
          </a:p>
          <a:p>
            <a:pPr lvl="1">
              <a:lnSpc>
                <a:spcPct val="90000"/>
              </a:lnSpc>
            </a:pPr>
            <a:endParaRPr lang="en-US" sz="2000" dirty="0" smtClean="0"/>
          </a:p>
        </p:txBody>
      </p:sp>
      <p:sp>
        <p:nvSpPr>
          <p:cNvPr id="12" name="Content Placeholder 7"/>
          <p:cNvSpPr>
            <a:spLocks noGrp="1"/>
          </p:cNvSpPr>
          <p:nvPr>
            <p:ph sz="quarter" idx="4294967295"/>
          </p:nvPr>
        </p:nvSpPr>
        <p:spPr>
          <a:xfrm>
            <a:off x="4648200" y="1129308"/>
            <a:ext cx="4244280" cy="2579340"/>
          </a:xfrm>
          <a:prstGeom prst="rect">
            <a:avLst/>
          </a:prstGeom>
        </p:spPr>
        <p:txBody>
          <a:bodyPr/>
          <a:lstStyle/>
          <a:p>
            <a:pPr>
              <a:lnSpc>
                <a:spcPct val="90000"/>
              </a:lnSpc>
            </a:pPr>
            <a:r>
              <a:rPr lang="en-US" sz="2400" b="1" dirty="0" smtClean="0"/>
              <a:t>MAN</a:t>
            </a:r>
            <a:r>
              <a:rPr lang="el-GR" sz="2400" b="1" dirty="0" smtClean="0"/>
              <a:t> (μητροπολιτικά δίκτυα)</a:t>
            </a:r>
          </a:p>
          <a:p>
            <a:pPr lvl="1">
              <a:lnSpc>
                <a:spcPct val="90000"/>
              </a:lnSpc>
            </a:pPr>
            <a:r>
              <a:rPr lang="el-GR" sz="2000" dirty="0" smtClean="0"/>
              <a:t>Μέγεθος στα όρια μιας μεγάλης πόλης</a:t>
            </a:r>
          </a:p>
          <a:p>
            <a:pPr lvl="1">
              <a:lnSpc>
                <a:spcPct val="90000"/>
              </a:lnSpc>
            </a:pPr>
            <a:r>
              <a:rPr lang="el-GR" sz="2000" dirty="0" smtClean="0"/>
              <a:t>Λειτουργεί ως δίκτυο κορμού (</a:t>
            </a:r>
            <a:r>
              <a:rPr lang="en-US" sz="2000" dirty="0" smtClean="0"/>
              <a:t>backbone</a:t>
            </a:r>
            <a:r>
              <a:rPr lang="el-GR" sz="2000" dirty="0" smtClean="0"/>
              <a:t>)</a:t>
            </a:r>
            <a:r>
              <a:rPr lang="en-US" sz="2000" dirty="0" smtClean="0"/>
              <a:t> </a:t>
            </a:r>
            <a:r>
              <a:rPr lang="el-GR" sz="2000" dirty="0" smtClean="0"/>
              <a:t>πάνω στο οποίο μπορούν να συνδεθούν δίκτυα διαφόρων οργανισμών</a:t>
            </a:r>
            <a:endParaRPr lang="en-US" sz="2000" dirty="0" smtClean="0"/>
          </a:p>
          <a:p>
            <a:endParaRPr lang="el-GR" sz="2400" dirty="0"/>
          </a:p>
        </p:txBody>
      </p:sp>
      <p:sp>
        <p:nvSpPr>
          <p:cNvPr id="13" name="Content Placeholder 9"/>
          <p:cNvSpPr>
            <a:spLocks noGrp="1"/>
          </p:cNvSpPr>
          <p:nvPr>
            <p:ph sz="quarter" idx="4294967295"/>
          </p:nvPr>
        </p:nvSpPr>
        <p:spPr>
          <a:xfrm>
            <a:off x="4648200" y="3848100"/>
            <a:ext cx="4244280" cy="2236812"/>
          </a:xfrm>
          <a:prstGeom prst="rect">
            <a:avLst/>
          </a:prstGeom>
        </p:spPr>
        <p:txBody>
          <a:bodyPr/>
          <a:lstStyle/>
          <a:p>
            <a:pPr>
              <a:lnSpc>
                <a:spcPct val="90000"/>
              </a:lnSpc>
            </a:pPr>
            <a:r>
              <a:rPr lang="en-US" sz="2400" b="1" dirty="0" smtClean="0"/>
              <a:t>WAN</a:t>
            </a:r>
            <a:r>
              <a:rPr lang="el-GR" sz="2400" b="1" dirty="0" smtClean="0"/>
              <a:t> (δίκτυα ευρείας περιοχής)</a:t>
            </a:r>
            <a:endParaRPr lang="en-US" sz="2400" b="1" dirty="0" smtClean="0"/>
          </a:p>
          <a:p>
            <a:pPr lvl="1">
              <a:lnSpc>
                <a:spcPct val="90000"/>
              </a:lnSpc>
            </a:pPr>
            <a:r>
              <a:rPr lang="el-GR" sz="2000" dirty="0" smtClean="0"/>
              <a:t>Εκτείνονται σε μεγάλες αποστάσεις</a:t>
            </a:r>
          </a:p>
          <a:p>
            <a:pPr lvl="1">
              <a:lnSpc>
                <a:spcPct val="90000"/>
              </a:lnSpc>
            </a:pPr>
            <a:endParaRPr lang="el-GR" sz="2000" dirty="0" smtClean="0"/>
          </a:p>
        </p:txBody>
      </p:sp>
      <p:pic>
        <p:nvPicPr>
          <p:cNvPr id="14" name="Picture 7"/>
          <p:cNvPicPr>
            <a:picLocks noChangeAspect="1" noChangeArrowheads="1"/>
          </p:cNvPicPr>
          <p:nvPr/>
        </p:nvPicPr>
        <p:blipFill>
          <a:blip r:embed="rId3" cstate="print"/>
          <a:srcRect/>
          <a:stretch>
            <a:fillRect/>
          </a:stretch>
        </p:blipFill>
        <p:spPr bwMode="auto">
          <a:xfrm>
            <a:off x="473051" y="3619713"/>
            <a:ext cx="3434775" cy="2016000"/>
          </a:xfrm>
          <a:prstGeom prst="rect">
            <a:avLst/>
          </a:prstGeom>
          <a:noFill/>
          <a:ln w="9525">
            <a:noFill/>
            <a:miter lim="800000"/>
            <a:headEnd/>
            <a:tailEnd/>
          </a:ln>
        </p:spPr>
      </p:pic>
      <p:sp>
        <p:nvSpPr>
          <p:cNvPr id="15" name="Down Arrow 11"/>
          <p:cNvSpPr/>
          <p:nvPr/>
        </p:nvSpPr>
        <p:spPr>
          <a:xfrm rot="2683898">
            <a:off x="3977037" y="3285432"/>
            <a:ext cx="504000" cy="75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2135117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Χρήσεις τοπικών δικτύων</a:t>
            </a:r>
          </a:p>
        </p:txBody>
      </p:sp>
      <p:sp>
        <p:nvSpPr>
          <p:cNvPr id="8" name="Content Placeholder 7"/>
          <p:cNvSpPr>
            <a:spLocks noGrp="1"/>
          </p:cNvSpPr>
          <p:nvPr>
            <p:ph sz="quarter" idx="1"/>
          </p:nvPr>
        </p:nvSpPr>
        <p:spPr>
          <a:xfrm>
            <a:off x="457200" y="1219200"/>
            <a:ext cx="8075240" cy="2934444"/>
          </a:xfrm>
        </p:spPr>
        <p:txBody>
          <a:bodyPr>
            <a:normAutofit/>
          </a:bodyPr>
          <a:lstStyle/>
          <a:p>
            <a:pPr>
              <a:lnSpc>
                <a:spcPct val="90000"/>
              </a:lnSpc>
            </a:pPr>
            <a:r>
              <a:rPr lang="el-GR" sz="2800" dirty="0" smtClean="0"/>
              <a:t>Διαμοιρασμός υλικού</a:t>
            </a:r>
          </a:p>
          <a:p>
            <a:pPr>
              <a:lnSpc>
                <a:spcPct val="90000"/>
              </a:lnSpc>
            </a:pPr>
            <a:r>
              <a:rPr lang="el-GR" sz="2800" dirty="0" smtClean="0"/>
              <a:t>Διαμοιρασμός λογισμικού</a:t>
            </a:r>
          </a:p>
          <a:p>
            <a:pPr>
              <a:lnSpc>
                <a:spcPct val="90000"/>
              </a:lnSpc>
            </a:pPr>
            <a:r>
              <a:rPr lang="el-GR" sz="2800" dirty="0" smtClean="0"/>
              <a:t>Διαμοιρασμός πληροφοριών</a:t>
            </a:r>
          </a:p>
          <a:p>
            <a:pPr>
              <a:lnSpc>
                <a:spcPct val="90000"/>
              </a:lnSpc>
            </a:pPr>
            <a:r>
              <a:rPr lang="el-GR" sz="2800" dirty="0" smtClean="0"/>
              <a:t>Υπηρεσίες διαδικτύου</a:t>
            </a:r>
          </a:p>
          <a:p>
            <a:pPr>
              <a:lnSpc>
                <a:spcPct val="90000"/>
              </a:lnSpc>
            </a:pPr>
            <a:r>
              <a:rPr lang="el-GR" sz="2800" dirty="0" smtClean="0"/>
              <a:t>Δημιουργία ομάδων συνεργασίας χρηστών</a:t>
            </a:r>
          </a:p>
          <a:p>
            <a:endParaRPr lang="el-GR"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1418388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Διαδίκτυο</a:t>
            </a:r>
            <a:r>
              <a:rPr lang="en-US" dirty="0"/>
              <a:t> - Internet</a:t>
            </a:r>
            <a:endParaRPr lang="el-GR" dirty="0"/>
          </a:p>
        </p:txBody>
      </p:sp>
      <p:sp>
        <p:nvSpPr>
          <p:cNvPr id="5" name="Content Placeholder 6"/>
          <p:cNvSpPr>
            <a:spLocks noGrp="1"/>
          </p:cNvSpPr>
          <p:nvPr>
            <p:ph sz="quarter" idx="1"/>
          </p:nvPr>
        </p:nvSpPr>
        <p:spPr>
          <a:xfrm>
            <a:off x="457200" y="1219200"/>
            <a:ext cx="4618856" cy="4937760"/>
          </a:xfrm>
        </p:spPr>
        <p:txBody>
          <a:bodyPr/>
          <a:lstStyle/>
          <a:p>
            <a:r>
              <a:rPr lang="el-GR" sz="2000" dirty="0" smtClean="0"/>
              <a:t>Διαδίκτυο είναι ένα δίκτυο που αποτελείται από 2 ή περισσότερα δίκτυα που μπορούν να επικοινωνούν μεταξύ τους</a:t>
            </a:r>
          </a:p>
          <a:p>
            <a:r>
              <a:rPr lang="el-GR" sz="2000" dirty="0" smtClean="0"/>
              <a:t>Το γνωστότερο διαδίκτυο είναι το </a:t>
            </a:r>
            <a:r>
              <a:rPr lang="en-US" sz="2000" dirty="0" smtClean="0"/>
              <a:t>Internet. </a:t>
            </a:r>
            <a:r>
              <a:rPr lang="el-GR" sz="2000" dirty="0" smtClean="0"/>
              <a:t>Αποτελείται από εκατοντάδες χιλιάδες δίκτυα που διασυνδέονται μέσω ειδικών συσκευών που ονομάζονται δρομολογητές</a:t>
            </a:r>
          </a:p>
          <a:p>
            <a:r>
              <a:rPr lang="el-GR" sz="2000" dirty="0" smtClean="0"/>
              <a:t>Οι χρήστες του </a:t>
            </a:r>
            <a:r>
              <a:rPr lang="en-US" sz="2000" dirty="0" smtClean="0"/>
              <a:t>Internet </a:t>
            </a:r>
            <a:r>
              <a:rPr lang="el-GR" sz="2000" dirty="0" smtClean="0"/>
              <a:t>είναι εκατομμύρια και συνδέονται σε αυτό μέσω των «παρόχων υπηρεσιών </a:t>
            </a:r>
            <a:r>
              <a:rPr lang="en-US" sz="2000" dirty="0" smtClean="0"/>
              <a:t>Internet</a:t>
            </a:r>
            <a:r>
              <a:rPr lang="el-GR" sz="2000" dirty="0" smtClean="0"/>
              <a:t>» </a:t>
            </a:r>
            <a:endParaRPr lang="el-GR" sz="2000" dirty="0"/>
          </a:p>
        </p:txBody>
      </p:sp>
      <p:sp>
        <p:nvSpPr>
          <p:cNvPr id="6" name="Content Placeholder 7"/>
          <p:cNvSpPr txBox="1">
            <a:spLocks/>
          </p:cNvSpPr>
          <p:nvPr/>
        </p:nvSpPr>
        <p:spPr>
          <a:xfrm>
            <a:off x="4670298" y="1254252"/>
            <a:ext cx="4332290" cy="14253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l-GR" sz="2000" dirty="0" smtClean="0"/>
              <a:t>Πολλοί υπολογιστές συνδέονται για να δημιουργήσουν ένα </a:t>
            </a:r>
            <a:r>
              <a:rPr lang="el-GR" sz="2000" b="1" dirty="0" smtClean="0"/>
              <a:t>δίκτυο</a:t>
            </a:r>
            <a:r>
              <a:rPr lang="en-US" sz="2000" dirty="0" smtClean="0"/>
              <a:t> </a:t>
            </a:r>
            <a:r>
              <a:rPr lang="el-GR" sz="2000" dirty="0" smtClean="0"/>
              <a:t>ενώ πολλά δίκτυα συνδέονται για να δημιουργήσουν </a:t>
            </a:r>
            <a:r>
              <a:rPr lang="el-GR" sz="2000" b="1" dirty="0" smtClean="0"/>
              <a:t>διαδίκτυα</a:t>
            </a:r>
            <a:endParaRPr lang="el-GR" sz="2000" dirty="0" smtClean="0"/>
          </a:p>
          <a:p>
            <a:endParaRPr lang="el-GR" sz="2000" dirty="0"/>
          </a:p>
        </p:txBody>
      </p:sp>
      <p:pic>
        <p:nvPicPr>
          <p:cNvPr id="7" name="Picture 8"/>
          <p:cNvPicPr>
            <a:picLocks noChangeAspect="1" noChangeArrowheads="1"/>
          </p:cNvPicPr>
          <p:nvPr/>
        </p:nvPicPr>
        <p:blipFill>
          <a:blip r:embed="rId3" cstate="print"/>
          <a:srcRect/>
          <a:stretch>
            <a:fillRect/>
          </a:stretch>
        </p:blipFill>
        <p:spPr bwMode="auto">
          <a:xfrm>
            <a:off x="5152526" y="2425452"/>
            <a:ext cx="3291634" cy="3168000"/>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4129991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a:t>
            </a:r>
            <a:endParaRPr lang="el-GR" dirty="0"/>
          </a:p>
        </p:txBody>
      </p:sp>
      <p:sp>
        <p:nvSpPr>
          <p:cNvPr id="8" name="Content Placeholder 2"/>
          <p:cNvSpPr>
            <a:spLocks noGrp="1"/>
          </p:cNvSpPr>
          <p:nvPr>
            <p:ph sz="quarter" idx="1"/>
          </p:nvPr>
        </p:nvSpPr>
        <p:spPr>
          <a:xfrm>
            <a:off x="457200" y="1219200"/>
            <a:ext cx="4041648" cy="4937760"/>
          </a:xfrm>
        </p:spPr>
        <p:txBody>
          <a:bodyPr/>
          <a:lstStyle/>
          <a:p>
            <a:pPr>
              <a:lnSpc>
                <a:spcPct val="90000"/>
              </a:lnSpc>
            </a:pPr>
            <a:r>
              <a:rPr lang="el-GR" sz="2000" dirty="0" smtClean="0"/>
              <a:t>Το </a:t>
            </a:r>
            <a:r>
              <a:rPr lang="en-US" sz="2000" dirty="0" smtClean="0"/>
              <a:t>Internet </a:t>
            </a:r>
            <a:r>
              <a:rPr lang="el-GR" sz="2000" dirty="0" smtClean="0"/>
              <a:t>είναι μια συλλογή από περίπου 60,000 ανεξάρτητα, διασυνδεδεμένα δίκτυα που χρησιμοποιούν την οικογένεια πρωτοκόλλων TCP/IP</a:t>
            </a:r>
          </a:p>
          <a:p>
            <a:pPr>
              <a:lnSpc>
                <a:spcPct val="90000"/>
              </a:lnSpc>
            </a:pPr>
            <a:r>
              <a:rPr lang="el-GR" sz="2000" dirty="0" smtClean="0"/>
              <a:t>Το </a:t>
            </a:r>
            <a:r>
              <a:rPr lang="en-US" sz="2000" dirty="0" smtClean="0"/>
              <a:t>Internet </a:t>
            </a:r>
            <a:r>
              <a:rPr lang="el-GR" sz="2000" dirty="0" smtClean="0"/>
              <a:t>είναι συνεπώς ένα παγκόσμιο σύστημα από δίκτυα που παρέχουν αξιόπιστη και με περισσότερους από έναν τρόπους συνδεσιμότητα μεταξύ απομακρυσμένων Η/Υ</a:t>
            </a:r>
          </a:p>
          <a:p>
            <a:endParaRPr lang="el-GR" sz="2000" dirty="0"/>
          </a:p>
        </p:txBody>
      </p:sp>
      <p:sp>
        <p:nvSpPr>
          <p:cNvPr id="9" name="Content Placeholder 3"/>
          <p:cNvSpPr txBox="1">
            <a:spLocks/>
          </p:cNvSpPr>
          <p:nvPr/>
        </p:nvSpPr>
        <p:spPr>
          <a:xfrm>
            <a:off x="4632198" y="1231392"/>
            <a:ext cx="4260282"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000" dirty="0" smtClean="0"/>
              <a:t>To Internet</a:t>
            </a:r>
            <a:r>
              <a:rPr lang="el-GR" sz="2000" dirty="0" smtClean="0"/>
              <a:t> </a:t>
            </a:r>
            <a:r>
              <a:rPr lang="en-US" sz="2000" dirty="0" smtClean="0"/>
              <a:t>e</a:t>
            </a:r>
            <a:r>
              <a:rPr lang="el-GR" sz="2000" dirty="0" err="1" smtClean="0"/>
              <a:t>ίναι</a:t>
            </a:r>
            <a:r>
              <a:rPr lang="el-GR" sz="2000" dirty="0" smtClean="0"/>
              <a:t> ένα δίκτυο ευρείας περιοχής στο οποίο οι κόμβοι είναι Η/Υ ή τοπικά δίκτυα διασυνδέοντας εκατομμύρια υπολογιστές. Συνδέει υπολογιστές </a:t>
            </a:r>
          </a:p>
          <a:p>
            <a:pPr lvl="1">
              <a:lnSpc>
                <a:spcPct val="90000"/>
              </a:lnSpc>
            </a:pPr>
            <a:r>
              <a:rPr lang="el-GR" sz="2000" dirty="0" smtClean="0"/>
              <a:t>χωρίς να υπάρχει η απαίτηση ενιαίας τεχνολογίας </a:t>
            </a:r>
          </a:p>
          <a:p>
            <a:pPr lvl="1">
              <a:lnSpc>
                <a:spcPct val="90000"/>
              </a:lnSpc>
            </a:pPr>
            <a:r>
              <a:rPr lang="el-GR" sz="2000" dirty="0" smtClean="0"/>
              <a:t>είναι αποκεντρωμένο </a:t>
            </a:r>
          </a:p>
          <a:p>
            <a:pPr lvl="1">
              <a:lnSpc>
                <a:spcPct val="90000"/>
              </a:lnSpc>
            </a:pPr>
            <a:r>
              <a:rPr lang="el-GR" sz="2000" dirty="0" smtClean="0"/>
              <a:t>δεν υπάρχει κεντρική αρχή διαχείρισής του</a:t>
            </a:r>
            <a:endParaRPr lang="en-US" sz="2000"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1394980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Αρχιτεκτονική δικτύων</a:t>
            </a:r>
          </a:p>
        </p:txBody>
      </p:sp>
      <p:sp>
        <p:nvSpPr>
          <p:cNvPr id="6" name="Content Placeholder 4"/>
          <p:cNvSpPr>
            <a:spLocks noGrp="1"/>
          </p:cNvSpPr>
          <p:nvPr>
            <p:ph sz="quarter" idx="1"/>
          </p:nvPr>
        </p:nvSpPr>
        <p:spPr>
          <a:xfrm>
            <a:off x="457200" y="1219200"/>
            <a:ext cx="8229600" cy="4937760"/>
          </a:xfrm>
        </p:spPr>
        <p:txBody>
          <a:bodyPr/>
          <a:lstStyle/>
          <a:p>
            <a:r>
              <a:rPr lang="el-GR" sz="2400" dirty="0" smtClean="0"/>
              <a:t>Η αρχιτεκτονική των δικτύων λόγω της πολυπλοκότητάς τους σχεδιάζεται ως μια στοίβα επιπέδων (</a:t>
            </a:r>
            <a:r>
              <a:rPr lang="en-US" sz="2400" dirty="0" smtClean="0"/>
              <a:t>layers</a:t>
            </a:r>
            <a:r>
              <a:rPr lang="el-GR" sz="2400" dirty="0" smtClean="0"/>
              <a:t>)</a:t>
            </a:r>
            <a:endParaRPr lang="en-US" sz="2400" dirty="0" smtClean="0"/>
          </a:p>
          <a:p>
            <a:r>
              <a:rPr lang="el-GR" sz="2400" dirty="0" smtClean="0"/>
              <a:t>Κάθε επίπεδο εξυπηρετεί συγκεκριμένο ρόλο και παρέχει τις υπηρεσίες του στο επίπεδο που βρίσκεται από πάνω του</a:t>
            </a:r>
          </a:p>
          <a:p>
            <a:r>
              <a:rPr lang="el-GR" sz="2400" dirty="0" smtClean="0"/>
              <a:t>Για να γίνει δυνατή η επικοινωνία μεταξύ των επιμέρους συστημάτων ενός δικτύου χρησιμοποιούνται τα πρωτόκολλα</a:t>
            </a:r>
          </a:p>
          <a:p>
            <a:r>
              <a:rPr lang="el-GR" sz="2400" b="1" dirty="0" smtClean="0"/>
              <a:t>Πρωτόκολλο</a:t>
            </a:r>
            <a:r>
              <a:rPr lang="el-GR" sz="2400" dirty="0" smtClean="0"/>
              <a:t> </a:t>
            </a:r>
            <a:r>
              <a:rPr lang="el-GR" sz="2400" b="1" dirty="0" smtClean="0"/>
              <a:t>επικοινωνίας</a:t>
            </a:r>
            <a:r>
              <a:rPr lang="el-GR" sz="2400" dirty="0" smtClean="0"/>
              <a:t> είναι ένα σύνολο από κανόνες που καθορίζει τον τρόπο με τον οποίο θα αλληλεπιδρούν οι διάφορες συσκευές σε ένα δίκτυο</a:t>
            </a:r>
          </a:p>
          <a:p>
            <a:endParaRPr lang="el-GR" sz="2400" dirty="0" smtClean="0"/>
          </a:p>
          <a:p>
            <a:endParaRPr lang="el-GR" sz="2400"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1102358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Είδη υπηρεσιών</a:t>
            </a:r>
          </a:p>
        </p:txBody>
      </p:sp>
      <p:sp>
        <p:nvSpPr>
          <p:cNvPr id="5" name="Content Placeholder 3"/>
          <p:cNvSpPr>
            <a:spLocks noGrp="1"/>
          </p:cNvSpPr>
          <p:nvPr>
            <p:ph sz="quarter" idx="1"/>
          </p:nvPr>
        </p:nvSpPr>
        <p:spPr>
          <a:xfrm>
            <a:off x="457200" y="1219200"/>
            <a:ext cx="4114800" cy="4937760"/>
          </a:xfrm>
        </p:spPr>
        <p:txBody>
          <a:bodyPr/>
          <a:lstStyle/>
          <a:p>
            <a:r>
              <a:rPr lang="el-GR" sz="2000" dirty="0" smtClean="0"/>
              <a:t>Κάθε επίπεδο μπορεί να προσφέρει ένα είδος από τα δύο παρακάτω είδη υπηρεσιών</a:t>
            </a:r>
          </a:p>
          <a:p>
            <a:pPr lvl="1"/>
            <a:r>
              <a:rPr lang="el-GR" sz="1800" dirty="0" smtClean="0"/>
              <a:t>Υπηρεσίες με σύνδεση (</a:t>
            </a:r>
            <a:r>
              <a:rPr lang="en-US" sz="1800" dirty="0" smtClean="0"/>
              <a:t>connection oriented</a:t>
            </a:r>
            <a:r>
              <a:rPr lang="el-GR" sz="1800" dirty="0" smtClean="0"/>
              <a:t>)</a:t>
            </a:r>
          </a:p>
          <a:p>
            <a:pPr lvl="1"/>
            <a:r>
              <a:rPr lang="el-GR" sz="1800" dirty="0" smtClean="0"/>
              <a:t>Υπηρεσίες χωρίς σύνδεση</a:t>
            </a:r>
            <a:r>
              <a:rPr lang="en-US" sz="1800" dirty="0" smtClean="0"/>
              <a:t> (connectionless)</a:t>
            </a:r>
          </a:p>
          <a:p>
            <a:endParaRPr lang="el-GR" sz="2000" dirty="0"/>
          </a:p>
        </p:txBody>
      </p:sp>
      <p:sp>
        <p:nvSpPr>
          <p:cNvPr id="7" name="Content Placeholder 4"/>
          <p:cNvSpPr txBox="1">
            <a:spLocks/>
          </p:cNvSpPr>
          <p:nvPr/>
        </p:nvSpPr>
        <p:spPr>
          <a:xfrm>
            <a:off x="4632198" y="1216152"/>
            <a:ext cx="4260282"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l-GR" sz="2000" b="1" dirty="0" smtClean="0"/>
              <a:t>Υπηρεσίες με σύνδεση </a:t>
            </a:r>
          </a:p>
          <a:p>
            <a:pPr lvl="1">
              <a:lnSpc>
                <a:spcPct val="90000"/>
              </a:lnSpc>
            </a:pPr>
            <a:r>
              <a:rPr lang="el-GR" sz="1800" dirty="0" smtClean="0"/>
              <a:t>Πρέπει να εγκατασταθεί ένα </a:t>
            </a:r>
            <a:r>
              <a:rPr lang="el-GR" sz="1800" b="1" dirty="0" smtClean="0">
                <a:solidFill>
                  <a:srgbClr val="FF0000"/>
                </a:solidFill>
              </a:rPr>
              <a:t>αξιόπιστο</a:t>
            </a:r>
            <a:r>
              <a:rPr lang="el-GR" sz="1800" b="1" dirty="0" smtClean="0"/>
              <a:t> </a:t>
            </a:r>
            <a:r>
              <a:rPr lang="el-GR" sz="1800" dirty="0" smtClean="0"/>
              <a:t>λογικό κύκλωμα ανάμεσα στον αποστολέα και στον παραλήπτη πριν αρχίσει η μεταφορά της πληροφορίας</a:t>
            </a:r>
          </a:p>
          <a:p>
            <a:pPr lvl="1">
              <a:lnSpc>
                <a:spcPct val="90000"/>
              </a:lnSpc>
            </a:pPr>
            <a:r>
              <a:rPr lang="el-GR" sz="1800" dirty="0" smtClean="0"/>
              <a:t>Στη συνέχεια τα δεδομένα που στέλνει ο αποστολέας φθάνουν με την σειρά που εστάλησαν στον αποδέκτη</a:t>
            </a:r>
          </a:p>
          <a:p>
            <a:pPr>
              <a:lnSpc>
                <a:spcPct val="90000"/>
              </a:lnSpc>
            </a:pPr>
            <a:r>
              <a:rPr lang="el-GR" sz="2000" b="1" dirty="0" smtClean="0"/>
              <a:t>Υπηρεσίες χωρίς σύνδεση</a:t>
            </a:r>
          </a:p>
          <a:p>
            <a:pPr lvl="1">
              <a:lnSpc>
                <a:spcPct val="90000"/>
              </a:lnSpc>
            </a:pPr>
            <a:r>
              <a:rPr lang="el-GR" sz="1800" dirty="0" smtClean="0"/>
              <a:t>Η εγκατάσταση σύνδεσης δεν απαιτείται. Τα δεδομένα φθάνουν στον παραλήπτη εκτός σειράς και πιθανώς με λάθη. Ο παραλήπτης πρέπει να χειριστεί την κατάσταση</a:t>
            </a:r>
            <a:endParaRPr lang="en-US" sz="1800" dirty="0" smtClean="0"/>
          </a:p>
          <a:p>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3342583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fontScale="90000"/>
          </a:bodyPr>
          <a:lstStyle/>
          <a:p>
            <a:r>
              <a:rPr lang="el-GR" dirty="0"/>
              <a:t>Μεταγωγή πακέτων (</a:t>
            </a:r>
            <a:r>
              <a:rPr lang="en-US" dirty="0"/>
              <a:t>Packet Switching</a:t>
            </a:r>
            <a:r>
              <a:rPr lang="el-GR" dirty="0"/>
              <a:t>)</a:t>
            </a:r>
          </a:p>
        </p:txBody>
      </p:sp>
      <p:sp>
        <p:nvSpPr>
          <p:cNvPr id="6" name="Content Placeholder 2"/>
          <p:cNvSpPr>
            <a:spLocks noGrp="1"/>
          </p:cNvSpPr>
          <p:nvPr>
            <p:ph sz="quarter" idx="1"/>
          </p:nvPr>
        </p:nvSpPr>
        <p:spPr>
          <a:xfrm>
            <a:off x="457200" y="1219200"/>
            <a:ext cx="8229600" cy="4937760"/>
          </a:xfrm>
        </p:spPr>
        <p:txBody>
          <a:bodyPr/>
          <a:lstStyle/>
          <a:p>
            <a:r>
              <a:rPr lang="el-GR" sz="2400" dirty="0" smtClean="0"/>
              <a:t>Στην μεταγωγή πακέτου τα μηνύματα σπάνε σε πακέτα τα οποία προωθούνται προς το δίκτυο</a:t>
            </a:r>
            <a:r>
              <a:rPr lang="en-US" sz="2400" dirty="0" smtClean="0"/>
              <a:t>.</a:t>
            </a:r>
            <a:r>
              <a:rPr lang="el-GR" sz="2400" dirty="0" smtClean="0"/>
              <a:t> Τα πακέτα του μηνύματος προωθούνται προς το άλλο άκρο μέσω μιας πληθώρας διαφορετικών διαδρομών. Στο άλλο άκρο τα πακέτα επανασυναρμολογούνται στο μήνυμα</a:t>
            </a:r>
          </a:p>
          <a:p>
            <a:r>
              <a:rPr lang="el-GR" sz="2400" b="1" dirty="0" smtClean="0"/>
              <a:t>Δρομολόγηση πακέτων: </a:t>
            </a:r>
            <a:r>
              <a:rPr lang="el-GR" sz="2400" dirty="0" smtClean="0"/>
              <a:t>Η σύνδεση των δικτύων του </a:t>
            </a:r>
            <a:r>
              <a:rPr lang="en-US" sz="2400" dirty="0" smtClean="0"/>
              <a:t>Internet </a:t>
            </a:r>
            <a:r>
              <a:rPr lang="el-GR" sz="2400" dirty="0" smtClean="0"/>
              <a:t>γίνεται με την χρήση ειδικών συσκευών που ονομάζονται δρομολογητές ή πύλες. Η δρομολόγηση των πακέτων γίνεται δυναμικά</a:t>
            </a:r>
          </a:p>
          <a:p>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3057051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Διευθύνσεις </a:t>
            </a:r>
            <a:r>
              <a:rPr lang="en-US" dirty="0"/>
              <a:t>IP</a:t>
            </a:r>
            <a:endParaRPr lang="el-GR" dirty="0"/>
          </a:p>
        </p:txBody>
      </p:sp>
      <p:sp>
        <p:nvSpPr>
          <p:cNvPr id="5" name="Content Placeholder 2"/>
          <p:cNvSpPr>
            <a:spLocks noGrp="1"/>
          </p:cNvSpPr>
          <p:nvPr>
            <p:ph sz="quarter" idx="1"/>
          </p:nvPr>
        </p:nvSpPr>
        <p:spPr>
          <a:xfrm>
            <a:off x="457200" y="1219200"/>
            <a:ext cx="4041648" cy="4937760"/>
          </a:xfrm>
        </p:spPr>
        <p:txBody>
          <a:bodyPr/>
          <a:lstStyle/>
          <a:p>
            <a:r>
              <a:rPr lang="el-GR" sz="2000" dirty="0" smtClean="0"/>
              <a:t>Σε κάθε σύνδεση ενός Η/Υ στο Internet αντιστοιχείται μια μοναδική διεύθυνση IP</a:t>
            </a:r>
          </a:p>
          <a:p>
            <a:r>
              <a:rPr lang="el-GR" sz="2000" dirty="0" smtClean="0"/>
              <a:t>Μια διεύθυνση IP αποτελείται από 4 ακέραιους αριθμούς (στο διάστημα 0 έως 255 καθώς αναπαριστά 8 bits) χωρισμένους με τελείες</a:t>
            </a:r>
          </a:p>
        </p:txBody>
      </p:sp>
      <p:sp>
        <p:nvSpPr>
          <p:cNvPr id="7" name="Content Placeholder 3"/>
          <p:cNvSpPr txBox="1">
            <a:spLocks/>
          </p:cNvSpPr>
          <p:nvPr/>
        </p:nvSpPr>
        <p:spPr>
          <a:xfrm>
            <a:off x="4632198" y="1216152"/>
            <a:ext cx="4041648"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smtClean="0"/>
              <a:t>Μια διεύθυνση IP μπορεί να προσδιοριστεί και με μια περισσότερο «κατανοητή» διεύθυνση η οποία αποτελείται από λέξεις χωρισμένες με τελείες</a:t>
            </a:r>
          </a:p>
          <a:p>
            <a:r>
              <a:rPr lang="el-GR" sz="2000" smtClean="0"/>
              <a:t>Η υπηρεσία </a:t>
            </a:r>
            <a:r>
              <a:rPr lang="en-US" sz="2000" smtClean="0"/>
              <a:t>DNS (Domain Name System) </a:t>
            </a:r>
            <a:r>
              <a:rPr lang="el-GR" sz="2000" smtClean="0"/>
              <a:t>αναλαμβάνει την μετατροπή ανάμεσα στις δύο μορφές</a:t>
            </a:r>
            <a:endParaRPr lang="el-GR" sz="2000" dirty="0"/>
          </a:p>
        </p:txBody>
      </p:sp>
      <p:sp>
        <p:nvSpPr>
          <p:cNvPr id="8" name="Text Box 4"/>
          <p:cNvSpPr txBox="1">
            <a:spLocks noChangeArrowheads="1"/>
          </p:cNvSpPr>
          <p:nvPr/>
        </p:nvSpPr>
        <p:spPr bwMode="auto">
          <a:xfrm>
            <a:off x="1331640" y="4711303"/>
            <a:ext cx="4751387" cy="366713"/>
          </a:xfrm>
          <a:prstGeom prst="rect">
            <a:avLst/>
          </a:prstGeom>
          <a:noFill/>
          <a:ln w="9525">
            <a:noFill/>
            <a:miter lim="800000"/>
            <a:headEnd/>
            <a:tailEnd/>
          </a:ln>
          <a:effectLst/>
        </p:spPr>
        <p:txBody>
          <a:bodyPr>
            <a:spAutoFit/>
          </a:bodyPr>
          <a:lstStyle/>
          <a:p>
            <a:pPr algn="ctr">
              <a:spcBef>
                <a:spcPct val="50000"/>
              </a:spcBef>
            </a:pPr>
            <a:r>
              <a:rPr lang="en-US" b="1" dirty="0"/>
              <a:t>195.130.73.179  </a:t>
            </a:r>
            <a:r>
              <a:rPr lang="en-US" b="1" dirty="0">
                <a:sym typeface="Wingdings" pitchFamily="2" charset="2"/>
              </a:rPr>
              <a:t>  </a:t>
            </a:r>
            <a:r>
              <a:rPr lang="en-US" b="1" dirty="0"/>
              <a:t>preveza.teiep.gr</a:t>
            </a:r>
            <a:endParaRPr lang="el-GR" b="1" dirty="0"/>
          </a:p>
        </p:txBody>
      </p:sp>
      <p:sp>
        <p:nvSpPr>
          <p:cNvPr id="9" name="Line 5"/>
          <p:cNvSpPr>
            <a:spLocks noChangeShapeType="1"/>
          </p:cNvSpPr>
          <p:nvPr/>
        </p:nvSpPr>
        <p:spPr bwMode="auto">
          <a:xfrm flipH="1">
            <a:off x="5795690" y="4493816"/>
            <a:ext cx="792162" cy="288925"/>
          </a:xfrm>
          <a:prstGeom prst="line">
            <a:avLst/>
          </a:prstGeom>
          <a:noFill/>
          <a:ln w="9525">
            <a:solidFill>
              <a:schemeClr val="tx1"/>
            </a:solidFill>
            <a:round/>
            <a:headEnd/>
            <a:tailEnd type="triangle" w="med" len="med"/>
          </a:ln>
          <a:effectLst/>
        </p:spPr>
        <p:txBody>
          <a:bodyPr/>
          <a:lstStyle/>
          <a:p>
            <a:endParaRPr lang="el-GR"/>
          </a:p>
        </p:txBody>
      </p:sp>
      <p:sp>
        <p:nvSpPr>
          <p:cNvPr id="10" name="Line 6"/>
          <p:cNvSpPr>
            <a:spLocks noChangeShapeType="1"/>
          </p:cNvSpPr>
          <p:nvPr/>
        </p:nvSpPr>
        <p:spPr bwMode="auto">
          <a:xfrm flipH="1" flipV="1">
            <a:off x="5147990" y="4998641"/>
            <a:ext cx="360362" cy="287337"/>
          </a:xfrm>
          <a:prstGeom prst="line">
            <a:avLst/>
          </a:prstGeom>
          <a:noFill/>
          <a:ln w="9525">
            <a:solidFill>
              <a:schemeClr val="tx1"/>
            </a:solidFill>
            <a:round/>
            <a:headEnd/>
            <a:tailEnd type="triangle" w="med" len="med"/>
          </a:ln>
          <a:effectLst/>
        </p:spPr>
        <p:txBody>
          <a:bodyPr/>
          <a:lstStyle/>
          <a:p>
            <a:endParaRPr lang="el-GR"/>
          </a:p>
        </p:txBody>
      </p:sp>
      <p:sp>
        <p:nvSpPr>
          <p:cNvPr id="11" name="Line 7"/>
          <p:cNvSpPr>
            <a:spLocks noChangeShapeType="1"/>
          </p:cNvSpPr>
          <p:nvPr/>
        </p:nvSpPr>
        <p:spPr bwMode="auto">
          <a:xfrm>
            <a:off x="4068490" y="4422378"/>
            <a:ext cx="287337" cy="360363"/>
          </a:xfrm>
          <a:prstGeom prst="line">
            <a:avLst/>
          </a:prstGeom>
          <a:noFill/>
          <a:ln w="9525">
            <a:solidFill>
              <a:schemeClr val="tx1"/>
            </a:solidFill>
            <a:round/>
            <a:headEnd/>
            <a:tailEnd type="triangle" w="med" len="med"/>
          </a:ln>
          <a:effectLst/>
        </p:spPr>
        <p:txBody>
          <a:bodyPr/>
          <a:lstStyle/>
          <a:p>
            <a:endParaRPr lang="el-GR"/>
          </a:p>
        </p:txBody>
      </p:sp>
      <p:sp>
        <p:nvSpPr>
          <p:cNvPr id="12" name="Text Box 8"/>
          <p:cNvSpPr txBox="1">
            <a:spLocks noChangeArrowheads="1"/>
          </p:cNvSpPr>
          <p:nvPr/>
        </p:nvSpPr>
        <p:spPr bwMode="auto">
          <a:xfrm>
            <a:off x="3184252" y="4009628"/>
            <a:ext cx="1311275" cy="366713"/>
          </a:xfrm>
          <a:prstGeom prst="rect">
            <a:avLst/>
          </a:prstGeom>
          <a:noFill/>
          <a:ln w="9525">
            <a:noFill/>
            <a:miter lim="800000"/>
            <a:headEnd/>
            <a:tailEnd/>
          </a:ln>
          <a:effectLst/>
        </p:spPr>
        <p:txBody>
          <a:bodyPr wrap="none">
            <a:spAutoFit/>
          </a:bodyPr>
          <a:lstStyle/>
          <a:p>
            <a:r>
              <a:rPr lang="el-GR"/>
              <a:t>Όνομα Η/Υ</a:t>
            </a:r>
          </a:p>
        </p:txBody>
      </p:sp>
      <p:sp>
        <p:nvSpPr>
          <p:cNvPr id="13" name="Text Box 9"/>
          <p:cNvSpPr txBox="1">
            <a:spLocks noChangeArrowheads="1"/>
          </p:cNvSpPr>
          <p:nvPr/>
        </p:nvSpPr>
        <p:spPr bwMode="auto">
          <a:xfrm>
            <a:off x="6587852" y="4277916"/>
            <a:ext cx="1854200" cy="366712"/>
          </a:xfrm>
          <a:prstGeom prst="rect">
            <a:avLst/>
          </a:prstGeom>
          <a:noFill/>
          <a:ln w="9525">
            <a:noFill/>
            <a:miter lim="800000"/>
            <a:headEnd/>
            <a:tailEnd/>
          </a:ln>
          <a:effectLst/>
        </p:spPr>
        <p:txBody>
          <a:bodyPr wrap="none">
            <a:spAutoFit/>
          </a:bodyPr>
          <a:lstStyle/>
          <a:p>
            <a:r>
              <a:rPr lang="el-GR"/>
              <a:t>Όνομα περιοχής</a:t>
            </a:r>
          </a:p>
        </p:txBody>
      </p:sp>
      <p:sp>
        <p:nvSpPr>
          <p:cNvPr id="14" name="Text Box 10"/>
          <p:cNvSpPr txBox="1">
            <a:spLocks noChangeArrowheads="1"/>
          </p:cNvSpPr>
          <p:nvPr/>
        </p:nvSpPr>
        <p:spPr bwMode="auto">
          <a:xfrm>
            <a:off x="4571727" y="5285978"/>
            <a:ext cx="2124075" cy="366713"/>
          </a:xfrm>
          <a:prstGeom prst="rect">
            <a:avLst/>
          </a:prstGeom>
          <a:noFill/>
          <a:ln w="9525">
            <a:noFill/>
            <a:miter lim="800000"/>
            <a:headEnd/>
            <a:tailEnd/>
          </a:ln>
          <a:effectLst/>
        </p:spPr>
        <p:txBody>
          <a:bodyPr wrap="none">
            <a:spAutoFit/>
          </a:bodyPr>
          <a:lstStyle/>
          <a:p>
            <a:r>
              <a:rPr lang="el-GR"/>
              <a:t>Όνομα οργανισμού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37</a:t>
            </a:fld>
            <a:endParaRPr lang="el-GR" dirty="0"/>
          </a:p>
        </p:txBody>
      </p:sp>
    </p:spTree>
    <p:extLst>
      <p:ext uri="{BB962C8B-B14F-4D97-AF65-F5344CB8AC3E}">
        <p14:creationId xmlns:p14="http://schemas.microsoft.com/office/powerpoint/2010/main" val="2568950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fontScale="90000"/>
          </a:bodyPr>
          <a:lstStyle/>
          <a:p>
            <a:r>
              <a:rPr lang="el-GR" dirty="0"/>
              <a:t>Υπηρεσία </a:t>
            </a:r>
            <a:r>
              <a:rPr lang="en-US" dirty="0"/>
              <a:t>DNS (Domain Name System)</a:t>
            </a:r>
            <a:endParaRPr lang="el-GR" dirty="0"/>
          </a:p>
        </p:txBody>
      </p:sp>
      <p:sp>
        <p:nvSpPr>
          <p:cNvPr id="15" name="Content Placeholder 2"/>
          <p:cNvSpPr>
            <a:spLocks noGrp="1"/>
          </p:cNvSpPr>
          <p:nvPr>
            <p:ph sz="quarter" idx="1"/>
          </p:nvPr>
        </p:nvSpPr>
        <p:spPr>
          <a:xfrm>
            <a:off x="457200" y="1219200"/>
            <a:ext cx="8229600" cy="4937760"/>
          </a:xfrm>
        </p:spPr>
        <p:txBody>
          <a:bodyPr/>
          <a:lstStyle/>
          <a:p>
            <a:r>
              <a:rPr lang="el-GR" sz="1800" dirty="0" smtClean="0"/>
              <a:t>Το σύστημα DNS επιτρέπει την ανεύρεση ενός διακομιστή (server) με βάση το όνομά του </a:t>
            </a:r>
            <a:endParaRPr lang="en-US" sz="1800" dirty="0" smtClean="0"/>
          </a:p>
          <a:p>
            <a:r>
              <a:rPr lang="el-GR" sz="1800" dirty="0" smtClean="0"/>
              <a:t>Ο διακομιστής μπορεί να υποστηρίζει έναν αριθμό από υπηρεσίες, όπως http, ftp, smtp κλπ., δίνοντας μας τη δυνατότητα να συνδεθούμε σε μια ιστοσελίδα (HTTP), σε μια αποθήκη αρχείων (FTP), ή να πάρουμε το mail μας (POP)</a:t>
            </a:r>
            <a:endParaRPr lang="en-US" sz="1800" dirty="0" smtClean="0"/>
          </a:p>
          <a:p>
            <a:r>
              <a:rPr lang="el-GR" sz="1800" dirty="0" smtClean="0"/>
              <a:t>Έτσι είναι ευκολότερο να θυμόμαστε την ιστοσελίδα www.google.gr παρά τη διεύθυνση 66.102.9.99</a:t>
            </a:r>
            <a:endParaRPr lang="en-US" sz="1800" dirty="0" smtClean="0"/>
          </a:p>
          <a:p>
            <a:r>
              <a:rPr lang="el-GR" sz="1800" dirty="0" smtClean="0"/>
              <a:t>Η σχέση μεταξύ ενός ονόματος και της διεύθυνσης IP δεν είναι 1 προς 1. </a:t>
            </a:r>
            <a:endParaRPr lang="en-US" sz="1800" dirty="0" smtClean="0"/>
          </a:p>
          <a:p>
            <a:pPr lvl="1"/>
            <a:r>
              <a:rPr lang="el-GR" sz="1500" dirty="0" smtClean="0"/>
              <a:t>Δηλαδή σε ένα όνομα μπορεί να αντιστοιχούν πολλές IP διευθύνσεις</a:t>
            </a:r>
            <a:r>
              <a:rPr lang="en-US" sz="1500" dirty="0" smtClean="0"/>
              <a:t> </a:t>
            </a:r>
            <a:r>
              <a:rPr lang="el-GR" sz="1500" dirty="0" smtClean="0"/>
              <a:t>Για παράδειγμα, η διεύθυνση www.google.gr αντιστοιχεί σε τρεις IP διευθύνσεις, την 66.102.9.99, την 66.102.9.104 και την 66.102.9.147. Σε αυτήν την περίπτωση έχουμε τρεις εξυπηρετητές που λειτουργούν ταυτόχρονα εκτελώντας την ίδια εργασία, αλλά μοιράζονται τον φόρτο εργασίας διά τρία. Σε αυτήν την περίπτωση ο διακομιστής DNS εκτελεί εξισσορόπηση φορτίου μεταξυ των τριών άλλων διακομιστών</a:t>
            </a:r>
            <a:endParaRPr lang="el-GR" sz="15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38</a:t>
            </a:fld>
            <a:endParaRPr lang="el-GR" dirty="0"/>
          </a:p>
        </p:txBody>
      </p:sp>
    </p:spTree>
    <p:extLst>
      <p:ext uri="{BB962C8B-B14F-4D97-AF65-F5344CB8AC3E}">
        <p14:creationId xmlns:p14="http://schemas.microsoft.com/office/powerpoint/2010/main" val="2456838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n-US" dirty="0"/>
              <a:t>URL</a:t>
            </a:r>
            <a:endParaRPr lang="el-GR" dirty="0"/>
          </a:p>
        </p:txBody>
      </p:sp>
      <p:sp>
        <p:nvSpPr>
          <p:cNvPr id="5" name="Content Placeholder 2"/>
          <p:cNvSpPr>
            <a:spLocks noGrp="1"/>
          </p:cNvSpPr>
          <p:nvPr>
            <p:ph sz="quarter" idx="1"/>
          </p:nvPr>
        </p:nvSpPr>
        <p:spPr>
          <a:xfrm>
            <a:off x="457200" y="1219200"/>
            <a:ext cx="8229600" cy="4937760"/>
          </a:xfrm>
        </p:spPr>
        <p:txBody>
          <a:bodyPr>
            <a:normAutofit/>
          </a:bodyPr>
          <a:lstStyle/>
          <a:p>
            <a:r>
              <a:rPr lang="en-US" sz="2200" dirty="0" smtClean="0"/>
              <a:t>URL </a:t>
            </a:r>
            <a:r>
              <a:rPr lang="el-GR" sz="2200" dirty="0" smtClean="0"/>
              <a:t>είναι  αρκτικόλεξο για το Uniform Resource Locator, και είναι η διεύθυνση ενός πόρου στο Internet. Τα URLs  για το World Wide Web ξεκινούν με http://</a:t>
            </a:r>
            <a:endParaRPr lang="en-US" sz="2200" dirty="0" smtClean="0"/>
          </a:p>
          <a:p>
            <a:r>
              <a:rPr lang="el-GR" sz="2200" dirty="0" smtClean="0"/>
              <a:t>Το </a:t>
            </a:r>
            <a:r>
              <a:rPr lang="en-US" sz="2200" dirty="0" smtClean="0"/>
              <a:t>URL </a:t>
            </a:r>
            <a:r>
              <a:rPr lang="el-GR" sz="2200" dirty="0" smtClean="0"/>
              <a:t>δηλώνει μια διεύθυνση ενός πόρου του</a:t>
            </a:r>
            <a:r>
              <a:rPr lang="en-US" sz="2200" dirty="0" smtClean="0"/>
              <a:t> WWW</a:t>
            </a:r>
            <a:r>
              <a:rPr lang="el-GR" sz="2200" dirty="0" smtClean="0"/>
              <a:t>. Είναι παρόμοιο με το όνομα ενός αρχείου, αλλά κρατάει και επιπλέον πληροφορία σχετικά με το όνομα του εξυπηρετητή, καθώς και το είδος του πρωτοκόλλου που αυτός χρησιμοποιεί.</a:t>
            </a:r>
          </a:p>
          <a:p>
            <a:r>
              <a:rPr lang="el-GR" sz="2200" dirty="0" smtClean="0"/>
              <a:t>Οι ιστοσελίδες χρησιμοποιούν τα URLs για να συνδεθούν με άλλες σελίδες. </a:t>
            </a:r>
          </a:p>
          <a:p>
            <a:endParaRPr lang="el-GR" sz="2400" dirty="0"/>
          </a:p>
        </p:txBody>
      </p:sp>
      <p:pic>
        <p:nvPicPr>
          <p:cNvPr id="6" name="Picture 8"/>
          <p:cNvPicPr>
            <a:picLocks noChangeAspect="1" noChangeArrowheads="1"/>
          </p:cNvPicPr>
          <p:nvPr/>
        </p:nvPicPr>
        <p:blipFill>
          <a:blip r:embed="rId3" cstate="print"/>
          <a:srcRect/>
          <a:stretch>
            <a:fillRect/>
          </a:stretch>
        </p:blipFill>
        <p:spPr>
          <a:xfrm>
            <a:off x="493204" y="4729708"/>
            <a:ext cx="8229600" cy="766763"/>
          </a:xfrm>
          <a:prstGeom prst="rect">
            <a:avLst/>
          </a:prstGeom>
          <a:noFill/>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1636652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329559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Η συλλογή πρωτοκόλλων </a:t>
            </a:r>
            <a:r>
              <a:rPr lang="en-US" dirty="0"/>
              <a:t>TCP/IP</a:t>
            </a:r>
            <a:endParaRPr lang="el-GR" dirty="0"/>
          </a:p>
        </p:txBody>
      </p:sp>
      <p:sp>
        <p:nvSpPr>
          <p:cNvPr id="7" name="Content Placeholder 2"/>
          <p:cNvSpPr>
            <a:spLocks noGrp="1"/>
          </p:cNvSpPr>
          <p:nvPr>
            <p:ph sz="quarter" idx="1"/>
          </p:nvPr>
        </p:nvSpPr>
        <p:spPr>
          <a:xfrm>
            <a:off x="457199" y="1129308"/>
            <a:ext cx="4291011" cy="4937760"/>
          </a:xfrm>
        </p:spPr>
        <p:txBody>
          <a:bodyPr>
            <a:normAutofit lnSpcReduction="10000"/>
          </a:bodyPr>
          <a:lstStyle/>
          <a:p>
            <a:r>
              <a:rPr lang="el-GR" sz="2000" dirty="0" smtClean="0"/>
              <a:t>Το σύνολο των πρωτοκόλλων που ελέγχει το </a:t>
            </a:r>
            <a:r>
              <a:rPr lang="en-US" sz="2000" dirty="0" smtClean="0"/>
              <a:t>Internet </a:t>
            </a:r>
            <a:r>
              <a:rPr lang="el-GR" sz="2000" dirty="0" smtClean="0"/>
              <a:t>σήμερα είναι γνωστό ως </a:t>
            </a:r>
            <a:r>
              <a:rPr lang="en-US" sz="2000" dirty="0" smtClean="0"/>
              <a:t>TCP/IP</a:t>
            </a:r>
            <a:endParaRPr lang="el-GR" sz="2000" dirty="0" smtClean="0"/>
          </a:p>
          <a:p>
            <a:r>
              <a:rPr lang="el-GR" sz="2000" dirty="0" smtClean="0"/>
              <a:t>Επίπεδα του </a:t>
            </a:r>
            <a:r>
              <a:rPr lang="en-US" sz="2000" dirty="0" smtClean="0"/>
              <a:t>TCP/IP</a:t>
            </a:r>
            <a:r>
              <a:rPr lang="el-GR" sz="2000" dirty="0" smtClean="0"/>
              <a:t>:</a:t>
            </a:r>
            <a:endParaRPr lang="en-US" sz="2000" dirty="0" smtClean="0"/>
          </a:p>
          <a:p>
            <a:pPr lvl="1"/>
            <a:r>
              <a:rPr lang="el-GR" sz="1800" dirty="0" smtClean="0"/>
              <a:t>5. Επίπεδο εφαρμογής</a:t>
            </a:r>
          </a:p>
          <a:p>
            <a:pPr lvl="1"/>
            <a:r>
              <a:rPr lang="el-GR" sz="1800" dirty="0" smtClean="0"/>
              <a:t>4. Επίπεδο μεταφοράς</a:t>
            </a:r>
          </a:p>
          <a:p>
            <a:pPr lvl="1"/>
            <a:r>
              <a:rPr lang="el-GR" sz="1800" dirty="0" smtClean="0"/>
              <a:t>3. Επίπεδο δικτύου</a:t>
            </a:r>
          </a:p>
          <a:p>
            <a:pPr lvl="1"/>
            <a:r>
              <a:rPr lang="el-GR" sz="1800" dirty="0" smtClean="0"/>
              <a:t>2. Επίπεδο συνδέσμου δεδομένων</a:t>
            </a:r>
          </a:p>
          <a:p>
            <a:pPr lvl="1"/>
            <a:r>
              <a:rPr lang="el-GR" sz="1800" dirty="0" smtClean="0"/>
              <a:t>1. Φυσικό επίπεδο</a:t>
            </a:r>
          </a:p>
          <a:p>
            <a:r>
              <a:rPr lang="el-GR" sz="2000" dirty="0" smtClean="0"/>
              <a:t>Ένα μήνυμα μεταφέρεται μέσα από τα επίπεδα του </a:t>
            </a:r>
            <a:r>
              <a:rPr lang="en-US" sz="2000" dirty="0" smtClean="0"/>
              <a:t>TCP/IP </a:t>
            </a:r>
            <a:r>
              <a:rPr lang="el-GR" sz="2000" dirty="0" smtClean="0"/>
              <a:t>μέχρι να φτάσει στο φυσικό επίπεδο και να σταλθεί από το μέσο μετάδοσης</a:t>
            </a:r>
          </a:p>
          <a:p>
            <a:endParaRPr lang="el-GR" sz="2000" dirty="0"/>
          </a:p>
        </p:txBody>
      </p:sp>
      <p:pic>
        <p:nvPicPr>
          <p:cNvPr id="8" name="Picture 2"/>
          <p:cNvPicPr>
            <a:picLocks noChangeAspect="1" noChangeArrowheads="1"/>
          </p:cNvPicPr>
          <p:nvPr/>
        </p:nvPicPr>
        <p:blipFill>
          <a:blip r:embed="rId3" cstate="print"/>
          <a:srcRect/>
          <a:stretch>
            <a:fillRect/>
          </a:stretch>
        </p:blipFill>
        <p:spPr bwMode="auto">
          <a:xfrm>
            <a:off x="4846828" y="1705372"/>
            <a:ext cx="3878959" cy="2752725"/>
          </a:xfrm>
          <a:prstGeom prst="rect">
            <a:avLst/>
          </a:prstGeom>
          <a:noFill/>
          <a:ln w="9525">
            <a:noFill/>
            <a:miter lim="800000"/>
            <a:headEnd/>
            <a:tailEnd/>
          </a:ln>
        </p:spPr>
      </p:pic>
      <p:sp>
        <p:nvSpPr>
          <p:cNvPr id="9" name="TextBox 8"/>
          <p:cNvSpPr txBox="1"/>
          <p:nvPr/>
        </p:nvSpPr>
        <p:spPr>
          <a:xfrm>
            <a:off x="4986910" y="4585692"/>
            <a:ext cx="3738877"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l-GR" dirty="0" smtClean="0"/>
              <a:t>Κάθε επίπεδο χρησιμοποιεί τις υπηρεσίες του επιπέδου που βρίσκεται ακριβώς από πάνω του</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2270034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Επίπεδο εφαρμογής (επίπεδο 5)</a:t>
            </a:r>
          </a:p>
        </p:txBody>
      </p:sp>
      <p:sp>
        <p:nvSpPr>
          <p:cNvPr id="10" name="Content Placeholder 2"/>
          <p:cNvSpPr>
            <a:spLocks noGrp="1"/>
          </p:cNvSpPr>
          <p:nvPr>
            <p:ph sz="quarter" idx="1"/>
          </p:nvPr>
        </p:nvSpPr>
        <p:spPr>
          <a:xfrm>
            <a:off x="457200" y="1219200"/>
            <a:ext cx="4546848" cy="4302596"/>
          </a:xfrm>
        </p:spPr>
        <p:txBody>
          <a:bodyPr/>
          <a:lstStyle/>
          <a:p>
            <a:r>
              <a:rPr lang="el-GR" sz="2000" dirty="0" smtClean="0"/>
              <a:t>Το επίπεδο εφαρμογής είναι υπεύθυνο για την παροχή υπηρεσιών στον χρήστη </a:t>
            </a:r>
          </a:p>
          <a:p>
            <a:r>
              <a:rPr lang="el-GR" sz="2000" dirty="0" smtClean="0"/>
              <a:t>Πρωτόκολλα τα οποία υπάρχουν στο επίπεδο εφαρμογής είναι:</a:t>
            </a:r>
          </a:p>
          <a:p>
            <a:pPr lvl="1"/>
            <a:r>
              <a:rPr lang="el-GR" sz="1800" dirty="0" smtClean="0"/>
              <a:t>Πρωτόκολλο μεταφοράς αρχείων FTP</a:t>
            </a:r>
          </a:p>
          <a:p>
            <a:pPr lvl="1"/>
            <a:r>
              <a:rPr lang="el-GR" sz="1800" dirty="0" smtClean="0"/>
              <a:t>Απλό πρωτόκολλο μεταφοράς αλληλογραφίας SMTP</a:t>
            </a:r>
          </a:p>
          <a:p>
            <a:pPr lvl="1"/>
            <a:r>
              <a:rPr lang="el-GR" sz="1800" dirty="0" smtClean="0"/>
              <a:t>TELNET</a:t>
            </a:r>
            <a:r>
              <a:rPr lang="en-US" sz="1800" dirty="0" smtClean="0"/>
              <a:t> (Terminal </a:t>
            </a:r>
            <a:r>
              <a:rPr lang="en-US" sz="1800" dirty="0" err="1" smtClean="0"/>
              <a:t>NETwork</a:t>
            </a:r>
            <a:r>
              <a:rPr lang="en-US" sz="1800" dirty="0" smtClean="0"/>
              <a:t>)</a:t>
            </a:r>
            <a:endParaRPr lang="el-GR" sz="1800" dirty="0" smtClean="0"/>
          </a:p>
          <a:p>
            <a:pPr lvl="1"/>
            <a:r>
              <a:rPr lang="el-GR" sz="1800" dirty="0" smtClean="0"/>
              <a:t>Πρωτόκολλο μεταφοράς υπερκειμένου (HTTP)</a:t>
            </a:r>
          </a:p>
          <a:p>
            <a:endParaRPr lang="en-US" sz="2000" dirty="0" smtClean="0"/>
          </a:p>
        </p:txBody>
      </p:sp>
      <p:pic>
        <p:nvPicPr>
          <p:cNvPr id="11" name="Picture 5"/>
          <p:cNvPicPr>
            <a:picLocks noChangeAspect="1" noChangeArrowheads="1"/>
          </p:cNvPicPr>
          <p:nvPr/>
        </p:nvPicPr>
        <p:blipFill>
          <a:blip r:embed="rId3" cstate="print"/>
          <a:srcRect/>
          <a:stretch>
            <a:fillRect/>
          </a:stretch>
        </p:blipFill>
        <p:spPr>
          <a:xfrm>
            <a:off x="5004048" y="2209428"/>
            <a:ext cx="4041775" cy="2171487"/>
          </a:xfrm>
          <a:prstGeom prst="rect">
            <a:avLst/>
          </a:prstGeom>
          <a:noFill/>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spTree>
    <p:extLst>
      <p:ext uri="{BB962C8B-B14F-4D97-AF65-F5344CB8AC3E}">
        <p14:creationId xmlns:p14="http://schemas.microsoft.com/office/powerpoint/2010/main" val="3708146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fontScale="90000"/>
          </a:bodyPr>
          <a:lstStyle/>
          <a:p>
            <a:r>
              <a:rPr lang="el-GR" dirty="0"/>
              <a:t>Αρχιτεκτονική πελάτη – διακομιστή </a:t>
            </a:r>
            <a:r>
              <a:rPr lang="en-US" dirty="0"/>
              <a:t>(client server)</a:t>
            </a:r>
            <a:endParaRPr lang="el-GR" dirty="0"/>
          </a:p>
        </p:txBody>
      </p:sp>
      <p:sp>
        <p:nvSpPr>
          <p:cNvPr id="6" name="Content Placeholder 2"/>
          <p:cNvSpPr>
            <a:spLocks noGrp="1"/>
          </p:cNvSpPr>
          <p:nvPr>
            <p:ph sz="quarter" idx="1"/>
          </p:nvPr>
        </p:nvSpPr>
        <p:spPr>
          <a:xfrm>
            <a:off x="457200" y="1348380"/>
            <a:ext cx="4041648" cy="4937760"/>
          </a:xfrm>
        </p:spPr>
        <p:txBody>
          <a:bodyPr/>
          <a:lstStyle/>
          <a:p>
            <a:r>
              <a:rPr lang="el-GR" sz="2400" dirty="0" smtClean="0"/>
              <a:t>Κάθε εφαρμογή αποτελείται από 2 τμήματα: το πρόγραμμα πελάτη και το πρόγραμμα διακομιστή</a:t>
            </a:r>
          </a:p>
          <a:p>
            <a:endParaRPr lang="el-GR" sz="2400" dirty="0"/>
          </a:p>
        </p:txBody>
      </p:sp>
      <p:sp>
        <p:nvSpPr>
          <p:cNvPr id="7" name="Content Placeholder 3"/>
          <p:cNvSpPr txBox="1">
            <a:spLocks/>
          </p:cNvSpPr>
          <p:nvPr/>
        </p:nvSpPr>
        <p:spPr>
          <a:xfrm>
            <a:off x="4632198" y="1345332"/>
            <a:ext cx="4404298"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smtClean="0"/>
              <a:t>Η διεργασία διακομιστή πρέπει να είναι συνεχώς ενεργή</a:t>
            </a:r>
          </a:p>
          <a:p>
            <a:r>
              <a:rPr lang="el-GR" sz="2200" dirty="0" smtClean="0"/>
              <a:t>Μια διεργασία διακομιστή μπορεί να εξυπηρετεί πολλές διεργασίες πελάτη</a:t>
            </a:r>
            <a:endParaRPr lang="en-US" sz="2200" dirty="0" smtClean="0"/>
          </a:p>
          <a:p>
            <a:r>
              <a:rPr lang="el-GR" sz="2200" dirty="0" smtClean="0"/>
              <a:t>Ο διακομιστής ανταποκρίνεται μόνο όταν ζητηθεί από κάποιο πελάτη μια υπηρεσία που προσφέρει</a:t>
            </a:r>
            <a:r>
              <a:rPr lang="en-US" sz="2200" dirty="0" smtClean="0"/>
              <a:t> (</a:t>
            </a:r>
            <a:r>
              <a:rPr lang="el-GR" sz="2200" dirty="0" smtClean="0"/>
              <a:t>παθητικός</a:t>
            </a:r>
            <a:r>
              <a:rPr lang="en-US" sz="2200" dirty="0" smtClean="0"/>
              <a:t>)</a:t>
            </a:r>
            <a:endParaRPr lang="el-GR" sz="2200" dirty="0" smtClean="0"/>
          </a:p>
          <a:p>
            <a:endParaRPr lang="el-GR" sz="2200" dirty="0"/>
          </a:p>
        </p:txBody>
      </p:sp>
      <p:sp>
        <p:nvSpPr>
          <p:cNvPr id="8" name="TextBox 7"/>
          <p:cNvSpPr txBox="1"/>
          <p:nvPr/>
        </p:nvSpPr>
        <p:spPr>
          <a:xfrm>
            <a:off x="5004048" y="4714872"/>
            <a:ext cx="396044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l-GR" dirty="0" smtClean="0"/>
              <a:t>Διεργασία είναι ένα πρόγραμμα που εκτελείται</a:t>
            </a:r>
            <a:endParaRPr lang="el-GR" dirty="0"/>
          </a:p>
        </p:txBody>
      </p:sp>
      <p:pic>
        <p:nvPicPr>
          <p:cNvPr id="9" name="Picture 2"/>
          <p:cNvPicPr>
            <a:picLocks noChangeAspect="1" noChangeArrowheads="1"/>
          </p:cNvPicPr>
          <p:nvPr/>
        </p:nvPicPr>
        <p:blipFill>
          <a:blip r:embed="rId3" cstate="print"/>
          <a:srcRect/>
          <a:stretch>
            <a:fillRect/>
          </a:stretch>
        </p:blipFill>
        <p:spPr bwMode="auto">
          <a:xfrm>
            <a:off x="524091" y="3130696"/>
            <a:ext cx="4048125" cy="2371725"/>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Tree>
    <p:extLst>
      <p:ext uri="{BB962C8B-B14F-4D97-AF65-F5344CB8AC3E}">
        <p14:creationId xmlns:p14="http://schemas.microsoft.com/office/powerpoint/2010/main" val="1665575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Διεύθυνση επιπέδου εφαρμογής</a:t>
            </a:r>
          </a:p>
        </p:txBody>
      </p:sp>
      <p:sp>
        <p:nvSpPr>
          <p:cNvPr id="14" name="Content Placeholder 2"/>
          <p:cNvSpPr>
            <a:spLocks noGrp="1"/>
          </p:cNvSpPr>
          <p:nvPr>
            <p:ph sz="quarter" idx="1"/>
          </p:nvPr>
        </p:nvSpPr>
        <p:spPr>
          <a:xfrm>
            <a:off x="457200" y="1219200"/>
            <a:ext cx="4041648" cy="4937760"/>
          </a:xfrm>
        </p:spPr>
        <p:txBody>
          <a:bodyPr>
            <a:normAutofit/>
          </a:bodyPr>
          <a:lstStyle/>
          <a:p>
            <a:r>
              <a:rPr lang="el-GR" sz="2400" dirty="0" smtClean="0"/>
              <a:t>Για να χρησιμοποιήσει ένας πελάτης μια υπηρεσία από ένα διακομιστή θα πρέπει να γνωρίζει την κατάλληλη διεύθυνση επιπέδου εφαρμογής</a:t>
            </a:r>
          </a:p>
          <a:p>
            <a:endParaRPr lang="en-US" sz="2400" dirty="0" smtClean="0"/>
          </a:p>
          <a:p>
            <a:endParaRPr lang="el-GR" sz="2400" dirty="0"/>
          </a:p>
        </p:txBody>
      </p:sp>
      <p:sp>
        <p:nvSpPr>
          <p:cNvPr id="15" name="Content Placeholder 3"/>
          <p:cNvSpPr txBox="1">
            <a:spLocks/>
          </p:cNvSpPr>
          <p:nvPr/>
        </p:nvSpPr>
        <p:spPr>
          <a:xfrm>
            <a:off x="4632198" y="1216152"/>
            <a:ext cx="4041648"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Για παράδειγμα για να επισκεφθεί ένα χρήστης μια τοποθεσία </a:t>
            </a:r>
            <a:r>
              <a:rPr lang="en-US" sz="2400" dirty="0" smtClean="0"/>
              <a:t>web </a:t>
            </a:r>
            <a:r>
              <a:rPr lang="el-GR" sz="2400" dirty="0" smtClean="0"/>
              <a:t>θα πρέπει να εισάγει το κατάλληλο </a:t>
            </a:r>
            <a:r>
              <a:rPr lang="en-US" sz="2400" dirty="0" smtClean="0"/>
              <a:t>URL</a:t>
            </a:r>
            <a:endParaRPr lang="el-GR" sz="2400" dirty="0" smtClean="0"/>
          </a:p>
          <a:p>
            <a:r>
              <a:rPr lang="el-GR" sz="2400" dirty="0" smtClean="0"/>
              <a:t>Το </a:t>
            </a:r>
            <a:r>
              <a:rPr lang="en-US" sz="2400" dirty="0" smtClean="0"/>
              <a:t>URL </a:t>
            </a:r>
            <a:r>
              <a:rPr lang="el-GR" sz="2400" dirty="0" smtClean="0"/>
              <a:t>μετασχηματίζεται στην </a:t>
            </a:r>
            <a:r>
              <a:rPr lang="en-US" sz="2400" dirty="0" smtClean="0"/>
              <a:t>IP </a:t>
            </a:r>
            <a:r>
              <a:rPr lang="el-GR" sz="2400" dirty="0" smtClean="0"/>
              <a:t>διεύθυνση του διακομιστή χρησιμοποιώντας την υπηρεσία </a:t>
            </a:r>
            <a:r>
              <a:rPr lang="en-US" sz="2400" dirty="0" smtClean="0"/>
              <a:t>DNS</a:t>
            </a: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43</a:t>
            </a:fld>
            <a:endParaRPr lang="el-GR" dirty="0"/>
          </a:p>
        </p:txBody>
      </p:sp>
    </p:spTree>
    <p:extLst>
      <p:ext uri="{BB962C8B-B14F-4D97-AF65-F5344CB8AC3E}">
        <p14:creationId xmlns:p14="http://schemas.microsoft.com/office/powerpoint/2010/main" val="28858748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Επίπεδο μεταφοράς (επίπεδο 4)</a:t>
            </a:r>
          </a:p>
        </p:txBody>
      </p:sp>
      <p:sp>
        <p:nvSpPr>
          <p:cNvPr id="6" name="Content Placeholder 2"/>
          <p:cNvSpPr>
            <a:spLocks noGrp="1"/>
          </p:cNvSpPr>
          <p:nvPr>
            <p:ph sz="quarter" idx="1"/>
          </p:nvPr>
        </p:nvSpPr>
        <p:spPr>
          <a:xfrm>
            <a:off x="457200" y="1219200"/>
            <a:ext cx="8363272" cy="4495800"/>
          </a:xfrm>
        </p:spPr>
        <p:txBody>
          <a:bodyPr>
            <a:normAutofit fontScale="77500" lnSpcReduction="20000"/>
          </a:bodyPr>
          <a:lstStyle/>
          <a:p>
            <a:r>
              <a:rPr lang="el-GR" dirty="0" smtClean="0"/>
              <a:t>Το  επίπεδο μεταφοράς είναι υπεύθυνο για την παράδοση ενός μηνύματος μεταξύ των διεργασιών πελάτη και διακομιστή</a:t>
            </a:r>
          </a:p>
          <a:p>
            <a:r>
              <a:rPr lang="el-GR" dirty="0" smtClean="0"/>
              <a:t>Για να μπορούν να εκτελούνται πολλές διεργασίες στο διακομιστή η κάθε μια λαμβάνει έναν αριθμό θύρας</a:t>
            </a:r>
          </a:p>
          <a:p>
            <a:r>
              <a:rPr lang="el-GR" dirty="0" smtClean="0"/>
              <a:t>Το επίπεδο μεταφοράς εκτελεί: </a:t>
            </a:r>
          </a:p>
          <a:p>
            <a:pPr lvl="1"/>
            <a:r>
              <a:rPr lang="el-GR" dirty="0" smtClean="0"/>
              <a:t>πολύπλεξη – αποπολύπλεξη μηνυμάτων</a:t>
            </a:r>
          </a:p>
          <a:p>
            <a:pPr lvl="1"/>
            <a:r>
              <a:rPr lang="el-GR" dirty="0" smtClean="0"/>
              <a:t>έλεγχο συμφόρησης (αυτόματη μείωση ρυθμού μετάδοσης πακέτων)</a:t>
            </a:r>
          </a:p>
          <a:p>
            <a:pPr lvl="1"/>
            <a:r>
              <a:rPr lang="el-GR" dirty="0" smtClean="0"/>
              <a:t>έλεγχο ροής (επιβεβαίωση ότι ο παραλήπτης δεν υπερφορτώνεται)</a:t>
            </a:r>
          </a:p>
          <a:p>
            <a:pPr lvl="1"/>
            <a:r>
              <a:rPr lang="el-GR" dirty="0" smtClean="0"/>
              <a:t>έλεγχος σφαλμάτων (επαναμεταδόσεις πακέτων)</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44</a:t>
            </a:fld>
            <a:endParaRPr lang="el-GR" dirty="0"/>
          </a:p>
        </p:txBody>
      </p:sp>
    </p:spTree>
    <p:extLst>
      <p:ext uri="{BB962C8B-B14F-4D97-AF65-F5344CB8AC3E}">
        <p14:creationId xmlns:p14="http://schemas.microsoft.com/office/powerpoint/2010/main" val="1512276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Πρωτόκολλα επιπέδου μεταφοράς</a:t>
            </a:r>
          </a:p>
        </p:txBody>
      </p:sp>
      <p:sp>
        <p:nvSpPr>
          <p:cNvPr id="5" name="Text Placeholder 3"/>
          <p:cNvSpPr txBox="1">
            <a:spLocks/>
          </p:cNvSpPr>
          <p:nvPr/>
        </p:nvSpPr>
        <p:spPr>
          <a:xfrm>
            <a:off x="457200" y="1285875"/>
            <a:ext cx="4040188" cy="6858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t>TCP=Transmission Control Protocol</a:t>
            </a:r>
            <a:endParaRPr lang="el-GR" sz="2000" b="1" dirty="0"/>
          </a:p>
        </p:txBody>
      </p:sp>
      <p:sp>
        <p:nvSpPr>
          <p:cNvPr id="7" name="Text Placeholder 5"/>
          <p:cNvSpPr txBox="1">
            <a:spLocks/>
          </p:cNvSpPr>
          <p:nvPr/>
        </p:nvSpPr>
        <p:spPr>
          <a:xfrm>
            <a:off x="4778697" y="129540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t>UDP=User Datagram Protocol</a:t>
            </a:r>
            <a:endParaRPr lang="el-GR" sz="2000" b="1" dirty="0"/>
          </a:p>
        </p:txBody>
      </p:sp>
      <p:sp>
        <p:nvSpPr>
          <p:cNvPr id="8" name="Content Placeholder 4"/>
          <p:cNvSpPr>
            <a:spLocks noGrp="1"/>
          </p:cNvSpPr>
          <p:nvPr>
            <p:ph sz="quarter" idx="4294967295"/>
          </p:nvPr>
        </p:nvSpPr>
        <p:spPr>
          <a:xfrm>
            <a:off x="457200" y="1705372"/>
            <a:ext cx="4330824" cy="4038600"/>
          </a:xfrm>
          <a:prstGeom prst="rect">
            <a:avLst/>
          </a:prstGeom>
        </p:spPr>
        <p:txBody>
          <a:bodyPr/>
          <a:lstStyle/>
          <a:p>
            <a:r>
              <a:rPr lang="el-GR" sz="1800" dirty="0" smtClean="0"/>
              <a:t>Είναι αξιόπιστο πρωτόκολλο μεταφοράς προσανατολισμένο στην σύνδεση</a:t>
            </a:r>
          </a:p>
          <a:p>
            <a:r>
              <a:rPr lang="el-GR" sz="1800" dirty="0" smtClean="0"/>
              <a:t>Εγκαθίσταται μια σύνδεση μεταξύ του κόμβου Α και του κόμβου Β και όλα τα πακέτα της συνομιλίας μεταδίδονται μέσω συγκεκριμένης διαδρομής</a:t>
            </a:r>
          </a:p>
          <a:p>
            <a:r>
              <a:rPr lang="el-GR" sz="1800" dirty="0" smtClean="0"/>
              <a:t>Διαιρεί ένα μήνυμα σε μια ακολουθία από τμήματα τα οποία αριθμούνται σειριακά.  Αν κάποιο τμήμα χαθεί</a:t>
            </a:r>
            <a:r>
              <a:rPr lang="en-US" sz="1800" dirty="0" smtClean="0"/>
              <a:t>, </a:t>
            </a:r>
            <a:r>
              <a:rPr lang="el-GR" sz="1800" dirty="0" smtClean="0"/>
              <a:t>στέλνεται ξανά</a:t>
            </a:r>
          </a:p>
          <a:p>
            <a:r>
              <a:rPr lang="el-GR" sz="1800" dirty="0" smtClean="0"/>
              <a:t>Αν κάποιο τμήμα ληφθεί εκτός σειράς, ταξινομείται με την βοήθεια του μηχανισμού αρίθμησης της ακολουθίας</a:t>
            </a:r>
            <a:endParaRPr lang="el-GR" sz="1800" dirty="0"/>
          </a:p>
        </p:txBody>
      </p:sp>
      <p:sp>
        <p:nvSpPr>
          <p:cNvPr id="9" name="Content Placeholder 6"/>
          <p:cNvSpPr>
            <a:spLocks noGrp="1"/>
          </p:cNvSpPr>
          <p:nvPr>
            <p:ph sz="quarter" idx="4294967295"/>
          </p:nvPr>
        </p:nvSpPr>
        <p:spPr>
          <a:xfrm>
            <a:off x="4778697" y="1705372"/>
            <a:ext cx="4038600" cy="4038600"/>
          </a:xfrm>
          <a:prstGeom prst="rect">
            <a:avLst/>
          </a:prstGeom>
        </p:spPr>
        <p:txBody>
          <a:bodyPr/>
          <a:lstStyle/>
          <a:p>
            <a:r>
              <a:rPr lang="el-GR" sz="1800" dirty="0" smtClean="0"/>
              <a:t>Είναι μη αξιόπιστο μη προσανατολισμένο στην σύνδεση</a:t>
            </a:r>
          </a:p>
          <a:p>
            <a:r>
              <a:rPr lang="el-GR" sz="1800" dirty="0" smtClean="0">
                <a:sym typeface="Wingdings" pitchFamily="2" charset="2"/>
              </a:rPr>
              <a:t>Κάθε πακέτο ακολουθεί την δική του διαδρομή ανεξάρτητα από τα άλλα για να φτάσει στον προορισμό του</a:t>
            </a:r>
            <a:endParaRPr lang="el-GR" sz="1800" dirty="0"/>
          </a:p>
        </p:txBody>
      </p:sp>
      <p:sp>
        <p:nvSpPr>
          <p:cNvPr id="10" name="TextBox 9"/>
          <p:cNvSpPr txBox="1"/>
          <p:nvPr/>
        </p:nvSpPr>
        <p:spPr>
          <a:xfrm>
            <a:off x="5062537" y="3433564"/>
            <a:ext cx="3672408"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SCTP</a:t>
            </a:r>
            <a:r>
              <a:rPr lang="el-GR" dirty="0" smtClean="0"/>
              <a:t>:</a:t>
            </a:r>
            <a:r>
              <a:rPr lang="en-US" dirty="0" smtClean="0"/>
              <a:t> </a:t>
            </a:r>
            <a:r>
              <a:rPr lang="el-GR" dirty="0" smtClean="0"/>
              <a:t>νέο πρωτόκολλο ελέγχου μετάδοσης συνεχούς ροής. Σχεδιάστηκε για νέες υπηρεσίες του </a:t>
            </a:r>
            <a:r>
              <a:rPr lang="en-US" dirty="0" smtClean="0"/>
              <a:t>Internet </a:t>
            </a:r>
            <a:r>
              <a:rPr lang="el-GR" dirty="0" smtClean="0"/>
              <a:t>όπως η τηλεφωνία και το βίν τεο συνεχούς ροής (διαθέτει έλεγχο ροής και σφαλμάτων)</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45</a:t>
            </a:fld>
            <a:endParaRPr lang="el-GR" dirty="0"/>
          </a:p>
        </p:txBody>
      </p:sp>
    </p:spTree>
    <p:extLst>
      <p:ext uri="{BB962C8B-B14F-4D97-AF65-F5344CB8AC3E}">
        <p14:creationId xmlns:p14="http://schemas.microsoft.com/office/powerpoint/2010/main" val="3068673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Επίπεδο δικτύου (επίπεδο 3)</a:t>
            </a:r>
          </a:p>
        </p:txBody>
      </p:sp>
      <p:sp>
        <p:nvSpPr>
          <p:cNvPr id="11" name="Content Placeholder 7"/>
          <p:cNvSpPr>
            <a:spLocks noGrp="1"/>
          </p:cNvSpPr>
          <p:nvPr>
            <p:ph sz="quarter" idx="1"/>
          </p:nvPr>
        </p:nvSpPr>
        <p:spPr>
          <a:xfrm>
            <a:off x="457200" y="1219200"/>
            <a:ext cx="4186808" cy="4937760"/>
          </a:xfrm>
        </p:spPr>
        <p:txBody>
          <a:bodyPr/>
          <a:lstStyle/>
          <a:p>
            <a:r>
              <a:rPr lang="el-GR" sz="2000" dirty="0" smtClean="0"/>
              <a:t>Το επίπεδο δικτύου είναι υπεύθυνο για την μετάδοση μεμονωμένων πακέτων από τον υπολογιστή προέλευσης στον υπολογιστή προορισμού</a:t>
            </a:r>
          </a:p>
          <a:p>
            <a:r>
              <a:rPr lang="el-GR" sz="2000" dirty="0" smtClean="0"/>
              <a:t>Το επίπεδο δικτύου αναλαμβάνει την δρομολόγηση των πακέτων δηλαδή τον προσδιορισμό μέρους ή όλης της διαδρομής ενός πακέτου</a:t>
            </a:r>
          </a:p>
          <a:p>
            <a:r>
              <a:rPr lang="el-GR" sz="2000" dirty="0" smtClean="0"/>
              <a:t>Το δρομολόγιο επιλέγεται με βάση τη διεύθυνση προορισμού και τις καλύτερες διαθέσιμες διαδρομές</a:t>
            </a:r>
          </a:p>
          <a:p>
            <a:endParaRPr lang="el-GR" sz="2000" dirty="0"/>
          </a:p>
        </p:txBody>
      </p:sp>
      <p:sp>
        <p:nvSpPr>
          <p:cNvPr id="12" name="Content Placeholder 8"/>
          <p:cNvSpPr txBox="1">
            <a:spLocks/>
          </p:cNvSpPr>
          <p:nvPr/>
        </p:nvSpPr>
        <p:spPr>
          <a:xfrm>
            <a:off x="4632198" y="1216152"/>
            <a:ext cx="4186808" cy="49377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smtClean="0"/>
              <a:t>Κάθε δρομολογητής συμβουλεύεται τον πίνακα δρομολόγησης που διαθέτει για να επιλέξει την καταλληλότερη διαδρομή</a:t>
            </a:r>
          </a:p>
          <a:p>
            <a:r>
              <a:rPr lang="el-GR" sz="2000" smtClean="0"/>
              <a:t>Οι πίνακες δρομολόγησης ενημερώνονται με μηνύματα που ανταλλάσσουν μεταξύ τους οι δρομολογητές (πρωτόκολλα δρομολόγησης </a:t>
            </a:r>
            <a:r>
              <a:rPr lang="en-US" sz="2000" smtClean="0"/>
              <a:t>RIP, OSPF, BGP</a:t>
            </a:r>
            <a:r>
              <a:rPr lang="el-GR" sz="2000" smtClean="0"/>
              <a:t>)</a:t>
            </a:r>
          </a:p>
          <a:p>
            <a:endParaRPr lang="el-GR" sz="20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46</a:t>
            </a:fld>
            <a:endParaRPr lang="el-GR" dirty="0"/>
          </a:p>
        </p:txBody>
      </p:sp>
    </p:spTree>
    <p:extLst>
      <p:ext uri="{BB962C8B-B14F-4D97-AF65-F5344CB8AC3E}">
        <p14:creationId xmlns:p14="http://schemas.microsoft.com/office/powerpoint/2010/main" val="7685653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Πρωτόκολλα επιπέδου δικτύου</a:t>
            </a:r>
          </a:p>
        </p:txBody>
      </p:sp>
      <p:sp>
        <p:nvSpPr>
          <p:cNvPr id="6" name="Text Placeholder 4"/>
          <p:cNvSpPr txBox="1">
            <a:spLocks/>
          </p:cNvSpPr>
          <p:nvPr/>
        </p:nvSpPr>
        <p:spPr>
          <a:xfrm>
            <a:off x="457200" y="1285875"/>
            <a:ext cx="4040188" cy="6858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Πρωτόκολλο </a:t>
            </a:r>
            <a:r>
              <a:rPr lang="en-US" sz="2400" b="1" dirty="0" smtClean="0"/>
              <a:t>IP (IPv4, IPv6)</a:t>
            </a:r>
            <a:endParaRPr lang="el-GR" sz="2400" b="1" dirty="0"/>
          </a:p>
        </p:txBody>
      </p:sp>
      <p:sp>
        <p:nvSpPr>
          <p:cNvPr id="7" name="Text Placeholder 6"/>
          <p:cNvSpPr txBox="1">
            <a:spLocks/>
          </p:cNvSpPr>
          <p:nvPr/>
        </p:nvSpPr>
        <p:spPr>
          <a:xfrm>
            <a:off x="4648200" y="1273324"/>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Πρωτόκολλο </a:t>
            </a:r>
            <a:r>
              <a:rPr lang="en-US" sz="2400" b="1" dirty="0" smtClean="0"/>
              <a:t>ICMP</a:t>
            </a:r>
            <a:endParaRPr lang="el-GR" sz="2400" b="1" dirty="0"/>
          </a:p>
        </p:txBody>
      </p:sp>
      <p:sp>
        <p:nvSpPr>
          <p:cNvPr id="8" name="Content Placeholder 5"/>
          <p:cNvSpPr>
            <a:spLocks noGrp="1"/>
          </p:cNvSpPr>
          <p:nvPr>
            <p:ph sz="quarter" idx="4294967295"/>
          </p:nvPr>
        </p:nvSpPr>
        <p:spPr>
          <a:xfrm>
            <a:off x="457200" y="1799456"/>
            <a:ext cx="4038600" cy="4038600"/>
          </a:xfrm>
          <a:prstGeom prst="rect">
            <a:avLst/>
          </a:prstGeom>
        </p:spPr>
        <p:txBody>
          <a:bodyPr/>
          <a:lstStyle/>
          <a:p>
            <a:r>
              <a:rPr lang="el-GR" sz="2400" dirty="0" smtClean="0"/>
              <a:t>Παρέχει υπηρεσίες βέλτιστης προσπάθειας</a:t>
            </a:r>
          </a:p>
          <a:p>
            <a:r>
              <a:rPr lang="el-GR" sz="2400" dirty="0" smtClean="0"/>
              <a:t>Δεν εγγυάται την παράδοση των πακέτων</a:t>
            </a:r>
          </a:p>
        </p:txBody>
      </p:sp>
      <p:sp>
        <p:nvSpPr>
          <p:cNvPr id="9" name="Content Placeholder 7"/>
          <p:cNvSpPr>
            <a:spLocks noGrp="1"/>
          </p:cNvSpPr>
          <p:nvPr>
            <p:ph sz="quarter" idx="4294967295"/>
          </p:nvPr>
        </p:nvSpPr>
        <p:spPr>
          <a:xfrm>
            <a:off x="4648200" y="1777380"/>
            <a:ext cx="4038600" cy="4038600"/>
          </a:xfrm>
          <a:prstGeom prst="rect">
            <a:avLst/>
          </a:prstGeom>
        </p:spPr>
        <p:txBody>
          <a:bodyPr/>
          <a:lstStyle/>
          <a:p>
            <a:r>
              <a:rPr lang="el-GR" sz="2400" dirty="0" smtClean="0"/>
              <a:t>Εντοπίζει ορισμένα λάθη τα οποία μπορούν να συμβούν κατά την μετάδοση των πακέτων (π.χ. συμφόρηση σε δρομολογητή)</a:t>
            </a:r>
          </a:p>
          <a:p>
            <a:r>
              <a:rPr lang="el-GR" sz="2400" dirty="0" smtClean="0"/>
              <a:t>Άλλα πρωτόκολλα (</a:t>
            </a:r>
            <a:r>
              <a:rPr lang="en-US" sz="2400" dirty="0" smtClean="0"/>
              <a:t>IGMP, ARP, RARP</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47</a:t>
            </a:fld>
            <a:endParaRPr lang="el-GR" dirty="0"/>
          </a:p>
        </p:txBody>
      </p:sp>
    </p:spTree>
    <p:extLst>
      <p:ext uri="{BB962C8B-B14F-4D97-AF65-F5344CB8AC3E}">
        <p14:creationId xmlns:p14="http://schemas.microsoft.com/office/powerpoint/2010/main" val="42250990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Επίπεδο συνδέσμου δεδομένων</a:t>
            </a:r>
          </a:p>
        </p:txBody>
      </p:sp>
      <p:sp>
        <p:nvSpPr>
          <p:cNvPr id="10" name="Content Placeholder 7"/>
          <p:cNvSpPr>
            <a:spLocks noGrp="1"/>
          </p:cNvSpPr>
          <p:nvPr>
            <p:ph sz="quarter" idx="1"/>
          </p:nvPr>
        </p:nvSpPr>
        <p:spPr>
          <a:xfrm>
            <a:off x="457200" y="1219200"/>
            <a:ext cx="8229600" cy="4937760"/>
          </a:xfrm>
        </p:spPr>
        <p:txBody>
          <a:bodyPr>
            <a:normAutofit/>
          </a:bodyPr>
          <a:lstStyle/>
          <a:p>
            <a:r>
              <a:rPr lang="el-GR" sz="2200" dirty="0" smtClean="0"/>
              <a:t>Το επίπεδου συνδέσμου δεδομένων είναι υπεύθυνο για την από κόμβο σε κόμβο παράδοση των πλαισίων</a:t>
            </a:r>
          </a:p>
          <a:p>
            <a:r>
              <a:rPr lang="el-GR" sz="2200" dirty="0" smtClean="0"/>
              <a:t>Κάθε κόμβος μπορεί να είναι υπολογιστής ή δρομολογητής</a:t>
            </a:r>
          </a:p>
          <a:p>
            <a:r>
              <a:rPr lang="el-GR" sz="2200" dirty="0" smtClean="0"/>
              <a:t>Το επίπεδο συνδέσμου δεδομένων χειρίζεται διευθύνσεις </a:t>
            </a:r>
            <a:r>
              <a:rPr lang="en-US" sz="2200" dirty="0" smtClean="0"/>
              <a:t>MAC </a:t>
            </a:r>
            <a:r>
              <a:rPr lang="el-GR" sz="2200" dirty="0" smtClean="0"/>
              <a:t>(για δίκτυα </a:t>
            </a:r>
            <a:r>
              <a:rPr lang="en-US" sz="2200" dirty="0" smtClean="0"/>
              <a:t>Ethernet</a:t>
            </a:r>
            <a:r>
              <a:rPr lang="el-GR" sz="2200" dirty="0" smtClean="0"/>
              <a:t>)</a:t>
            </a:r>
            <a:r>
              <a:rPr lang="en-US" sz="2200" dirty="0" smtClean="0"/>
              <a:t> </a:t>
            </a:r>
            <a:r>
              <a:rPr lang="el-GR" sz="2200" dirty="0" smtClean="0"/>
              <a:t>που έχουν την μορφή </a:t>
            </a:r>
            <a:r>
              <a:rPr lang="en-US" sz="2200" dirty="0" smtClean="0"/>
              <a:t>07:02:03:24:2C:5B</a:t>
            </a:r>
          </a:p>
          <a:p>
            <a:r>
              <a:rPr lang="el-GR" sz="2200" dirty="0" smtClean="0"/>
              <a:t>Πραγματοποιούν κάποιους ελέγχους σφαλμάτων κατά την μετάδοση</a:t>
            </a:r>
            <a:endParaRPr lang="el-GR" sz="2200" dirty="0"/>
          </a:p>
        </p:txBody>
      </p:sp>
      <p:sp>
        <p:nvSpPr>
          <p:cNvPr id="11" name="Rectangle 8"/>
          <p:cNvSpPr/>
          <p:nvPr/>
        </p:nvSpPr>
        <p:spPr>
          <a:xfrm>
            <a:off x="1403648" y="4225652"/>
            <a:ext cx="590465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en-US" sz="1600" b="1" dirty="0" smtClean="0"/>
              <a:t>FRAME=</a:t>
            </a:r>
            <a:r>
              <a:rPr lang="el-GR" sz="1600" b="1" dirty="0" smtClean="0"/>
              <a:t>ΠΛΑΙΣΙΟ</a:t>
            </a:r>
            <a:r>
              <a:rPr lang="el-GR" sz="1600" dirty="0" smtClean="0"/>
              <a:t>: Οργάνωση των </a:t>
            </a:r>
            <a:r>
              <a:rPr lang="en-US" sz="1600" dirty="0" smtClean="0"/>
              <a:t>bits </a:t>
            </a:r>
            <a:r>
              <a:rPr lang="el-GR" sz="1600" dirty="0" smtClean="0"/>
              <a:t>σε λογικές μονάδες όπως αυτό γίνεται αντιληπτό από το επίπεδο συνδέσμου δεδομένων.</a:t>
            </a:r>
          </a:p>
          <a:p>
            <a:pPr>
              <a:spcBef>
                <a:spcPct val="50000"/>
              </a:spcBef>
            </a:pPr>
            <a:r>
              <a:rPr lang="en-US" sz="1600" b="1" dirty="0" smtClean="0"/>
              <a:t>PACKET=</a:t>
            </a:r>
            <a:r>
              <a:rPr lang="el-GR" sz="1600" b="1" dirty="0" smtClean="0"/>
              <a:t>ΠΑΚΕΤΟ</a:t>
            </a:r>
            <a:r>
              <a:rPr lang="el-GR" sz="1600" dirty="0" smtClean="0"/>
              <a:t>: Οργάνωση των </a:t>
            </a:r>
            <a:r>
              <a:rPr lang="en-US" sz="1600" dirty="0" smtClean="0"/>
              <a:t>bits </a:t>
            </a:r>
            <a:r>
              <a:rPr lang="el-GR" sz="1600" dirty="0" smtClean="0"/>
              <a:t>σε λογικές μονάδες όπως αυτό γίνεται αντιληπτό από το επίπεδο δικτύου.</a:t>
            </a:r>
            <a:endParaRPr lang="el-GR" sz="16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48</a:t>
            </a:fld>
            <a:endParaRPr lang="el-GR" dirty="0"/>
          </a:p>
        </p:txBody>
      </p:sp>
    </p:spTree>
    <p:extLst>
      <p:ext uri="{BB962C8B-B14F-4D97-AF65-F5344CB8AC3E}">
        <p14:creationId xmlns:p14="http://schemas.microsoft.com/office/powerpoint/2010/main" val="465565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Φυσικό επίπεδο (επίπεδο 1)</a:t>
            </a:r>
          </a:p>
        </p:txBody>
      </p:sp>
      <p:sp>
        <p:nvSpPr>
          <p:cNvPr id="6" name="Content Placeholder 2"/>
          <p:cNvSpPr>
            <a:spLocks noGrp="1"/>
          </p:cNvSpPr>
          <p:nvPr>
            <p:ph sz="quarter" idx="1"/>
          </p:nvPr>
        </p:nvSpPr>
        <p:spPr>
          <a:xfrm>
            <a:off x="457200" y="1219200"/>
            <a:ext cx="8229600" cy="4937760"/>
          </a:xfrm>
        </p:spPr>
        <p:txBody>
          <a:bodyPr/>
          <a:lstStyle/>
          <a:p>
            <a:r>
              <a:rPr lang="el-GR" dirty="0" smtClean="0"/>
              <a:t>Το φυσικό επίπεδο αναλαμβάνει να μεταφέρει την δυαδική πληροφορία από έναν κόμβο σε ένα άλλο μέσω του διαθέσιμου φυσικού καναλιού</a:t>
            </a:r>
          </a:p>
          <a:p>
            <a:r>
              <a:rPr lang="el-GR" dirty="0" smtClean="0"/>
              <a:t>Το κάθε πλαίσιο μεταφέρεται ως μια σειρά από </a:t>
            </a:r>
            <a:r>
              <a:rPr lang="en-US" dirty="0" smtClean="0"/>
              <a:t>bits </a:t>
            </a:r>
            <a:r>
              <a:rPr lang="el-GR" dirty="0" smtClean="0"/>
              <a:t>που κωδικοποιούνται ως ηλεκτρικά, ηλεκτρομαγνητικά ή σήματα φωτός από τον αποστολέα στον παραλήπτη.</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49</a:t>
            </a:fld>
            <a:endParaRPr lang="el-GR" dirty="0"/>
          </a:p>
        </p:txBody>
      </p:sp>
    </p:spTree>
    <p:extLst>
      <p:ext uri="{BB962C8B-B14F-4D97-AF65-F5344CB8AC3E}">
        <p14:creationId xmlns:p14="http://schemas.microsoft.com/office/powerpoint/2010/main" val="254699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865"/>
            <a:ext cx="8784976" cy="952500"/>
          </a:xfrm>
        </p:spPr>
        <p:txBody>
          <a:bodyPr>
            <a:noAutofit/>
          </a:bodyPr>
          <a:lstStyle/>
          <a:p>
            <a:r>
              <a:rPr lang="el-GR" sz="4000" dirty="0"/>
              <a:t>Υποσυστήματα αυτόνομου υπολογιστή</a:t>
            </a:r>
          </a:p>
        </p:txBody>
      </p:sp>
      <p:sp>
        <p:nvSpPr>
          <p:cNvPr id="7" name="Content Placeholder 3"/>
          <p:cNvSpPr>
            <a:spLocks noGrp="1"/>
          </p:cNvSpPr>
          <p:nvPr>
            <p:ph sz="quarter" idx="1"/>
          </p:nvPr>
        </p:nvSpPr>
        <p:spPr>
          <a:xfrm>
            <a:off x="457200" y="1219200"/>
            <a:ext cx="4041775" cy="4937125"/>
          </a:xfrm>
        </p:spPr>
        <p:txBody>
          <a:bodyPr/>
          <a:lstStyle/>
          <a:p>
            <a:pPr eaLnBrk="1" hangingPunct="1"/>
            <a:r>
              <a:rPr lang="el-GR" sz="2800" dirty="0" smtClean="0"/>
              <a:t>Κεντρική Μονάδα Επεξεργασίας</a:t>
            </a:r>
            <a:r>
              <a:rPr lang="en-US" sz="2800" dirty="0" smtClean="0"/>
              <a:t> (CPU)</a:t>
            </a:r>
            <a:endParaRPr lang="el-GR" sz="2800" dirty="0" smtClean="0"/>
          </a:p>
          <a:p>
            <a:pPr eaLnBrk="1" hangingPunct="1"/>
            <a:r>
              <a:rPr lang="el-GR" sz="2800" dirty="0" smtClean="0"/>
              <a:t>Κύρια μνήμη</a:t>
            </a:r>
          </a:p>
          <a:p>
            <a:pPr eaLnBrk="1" hangingPunct="1"/>
            <a:r>
              <a:rPr lang="el-GR" sz="2800" dirty="0" smtClean="0"/>
              <a:t>Υποσύστημα εισόδου/εξόδου</a:t>
            </a:r>
          </a:p>
          <a:p>
            <a:pPr eaLnBrk="1" hangingPunct="1"/>
            <a:endParaRPr lang="el-GR" sz="2800" dirty="0" smtClean="0"/>
          </a:p>
        </p:txBody>
      </p:sp>
      <p:pic>
        <p:nvPicPr>
          <p:cNvPr id="9" name="Picture 6"/>
          <p:cNvPicPr>
            <a:picLocks noChangeAspect="1" noChangeArrowheads="1"/>
          </p:cNvPicPr>
          <p:nvPr/>
        </p:nvPicPr>
        <p:blipFill>
          <a:blip r:embed="rId3"/>
          <a:srcRect/>
          <a:stretch>
            <a:fillRect/>
          </a:stretch>
        </p:blipFill>
        <p:spPr>
          <a:xfrm>
            <a:off x="4355976" y="1200405"/>
            <a:ext cx="4292381" cy="3240360"/>
          </a:xfrm>
          <a:prstGeom prst="rect">
            <a:avLst/>
          </a:prstGeom>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2028138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712968" cy="952500"/>
          </a:xfrm>
        </p:spPr>
        <p:txBody>
          <a:bodyPr>
            <a:normAutofit/>
          </a:bodyPr>
          <a:lstStyle/>
          <a:p>
            <a:r>
              <a:rPr lang="el-GR" dirty="0"/>
              <a:t>Σύνοψη επιπέδων του </a:t>
            </a:r>
            <a:r>
              <a:rPr lang="en-US" dirty="0"/>
              <a:t>TCP/IP</a:t>
            </a:r>
            <a:endParaRPr lang="el-GR" dirty="0"/>
          </a:p>
        </p:txBody>
      </p:sp>
      <p:sp>
        <p:nvSpPr>
          <p:cNvPr id="5" name="Content Placeholder 3"/>
          <p:cNvSpPr>
            <a:spLocks noGrp="1"/>
          </p:cNvSpPr>
          <p:nvPr>
            <p:ph sz="quarter" idx="1"/>
          </p:nvPr>
        </p:nvSpPr>
        <p:spPr>
          <a:xfrm>
            <a:off x="457200" y="1219200"/>
            <a:ext cx="4123444" cy="4302596"/>
          </a:xfrm>
        </p:spPr>
        <p:txBody>
          <a:bodyPr>
            <a:noAutofit/>
          </a:bodyPr>
          <a:lstStyle/>
          <a:p>
            <a:r>
              <a:rPr lang="el-GR" sz="2400" dirty="0" smtClean="0"/>
              <a:t>Σε κάθε επίπεδο στην μονάδα δεδομένων προστίθεται επιπλέον πληροφορίες </a:t>
            </a:r>
          </a:p>
          <a:p>
            <a:r>
              <a:rPr lang="el-GR" sz="2400" dirty="0" smtClean="0"/>
              <a:t>Ένα μήνυμα σπάει σε πολλά πακέτα</a:t>
            </a:r>
          </a:p>
          <a:p>
            <a:r>
              <a:rPr lang="el-GR" sz="2400" dirty="0" smtClean="0"/>
              <a:t>Ένα πακέτο σπάει σε πολλά αυτοδύναμα πακέτα </a:t>
            </a:r>
          </a:p>
          <a:p>
            <a:r>
              <a:rPr lang="el-GR" sz="2400" dirty="0" smtClean="0"/>
              <a:t>Ένα αυτοδύναμο πακέτο σπάει σε πολλά πλαίσια</a:t>
            </a:r>
          </a:p>
          <a:p>
            <a:pPr>
              <a:buNone/>
            </a:pPr>
            <a:endParaRPr lang="el-GR" sz="2400" dirty="0"/>
          </a:p>
        </p:txBody>
      </p:sp>
      <p:grpSp>
        <p:nvGrpSpPr>
          <p:cNvPr id="7" name="Group 25"/>
          <p:cNvGrpSpPr/>
          <p:nvPr/>
        </p:nvGrpSpPr>
        <p:grpSpPr>
          <a:xfrm>
            <a:off x="4427984" y="985292"/>
            <a:ext cx="4716016" cy="4608512"/>
            <a:chOff x="4427984" y="1484784"/>
            <a:chExt cx="4716016" cy="4608512"/>
          </a:xfrm>
        </p:grpSpPr>
        <p:sp>
          <p:nvSpPr>
            <p:cNvPr id="8" name="Rectangle 5"/>
            <p:cNvSpPr/>
            <p:nvPr/>
          </p:nvSpPr>
          <p:spPr>
            <a:xfrm>
              <a:off x="5652120" y="1484784"/>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smtClean="0"/>
            </a:p>
            <a:p>
              <a:pPr algn="ctr"/>
              <a:r>
                <a:rPr lang="el-GR" dirty="0" smtClean="0"/>
                <a:t>Επίπεδο εφαρμογής</a:t>
              </a:r>
              <a:endParaRPr lang="el-GR" dirty="0"/>
            </a:p>
          </p:txBody>
        </p:sp>
        <p:sp>
          <p:nvSpPr>
            <p:cNvPr id="9" name="Rectangle 6"/>
            <p:cNvSpPr/>
            <p:nvPr/>
          </p:nvSpPr>
          <p:spPr>
            <a:xfrm>
              <a:off x="5652120" y="2420888"/>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smtClean="0"/>
            </a:p>
            <a:p>
              <a:pPr algn="ctr"/>
              <a:r>
                <a:rPr lang="el-GR" dirty="0" smtClean="0"/>
                <a:t>Επίπεδο μεταφοράς</a:t>
              </a:r>
              <a:endParaRPr lang="el-GR" dirty="0"/>
            </a:p>
          </p:txBody>
        </p:sp>
        <p:sp>
          <p:nvSpPr>
            <p:cNvPr id="10" name="Rectangle 7"/>
            <p:cNvSpPr/>
            <p:nvPr/>
          </p:nvSpPr>
          <p:spPr>
            <a:xfrm>
              <a:off x="5652120" y="3356992"/>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smtClean="0"/>
            </a:p>
            <a:p>
              <a:pPr algn="ctr"/>
              <a:r>
                <a:rPr lang="el-GR" dirty="0" smtClean="0"/>
                <a:t>Επίπεδο δικτύου</a:t>
              </a:r>
              <a:endParaRPr lang="el-GR" dirty="0"/>
            </a:p>
          </p:txBody>
        </p:sp>
        <p:sp>
          <p:nvSpPr>
            <p:cNvPr id="11" name="Rectangle 8"/>
            <p:cNvSpPr/>
            <p:nvPr/>
          </p:nvSpPr>
          <p:spPr>
            <a:xfrm>
              <a:off x="5652120" y="4293096"/>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r>
                <a:rPr lang="el-GR" sz="1200" dirty="0" smtClean="0"/>
                <a:t>Επίπεδο συνδέσμου δεδομενών</a:t>
              </a:r>
              <a:endParaRPr lang="el-GR" sz="1200" dirty="0"/>
            </a:p>
          </p:txBody>
        </p:sp>
        <p:sp>
          <p:nvSpPr>
            <p:cNvPr id="12" name="Rectangle 9"/>
            <p:cNvSpPr/>
            <p:nvPr/>
          </p:nvSpPr>
          <p:spPr>
            <a:xfrm>
              <a:off x="5652120" y="5229200"/>
              <a:ext cx="22322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smtClean="0"/>
            </a:p>
            <a:p>
              <a:pPr algn="ctr"/>
              <a:r>
                <a:rPr lang="el-GR" dirty="0" smtClean="0"/>
                <a:t>Φυσικό επίπεδο</a:t>
              </a:r>
              <a:endParaRPr lang="el-GR" dirty="0"/>
            </a:p>
          </p:txBody>
        </p:sp>
        <p:sp>
          <p:nvSpPr>
            <p:cNvPr id="13" name="TextBox 12"/>
            <p:cNvSpPr txBox="1"/>
            <p:nvPr/>
          </p:nvSpPr>
          <p:spPr>
            <a:xfrm>
              <a:off x="4644008" y="1700808"/>
              <a:ext cx="1001236" cy="307777"/>
            </a:xfrm>
            <a:prstGeom prst="rect">
              <a:avLst/>
            </a:prstGeom>
            <a:noFill/>
          </p:spPr>
          <p:txBody>
            <a:bodyPr wrap="none" rtlCol="0">
              <a:spAutoFit/>
            </a:bodyPr>
            <a:lstStyle/>
            <a:p>
              <a:r>
                <a:rPr lang="el-GR" sz="1400" dirty="0" smtClean="0"/>
                <a:t>Μηνύματα</a:t>
              </a:r>
              <a:endParaRPr lang="el-GR" sz="1400" dirty="0"/>
            </a:p>
          </p:txBody>
        </p:sp>
        <p:sp>
          <p:nvSpPr>
            <p:cNvPr id="14" name="TextBox 13"/>
            <p:cNvSpPr txBox="1"/>
            <p:nvPr/>
          </p:nvSpPr>
          <p:spPr>
            <a:xfrm>
              <a:off x="4860032" y="2636912"/>
              <a:ext cx="760786" cy="307777"/>
            </a:xfrm>
            <a:prstGeom prst="rect">
              <a:avLst/>
            </a:prstGeom>
            <a:noFill/>
          </p:spPr>
          <p:txBody>
            <a:bodyPr wrap="none" rtlCol="0">
              <a:spAutoFit/>
            </a:bodyPr>
            <a:lstStyle/>
            <a:p>
              <a:r>
                <a:rPr lang="el-GR" sz="1400" dirty="0" smtClean="0"/>
                <a:t>Πακέτα</a:t>
              </a:r>
              <a:endParaRPr lang="el-GR" sz="1400" dirty="0"/>
            </a:p>
          </p:txBody>
        </p:sp>
        <p:sp>
          <p:nvSpPr>
            <p:cNvPr id="15" name="TextBox 14"/>
            <p:cNvSpPr txBox="1"/>
            <p:nvPr/>
          </p:nvSpPr>
          <p:spPr>
            <a:xfrm>
              <a:off x="4427984" y="3501008"/>
              <a:ext cx="1224137" cy="523220"/>
            </a:xfrm>
            <a:prstGeom prst="rect">
              <a:avLst/>
            </a:prstGeom>
            <a:noFill/>
          </p:spPr>
          <p:txBody>
            <a:bodyPr wrap="square" rtlCol="0">
              <a:spAutoFit/>
            </a:bodyPr>
            <a:lstStyle/>
            <a:p>
              <a:pPr algn="r"/>
              <a:r>
                <a:rPr lang="el-GR" sz="1400" dirty="0" smtClean="0"/>
                <a:t>Αυτοδύναμα πακέτα</a:t>
              </a:r>
              <a:endParaRPr lang="el-GR" sz="1400" dirty="0"/>
            </a:p>
          </p:txBody>
        </p:sp>
        <p:sp>
          <p:nvSpPr>
            <p:cNvPr id="16" name="TextBox 15"/>
            <p:cNvSpPr txBox="1"/>
            <p:nvPr/>
          </p:nvSpPr>
          <p:spPr>
            <a:xfrm>
              <a:off x="4860032" y="4581128"/>
              <a:ext cx="800732" cy="307777"/>
            </a:xfrm>
            <a:prstGeom prst="rect">
              <a:avLst/>
            </a:prstGeom>
            <a:noFill/>
          </p:spPr>
          <p:txBody>
            <a:bodyPr wrap="none" rtlCol="0">
              <a:spAutoFit/>
            </a:bodyPr>
            <a:lstStyle/>
            <a:p>
              <a:r>
                <a:rPr lang="el-GR" sz="1400" dirty="0" smtClean="0"/>
                <a:t>Πλαίσια</a:t>
              </a:r>
              <a:endParaRPr lang="el-GR" sz="1400" dirty="0"/>
            </a:p>
          </p:txBody>
        </p:sp>
        <p:sp>
          <p:nvSpPr>
            <p:cNvPr id="17" name="TextBox 16"/>
            <p:cNvSpPr txBox="1"/>
            <p:nvPr/>
          </p:nvSpPr>
          <p:spPr>
            <a:xfrm>
              <a:off x="4499992" y="5445224"/>
              <a:ext cx="1152128" cy="523220"/>
            </a:xfrm>
            <a:prstGeom prst="rect">
              <a:avLst/>
            </a:prstGeom>
            <a:noFill/>
          </p:spPr>
          <p:txBody>
            <a:bodyPr wrap="square" rtlCol="0">
              <a:spAutoFit/>
            </a:bodyPr>
            <a:lstStyle/>
            <a:p>
              <a:pPr algn="r"/>
              <a:r>
                <a:rPr lang="el-GR" sz="1400" dirty="0" smtClean="0"/>
                <a:t>Δυαδικά ψηφία</a:t>
              </a:r>
              <a:endParaRPr lang="el-GR" sz="1400" dirty="0"/>
            </a:p>
          </p:txBody>
        </p:sp>
        <p:sp>
          <p:nvSpPr>
            <p:cNvPr id="18" name="TextBox 17"/>
            <p:cNvSpPr txBox="1"/>
            <p:nvPr/>
          </p:nvSpPr>
          <p:spPr>
            <a:xfrm>
              <a:off x="7956376" y="1556792"/>
              <a:ext cx="1080120" cy="738664"/>
            </a:xfrm>
            <a:prstGeom prst="rect">
              <a:avLst/>
            </a:prstGeom>
            <a:noFill/>
          </p:spPr>
          <p:txBody>
            <a:bodyPr wrap="square" rtlCol="0">
              <a:spAutoFit/>
            </a:bodyPr>
            <a:lstStyle/>
            <a:p>
              <a:r>
                <a:rPr lang="el-GR" sz="1400" dirty="0" smtClean="0"/>
                <a:t>Διεύθυνση επιπέδου εφαρμογής</a:t>
              </a:r>
              <a:endParaRPr lang="el-GR" sz="1400" dirty="0"/>
            </a:p>
          </p:txBody>
        </p:sp>
        <p:sp>
          <p:nvSpPr>
            <p:cNvPr id="19" name="TextBox 18"/>
            <p:cNvSpPr txBox="1"/>
            <p:nvPr/>
          </p:nvSpPr>
          <p:spPr>
            <a:xfrm>
              <a:off x="7956376" y="2492896"/>
              <a:ext cx="1080120" cy="523220"/>
            </a:xfrm>
            <a:prstGeom prst="rect">
              <a:avLst/>
            </a:prstGeom>
            <a:noFill/>
          </p:spPr>
          <p:txBody>
            <a:bodyPr wrap="square" rtlCol="0">
              <a:spAutoFit/>
            </a:bodyPr>
            <a:lstStyle/>
            <a:p>
              <a:r>
                <a:rPr lang="el-GR" sz="1400" dirty="0" smtClean="0"/>
                <a:t>Αριθμοί θυρών</a:t>
              </a:r>
              <a:endParaRPr lang="el-GR" sz="1400" dirty="0"/>
            </a:p>
          </p:txBody>
        </p:sp>
        <p:sp>
          <p:nvSpPr>
            <p:cNvPr id="20" name="TextBox 19"/>
            <p:cNvSpPr txBox="1"/>
            <p:nvPr/>
          </p:nvSpPr>
          <p:spPr>
            <a:xfrm>
              <a:off x="7884368" y="3501008"/>
              <a:ext cx="1259632" cy="523220"/>
            </a:xfrm>
            <a:prstGeom prst="rect">
              <a:avLst/>
            </a:prstGeom>
            <a:noFill/>
          </p:spPr>
          <p:txBody>
            <a:bodyPr wrap="square" rtlCol="0">
              <a:spAutoFit/>
            </a:bodyPr>
            <a:lstStyle/>
            <a:p>
              <a:r>
                <a:rPr lang="el-GR" sz="1400" dirty="0" smtClean="0"/>
                <a:t>Διευθύνσεις </a:t>
              </a:r>
              <a:r>
                <a:rPr lang="en-US" sz="1400" dirty="0" smtClean="0"/>
                <a:t>IP</a:t>
              </a:r>
              <a:endParaRPr lang="el-GR" sz="1400" dirty="0"/>
            </a:p>
          </p:txBody>
        </p:sp>
        <p:sp>
          <p:nvSpPr>
            <p:cNvPr id="21" name="TextBox 20"/>
            <p:cNvSpPr txBox="1"/>
            <p:nvPr/>
          </p:nvSpPr>
          <p:spPr>
            <a:xfrm>
              <a:off x="7884368" y="4437112"/>
              <a:ext cx="1259632" cy="523220"/>
            </a:xfrm>
            <a:prstGeom prst="rect">
              <a:avLst/>
            </a:prstGeom>
            <a:noFill/>
          </p:spPr>
          <p:txBody>
            <a:bodyPr wrap="square" rtlCol="0">
              <a:spAutoFit/>
            </a:bodyPr>
            <a:lstStyle/>
            <a:p>
              <a:r>
                <a:rPr lang="el-GR" sz="1400" dirty="0" smtClean="0"/>
                <a:t>Φυσικές διευθύνσεις</a:t>
              </a:r>
              <a:endParaRPr lang="el-GR" sz="1400" dirty="0"/>
            </a:p>
          </p:txBody>
        </p:sp>
        <p:sp>
          <p:nvSpPr>
            <p:cNvPr id="22" name="Rectangle 20"/>
            <p:cNvSpPr/>
            <p:nvPr/>
          </p:nvSpPr>
          <p:spPr>
            <a:xfrm>
              <a:off x="5724128" y="1628800"/>
              <a:ext cx="2088232"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Διεργασίες</a:t>
              </a:r>
              <a:endParaRPr lang="el-GR" dirty="0">
                <a:solidFill>
                  <a:schemeClr val="tx1"/>
                </a:solidFill>
              </a:endParaRPr>
            </a:p>
          </p:txBody>
        </p:sp>
        <p:sp>
          <p:nvSpPr>
            <p:cNvPr id="23" name="Rectangle 21"/>
            <p:cNvSpPr/>
            <p:nvPr/>
          </p:nvSpPr>
          <p:spPr>
            <a:xfrm>
              <a:off x="5724128" y="2564904"/>
              <a:ext cx="2088232"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TCP, UDP, SCTP</a:t>
              </a:r>
              <a:endParaRPr lang="el-GR" dirty="0">
                <a:solidFill>
                  <a:schemeClr val="tx1"/>
                </a:solidFill>
              </a:endParaRPr>
            </a:p>
          </p:txBody>
        </p:sp>
        <p:sp>
          <p:nvSpPr>
            <p:cNvPr id="24" name="Rectangle 22"/>
            <p:cNvSpPr/>
            <p:nvPr/>
          </p:nvSpPr>
          <p:spPr>
            <a:xfrm>
              <a:off x="5724128" y="3501008"/>
              <a:ext cx="2088232"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IP, ICMP, …</a:t>
              </a:r>
              <a:endParaRPr lang="el-GR" dirty="0">
                <a:solidFill>
                  <a:schemeClr val="tx1"/>
                </a:solidFill>
              </a:endParaRPr>
            </a:p>
          </p:txBody>
        </p:sp>
        <p:sp>
          <p:nvSpPr>
            <p:cNvPr id="25" name="Rectangle 23"/>
            <p:cNvSpPr/>
            <p:nvPr/>
          </p:nvSpPr>
          <p:spPr>
            <a:xfrm>
              <a:off x="5724128" y="4365104"/>
              <a:ext cx="2088232"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Πρωτόκολλα </a:t>
              </a:r>
              <a:r>
                <a:rPr lang="en-US" sz="1400" dirty="0" smtClean="0">
                  <a:solidFill>
                    <a:schemeClr val="tx1"/>
                  </a:solidFill>
                </a:rPr>
                <a:t>LAN, WAN</a:t>
              </a:r>
              <a:endParaRPr lang="el-GR" sz="1400" dirty="0">
                <a:solidFill>
                  <a:schemeClr val="tx1"/>
                </a:solidFill>
              </a:endParaRPr>
            </a:p>
          </p:txBody>
        </p:sp>
        <p:sp>
          <p:nvSpPr>
            <p:cNvPr id="26" name="Rectangle 24"/>
            <p:cNvSpPr/>
            <p:nvPr/>
          </p:nvSpPr>
          <p:spPr>
            <a:xfrm>
              <a:off x="5724128" y="5301208"/>
              <a:ext cx="2088232" cy="432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Μετατροπή </a:t>
              </a:r>
              <a:r>
                <a:rPr lang="en-US" sz="1400" dirty="0" smtClean="0">
                  <a:solidFill>
                    <a:schemeClr val="tx1"/>
                  </a:solidFill>
                </a:rPr>
                <a:t>bit </a:t>
              </a:r>
              <a:r>
                <a:rPr lang="el-GR" sz="1400" dirty="0" smtClean="0">
                  <a:solidFill>
                    <a:schemeClr val="tx1"/>
                  </a:solidFill>
                </a:rPr>
                <a:t>σε σήματα</a:t>
              </a:r>
              <a:endParaRPr lang="el-GR" sz="1400" dirty="0">
                <a:solidFill>
                  <a:schemeClr val="tx1"/>
                </a:solidFill>
              </a:endParaRPr>
            </a:p>
          </p:txBody>
        </p:sp>
      </p:grpSp>
      <p:sp>
        <p:nvSpPr>
          <p:cNvPr id="4" name="Θέση αριθμού διαφάνειας 3"/>
          <p:cNvSpPr>
            <a:spLocks noGrp="1"/>
          </p:cNvSpPr>
          <p:nvPr>
            <p:ph type="sldNum" sz="quarter" idx="12"/>
          </p:nvPr>
        </p:nvSpPr>
        <p:spPr/>
        <p:txBody>
          <a:bodyPr/>
          <a:lstStyle/>
          <a:p>
            <a:fld id="{53C4726A-630D-4CB4-B088-BAB00F4188E9}" type="slidenum">
              <a:rPr lang="el-GR" smtClean="0"/>
              <a:t>50</a:t>
            </a:fld>
            <a:endParaRPr lang="el-GR" dirty="0"/>
          </a:p>
        </p:txBody>
      </p:sp>
    </p:spTree>
    <p:extLst>
      <p:ext uri="{BB962C8B-B14F-4D97-AF65-F5344CB8AC3E}">
        <p14:creationId xmlns:p14="http://schemas.microsoft.com/office/powerpoint/2010/main" val="2274136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Ιστορία του διαδικτύου</a:t>
            </a:r>
          </a:p>
        </p:txBody>
      </p:sp>
      <p:sp>
        <p:nvSpPr>
          <p:cNvPr id="7" name="Content Placeholder 4"/>
          <p:cNvSpPr>
            <a:spLocks noGrp="1"/>
          </p:cNvSpPr>
          <p:nvPr>
            <p:ph sz="quarter" idx="1"/>
          </p:nvPr>
        </p:nvSpPr>
        <p:spPr>
          <a:xfrm>
            <a:off x="457199" y="1219200"/>
            <a:ext cx="4645025" cy="4446612"/>
          </a:xfrm>
        </p:spPr>
        <p:txBody>
          <a:bodyPr>
            <a:normAutofit lnSpcReduction="10000"/>
          </a:bodyPr>
          <a:lstStyle/>
          <a:p>
            <a:pPr eaLnBrk="1" hangingPunct="1">
              <a:lnSpc>
                <a:spcPct val="80000"/>
              </a:lnSpc>
            </a:pPr>
            <a:r>
              <a:rPr lang="el-GR" sz="1200" dirty="0" smtClean="0"/>
              <a:t>1969 </a:t>
            </a:r>
            <a:r>
              <a:rPr lang="en-US" sz="1200" dirty="0" smtClean="0"/>
              <a:t>ARPANET (Advanced Research Project Agency) </a:t>
            </a:r>
            <a:r>
              <a:rPr lang="el-GR" sz="1200" dirty="0" smtClean="0"/>
              <a:t>μεταγωγή πακέτων</a:t>
            </a:r>
          </a:p>
          <a:p>
            <a:pPr eaLnBrk="1" hangingPunct="1">
              <a:lnSpc>
                <a:spcPct val="80000"/>
              </a:lnSpc>
            </a:pPr>
            <a:r>
              <a:rPr lang="el-GR" sz="1200" dirty="0" smtClean="0"/>
              <a:t>1973 πρωτόκολλο </a:t>
            </a:r>
            <a:r>
              <a:rPr lang="en-US" sz="1200" dirty="0" smtClean="0"/>
              <a:t>IP (Internet Protocol). </a:t>
            </a:r>
            <a:r>
              <a:rPr lang="el-GR" sz="1200" dirty="0" smtClean="0"/>
              <a:t>Διασύνδεση ανόμοιων δικτύων. Δημιουργία πρωτοκόλλου </a:t>
            </a:r>
            <a:r>
              <a:rPr lang="en-US" sz="1200" dirty="0" smtClean="0"/>
              <a:t>TCP (Transmission Control Protocol)</a:t>
            </a:r>
            <a:r>
              <a:rPr lang="el-GR" sz="1200" dirty="0" smtClean="0"/>
              <a:t>. Σύνδεση και άλλων δικτύων </a:t>
            </a:r>
            <a:r>
              <a:rPr lang="en-US" sz="1200" dirty="0" smtClean="0"/>
              <a:t>(</a:t>
            </a:r>
            <a:r>
              <a:rPr lang="el-GR" sz="1200" dirty="0" smtClean="0"/>
              <a:t>ερευνητικών, ακαδημαϊκών</a:t>
            </a:r>
            <a:r>
              <a:rPr lang="en-US" sz="1200" dirty="0" smtClean="0"/>
              <a:t>) </a:t>
            </a:r>
            <a:r>
              <a:rPr lang="el-GR" sz="1200" dirty="0" smtClean="0"/>
              <a:t>στο </a:t>
            </a:r>
            <a:r>
              <a:rPr lang="en-US" sz="1200" dirty="0" smtClean="0"/>
              <a:t>ARPANET</a:t>
            </a:r>
            <a:endParaRPr lang="el-GR" sz="1200" dirty="0" smtClean="0"/>
          </a:p>
          <a:p>
            <a:pPr eaLnBrk="1" hangingPunct="1">
              <a:lnSpc>
                <a:spcPct val="80000"/>
              </a:lnSpc>
            </a:pPr>
            <a:r>
              <a:rPr lang="el-GR" sz="1200" dirty="0" smtClean="0"/>
              <a:t>1983 Διαχωρισμός του </a:t>
            </a:r>
            <a:r>
              <a:rPr lang="en-US" sz="1200" dirty="0" smtClean="0"/>
              <a:t>ARPANET </a:t>
            </a:r>
            <a:r>
              <a:rPr lang="el-GR" sz="1200" dirty="0" smtClean="0"/>
              <a:t>σε </a:t>
            </a:r>
            <a:r>
              <a:rPr lang="en-US" sz="1200" dirty="0" smtClean="0"/>
              <a:t>MILNET </a:t>
            </a:r>
            <a:r>
              <a:rPr lang="el-GR" sz="1200" dirty="0" smtClean="0"/>
              <a:t>και νέο </a:t>
            </a:r>
            <a:r>
              <a:rPr lang="en-US" sz="1200" dirty="0" smtClean="0"/>
              <a:t>ARPANET</a:t>
            </a:r>
          </a:p>
          <a:p>
            <a:pPr eaLnBrk="1" hangingPunct="1">
              <a:lnSpc>
                <a:spcPct val="80000"/>
              </a:lnSpc>
            </a:pPr>
            <a:r>
              <a:rPr lang="el-GR" sz="1200" dirty="0" smtClean="0"/>
              <a:t>1985</a:t>
            </a:r>
            <a:r>
              <a:rPr lang="en-US" sz="1200" dirty="0" smtClean="0"/>
              <a:t> </a:t>
            </a:r>
            <a:r>
              <a:rPr lang="el-GR" sz="1200" dirty="0" smtClean="0"/>
              <a:t>Δημιουργία του </a:t>
            </a:r>
            <a:r>
              <a:rPr lang="en-US" sz="1200" dirty="0" smtClean="0"/>
              <a:t>NSFNET </a:t>
            </a:r>
            <a:r>
              <a:rPr lang="el-GR" sz="1200" dirty="0" smtClean="0"/>
              <a:t>ως δίκτυο διασύνδεσης 5 υπερυπολογιστών και αρχή της εξέλιξής του στο σημερινό </a:t>
            </a:r>
            <a:r>
              <a:rPr lang="en-US" sz="1200" dirty="0" smtClean="0"/>
              <a:t>Internet</a:t>
            </a:r>
          </a:p>
          <a:p>
            <a:pPr eaLnBrk="1" hangingPunct="1">
              <a:lnSpc>
                <a:spcPct val="80000"/>
              </a:lnSpc>
            </a:pPr>
            <a:r>
              <a:rPr lang="el-GR" sz="1200" dirty="0" smtClean="0"/>
              <a:t>1990</a:t>
            </a:r>
            <a:r>
              <a:rPr lang="en-US" sz="1200" dirty="0" smtClean="0"/>
              <a:t> </a:t>
            </a:r>
            <a:r>
              <a:rPr lang="el-GR" sz="1200" dirty="0" smtClean="0"/>
              <a:t>Σύνδεση της Ελλάδας στο </a:t>
            </a:r>
            <a:r>
              <a:rPr lang="en-US" sz="1200" dirty="0" smtClean="0"/>
              <a:t>NSFNET</a:t>
            </a:r>
          </a:p>
          <a:p>
            <a:pPr eaLnBrk="1" hangingPunct="1">
              <a:lnSpc>
                <a:spcPct val="80000"/>
              </a:lnSpc>
            </a:pPr>
            <a:r>
              <a:rPr lang="el-GR" sz="1200" dirty="0" smtClean="0"/>
              <a:t>1993 Στο εργαστήριο </a:t>
            </a:r>
            <a:r>
              <a:rPr lang="en-US" sz="1200" dirty="0" smtClean="0"/>
              <a:t>CERN </a:t>
            </a:r>
            <a:r>
              <a:rPr lang="el-GR" sz="1200" dirty="0" smtClean="0"/>
              <a:t>στην Ελβετία δημιουργείται το </a:t>
            </a:r>
            <a:r>
              <a:rPr lang="en-US" sz="1200" dirty="0" smtClean="0"/>
              <a:t>WWW (World Wide Web)</a:t>
            </a:r>
            <a:endParaRPr lang="el-GR" sz="1200" dirty="0" smtClean="0"/>
          </a:p>
          <a:p>
            <a:pPr eaLnBrk="1" hangingPunct="1">
              <a:lnSpc>
                <a:spcPct val="80000"/>
              </a:lnSpc>
            </a:pPr>
            <a:r>
              <a:rPr lang="el-GR" sz="1200" dirty="0" smtClean="0"/>
              <a:t>1995 Η εταιρεία </a:t>
            </a:r>
            <a:r>
              <a:rPr lang="en-US" sz="1200" dirty="0" smtClean="0"/>
              <a:t>Sun</a:t>
            </a:r>
            <a:r>
              <a:rPr lang="el-GR" sz="1200" dirty="0" smtClean="0"/>
              <a:t> </a:t>
            </a:r>
            <a:r>
              <a:rPr lang="en-US" sz="1200" dirty="0" smtClean="0"/>
              <a:t>Microsystems </a:t>
            </a:r>
            <a:r>
              <a:rPr lang="el-GR" sz="1200" dirty="0" smtClean="0"/>
              <a:t>κυκλοφορεί την γλώσσα προγραμματισμού </a:t>
            </a:r>
            <a:r>
              <a:rPr lang="en-US" sz="1200" dirty="0" smtClean="0"/>
              <a:t>Java</a:t>
            </a:r>
            <a:endParaRPr lang="el-GR" sz="1200" dirty="0" smtClean="0"/>
          </a:p>
          <a:p>
            <a:pPr eaLnBrk="1" hangingPunct="1">
              <a:lnSpc>
                <a:spcPct val="80000"/>
              </a:lnSpc>
            </a:pPr>
            <a:r>
              <a:rPr lang="el-GR" sz="1200" dirty="0" smtClean="0"/>
              <a:t>2000 Η πρώτη μεγάλης κλίμακας επίθεση άρνησης εξυπηρέτησης (</a:t>
            </a:r>
            <a:r>
              <a:rPr lang="en-US" sz="1200" dirty="0" smtClean="0"/>
              <a:t>denial of service attack</a:t>
            </a:r>
            <a:r>
              <a:rPr lang="el-GR" sz="1200" dirty="0" smtClean="0"/>
              <a:t>)</a:t>
            </a:r>
            <a:r>
              <a:rPr lang="en-US" sz="1200" dirty="0" smtClean="0"/>
              <a:t> </a:t>
            </a:r>
            <a:r>
              <a:rPr lang="el-GR" sz="1200" dirty="0" smtClean="0"/>
              <a:t>πραγματοποιείται εναντίον μεγάλων τοποθεσιών όπως το </a:t>
            </a:r>
            <a:r>
              <a:rPr lang="en-US" sz="1200" dirty="0" smtClean="0"/>
              <a:t>Yahoo! </a:t>
            </a:r>
            <a:r>
              <a:rPr lang="el-GR" sz="1200" dirty="0" smtClean="0"/>
              <a:t>και το </a:t>
            </a:r>
            <a:r>
              <a:rPr lang="en-US" sz="1200" dirty="0" smtClean="0"/>
              <a:t>eBay, </a:t>
            </a:r>
            <a:r>
              <a:rPr lang="el-GR" sz="1200" dirty="0" smtClean="0"/>
              <a:t>σηματοδοτώντας την αναγκαιότητα λήψης αυστηρότερων μέτρων προστασίας</a:t>
            </a:r>
          </a:p>
          <a:p>
            <a:pPr eaLnBrk="1" hangingPunct="1">
              <a:lnSpc>
                <a:spcPct val="80000"/>
              </a:lnSpc>
            </a:pPr>
            <a:r>
              <a:rPr lang="el-GR" sz="1200" dirty="0" smtClean="0"/>
              <a:t>2001 </a:t>
            </a:r>
            <a:r>
              <a:rPr lang="en-US" sz="1200" dirty="0" smtClean="0"/>
              <a:t>H Napster </a:t>
            </a:r>
            <a:r>
              <a:rPr lang="el-GR" sz="1200" dirty="0" smtClean="0"/>
              <a:t>(</a:t>
            </a:r>
            <a:r>
              <a:rPr lang="en-US" sz="1200" dirty="0" smtClean="0"/>
              <a:t>peer to peer file sharing</a:t>
            </a:r>
            <a:r>
              <a:rPr lang="el-GR" sz="1200" dirty="0" smtClean="0"/>
              <a:t>) αναστέλλει την λειτουργία της κατόπιν δικαστικής απόφασης διότι επιτρέπει την ανταλλαγή υλικού με δικαιώματα πνευματικής ιδιοκτησίας.</a:t>
            </a:r>
          </a:p>
          <a:p>
            <a:pPr eaLnBrk="1" hangingPunct="1">
              <a:lnSpc>
                <a:spcPct val="80000"/>
              </a:lnSpc>
            </a:pPr>
            <a:r>
              <a:rPr lang="el-GR" sz="1200" dirty="0" smtClean="0"/>
              <a:t>2004 </a:t>
            </a:r>
            <a:r>
              <a:rPr lang="en-US" sz="1200" dirty="0" err="1" smtClean="0"/>
              <a:t>Facebook</a:t>
            </a:r>
            <a:r>
              <a:rPr lang="en-US" sz="1200" dirty="0" smtClean="0"/>
              <a:t> </a:t>
            </a:r>
            <a:r>
              <a:rPr lang="el-GR" sz="1200" dirty="0" smtClean="0"/>
              <a:t>κοινωνικά δίκτυα</a:t>
            </a:r>
          </a:p>
          <a:p>
            <a:endParaRPr lang="el-GR" sz="1200" dirty="0"/>
          </a:p>
        </p:txBody>
      </p:sp>
      <p:pic>
        <p:nvPicPr>
          <p:cNvPr id="9" name="Picture 5"/>
          <p:cNvPicPr>
            <a:picLocks noChangeAspect="1" noChangeArrowheads="1"/>
          </p:cNvPicPr>
          <p:nvPr/>
        </p:nvPicPr>
        <p:blipFill>
          <a:blip r:embed="rId3" cstate="print"/>
          <a:srcRect/>
          <a:stretch>
            <a:fillRect/>
          </a:stretch>
        </p:blipFill>
        <p:spPr>
          <a:xfrm>
            <a:off x="5102225" y="1417340"/>
            <a:ext cx="4041775" cy="3676892"/>
          </a:xfrm>
          <a:prstGeom prst="rect">
            <a:avLst/>
          </a:prstGeom>
          <a:noFill/>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51</a:t>
            </a:fld>
            <a:endParaRPr lang="el-GR" dirty="0"/>
          </a:p>
        </p:txBody>
      </p:sp>
    </p:spTree>
    <p:extLst>
      <p:ext uri="{BB962C8B-B14F-4D97-AF65-F5344CB8AC3E}">
        <p14:creationId xmlns:p14="http://schemas.microsoft.com/office/powerpoint/2010/main" val="35184719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Εφαρμογές του </a:t>
            </a:r>
            <a:r>
              <a:rPr lang="en-US" dirty="0"/>
              <a:t>Internet</a:t>
            </a:r>
            <a:endParaRPr lang="el-GR" dirty="0"/>
          </a:p>
        </p:txBody>
      </p:sp>
      <p:sp>
        <p:nvSpPr>
          <p:cNvPr id="6" name="Content Placeholder 5"/>
          <p:cNvSpPr>
            <a:spLocks noGrp="1"/>
          </p:cNvSpPr>
          <p:nvPr>
            <p:ph sz="quarter" idx="1"/>
          </p:nvPr>
        </p:nvSpPr>
        <p:spPr>
          <a:xfrm>
            <a:off x="457200" y="1219200"/>
            <a:ext cx="8229600" cy="4590628"/>
          </a:xfrm>
        </p:spPr>
        <p:txBody>
          <a:bodyPr>
            <a:normAutofit fontScale="92500" lnSpcReduction="10000"/>
          </a:bodyPr>
          <a:lstStyle/>
          <a:p>
            <a:r>
              <a:rPr lang="el-GR" sz="2000" dirty="0" smtClean="0"/>
              <a:t>Ηλεκτρονικό ταχυδρομείο</a:t>
            </a:r>
            <a:r>
              <a:rPr lang="en-US" sz="2000" dirty="0" smtClean="0"/>
              <a:t> (email)</a:t>
            </a:r>
            <a:endParaRPr lang="el-GR" sz="2000" dirty="0" smtClean="0"/>
          </a:p>
          <a:p>
            <a:r>
              <a:rPr lang="el-GR" sz="2000" dirty="0" smtClean="0"/>
              <a:t>Μεταφορά αρχείων</a:t>
            </a:r>
            <a:r>
              <a:rPr lang="en-US" sz="2000" dirty="0" smtClean="0"/>
              <a:t> (ftp)</a:t>
            </a:r>
            <a:endParaRPr lang="el-GR" sz="2000" dirty="0" smtClean="0"/>
          </a:p>
          <a:p>
            <a:r>
              <a:rPr lang="el-GR" sz="2000" dirty="0" smtClean="0"/>
              <a:t>Απομακρυσμένη σύνδεση</a:t>
            </a:r>
            <a:r>
              <a:rPr lang="en-US" sz="2000" dirty="0" smtClean="0"/>
              <a:t> (telnet)</a:t>
            </a:r>
          </a:p>
          <a:p>
            <a:r>
              <a:rPr lang="el-GR" sz="2000" dirty="0" smtClean="0"/>
              <a:t>Παγκόσμιος ιστός (</a:t>
            </a:r>
            <a:r>
              <a:rPr lang="en-US" sz="2000" dirty="0" smtClean="0"/>
              <a:t>www</a:t>
            </a:r>
            <a:r>
              <a:rPr lang="el-GR" sz="2000" dirty="0" smtClean="0"/>
              <a:t>)</a:t>
            </a:r>
          </a:p>
          <a:p>
            <a:r>
              <a:rPr lang="el-GR" sz="2000" dirty="0" smtClean="0"/>
              <a:t>Συνομιλίες</a:t>
            </a:r>
            <a:r>
              <a:rPr lang="en-US" sz="2000" dirty="0" smtClean="0"/>
              <a:t> (chat)</a:t>
            </a:r>
            <a:endParaRPr lang="el-GR" sz="2000" dirty="0" smtClean="0"/>
          </a:p>
          <a:p>
            <a:r>
              <a:rPr lang="en-US" sz="2000" dirty="0" smtClean="0"/>
              <a:t>Forums</a:t>
            </a:r>
            <a:endParaRPr lang="el-GR" sz="2000" dirty="0" smtClean="0"/>
          </a:p>
          <a:p>
            <a:r>
              <a:rPr lang="en-US" sz="2000" dirty="0" smtClean="0"/>
              <a:t>RSS</a:t>
            </a:r>
          </a:p>
          <a:p>
            <a:r>
              <a:rPr lang="en-US" sz="2000" dirty="0" smtClean="0"/>
              <a:t>VOIP</a:t>
            </a:r>
            <a:endParaRPr lang="el-GR" sz="2000" dirty="0" smtClean="0"/>
          </a:p>
          <a:p>
            <a:r>
              <a:rPr lang="en-US" sz="2000" dirty="0" smtClean="0"/>
              <a:t>Video Conferencing</a:t>
            </a:r>
          </a:p>
          <a:p>
            <a:r>
              <a:rPr lang="en-US" sz="2000" dirty="0" smtClean="0"/>
              <a:t>Peer to Peer </a:t>
            </a:r>
            <a:r>
              <a:rPr lang="el-GR" sz="2000" dirty="0" smtClean="0"/>
              <a:t>δίκτυα</a:t>
            </a:r>
            <a:endParaRPr lang="en-US" sz="2000" dirty="0" smtClean="0"/>
          </a:p>
          <a:p>
            <a:r>
              <a:rPr lang="en-US" sz="2000" dirty="0" smtClean="0"/>
              <a:t>Web Services </a:t>
            </a:r>
            <a:endParaRPr lang="el-GR" sz="2000" dirty="0" smtClean="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52</a:t>
            </a:fld>
            <a:endParaRPr lang="el-GR" dirty="0"/>
          </a:p>
        </p:txBody>
      </p:sp>
    </p:spTree>
    <p:extLst>
      <p:ext uri="{BB962C8B-B14F-4D97-AF65-F5344CB8AC3E}">
        <p14:creationId xmlns:p14="http://schemas.microsoft.com/office/powerpoint/2010/main" val="4937394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a:t>
            </a:r>
            <a:endParaRPr lang="el-GR" dirty="0"/>
          </a:p>
        </p:txBody>
      </p:sp>
      <p:sp>
        <p:nvSpPr>
          <p:cNvPr id="5" name="Content Placeholder 7"/>
          <p:cNvSpPr>
            <a:spLocks noGrp="1"/>
          </p:cNvSpPr>
          <p:nvPr>
            <p:ph sz="quarter" idx="1"/>
          </p:nvPr>
        </p:nvSpPr>
        <p:spPr>
          <a:xfrm>
            <a:off x="971600" y="1206889"/>
            <a:ext cx="2602632" cy="3306795"/>
          </a:xfrm>
        </p:spPr>
        <p:txBody>
          <a:bodyPr>
            <a:noAutofit/>
          </a:bodyPr>
          <a:lstStyle/>
          <a:p>
            <a:r>
              <a:rPr lang="en-US" sz="2800" dirty="0" smtClean="0"/>
              <a:t>Social Networks</a:t>
            </a:r>
          </a:p>
          <a:p>
            <a:r>
              <a:rPr lang="en-US" sz="2800" dirty="0" smtClean="0"/>
              <a:t>Blogs</a:t>
            </a:r>
          </a:p>
          <a:p>
            <a:r>
              <a:rPr lang="en-US" sz="2800" dirty="0" smtClean="0"/>
              <a:t>Wikipedia</a:t>
            </a:r>
          </a:p>
          <a:p>
            <a:r>
              <a:rPr lang="en-US" sz="2800" dirty="0" smtClean="0"/>
              <a:t>YouTube</a:t>
            </a:r>
          </a:p>
          <a:p>
            <a:r>
              <a:rPr lang="en-US" sz="2800" dirty="0" smtClean="0"/>
              <a:t>Twitter</a:t>
            </a:r>
          </a:p>
          <a:p>
            <a:r>
              <a:rPr lang="en-US" sz="2800" dirty="0" smtClean="0"/>
              <a:t>Torrents</a:t>
            </a:r>
          </a:p>
        </p:txBody>
      </p:sp>
      <p:sp>
        <p:nvSpPr>
          <p:cNvPr id="7" name="Content Placeholder 7"/>
          <p:cNvSpPr txBox="1">
            <a:spLocks/>
          </p:cNvSpPr>
          <p:nvPr/>
        </p:nvSpPr>
        <p:spPr>
          <a:xfrm>
            <a:off x="4788024" y="1206889"/>
            <a:ext cx="2602632" cy="32944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Google</a:t>
            </a:r>
          </a:p>
          <a:p>
            <a:pPr lvl="1"/>
            <a:r>
              <a:rPr lang="en-US" dirty="0" smtClean="0"/>
              <a:t>Docs</a:t>
            </a:r>
          </a:p>
          <a:p>
            <a:pPr lvl="1"/>
            <a:r>
              <a:rPr lang="en-US" dirty="0" smtClean="0"/>
              <a:t>Earth</a:t>
            </a:r>
          </a:p>
          <a:p>
            <a:pPr lvl="1"/>
            <a:r>
              <a:rPr lang="en-US" dirty="0" smtClean="0"/>
              <a:t>Maps</a:t>
            </a:r>
          </a:p>
          <a:p>
            <a:pPr lvl="1"/>
            <a:r>
              <a:rPr lang="en-US" dirty="0" smtClean="0"/>
              <a:t>…</a:t>
            </a:r>
          </a:p>
          <a:p>
            <a:r>
              <a:rPr lang="en-US" sz="2800" dirty="0" smtClean="0"/>
              <a:t>iTunes</a:t>
            </a:r>
            <a:endParaRPr lang="el-GR" sz="28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53</a:t>
            </a:fld>
            <a:endParaRPr lang="el-GR" dirty="0"/>
          </a:p>
        </p:txBody>
      </p:sp>
    </p:spTree>
    <p:extLst>
      <p:ext uri="{BB962C8B-B14F-4D97-AF65-F5344CB8AC3E}">
        <p14:creationId xmlns:p14="http://schemas.microsoft.com/office/powerpoint/2010/main" val="19848722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Ηλεκτρονικό ταχυδρομείο</a:t>
            </a:r>
          </a:p>
        </p:txBody>
      </p:sp>
      <p:sp>
        <p:nvSpPr>
          <p:cNvPr id="6" name="Text Placeholder 4"/>
          <p:cNvSpPr txBox="1">
            <a:spLocks/>
          </p:cNvSpPr>
          <p:nvPr/>
        </p:nvSpPr>
        <p:spPr>
          <a:xfrm>
            <a:off x="457200" y="1285875"/>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dirty="0" smtClean="0"/>
              <a:t>Βασικές γνώσεις</a:t>
            </a:r>
            <a:endParaRPr lang="el-GR" sz="2800" b="1" dirty="0"/>
          </a:p>
        </p:txBody>
      </p:sp>
      <p:sp>
        <p:nvSpPr>
          <p:cNvPr id="8" name="Text Placeholder 6"/>
          <p:cNvSpPr txBox="1">
            <a:spLocks/>
          </p:cNvSpPr>
          <p:nvPr/>
        </p:nvSpPr>
        <p:spPr>
          <a:xfrm>
            <a:off x="4648200" y="129540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dirty="0" smtClean="0"/>
              <a:t>Διευθύνσεις </a:t>
            </a:r>
            <a:r>
              <a:rPr lang="en-US" sz="2800" b="1" dirty="0" smtClean="0"/>
              <a:t>email</a:t>
            </a:r>
            <a:endParaRPr lang="el-GR" sz="2800" b="1" dirty="0" smtClean="0"/>
          </a:p>
        </p:txBody>
      </p:sp>
      <p:sp>
        <p:nvSpPr>
          <p:cNvPr id="9" name="Content Placeholder 5"/>
          <p:cNvSpPr>
            <a:spLocks noGrp="1"/>
          </p:cNvSpPr>
          <p:nvPr>
            <p:ph sz="quarter" idx="4294967295"/>
          </p:nvPr>
        </p:nvSpPr>
        <p:spPr>
          <a:xfrm>
            <a:off x="457200" y="1849388"/>
            <a:ext cx="4038600" cy="4038600"/>
          </a:xfrm>
          <a:prstGeom prst="rect">
            <a:avLst/>
          </a:prstGeom>
        </p:spPr>
        <p:txBody>
          <a:bodyPr/>
          <a:lstStyle/>
          <a:p>
            <a:pPr eaLnBrk="1" hangingPunct="1">
              <a:lnSpc>
                <a:spcPct val="80000"/>
              </a:lnSpc>
            </a:pPr>
            <a:r>
              <a:rPr lang="el-GR" sz="1800" dirty="0" smtClean="0"/>
              <a:t>Το ηλεκτρονικό ταχυδρομείο είναι ιστορικά η πρώτη εφαρμογή του διαδικτύου</a:t>
            </a:r>
            <a:endParaRPr lang="en-US" sz="1800" dirty="0" smtClean="0"/>
          </a:p>
          <a:p>
            <a:pPr eaLnBrk="1" hangingPunct="1">
              <a:lnSpc>
                <a:spcPct val="80000"/>
              </a:lnSpc>
            </a:pPr>
            <a:r>
              <a:rPr lang="el-GR" sz="1800" dirty="0" smtClean="0"/>
              <a:t>Τα μηνύματα παραμένουν στο γραμματοκιβώτιο που διατηρεί ο πάροχος της υπηρεσίας ηλεκτρονικού ταχυδρομείου μέχρι να τα κατεβάσει ο παραλήπτης</a:t>
            </a:r>
            <a:endParaRPr lang="en-US" sz="1800" dirty="0" smtClean="0"/>
          </a:p>
          <a:p>
            <a:pPr eaLnBrk="1" hangingPunct="1">
              <a:lnSpc>
                <a:spcPct val="80000"/>
              </a:lnSpc>
            </a:pPr>
            <a:r>
              <a:rPr lang="el-GR" sz="1800" dirty="0" smtClean="0"/>
              <a:t>Πρωτόκολλα προσπέλασης αλληλογραφίας</a:t>
            </a:r>
          </a:p>
          <a:p>
            <a:pPr lvl="1">
              <a:lnSpc>
                <a:spcPct val="80000"/>
              </a:lnSpc>
            </a:pPr>
            <a:r>
              <a:rPr lang="en-US" sz="1400" dirty="0" smtClean="0"/>
              <a:t>SMTP / MIME</a:t>
            </a:r>
          </a:p>
          <a:p>
            <a:pPr lvl="1">
              <a:lnSpc>
                <a:spcPct val="80000"/>
              </a:lnSpc>
            </a:pPr>
            <a:r>
              <a:rPr lang="en-US" sz="1400" dirty="0" smtClean="0"/>
              <a:t>POP</a:t>
            </a:r>
          </a:p>
          <a:p>
            <a:pPr lvl="1">
              <a:lnSpc>
                <a:spcPct val="80000"/>
              </a:lnSpc>
            </a:pPr>
            <a:r>
              <a:rPr lang="en-US" sz="1400" dirty="0" smtClean="0"/>
              <a:t>IMAP</a:t>
            </a:r>
          </a:p>
          <a:p>
            <a:pPr lvl="1">
              <a:lnSpc>
                <a:spcPct val="80000"/>
              </a:lnSpc>
            </a:pPr>
            <a:endParaRPr lang="en-US" sz="1400" dirty="0" smtClean="0"/>
          </a:p>
          <a:p>
            <a:pPr lvl="1">
              <a:lnSpc>
                <a:spcPct val="80000"/>
              </a:lnSpc>
            </a:pPr>
            <a:endParaRPr lang="el-GR" sz="1400" dirty="0" smtClean="0"/>
          </a:p>
          <a:p>
            <a:pPr eaLnBrk="1" hangingPunct="1">
              <a:lnSpc>
                <a:spcPct val="80000"/>
              </a:lnSpc>
            </a:pPr>
            <a:endParaRPr lang="el-GR" sz="1800" dirty="0"/>
          </a:p>
        </p:txBody>
      </p:sp>
      <p:sp>
        <p:nvSpPr>
          <p:cNvPr id="10" name="Content Placeholder 7"/>
          <p:cNvSpPr>
            <a:spLocks noGrp="1"/>
          </p:cNvSpPr>
          <p:nvPr>
            <p:ph sz="quarter" idx="4294967295"/>
          </p:nvPr>
        </p:nvSpPr>
        <p:spPr>
          <a:xfrm>
            <a:off x="4648200" y="1849388"/>
            <a:ext cx="4038600" cy="4038600"/>
          </a:xfrm>
          <a:prstGeom prst="rect">
            <a:avLst/>
          </a:prstGeom>
        </p:spPr>
        <p:txBody>
          <a:bodyPr/>
          <a:lstStyle/>
          <a:p>
            <a:r>
              <a:rPr lang="el-GR" sz="1600" dirty="0" smtClean="0"/>
              <a:t>Μια διεύθυνση ηλεκτρονικού ταχυδρομείου αποτελείται από το όνομα χρήστη και το όνομα της περιοχής ενωμένα με το σύμβολο "@" (προφέρεται «</a:t>
            </a:r>
            <a:r>
              <a:rPr lang="en-US" sz="1600" dirty="0" smtClean="0"/>
              <a:t>at</a:t>
            </a:r>
            <a:r>
              <a:rPr lang="el-GR" sz="1600" dirty="0" smtClean="0"/>
              <a:t>»)</a:t>
            </a:r>
          </a:p>
          <a:p>
            <a:r>
              <a:rPr lang="el-GR" sz="1600" dirty="0" smtClean="0"/>
              <a:t>Το όνομα χρήστη μπορεί να περιέχει:</a:t>
            </a:r>
          </a:p>
          <a:p>
            <a:pPr lvl="1"/>
            <a:r>
              <a:rPr lang="el-GR" sz="1400" dirty="0" smtClean="0"/>
              <a:t>Κεφαλαίους και πεζούς λατινικούς χαρακτήρες (</a:t>
            </a:r>
            <a:r>
              <a:rPr lang="en-US" sz="1400" dirty="0" smtClean="0"/>
              <a:t>a-z </a:t>
            </a:r>
            <a:r>
              <a:rPr lang="el-GR" sz="1400" dirty="0" smtClean="0"/>
              <a:t>και </a:t>
            </a:r>
            <a:r>
              <a:rPr lang="en-US" sz="1400" dirty="0" smtClean="0"/>
              <a:t>A-Z</a:t>
            </a:r>
            <a:r>
              <a:rPr lang="el-GR" sz="1400" dirty="0" smtClean="0"/>
              <a:t>)</a:t>
            </a:r>
            <a:endParaRPr lang="en-US" sz="1400" dirty="0" smtClean="0"/>
          </a:p>
          <a:p>
            <a:pPr lvl="1"/>
            <a:r>
              <a:rPr lang="el-GR" sz="1400" dirty="0" smtClean="0"/>
              <a:t>Ψηφία (0-9)</a:t>
            </a:r>
          </a:p>
          <a:p>
            <a:pPr lvl="1"/>
            <a:r>
              <a:rPr lang="el-GR" sz="1400" dirty="0" smtClean="0"/>
              <a:t>Τους χαρακτήρες ! # $ % &amp; ' * + - / = ? ^ _ ` { | } ~</a:t>
            </a:r>
          </a:p>
          <a:p>
            <a:pPr lvl="1"/>
            <a:r>
              <a:rPr lang="el-GR" sz="1400" dirty="0" smtClean="0"/>
              <a:t>Τον χαρακτήρα . αρκεί να μην είναι ο τελευταίος ή να υπάρχει 2 ή περισσότερες συνεχόμενες φορές</a:t>
            </a:r>
            <a:endParaRPr lang="el-GR" sz="1600" dirty="0" smtClean="0"/>
          </a:p>
          <a:p>
            <a:endParaRPr lang="el-GR" sz="16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54</a:t>
            </a:fld>
            <a:endParaRPr lang="el-GR" dirty="0"/>
          </a:p>
        </p:txBody>
      </p:sp>
    </p:spTree>
    <p:extLst>
      <p:ext uri="{BB962C8B-B14F-4D97-AF65-F5344CB8AC3E}">
        <p14:creationId xmlns:p14="http://schemas.microsoft.com/office/powerpoint/2010/main" val="29644615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Πρωτόκολλο </a:t>
            </a:r>
            <a:r>
              <a:rPr lang="en-US" dirty="0"/>
              <a:t>SMTP</a:t>
            </a:r>
            <a:endParaRPr lang="el-GR" dirty="0"/>
          </a:p>
        </p:txBody>
      </p:sp>
      <p:sp>
        <p:nvSpPr>
          <p:cNvPr id="7" name="Content Placeholder 7"/>
          <p:cNvSpPr>
            <a:spLocks noGrp="1"/>
          </p:cNvSpPr>
          <p:nvPr>
            <p:ph sz="quarter" idx="1"/>
          </p:nvPr>
        </p:nvSpPr>
        <p:spPr>
          <a:xfrm>
            <a:off x="457200" y="1219200"/>
            <a:ext cx="4402832" cy="3582516"/>
          </a:xfrm>
        </p:spPr>
        <p:txBody>
          <a:bodyPr>
            <a:noAutofit/>
          </a:bodyPr>
          <a:lstStyle/>
          <a:p>
            <a:r>
              <a:rPr lang="en-US" sz="2000" dirty="0" smtClean="0"/>
              <a:t>SMTP = Simple Mail Transfer Protocol</a:t>
            </a:r>
          </a:p>
          <a:p>
            <a:r>
              <a:rPr lang="el-GR" sz="2000" dirty="0" smtClean="0"/>
              <a:t>Οι </a:t>
            </a:r>
            <a:r>
              <a:rPr lang="en-US" sz="2000" dirty="0" smtClean="0"/>
              <a:t>mail servers </a:t>
            </a:r>
            <a:r>
              <a:rPr lang="el-GR" sz="2000" dirty="0" smtClean="0"/>
              <a:t>χρησιμοποιούν το </a:t>
            </a:r>
            <a:r>
              <a:rPr lang="en-US" sz="2000" dirty="0" smtClean="0"/>
              <a:t>SMTP </a:t>
            </a:r>
            <a:r>
              <a:rPr lang="el-GR" sz="2000" dirty="0" smtClean="0"/>
              <a:t>για την αποστολή και την παραλαβή ηλεκτρονικών μηνυμάτων</a:t>
            </a:r>
          </a:p>
          <a:p>
            <a:r>
              <a:rPr lang="el-GR" sz="2000" dirty="0" smtClean="0"/>
              <a:t>Οι εφαρμογές ηλεκτρονικού ταχυδρομείου στους Η/Υ των χρηστών χρησιμοποιούν το </a:t>
            </a:r>
            <a:r>
              <a:rPr lang="en-US" sz="2000" dirty="0" smtClean="0"/>
              <a:t>SMTP </a:t>
            </a:r>
            <a:r>
              <a:rPr lang="el-GR" sz="2000" dirty="0" smtClean="0"/>
              <a:t>μόνο για αποστολή μηνυμάτων στον </a:t>
            </a:r>
            <a:r>
              <a:rPr lang="en-US" sz="2000" dirty="0" smtClean="0"/>
              <a:t>mail server</a:t>
            </a:r>
            <a:r>
              <a:rPr lang="el-GR" sz="2000" dirty="0" smtClean="0"/>
              <a:t> του παρόχου υπηρεσιών διαδικτύου που αναλαμβάνει την περαιτέρω διακίνησή τους</a:t>
            </a:r>
          </a:p>
          <a:p>
            <a:endParaRPr lang="el-GR" sz="2000" dirty="0"/>
          </a:p>
        </p:txBody>
      </p:sp>
      <p:pic>
        <p:nvPicPr>
          <p:cNvPr id="11" name="Picture 5"/>
          <p:cNvPicPr>
            <a:picLocks noChangeAspect="1" noChangeArrowheads="1"/>
          </p:cNvPicPr>
          <p:nvPr/>
        </p:nvPicPr>
        <p:blipFill>
          <a:blip r:embed="rId3" cstate="print"/>
          <a:stretch>
            <a:fillRect/>
          </a:stretch>
        </p:blipFill>
        <p:spPr bwMode="auto">
          <a:xfrm>
            <a:off x="4788024" y="1921396"/>
            <a:ext cx="4310476" cy="1972397"/>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55</a:t>
            </a:fld>
            <a:endParaRPr lang="el-GR" dirty="0"/>
          </a:p>
        </p:txBody>
      </p:sp>
    </p:spTree>
    <p:extLst>
      <p:ext uri="{BB962C8B-B14F-4D97-AF65-F5344CB8AC3E}">
        <p14:creationId xmlns:p14="http://schemas.microsoft.com/office/powerpoint/2010/main" val="38449365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Πρωτόκολλο </a:t>
            </a:r>
            <a:r>
              <a:rPr lang="en-US" dirty="0"/>
              <a:t>POP</a:t>
            </a:r>
            <a:endParaRPr lang="el-GR" dirty="0"/>
          </a:p>
        </p:txBody>
      </p:sp>
      <p:sp>
        <p:nvSpPr>
          <p:cNvPr id="10" name="Text Placeholder 5"/>
          <p:cNvSpPr txBox="1">
            <a:spLocks/>
          </p:cNvSpPr>
          <p:nvPr/>
        </p:nvSpPr>
        <p:spPr>
          <a:xfrm>
            <a:off x="4648200" y="129540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Μειονεκτήματα</a:t>
            </a:r>
          </a:p>
        </p:txBody>
      </p:sp>
      <p:sp>
        <p:nvSpPr>
          <p:cNvPr id="12" name="Content Placeholder 2"/>
          <p:cNvSpPr>
            <a:spLocks noGrp="1"/>
          </p:cNvSpPr>
          <p:nvPr>
            <p:ph sz="quarter" idx="4294967295"/>
          </p:nvPr>
        </p:nvSpPr>
        <p:spPr>
          <a:xfrm>
            <a:off x="502528" y="1777380"/>
            <a:ext cx="4038600" cy="4038600"/>
          </a:xfrm>
          <a:prstGeom prst="rect">
            <a:avLst/>
          </a:prstGeom>
        </p:spPr>
        <p:txBody>
          <a:bodyPr/>
          <a:lstStyle/>
          <a:p>
            <a:r>
              <a:rPr lang="el-GR" sz="2400" dirty="0" smtClean="0"/>
              <a:t>Απλό αλλά με περιορισμένη λειτουργικότητα</a:t>
            </a:r>
          </a:p>
          <a:p>
            <a:r>
              <a:rPr lang="el-GR" sz="2400" dirty="0" smtClean="0"/>
              <a:t>Επιτρέπει το κατέβασμα μηνυμάτων από τον </a:t>
            </a:r>
            <a:r>
              <a:rPr lang="en-US" sz="2400" dirty="0" smtClean="0"/>
              <a:t>mail server </a:t>
            </a:r>
            <a:r>
              <a:rPr lang="el-GR" sz="2400" dirty="0" smtClean="0"/>
              <a:t>στον Η/Υ του χρήστη</a:t>
            </a:r>
            <a:endParaRPr lang="en-US" sz="2400" dirty="0" smtClean="0"/>
          </a:p>
          <a:p>
            <a:r>
              <a:rPr lang="en-US" sz="2400" dirty="0" smtClean="0"/>
              <a:t>POP3</a:t>
            </a:r>
            <a:r>
              <a:rPr lang="el-GR" sz="2400" dirty="0" smtClean="0"/>
              <a:t>: τρέχουσα έκδοση του </a:t>
            </a:r>
            <a:r>
              <a:rPr lang="en-US" sz="2400" dirty="0" smtClean="0"/>
              <a:t>POP</a:t>
            </a:r>
            <a:endParaRPr lang="el-GR" sz="2400" dirty="0"/>
          </a:p>
        </p:txBody>
      </p:sp>
      <p:sp>
        <p:nvSpPr>
          <p:cNvPr id="13" name="Content Placeholder 3"/>
          <p:cNvSpPr>
            <a:spLocks noGrp="1"/>
          </p:cNvSpPr>
          <p:nvPr>
            <p:ph sz="quarter" idx="4294967295"/>
          </p:nvPr>
        </p:nvSpPr>
        <p:spPr>
          <a:xfrm>
            <a:off x="4693528" y="1777380"/>
            <a:ext cx="4038600" cy="4038600"/>
          </a:xfrm>
          <a:prstGeom prst="rect">
            <a:avLst/>
          </a:prstGeom>
        </p:spPr>
        <p:txBody>
          <a:bodyPr/>
          <a:lstStyle/>
          <a:p>
            <a:r>
              <a:rPr lang="el-GR" sz="2400" dirty="0" smtClean="0"/>
              <a:t>Δεν επιτρέπει στον χρήστη να οργανώσει τα μηνύματά του όσο βρίσκονται στον </a:t>
            </a:r>
            <a:r>
              <a:rPr lang="en-US" sz="2400" dirty="0" smtClean="0"/>
              <a:t>mail server</a:t>
            </a:r>
          </a:p>
          <a:p>
            <a:r>
              <a:rPr lang="el-GR" sz="2400" dirty="0" smtClean="0"/>
              <a:t>Δεν επιτρέπει τον έλεγχο των περιεχομένων πριν κατέβουν στο Η/Υ του χρήστη  </a:t>
            </a:r>
            <a:endParaRPr lang="el-GR" sz="2400" dirty="0"/>
          </a:p>
        </p:txBody>
      </p:sp>
      <p:sp>
        <p:nvSpPr>
          <p:cNvPr id="14" name="Text Placeholder 5"/>
          <p:cNvSpPr txBox="1">
            <a:spLocks/>
          </p:cNvSpPr>
          <p:nvPr/>
        </p:nvSpPr>
        <p:spPr>
          <a:xfrm>
            <a:off x="499353" y="129540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Πλεονεκτήματα</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56</a:t>
            </a:fld>
            <a:endParaRPr lang="el-GR" dirty="0"/>
          </a:p>
        </p:txBody>
      </p:sp>
    </p:spTree>
    <p:extLst>
      <p:ext uri="{BB962C8B-B14F-4D97-AF65-F5344CB8AC3E}">
        <p14:creationId xmlns:p14="http://schemas.microsoft.com/office/powerpoint/2010/main" val="31852230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Πρωτόκολλο </a:t>
            </a:r>
            <a:r>
              <a:rPr lang="en-US" dirty="0"/>
              <a:t>IMAP</a:t>
            </a:r>
            <a:endParaRPr lang="el-GR" dirty="0"/>
          </a:p>
        </p:txBody>
      </p:sp>
      <p:sp>
        <p:nvSpPr>
          <p:cNvPr id="10" name="Text Placeholder 5"/>
          <p:cNvSpPr txBox="1">
            <a:spLocks/>
          </p:cNvSpPr>
          <p:nvPr/>
        </p:nvSpPr>
        <p:spPr>
          <a:xfrm>
            <a:off x="2915816" y="1201316"/>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a:t>Πρόσθετες λειτουργίες</a:t>
            </a:r>
          </a:p>
        </p:txBody>
      </p:sp>
      <p:sp>
        <p:nvSpPr>
          <p:cNvPr id="12" name="Content Placeholder 2"/>
          <p:cNvSpPr>
            <a:spLocks noGrp="1"/>
          </p:cNvSpPr>
          <p:nvPr>
            <p:ph sz="quarter" idx="4294967295"/>
          </p:nvPr>
        </p:nvSpPr>
        <p:spPr>
          <a:xfrm>
            <a:off x="502528" y="1705372"/>
            <a:ext cx="4038600" cy="4038600"/>
          </a:xfrm>
          <a:prstGeom prst="rect">
            <a:avLst/>
          </a:prstGeom>
        </p:spPr>
        <p:txBody>
          <a:bodyPr/>
          <a:lstStyle/>
          <a:p>
            <a:r>
              <a:rPr lang="el-GR" sz="2400" dirty="0"/>
              <a:t>Περισσότερες δυνατότητες από το </a:t>
            </a:r>
            <a:r>
              <a:rPr lang="en-US" sz="2400" dirty="0"/>
              <a:t>POP </a:t>
            </a:r>
            <a:r>
              <a:rPr lang="el-GR" sz="2400" dirty="0"/>
              <a:t>αλλά δεν υποστηρίζεται από όλους τους </a:t>
            </a:r>
            <a:r>
              <a:rPr lang="el-GR" sz="2400" dirty="0" err="1"/>
              <a:t>παρόχους</a:t>
            </a:r>
            <a:endParaRPr lang="en-US" sz="2400" dirty="0"/>
          </a:p>
          <a:p>
            <a:r>
              <a:rPr lang="en-US" sz="2400" dirty="0"/>
              <a:t>IMAP4: </a:t>
            </a:r>
            <a:r>
              <a:rPr lang="el-GR" sz="2400" dirty="0"/>
              <a:t>τρέχουσα έκδοση του </a:t>
            </a:r>
            <a:r>
              <a:rPr lang="en-US" sz="2400" dirty="0"/>
              <a:t>IMAP</a:t>
            </a:r>
            <a:endParaRPr lang="el-GR" sz="2400" dirty="0"/>
          </a:p>
        </p:txBody>
      </p:sp>
      <p:sp>
        <p:nvSpPr>
          <p:cNvPr id="13" name="Content Placeholder 3"/>
          <p:cNvSpPr>
            <a:spLocks noGrp="1"/>
          </p:cNvSpPr>
          <p:nvPr>
            <p:ph sz="quarter" idx="4294967295"/>
          </p:nvPr>
        </p:nvSpPr>
        <p:spPr>
          <a:xfrm>
            <a:off x="4693528" y="1705372"/>
            <a:ext cx="4038600" cy="4038600"/>
          </a:xfrm>
          <a:prstGeom prst="rect">
            <a:avLst/>
          </a:prstGeom>
        </p:spPr>
        <p:txBody>
          <a:bodyPr>
            <a:normAutofit fontScale="92500"/>
          </a:bodyPr>
          <a:lstStyle/>
          <a:p>
            <a:r>
              <a:rPr lang="el-GR" sz="2400" dirty="0"/>
              <a:t>Δυνατότητα ελέγχου κεφαλίδων πριν την ανάκτησή τους</a:t>
            </a:r>
          </a:p>
          <a:p>
            <a:r>
              <a:rPr lang="el-GR" sz="2400" dirty="0"/>
              <a:t>Πραγματοποίηση αναζήτησης στα περιεχόμενα των μηνυμάτων πριν την ανάκτησή τους</a:t>
            </a:r>
          </a:p>
          <a:p>
            <a:r>
              <a:rPr lang="el-GR" sz="2400" dirty="0"/>
              <a:t>Τμηματική ανάκτηση ηλεκτρονικών μηνυμάτων</a:t>
            </a:r>
          </a:p>
          <a:p>
            <a:r>
              <a:rPr lang="el-GR" sz="2400" dirty="0"/>
              <a:t>Δημιουργία ιεραρχίας γραμματοκιβωτίων</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57</a:t>
            </a:fld>
            <a:endParaRPr lang="el-GR" dirty="0"/>
          </a:p>
        </p:txBody>
      </p:sp>
    </p:spTree>
    <p:extLst>
      <p:ext uri="{BB962C8B-B14F-4D97-AF65-F5344CB8AC3E}">
        <p14:creationId xmlns:p14="http://schemas.microsoft.com/office/powerpoint/2010/main" val="22237225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SMTP/MIME</a:t>
            </a:r>
            <a:endParaRPr lang="el-GR" dirty="0"/>
          </a:p>
        </p:txBody>
      </p:sp>
      <p:sp>
        <p:nvSpPr>
          <p:cNvPr id="6" name="Content Placeholder 7"/>
          <p:cNvSpPr>
            <a:spLocks noGrp="1"/>
          </p:cNvSpPr>
          <p:nvPr>
            <p:ph sz="quarter" idx="1"/>
          </p:nvPr>
        </p:nvSpPr>
        <p:spPr>
          <a:xfrm>
            <a:off x="457200" y="1219200"/>
            <a:ext cx="8229600" cy="2358380"/>
          </a:xfrm>
        </p:spPr>
        <p:txBody>
          <a:bodyPr/>
          <a:lstStyle/>
          <a:p>
            <a:r>
              <a:rPr lang="en-US" sz="2800" dirty="0" smtClean="0"/>
              <a:t>MIME = </a:t>
            </a:r>
            <a:r>
              <a:rPr lang="el-GR" sz="2800" dirty="0" smtClean="0"/>
              <a:t>Multi-Purpose Internet Mail Extensions. Είναι ένα σύνολο από επεκτάσεις στα πρότυπα του </a:t>
            </a:r>
            <a:r>
              <a:rPr lang="en-US" sz="2800" dirty="0" smtClean="0"/>
              <a:t>email </a:t>
            </a:r>
            <a:r>
              <a:rPr lang="el-GR" sz="2800" dirty="0" smtClean="0"/>
              <a:t>που επιτρέπουν την ενσωμάτωση πολλών αρχείων πολυμέσων όπως ο ήχος και το βίντεο σε </a:t>
            </a:r>
            <a:r>
              <a:rPr lang="en-US" sz="2800" dirty="0" smtClean="0"/>
              <a:t>emails</a:t>
            </a:r>
            <a:endParaRPr lang="el-GR"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58</a:t>
            </a:fld>
            <a:endParaRPr lang="el-GR" dirty="0"/>
          </a:p>
        </p:txBody>
      </p:sp>
    </p:spTree>
    <p:extLst>
      <p:ext uri="{BB962C8B-B14F-4D97-AF65-F5344CB8AC3E}">
        <p14:creationId xmlns:p14="http://schemas.microsoft.com/office/powerpoint/2010/main" val="1435233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Αποστολή </a:t>
            </a:r>
            <a:r>
              <a:rPr lang="en-US" dirty="0"/>
              <a:t>email</a:t>
            </a:r>
            <a:endParaRPr lang="el-GR" dirty="0"/>
          </a:p>
        </p:txBody>
      </p:sp>
      <p:sp>
        <p:nvSpPr>
          <p:cNvPr id="7" name="Rectangle 7"/>
          <p:cNvSpPr txBox="1">
            <a:spLocks noChangeArrowheads="1"/>
          </p:cNvSpPr>
          <p:nvPr/>
        </p:nvSpPr>
        <p:spPr>
          <a:xfrm>
            <a:off x="169580" y="1129309"/>
            <a:ext cx="4690452" cy="4585692"/>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1400" dirty="0" smtClean="0">
                <a:solidFill>
                  <a:srgbClr val="FF0000"/>
                </a:solidFill>
              </a:rPr>
              <a:t>Προς</a:t>
            </a:r>
            <a:r>
              <a:rPr lang="en-US" sz="1400" dirty="0" smtClean="0"/>
              <a:t> (</a:t>
            </a:r>
            <a:r>
              <a:rPr lang="el-GR" sz="1400" dirty="0" smtClean="0"/>
              <a:t>αφορά τον κύριο παραλήπτη ή παραλήπτες του μηνύματος</a:t>
            </a:r>
            <a:r>
              <a:rPr lang="en-US" sz="1400" dirty="0" smtClean="0"/>
              <a:t>)</a:t>
            </a:r>
            <a:endParaRPr lang="el-GR" sz="1400" dirty="0" smtClean="0"/>
          </a:p>
          <a:p>
            <a:pPr>
              <a:lnSpc>
                <a:spcPct val="80000"/>
              </a:lnSpc>
            </a:pPr>
            <a:r>
              <a:rPr lang="el-GR" sz="1400" dirty="0" smtClean="0">
                <a:solidFill>
                  <a:srgbClr val="FF0000"/>
                </a:solidFill>
              </a:rPr>
              <a:t>Κοινοποίηση</a:t>
            </a:r>
            <a:r>
              <a:rPr lang="el-GR" sz="1400" dirty="0" smtClean="0"/>
              <a:t> (αφορά παραλήπτες του μηνύματος οι οποίοι θα λάβουν και αυτοί το μήνυμα εν γνώσει των υπολοίπων παραληπτών)</a:t>
            </a:r>
          </a:p>
          <a:p>
            <a:pPr>
              <a:lnSpc>
                <a:spcPct val="80000"/>
              </a:lnSpc>
            </a:pPr>
            <a:r>
              <a:rPr lang="el-GR" sz="1400" dirty="0" smtClean="0">
                <a:solidFill>
                  <a:srgbClr val="FF0000"/>
                </a:solidFill>
              </a:rPr>
              <a:t>Ιδιαίτερη κοινοποίηση</a:t>
            </a:r>
            <a:r>
              <a:rPr lang="el-GR" sz="1400" dirty="0" smtClean="0"/>
              <a:t> (είναι παραλήπτες του μηνύματος οι οποίοι θα λάβουν και αυτοί το μήνυμα χωρίς όμως οι άλλοι παραλήπτες να το γνωρίζουν)</a:t>
            </a:r>
          </a:p>
          <a:p>
            <a:pPr>
              <a:lnSpc>
                <a:spcPct val="80000"/>
              </a:lnSpc>
            </a:pPr>
            <a:r>
              <a:rPr lang="el-GR" sz="1400" dirty="0" smtClean="0">
                <a:solidFill>
                  <a:srgbClr val="FF0000"/>
                </a:solidFill>
              </a:rPr>
              <a:t>Θέμα</a:t>
            </a:r>
            <a:r>
              <a:rPr lang="el-GR" sz="1400" dirty="0" smtClean="0"/>
              <a:t> (σύντομη περιγραφή του μηνύματος)</a:t>
            </a:r>
          </a:p>
          <a:p>
            <a:pPr>
              <a:lnSpc>
                <a:spcPct val="80000"/>
              </a:lnSpc>
            </a:pPr>
            <a:r>
              <a:rPr lang="el-GR" sz="1400" dirty="0" smtClean="0"/>
              <a:t>Επισυνάψεις (Αρχεία τα οποία αποστέλλονται μαζί με το μήνυμα και τα οποία μπορεί να είναι προγράμματα ή αρχεία δεδομένων εφαρμογών όπως το </a:t>
            </a:r>
            <a:r>
              <a:rPr lang="en-US" sz="1400" dirty="0" smtClean="0"/>
              <a:t>excel, </a:t>
            </a:r>
            <a:r>
              <a:rPr lang="el-GR" sz="1400" dirty="0" smtClean="0"/>
              <a:t>το </a:t>
            </a:r>
            <a:r>
              <a:rPr lang="en-US" sz="1400" dirty="0" smtClean="0"/>
              <a:t>word </a:t>
            </a:r>
            <a:r>
              <a:rPr lang="el-GR" sz="1400" dirty="0" err="1" smtClean="0"/>
              <a:t>κλπ</a:t>
            </a:r>
            <a:r>
              <a:rPr lang="el-GR" sz="1400" dirty="0" smtClean="0"/>
              <a:t>)</a:t>
            </a:r>
          </a:p>
          <a:p>
            <a:pPr>
              <a:lnSpc>
                <a:spcPct val="80000"/>
              </a:lnSpc>
            </a:pPr>
            <a:r>
              <a:rPr lang="el-GR" sz="1400" dirty="0" smtClean="0">
                <a:solidFill>
                  <a:srgbClr val="FF0000"/>
                </a:solidFill>
              </a:rPr>
              <a:t>Σήμανση</a:t>
            </a:r>
            <a:r>
              <a:rPr lang="el-GR" sz="1400" dirty="0" smtClean="0"/>
              <a:t> (Υψηλή ή Κανονική ή Χαμηλή)</a:t>
            </a:r>
            <a:endParaRPr lang="en-US" sz="1400" dirty="0" smtClean="0"/>
          </a:p>
          <a:p>
            <a:pPr>
              <a:lnSpc>
                <a:spcPct val="80000"/>
              </a:lnSpc>
            </a:pPr>
            <a:r>
              <a:rPr lang="el-GR" sz="1400" dirty="0" smtClean="0">
                <a:solidFill>
                  <a:srgbClr val="FF0000"/>
                </a:solidFill>
              </a:rPr>
              <a:t>Κείμενο </a:t>
            </a:r>
            <a:r>
              <a:rPr lang="el-GR" sz="1400" dirty="0" smtClean="0"/>
              <a:t>(Το κύριο κείμενο του μηνύματος)</a:t>
            </a:r>
            <a:endParaRPr lang="en-US" sz="1400" dirty="0" smtClean="0"/>
          </a:p>
          <a:p>
            <a:pPr>
              <a:lnSpc>
                <a:spcPct val="80000"/>
              </a:lnSpc>
            </a:pPr>
            <a:r>
              <a:rPr lang="el-GR" sz="1400" dirty="0" smtClean="0">
                <a:solidFill>
                  <a:srgbClr val="FF0000"/>
                </a:solidFill>
              </a:rPr>
              <a:t>Απόδειξη παραλαβής</a:t>
            </a:r>
          </a:p>
          <a:p>
            <a:pPr>
              <a:lnSpc>
                <a:spcPct val="80000"/>
              </a:lnSpc>
            </a:pPr>
            <a:r>
              <a:rPr lang="el-GR" sz="1400" dirty="0" smtClean="0"/>
              <a:t>Ένα μήνυμα προκειμένου να αποσταλεί τοποθετείται στα εξερχόμενα</a:t>
            </a:r>
            <a:r>
              <a:rPr lang="en-US" sz="1400" dirty="0" smtClean="0"/>
              <a:t> </a:t>
            </a:r>
            <a:r>
              <a:rPr lang="el-GR" sz="1400" dirty="0" smtClean="0"/>
              <a:t>(</a:t>
            </a:r>
            <a:r>
              <a:rPr lang="en-US" sz="1400" dirty="0" smtClean="0"/>
              <a:t>outbox</a:t>
            </a:r>
            <a:r>
              <a:rPr lang="el-GR" sz="1400" dirty="0" smtClean="0"/>
              <a:t>) και όταν ολοκληρωθεί η αποστολή τοποθετείται στα απεσταλμένα </a:t>
            </a:r>
            <a:r>
              <a:rPr lang="en-US" sz="1400" dirty="0" smtClean="0"/>
              <a:t>(sent items).</a:t>
            </a:r>
            <a:endParaRPr lang="el-GR" sz="1400" dirty="0" smtClean="0"/>
          </a:p>
        </p:txBody>
      </p:sp>
      <p:pic>
        <p:nvPicPr>
          <p:cNvPr id="8" name="Picture 6"/>
          <p:cNvPicPr>
            <a:picLocks noGrp="1" noChangeAspect="1" noChangeArrowheads="1"/>
          </p:cNvPicPr>
          <p:nvPr>
            <p:ph sz="quarter" idx="4294967295"/>
          </p:nvPr>
        </p:nvPicPr>
        <p:blipFill>
          <a:blip r:embed="rId3" cstate="print"/>
          <a:srcRect/>
          <a:stretch>
            <a:fillRect/>
          </a:stretch>
        </p:blipFill>
        <p:spPr>
          <a:xfrm>
            <a:off x="4956662" y="1345332"/>
            <a:ext cx="3922938" cy="1584000"/>
          </a:xfrm>
          <a:prstGeom prst="rect">
            <a:avLst/>
          </a:prstGeom>
          <a:noFill/>
        </p:spPr>
      </p:pic>
      <p:pic>
        <p:nvPicPr>
          <p:cNvPr id="9" name="Picture 9"/>
          <p:cNvPicPr>
            <a:picLocks noGrp="1" noChangeAspect="1" noChangeArrowheads="1"/>
          </p:cNvPicPr>
          <p:nvPr>
            <p:ph sz="quarter" idx="4294967295"/>
          </p:nvPr>
        </p:nvPicPr>
        <p:blipFill>
          <a:blip r:embed="rId4" cstate="print"/>
          <a:srcRect/>
          <a:stretch>
            <a:fillRect/>
          </a:stretch>
        </p:blipFill>
        <p:spPr>
          <a:xfrm>
            <a:off x="4932040" y="3030010"/>
            <a:ext cx="3959225" cy="2411413"/>
          </a:xfrm>
          <a:prstGeom prst="rect">
            <a:avLst/>
          </a:prstGeom>
          <a:noFill/>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59</a:t>
            </a:fld>
            <a:endParaRPr lang="el-GR" dirty="0"/>
          </a:p>
        </p:txBody>
      </p:sp>
    </p:spTree>
    <p:extLst>
      <p:ext uri="{BB962C8B-B14F-4D97-AF65-F5344CB8AC3E}">
        <p14:creationId xmlns:p14="http://schemas.microsoft.com/office/powerpoint/2010/main" val="3290002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865"/>
            <a:ext cx="8784976" cy="952500"/>
          </a:xfrm>
        </p:spPr>
        <p:txBody>
          <a:bodyPr>
            <a:noAutofit/>
          </a:bodyPr>
          <a:lstStyle/>
          <a:p>
            <a:r>
              <a:rPr lang="el-GR" sz="4000" dirty="0"/>
              <a:t>Κεντρική Μονάδα Επεξεργασίας (ΚΜΕ)</a:t>
            </a:r>
          </a:p>
        </p:txBody>
      </p:sp>
      <p:sp>
        <p:nvSpPr>
          <p:cNvPr id="6" name="Content Placeholder 2"/>
          <p:cNvSpPr>
            <a:spLocks noGrp="1"/>
          </p:cNvSpPr>
          <p:nvPr>
            <p:ph sz="quarter" idx="1"/>
          </p:nvPr>
        </p:nvSpPr>
        <p:spPr>
          <a:xfrm>
            <a:off x="457200" y="1219200"/>
            <a:ext cx="4041775" cy="4937125"/>
          </a:xfrm>
        </p:spPr>
        <p:txBody>
          <a:bodyPr/>
          <a:lstStyle/>
          <a:p>
            <a:pPr eaLnBrk="1" hangingPunct="1"/>
            <a:r>
              <a:rPr lang="el-GR" sz="2400" dirty="0" smtClean="0"/>
              <a:t>Η ΚΜΕ εκτελεί λειτουργίες πάνω στα δεδομένα</a:t>
            </a:r>
          </a:p>
          <a:p>
            <a:pPr eaLnBrk="1" hangingPunct="1"/>
            <a:r>
              <a:rPr lang="el-GR" sz="2400" dirty="0" smtClean="0"/>
              <a:t>Μέρη Κεντρικής Μονάδας Επεξεργασίας</a:t>
            </a:r>
          </a:p>
          <a:p>
            <a:pPr lvl="1" eaLnBrk="1" hangingPunct="1"/>
            <a:r>
              <a:rPr lang="el-GR" sz="2400" dirty="0" smtClean="0"/>
              <a:t>Αριθμητική και Λογική Μονάδα</a:t>
            </a:r>
            <a:r>
              <a:rPr lang="en-US" sz="2400" dirty="0" smtClean="0"/>
              <a:t> (arithmetic and logic unit)</a:t>
            </a:r>
            <a:endParaRPr lang="el-GR" sz="2400" dirty="0" smtClean="0"/>
          </a:p>
          <a:p>
            <a:pPr lvl="1" eaLnBrk="1" hangingPunct="1"/>
            <a:r>
              <a:rPr lang="el-GR" sz="2400" dirty="0" smtClean="0"/>
              <a:t>Μονάδα Ελέγχου</a:t>
            </a:r>
            <a:r>
              <a:rPr lang="en-US" sz="2400" dirty="0" smtClean="0"/>
              <a:t> (control unit)</a:t>
            </a:r>
          </a:p>
          <a:p>
            <a:pPr lvl="1" eaLnBrk="1" hangingPunct="1"/>
            <a:r>
              <a:rPr lang="el-GR" sz="2400" dirty="0" err="1" smtClean="0"/>
              <a:t>Καταχωρητές</a:t>
            </a:r>
            <a:r>
              <a:rPr lang="en-US" sz="2400" dirty="0" smtClean="0"/>
              <a:t> (registers)</a:t>
            </a:r>
            <a:endParaRPr lang="el-GR" sz="2400" dirty="0" smtClean="0"/>
          </a:p>
          <a:p>
            <a:pPr eaLnBrk="1" hangingPunct="1"/>
            <a:endParaRPr lang="el-GR" dirty="0" smtClean="0"/>
          </a:p>
          <a:p>
            <a:pPr eaLnBrk="1" hangingPunct="1"/>
            <a:endParaRPr lang="el-GR" dirty="0" smtClean="0"/>
          </a:p>
        </p:txBody>
      </p:sp>
      <p:pic>
        <p:nvPicPr>
          <p:cNvPr id="8" name="Picture 6"/>
          <p:cNvPicPr>
            <a:picLocks noChangeAspect="1" noChangeArrowheads="1"/>
          </p:cNvPicPr>
          <p:nvPr/>
        </p:nvPicPr>
        <p:blipFill>
          <a:blip r:embed="rId3"/>
          <a:srcRect/>
          <a:stretch>
            <a:fillRect/>
          </a:stretch>
        </p:blipFill>
        <p:spPr>
          <a:xfrm>
            <a:off x="4788024" y="3145532"/>
            <a:ext cx="4041775" cy="2392363"/>
          </a:xfrm>
          <a:prstGeom prst="rect">
            <a:avLst/>
          </a:prstGeom>
        </p:spPr>
      </p:pic>
      <p:pic>
        <p:nvPicPr>
          <p:cNvPr id="10" name="Picture 10" descr="CPU-Pentium"/>
          <p:cNvPicPr>
            <a:picLocks noChangeAspect="1" noChangeArrowheads="1"/>
          </p:cNvPicPr>
          <p:nvPr/>
        </p:nvPicPr>
        <p:blipFill>
          <a:blip r:embed="rId4"/>
          <a:srcRect/>
          <a:stretch>
            <a:fillRect/>
          </a:stretch>
        </p:blipFill>
        <p:spPr bwMode="auto">
          <a:xfrm>
            <a:off x="7740650" y="1916113"/>
            <a:ext cx="863600" cy="928687"/>
          </a:xfrm>
          <a:prstGeom prst="rect">
            <a:avLst/>
          </a:prstGeom>
          <a:noFill/>
          <a:ln w="9525">
            <a:noFill/>
            <a:miter lim="800000"/>
            <a:headEnd/>
            <a:tailEnd/>
          </a:ln>
        </p:spPr>
      </p:pic>
      <p:pic>
        <p:nvPicPr>
          <p:cNvPr id="11" name="Picture 2"/>
          <p:cNvPicPr>
            <a:picLocks noChangeAspect="1" noChangeArrowheads="1"/>
          </p:cNvPicPr>
          <p:nvPr/>
        </p:nvPicPr>
        <p:blipFill>
          <a:blip r:embed="rId5"/>
          <a:srcRect/>
          <a:stretch>
            <a:fillRect/>
          </a:stretch>
        </p:blipFill>
        <p:spPr bwMode="auto">
          <a:xfrm>
            <a:off x="6227763" y="1916113"/>
            <a:ext cx="996950" cy="996950"/>
          </a:xfrm>
          <a:prstGeom prst="rect">
            <a:avLst/>
          </a:prstGeom>
          <a:noFill/>
          <a:ln w="9525">
            <a:noFill/>
            <a:miter lim="800000"/>
            <a:headEnd/>
            <a:tailEnd/>
          </a:ln>
        </p:spPr>
      </p:pic>
      <p:pic>
        <p:nvPicPr>
          <p:cNvPr id="12" name="Picture 3"/>
          <p:cNvPicPr>
            <a:picLocks noChangeAspect="1" noChangeArrowheads="1"/>
          </p:cNvPicPr>
          <p:nvPr/>
        </p:nvPicPr>
        <p:blipFill>
          <a:blip r:embed="rId6"/>
          <a:srcRect/>
          <a:stretch>
            <a:fillRect/>
          </a:stretch>
        </p:blipFill>
        <p:spPr bwMode="auto">
          <a:xfrm>
            <a:off x="4427538" y="1628775"/>
            <a:ext cx="1439862" cy="1373188"/>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38684544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Netiquette</a:t>
            </a:r>
            <a:endParaRPr lang="el-GR" dirty="0"/>
          </a:p>
        </p:txBody>
      </p:sp>
      <p:sp>
        <p:nvSpPr>
          <p:cNvPr id="6" name="Content Placeholder 7"/>
          <p:cNvSpPr>
            <a:spLocks noGrp="1"/>
          </p:cNvSpPr>
          <p:nvPr>
            <p:ph sz="quarter" idx="1"/>
          </p:nvPr>
        </p:nvSpPr>
        <p:spPr>
          <a:xfrm>
            <a:off x="457200" y="1219200"/>
            <a:ext cx="8229600" cy="4495800"/>
          </a:xfrm>
        </p:spPr>
        <p:txBody>
          <a:bodyPr>
            <a:normAutofit fontScale="85000" lnSpcReduction="20000"/>
          </a:bodyPr>
          <a:lstStyle/>
          <a:p>
            <a:r>
              <a:rPr lang="el-GR" dirty="0" smtClean="0"/>
              <a:t>Όχι κενό </a:t>
            </a:r>
            <a:r>
              <a:rPr lang="en-US" dirty="0" smtClean="0"/>
              <a:t>Subject line</a:t>
            </a:r>
            <a:endParaRPr lang="el-GR" dirty="0" smtClean="0"/>
          </a:p>
          <a:p>
            <a:r>
              <a:rPr lang="en-US" dirty="0" smtClean="0"/>
              <a:t>Subject line </a:t>
            </a:r>
            <a:r>
              <a:rPr lang="el-GR" dirty="0" smtClean="0"/>
              <a:t>με σαφές περιεχόμενο</a:t>
            </a:r>
          </a:p>
          <a:p>
            <a:r>
              <a:rPr lang="el-GR" dirty="0" smtClean="0"/>
              <a:t>Όχι όλα κεφαλαία</a:t>
            </a:r>
          </a:p>
          <a:p>
            <a:r>
              <a:rPr lang="el-GR" dirty="0" smtClean="0"/>
              <a:t>Σύντομα μηνύματα</a:t>
            </a:r>
          </a:p>
          <a:p>
            <a:r>
              <a:rPr lang="el-GR" dirty="0" smtClean="0"/>
              <a:t>Όχι μεγάλα συνημμένα</a:t>
            </a:r>
          </a:p>
          <a:p>
            <a:r>
              <a:rPr lang="el-GR" dirty="0" smtClean="0"/>
              <a:t>Αποφυγή μορφοποιήσεων </a:t>
            </a:r>
          </a:p>
          <a:p>
            <a:r>
              <a:rPr lang="el-GR" dirty="0" smtClean="0"/>
              <a:t>Συμπερίληψη πολλών σιευθύνσεων στο </a:t>
            </a:r>
            <a:r>
              <a:rPr lang="en-US" dirty="0" smtClean="0"/>
              <a:t>To:</a:t>
            </a:r>
          </a:p>
          <a:p>
            <a:r>
              <a:rPr lang="el-GR" dirty="0" smtClean="0"/>
              <a:t>Έλεγχος για ορθογραφικά και γραμματικά λάθη</a:t>
            </a:r>
          </a:p>
          <a:p>
            <a:r>
              <a:rPr lang="el-GR" dirty="0" smtClean="0"/>
              <a:t>Αποφυγή αποστολής αρχείων </a:t>
            </a:r>
            <a:r>
              <a:rPr lang="en-US" dirty="0" smtClean="0"/>
              <a:t>Office (</a:t>
            </a:r>
            <a:r>
              <a:rPr lang="en-US" i="1" dirty="0" smtClean="0"/>
              <a:t>doc</a:t>
            </a:r>
            <a:r>
              <a:rPr lang="en-US" dirty="0" smtClean="0"/>
              <a:t>, </a:t>
            </a:r>
            <a:r>
              <a:rPr lang="en-US" i="1" dirty="0" err="1" smtClean="0"/>
              <a:t>xls</a:t>
            </a:r>
            <a:r>
              <a:rPr lang="en-US" dirty="0" smtClean="0"/>
              <a:t>, </a:t>
            </a:r>
            <a:r>
              <a:rPr lang="en-US" i="1" dirty="0" err="1" smtClean="0"/>
              <a:t>ppt</a:t>
            </a:r>
            <a:r>
              <a:rPr lang="en-US" dirty="0" smtClean="0"/>
              <a:t>)</a:t>
            </a:r>
          </a:p>
          <a:p>
            <a:pPr>
              <a:buNone/>
            </a:pPr>
            <a:endParaRPr lang="el-GR"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60</a:t>
            </a:fld>
            <a:endParaRPr lang="el-GR" dirty="0"/>
          </a:p>
        </p:txBody>
      </p:sp>
    </p:spTree>
    <p:extLst>
      <p:ext uri="{BB962C8B-B14F-4D97-AF65-F5344CB8AC3E}">
        <p14:creationId xmlns:p14="http://schemas.microsoft.com/office/powerpoint/2010/main" val="17223791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SPAM</a:t>
            </a:r>
            <a:endParaRPr lang="el-GR" dirty="0"/>
          </a:p>
        </p:txBody>
      </p:sp>
      <p:sp>
        <p:nvSpPr>
          <p:cNvPr id="5" name="Rectangle 3"/>
          <p:cNvSpPr txBox="1">
            <a:spLocks noChangeArrowheads="1"/>
          </p:cNvSpPr>
          <p:nvPr/>
        </p:nvSpPr>
        <p:spPr>
          <a:xfrm>
            <a:off x="457200" y="1219200"/>
            <a:ext cx="8229600" cy="322247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000" dirty="0" smtClean="0"/>
              <a:t>To SPAM </a:t>
            </a:r>
            <a:r>
              <a:rPr lang="el-GR" sz="2000" dirty="0" smtClean="0"/>
              <a:t>αναφέρεται στα αυτόκλητα ηλεκτρονικά μηνύματα τα οποία στέλνονται σε μεγάλες ποσότητες προκειμένου να διαφημίσουν προϊόντα και υπηρεσίες σε αποδέκτες οι οποίοι δεν το είχαν ζητήσει</a:t>
            </a:r>
          </a:p>
          <a:p>
            <a:pPr>
              <a:lnSpc>
                <a:spcPct val="80000"/>
              </a:lnSpc>
            </a:pPr>
            <a:r>
              <a:rPr lang="el-GR" sz="2000" dirty="0" smtClean="0"/>
              <a:t>Σε πολλές περιπτώσεις οι λίστες </a:t>
            </a:r>
            <a:r>
              <a:rPr lang="en-US" sz="2000" dirty="0" smtClean="0"/>
              <a:t>emails </a:t>
            </a:r>
            <a:r>
              <a:rPr lang="el-GR" sz="2000" dirty="0" smtClean="0"/>
              <a:t>που χρησιμοποιούν οι </a:t>
            </a:r>
            <a:r>
              <a:rPr lang="en-US" sz="2000" dirty="0" smtClean="0"/>
              <a:t>spammers </a:t>
            </a:r>
            <a:r>
              <a:rPr lang="el-GR" sz="2000" dirty="0" smtClean="0"/>
              <a:t>δημιουργούνται ψάχνοντας </a:t>
            </a:r>
            <a:r>
              <a:rPr lang="en-US" sz="2000" dirty="0" smtClean="0"/>
              <a:t>email </a:t>
            </a:r>
            <a:r>
              <a:rPr lang="el-GR" sz="2000" dirty="0" smtClean="0"/>
              <a:t>διευθύνσεις σε ιστοσελίδες, στο </a:t>
            </a:r>
            <a:r>
              <a:rPr lang="en-US" sz="2000" dirty="0" smtClean="0"/>
              <a:t>IRC, </a:t>
            </a:r>
            <a:r>
              <a:rPr lang="el-GR" sz="2000" dirty="0" smtClean="0"/>
              <a:t>σε </a:t>
            </a:r>
            <a:r>
              <a:rPr lang="en-US" sz="2000" dirty="0" smtClean="0"/>
              <a:t>newsgroups </a:t>
            </a:r>
            <a:r>
              <a:rPr lang="el-GR" sz="2000" dirty="0" smtClean="0"/>
              <a:t>και σε </a:t>
            </a:r>
            <a:r>
              <a:rPr lang="en-US" sz="2000" dirty="0" smtClean="0"/>
              <a:t>chat rooms</a:t>
            </a:r>
          </a:p>
          <a:p>
            <a:pPr>
              <a:lnSpc>
                <a:spcPct val="80000"/>
              </a:lnSpc>
            </a:pPr>
            <a:r>
              <a:rPr lang="el-GR" sz="2000" dirty="0" smtClean="0"/>
              <a:t>Λόγω του ότι το Internet είναι ένα δημόσιο δίκτυο η αντιμετώπιση του </a:t>
            </a:r>
            <a:r>
              <a:rPr lang="en-US" sz="2000" dirty="0" smtClean="0"/>
              <a:t>spam </a:t>
            </a:r>
            <a:r>
              <a:rPr lang="el-GR" sz="2000" dirty="0" smtClean="0"/>
              <a:t>χωρίς να θιχθεί ο φιλελεύθερος χαρακτήρας του είναι δύσκολος </a:t>
            </a:r>
          </a:p>
          <a:p>
            <a:pPr>
              <a:lnSpc>
                <a:spcPct val="80000"/>
              </a:lnSpc>
            </a:pPr>
            <a:r>
              <a:rPr lang="el-GR" sz="2000" dirty="0" smtClean="0"/>
              <a:t>Ωστόσο μπορούν να χρησιμοποιηθούν φίλτρα στα email προγράμματα τα οποία αφαιρούν τα περισσότερα </a:t>
            </a:r>
            <a:r>
              <a:rPr lang="el-GR" sz="2000" dirty="0" err="1" smtClean="0"/>
              <a:t>spam</a:t>
            </a:r>
            <a:r>
              <a:rPr lang="el-GR" sz="2000" dirty="0" smtClean="0"/>
              <a:t> </a:t>
            </a:r>
            <a:r>
              <a:rPr lang="en-US" sz="2000" dirty="0" smtClean="0"/>
              <a:t>emails</a:t>
            </a:r>
            <a:endParaRPr lang="el-GR" sz="2000" dirty="0" smtClean="0"/>
          </a:p>
        </p:txBody>
      </p:sp>
      <p:pic>
        <p:nvPicPr>
          <p:cNvPr id="7" name="Picture 4"/>
          <p:cNvPicPr>
            <a:picLocks noChangeAspect="1" noChangeArrowheads="1"/>
          </p:cNvPicPr>
          <p:nvPr/>
        </p:nvPicPr>
        <p:blipFill>
          <a:blip r:embed="rId3" cstate="print"/>
          <a:srcRect/>
          <a:stretch>
            <a:fillRect/>
          </a:stretch>
        </p:blipFill>
        <p:spPr bwMode="auto">
          <a:xfrm>
            <a:off x="6300192" y="4009628"/>
            <a:ext cx="2095500" cy="1600200"/>
          </a:xfrm>
          <a:prstGeom prst="rect">
            <a:avLst/>
          </a:prstGeom>
          <a:noFill/>
          <a:ln w="9525">
            <a:noFill/>
            <a:miter lim="800000"/>
            <a:headEnd/>
            <a:tailEnd/>
          </a:ln>
        </p:spPr>
      </p:pic>
      <p:sp>
        <p:nvSpPr>
          <p:cNvPr id="8" name="TextBox 7"/>
          <p:cNvSpPr txBox="1"/>
          <p:nvPr/>
        </p:nvSpPr>
        <p:spPr>
          <a:xfrm>
            <a:off x="1187624" y="4585692"/>
            <a:ext cx="453650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“Two years from now, spam will be solved” </a:t>
            </a:r>
          </a:p>
          <a:p>
            <a:pPr algn="r"/>
            <a:r>
              <a:rPr lang="en-US" dirty="0" smtClean="0"/>
              <a:t>Bill Gates - 2004</a:t>
            </a:r>
            <a:endParaRPr lang="el-GR"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61</a:t>
            </a:fld>
            <a:endParaRPr lang="el-GR" dirty="0"/>
          </a:p>
        </p:txBody>
      </p:sp>
    </p:spTree>
    <p:extLst>
      <p:ext uri="{BB962C8B-B14F-4D97-AF65-F5344CB8AC3E}">
        <p14:creationId xmlns:p14="http://schemas.microsoft.com/office/powerpoint/2010/main" val="31937847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fontScale="90000"/>
          </a:bodyPr>
          <a:lstStyle/>
          <a:p>
            <a:r>
              <a:rPr lang="el-GR" dirty="0"/>
              <a:t>Πρωτόκολλο μεταφοράς αρχείων</a:t>
            </a:r>
            <a:r>
              <a:rPr lang="en-US" dirty="0"/>
              <a:t> (FTP)</a:t>
            </a:r>
            <a:endParaRPr lang="el-GR" dirty="0"/>
          </a:p>
        </p:txBody>
      </p:sp>
      <p:sp>
        <p:nvSpPr>
          <p:cNvPr id="6" name="Content Placeholder 2"/>
          <p:cNvSpPr>
            <a:spLocks noGrp="1"/>
          </p:cNvSpPr>
          <p:nvPr>
            <p:ph sz="quarter" idx="1"/>
          </p:nvPr>
        </p:nvSpPr>
        <p:spPr>
          <a:xfrm>
            <a:off x="457200" y="1219200"/>
            <a:ext cx="4114800" cy="4230588"/>
          </a:xfrm>
        </p:spPr>
        <p:txBody>
          <a:bodyPr/>
          <a:lstStyle/>
          <a:p>
            <a:pPr eaLnBrk="1" hangingPunct="1">
              <a:lnSpc>
                <a:spcPct val="80000"/>
              </a:lnSpc>
            </a:pPr>
            <a:r>
              <a:rPr lang="en-US" sz="2000" dirty="0" smtClean="0"/>
              <a:t>FTP = File Transfer Protocol</a:t>
            </a:r>
            <a:endParaRPr lang="el-GR" sz="2000" dirty="0" smtClean="0"/>
          </a:p>
          <a:p>
            <a:pPr eaLnBrk="1" hangingPunct="1">
              <a:lnSpc>
                <a:spcPct val="80000"/>
              </a:lnSpc>
            </a:pPr>
            <a:r>
              <a:rPr lang="el-GR" sz="2000" dirty="0" smtClean="0"/>
              <a:t>Το</a:t>
            </a:r>
            <a:r>
              <a:rPr lang="en-US" sz="2000" dirty="0" smtClean="0"/>
              <a:t> FTP </a:t>
            </a:r>
            <a:r>
              <a:rPr lang="el-GR" sz="2000" dirty="0" smtClean="0"/>
              <a:t>επιτρέπει την μεταφορά αρχείων από ένα Η/Υ του διαδικτύου σε έναν άλλο</a:t>
            </a:r>
          </a:p>
          <a:p>
            <a:pPr eaLnBrk="1" hangingPunct="1">
              <a:lnSpc>
                <a:spcPct val="80000"/>
              </a:lnSpc>
            </a:pPr>
            <a:r>
              <a:rPr lang="el-GR" sz="2000" dirty="0" smtClean="0"/>
              <a:t>Επιλύει προβλήματα που έχουν να κάνουν με την πιθανή διαφορετική κωδικοποίηση που χρησιμοποιεί το κάθε μηχάνημα, εντοπίζει τυχόν σφάλματα μετάδοσης και καθιστά δυνατή την επαναμετάδοση προκειμένου να διορθώσει αυτόματα τα κατεστραμμένα πακέτα πληροφοριών</a:t>
            </a:r>
          </a:p>
        </p:txBody>
      </p:sp>
      <p:sp>
        <p:nvSpPr>
          <p:cNvPr id="9" name="Content Placeholder 3"/>
          <p:cNvSpPr txBox="1">
            <a:spLocks/>
          </p:cNvSpPr>
          <p:nvPr/>
        </p:nvSpPr>
        <p:spPr>
          <a:xfrm>
            <a:off x="4632198" y="1216152"/>
            <a:ext cx="4404298" cy="44496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2000" dirty="0" smtClean="0"/>
              <a:t>Το </a:t>
            </a:r>
            <a:r>
              <a:rPr lang="en-US" sz="2000" dirty="0" smtClean="0"/>
              <a:t>FTP </a:t>
            </a:r>
            <a:r>
              <a:rPr lang="el-GR" sz="2000" dirty="0" smtClean="0"/>
              <a:t>εγκαθιδρύει δύο συνδέσεις ανάμεσα στους επικοινωνούντες υπολογιστές μια για την μεταφορά δεδομένων και μια για πληροφορίες ελέγχου (έναρξη μεταφοράς,…). Η σύνδεση ελέγχου είναι ενεργή καθ' όλη την συνεδρία </a:t>
            </a:r>
            <a:r>
              <a:rPr lang="en-US" sz="2000" dirty="0" smtClean="0"/>
              <a:t>FTP </a:t>
            </a:r>
            <a:r>
              <a:rPr lang="el-GR" sz="2000" dirty="0" smtClean="0"/>
              <a:t>ενώ η σύνδεση δεδομένων είναι ανοικτή μόνο όταν υπάρχουν δεδομένα προς μεταφορά</a:t>
            </a:r>
          </a:p>
          <a:p>
            <a:pPr>
              <a:lnSpc>
                <a:spcPct val="80000"/>
              </a:lnSpc>
            </a:pPr>
            <a:r>
              <a:rPr lang="el-GR" sz="2000" dirty="0" smtClean="0"/>
              <a:t>Ανώνυμο </a:t>
            </a:r>
            <a:r>
              <a:rPr lang="en-US" sz="2000" dirty="0" smtClean="0"/>
              <a:t>(a</a:t>
            </a:r>
            <a:r>
              <a:rPr lang="el-GR" sz="2000" dirty="0" err="1" smtClean="0"/>
              <a:t>nonymous</a:t>
            </a:r>
            <a:r>
              <a:rPr lang="en-US" sz="2000" dirty="0" smtClean="0"/>
              <a:t>)</a:t>
            </a:r>
            <a:r>
              <a:rPr lang="el-GR" sz="2000" dirty="0" smtClean="0"/>
              <a:t> FTP είναι η μεταφορά αρχείων μεταξύ τοποθεσιών που δεν απαιτούν οι χρήστες να αναγνωρίζονται με κωδικό και διαδικασία σύνδεσης (</a:t>
            </a:r>
            <a:r>
              <a:rPr lang="en-US" sz="2000" dirty="0" smtClean="0"/>
              <a:t>log in</a:t>
            </a:r>
            <a:r>
              <a:rPr lang="el-GR" sz="2000" dirty="0" smtClean="0"/>
              <a:t>). Το ανώνυμο FTP δεν είναι ασφαλές επειδή όλοι οι χρήστες του </a:t>
            </a:r>
            <a:r>
              <a:rPr lang="en-US" sz="2000" dirty="0" smtClean="0"/>
              <a:t>Internet </a:t>
            </a:r>
            <a:r>
              <a:rPr lang="el-GR" sz="2000" dirty="0" smtClean="0"/>
              <a:t>έχουν πρόσβαση στα δεδομένα</a:t>
            </a:r>
          </a:p>
          <a:p>
            <a:endParaRPr lang="el-GR" sz="20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62</a:t>
            </a:fld>
            <a:endParaRPr lang="el-GR" dirty="0"/>
          </a:p>
        </p:txBody>
      </p:sp>
    </p:spTree>
    <p:extLst>
      <p:ext uri="{BB962C8B-B14F-4D97-AF65-F5344CB8AC3E}">
        <p14:creationId xmlns:p14="http://schemas.microsoft.com/office/powerpoint/2010/main" val="37676706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Απομακρυσμένη σύνδεση </a:t>
            </a:r>
            <a:r>
              <a:rPr lang="en-US" dirty="0"/>
              <a:t>TELNET</a:t>
            </a:r>
            <a:endParaRPr lang="el-GR" dirty="0"/>
          </a:p>
        </p:txBody>
      </p:sp>
      <p:sp>
        <p:nvSpPr>
          <p:cNvPr id="7" name="Content Placeholder 2"/>
          <p:cNvSpPr>
            <a:spLocks noGrp="1"/>
          </p:cNvSpPr>
          <p:nvPr>
            <p:ph sz="quarter" idx="1"/>
          </p:nvPr>
        </p:nvSpPr>
        <p:spPr>
          <a:xfrm>
            <a:off x="457200" y="1219200"/>
            <a:ext cx="4546848" cy="4382030"/>
          </a:xfrm>
        </p:spPr>
        <p:txBody>
          <a:bodyPr>
            <a:normAutofit/>
          </a:bodyPr>
          <a:lstStyle/>
          <a:p>
            <a:pPr eaLnBrk="1" hangingPunct="1">
              <a:lnSpc>
                <a:spcPct val="80000"/>
              </a:lnSpc>
            </a:pPr>
            <a:r>
              <a:rPr lang="en-US" sz="2000" dirty="0" smtClean="0"/>
              <a:t>To TELNET </a:t>
            </a:r>
            <a:r>
              <a:rPr lang="el-GR" sz="2000" dirty="0" smtClean="0"/>
              <a:t>(</a:t>
            </a:r>
            <a:r>
              <a:rPr lang="en-US" sz="2000" dirty="0" smtClean="0"/>
              <a:t>Terminal </a:t>
            </a:r>
            <a:r>
              <a:rPr lang="en-US" sz="2000" dirty="0" err="1" smtClean="0"/>
              <a:t>NETwork</a:t>
            </a:r>
            <a:r>
              <a:rPr lang="el-GR" sz="2000" dirty="0" smtClean="0"/>
              <a:t>)</a:t>
            </a:r>
            <a:r>
              <a:rPr lang="en-US" sz="2000" dirty="0" smtClean="0"/>
              <a:t> </a:t>
            </a:r>
            <a:r>
              <a:rPr lang="el-GR" sz="2000" dirty="0" smtClean="0"/>
              <a:t>είναι ένα πρόγραμμα πελάτη διακομιστή γενικής χρήσης το οποίο επιτρέπει σε ένα χρήστη να εκτελεί κάποιο πρόγραμμα εφαρμογής σε ένα απομακρυσμένο Η/Υ σαν να βρισκόταν σε αυτόν το Η/Υ τοπικά</a:t>
            </a:r>
          </a:p>
          <a:p>
            <a:pPr eaLnBrk="1" hangingPunct="1">
              <a:lnSpc>
                <a:spcPct val="80000"/>
              </a:lnSpc>
            </a:pPr>
            <a:r>
              <a:rPr lang="el-GR" sz="2000" dirty="0" smtClean="0"/>
              <a:t>Η διαδικασία απομακρυσμένης πρόσβασης στον Η/Υ ονομάζεται </a:t>
            </a:r>
            <a:r>
              <a:rPr lang="en-US" sz="2000" dirty="0" smtClean="0"/>
              <a:t>remote login</a:t>
            </a:r>
          </a:p>
          <a:p>
            <a:pPr eaLnBrk="1" hangingPunct="1">
              <a:lnSpc>
                <a:spcPct val="80000"/>
              </a:lnSpc>
            </a:pPr>
            <a:r>
              <a:rPr lang="el-GR" sz="2000" dirty="0" smtClean="0"/>
              <a:t>Αυτό που βλέπει ο χρήστης στην οθόνη του είναι μια οθόνη τερματικού την οποία μπορεί να χρησιμοποιήσει προκειμένου να εισάγει εντολές τις οποίες πρόκειται να εκτελέσει το απομακρυσμένο σύστημα</a:t>
            </a:r>
            <a:endParaRPr lang="el-GR" sz="2000" dirty="0"/>
          </a:p>
        </p:txBody>
      </p:sp>
      <p:pic>
        <p:nvPicPr>
          <p:cNvPr id="8" name="Picture 5"/>
          <p:cNvPicPr>
            <a:picLocks noChangeAspect="1" noChangeArrowheads="1"/>
          </p:cNvPicPr>
          <p:nvPr/>
        </p:nvPicPr>
        <p:blipFill>
          <a:blip r:embed="rId3" cstate="print"/>
          <a:srcRect/>
          <a:stretch>
            <a:fillRect/>
          </a:stretch>
        </p:blipFill>
        <p:spPr>
          <a:xfrm>
            <a:off x="4572000" y="2281436"/>
            <a:ext cx="4486569" cy="1440160"/>
          </a:xfrm>
          <a:prstGeom prst="rect">
            <a:avLst/>
          </a:prstGeom>
          <a:noFill/>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63</a:t>
            </a:fld>
            <a:endParaRPr lang="el-GR" dirty="0"/>
          </a:p>
        </p:txBody>
      </p:sp>
    </p:spTree>
    <p:extLst>
      <p:ext uri="{BB962C8B-B14F-4D97-AF65-F5344CB8AC3E}">
        <p14:creationId xmlns:p14="http://schemas.microsoft.com/office/powerpoint/2010/main" val="41597540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Παγκόσμιος ιστός </a:t>
            </a:r>
            <a:r>
              <a:rPr lang="en-US" dirty="0"/>
              <a:t>WWW</a:t>
            </a:r>
            <a:endParaRPr lang="el-GR" dirty="0"/>
          </a:p>
        </p:txBody>
      </p:sp>
      <p:sp>
        <p:nvSpPr>
          <p:cNvPr id="6" name="Content Placeholder 2"/>
          <p:cNvSpPr>
            <a:spLocks noGrp="1"/>
          </p:cNvSpPr>
          <p:nvPr>
            <p:ph sz="quarter" idx="1"/>
          </p:nvPr>
        </p:nvSpPr>
        <p:spPr>
          <a:xfrm>
            <a:off x="457200" y="1219200"/>
            <a:ext cx="4174998" cy="4304604"/>
          </a:xfrm>
        </p:spPr>
        <p:txBody>
          <a:bodyPr/>
          <a:lstStyle/>
          <a:p>
            <a:pPr eaLnBrk="1" hangingPunct="1">
              <a:lnSpc>
                <a:spcPct val="80000"/>
              </a:lnSpc>
            </a:pPr>
            <a:r>
              <a:rPr lang="el-GR" sz="1800" b="1" dirty="0" smtClean="0"/>
              <a:t>Κατανεμημένος τρόπος αποθήκευσης των πληροφοριών</a:t>
            </a:r>
            <a:r>
              <a:rPr lang="el-GR" sz="1800" dirty="0" smtClean="0"/>
              <a:t>: Αντί όλες οι πληροφορίες να φιλοξενούνται σε ένα σημείο ο κάτοχος της πληροφορίας την αποθηκεύει στα δικά του υπολογιστικά συστήματα και την κάνει διαθέσιμη στους άλλους μέσω του </a:t>
            </a:r>
            <a:r>
              <a:rPr lang="en-US" sz="1800" dirty="0" smtClean="0"/>
              <a:t>Internet</a:t>
            </a:r>
          </a:p>
          <a:p>
            <a:pPr eaLnBrk="1" hangingPunct="1">
              <a:lnSpc>
                <a:spcPct val="80000"/>
              </a:lnSpc>
            </a:pPr>
            <a:r>
              <a:rPr lang="el-GR" sz="1800" b="1" dirty="0" smtClean="0"/>
              <a:t>Υπερκείμενο</a:t>
            </a:r>
            <a:r>
              <a:rPr lang="el-GR" sz="1800" dirty="0" smtClean="0"/>
              <a:t>: Πρόκειται για έγγραφα που περιέχουν λέξεις, φράσεις και εικόνες οι οποίες συνδέονται με άλλα έγγραφα που μπορούν να περιέχουν κείμενο ήχο και βίντεο</a:t>
            </a:r>
          </a:p>
          <a:p>
            <a:pPr eaLnBrk="1" hangingPunct="1">
              <a:lnSpc>
                <a:spcPct val="80000"/>
              </a:lnSpc>
            </a:pPr>
            <a:r>
              <a:rPr lang="en-US" sz="1800" dirty="0" smtClean="0"/>
              <a:t>Home page: </a:t>
            </a:r>
            <a:r>
              <a:rPr lang="el-GR" sz="1800" dirty="0" smtClean="0"/>
              <a:t>Είναι η αρχική σελίδα από ένα δικτυακό τόπο που έχει αναπτύξει ένας οργανισμός, μια επιχείρηση ή ένας μεμονωμένος χρήστης</a:t>
            </a:r>
            <a:endParaRPr lang="el-GR" sz="1800" dirty="0"/>
          </a:p>
        </p:txBody>
      </p:sp>
      <p:sp>
        <p:nvSpPr>
          <p:cNvPr id="9" name="Content Placeholder 3"/>
          <p:cNvSpPr txBox="1">
            <a:spLocks/>
          </p:cNvSpPr>
          <p:nvPr/>
        </p:nvSpPr>
        <p:spPr>
          <a:xfrm>
            <a:off x="4632198" y="1216152"/>
            <a:ext cx="4188274" cy="25774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1600" dirty="0" smtClean="0"/>
              <a:t>HTTP (</a:t>
            </a:r>
            <a:r>
              <a:rPr lang="en-US" sz="1600" dirty="0" err="1" smtClean="0"/>
              <a:t>HyperText</a:t>
            </a:r>
            <a:r>
              <a:rPr lang="en-US" sz="1600" dirty="0" smtClean="0"/>
              <a:t> Transfer Protocol)</a:t>
            </a:r>
            <a:r>
              <a:rPr lang="el-GR" sz="1600" dirty="0" smtClean="0"/>
              <a:t>. Χρησιμοποιείται για την προσπέλαση και την μεταφορά εγγράφων του παγκόσμιου ιστού (</a:t>
            </a:r>
            <a:r>
              <a:rPr lang="en-US" sz="1600" dirty="0" smtClean="0"/>
              <a:t>World Wide Web</a:t>
            </a:r>
            <a:r>
              <a:rPr lang="el-GR" sz="1600" dirty="0" smtClean="0"/>
              <a:t>)</a:t>
            </a:r>
            <a:r>
              <a:rPr lang="en-US" sz="1600" dirty="0" smtClean="0"/>
              <a:t>. </a:t>
            </a:r>
            <a:r>
              <a:rPr lang="el-GR" sz="1600" dirty="0" smtClean="0"/>
              <a:t>Είναι ειδικά σχεδιασμένο για την μεταφορά εγγράφων υπερκειμένου</a:t>
            </a:r>
          </a:p>
          <a:p>
            <a:pPr>
              <a:lnSpc>
                <a:spcPct val="80000"/>
              </a:lnSpc>
            </a:pPr>
            <a:r>
              <a:rPr lang="el-GR" sz="1600" dirty="0" smtClean="0"/>
              <a:t>Όλες οι ιστοσελίδες του διαδικτύου ξεκινάνε με το </a:t>
            </a:r>
            <a:r>
              <a:rPr lang="en-US" sz="1600" dirty="0" smtClean="0"/>
              <a:t>http:// </a:t>
            </a:r>
            <a:r>
              <a:rPr lang="el-GR" sz="1600" dirty="0" smtClean="0"/>
              <a:t>διότι αυτό είναι το πρωτόκολλο το οποίο ακολουθούν οι διακομιστές </a:t>
            </a:r>
            <a:r>
              <a:rPr lang="en-US" sz="1600" dirty="0" smtClean="0"/>
              <a:t>web</a:t>
            </a:r>
            <a:r>
              <a:rPr lang="el-GR" sz="1600" dirty="0" smtClean="0"/>
              <a:t> και οι </a:t>
            </a:r>
            <a:r>
              <a:rPr lang="el-GR" sz="1600" dirty="0" err="1" smtClean="0"/>
              <a:t>φυλλομετρητές</a:t>
            </a:r>
            <a:r>
              <a:rPr lang="el-GR" sz="1600" dirty="0" smtClean="0"/>
              <a:t> ως πελάτες προκειμένου να επικοινωνήσουν και να μεταφέρουν τις ιστοσελίδες</a:t>
            </a:r>
          </a:p>
        </p:txBody>
      </p:sp>
      <p:pic>
        <p:nvPicPr>
          <p:cNvPr id="10" name="Picture 4"/>
          <p:cNvPicPr>
            <a:picLocks noChangeAspect="1" noChangeArrowheads="1"/>
          </p:cNvPicPr>
          <p:nvPr/>
        </p:nvPicPr>
        <p:blipFill>
          <a:blip r:embed="rId3" cstate="print"/>
          <a:srcRect/>
          <a:stretch>
            <a:fillRect/>
          </a:stretch>
        </p:blipFill>
        <p:spPr bwMode="auto">
          <a:xfrm>
            <a:off x="5718136" y="3793604"/>
            <a:ext cx="2016398" cy="1730200"/>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64</a:t>
            </a:fld>
            <a:endParaRPr lang="el-GR" dirty="0"/>
          </a:p>
        </p:txBody>
      </p:sp>
    </p:spTree>
    <p:extLst>
      <p:ext uri="{BB962C8B-B14F-4D97-AF65-F5344CB8AC3E}">
        <p14:creationId xmlns:p14="http://schemas.microsoft.com/office/powerpoint/2010/main" val="32501482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Τύποι εγγράφων στο </a:t>
            </a:r>
            <a:r>
              <a:rPr lang="en-US" dirty="0" smtClean="0"/>
              <a:t>Internet</a:t>
            </a:r>
            <a:r>
              <a:rPr lang="el-GR" baseline="-25000" dirty="0" smtClean="0"/>
              <a:t>1/2</a:t>
            </a:r>
            <a:endParaRPr lang="el-GR" baseline="-25000" dirty="0"/>
          </a:p>
        </p:txBody>
      </p:sp>
      <p:sp>
        <p:nvSpPr>
          <p:cNvPr id="7" name="Text Placeholder 4"/>
          <p:cNvSpPr txBox="1">
            <a:spLocks/>
          </p:cNvSpPr>
          <p:nvPr/>
        </p:nvSpPr>
        <p:spPr>
          <a:xfrm>
            <a:off x="457200" y="1285875"/>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Στατικά έγγραφα</a:t>
            </a:r>
            <a:r>
              <a:rPr lang="en-US" sz="2400" b="1" dirty="0" smtClean="0"/>
              <a:t>.</a:t>
            </a:r>
            <a:endParaRPr lang="el-GR" sz="2400" b="1" dirty="0"/>
          </a:p>
        </p:txBody>
      </p:sp>
      <p:sp>
        <p:nvSpPr>
          <p:cNvPr id="8" name="Text Placeholder 6"/>
          <p:cNvSpPr txBox="1">
            <a:spLocks/>
          </p:cNvSpPr>
          <p:nvPr/>
        </p:nvSpPr>
        <p:spPr>
          <a:xfrm>
            <a:off x="4648200" y="1295400"/>
            <a:ext cx="4041775" cy="68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t>Δυναμικά έγγραφα</a:t>
            </a:r>
            <a:endParaRPr lang="el-GR" sz="2400" b="1" dirty="0"/>
          </a:p>
        </p:txBody>
      </p:sp>
      <p:sp>
        <p:nvSpPr>
          <p:cNvPr id="11" name="Content Placeholder 5"/>
          <p:cNvSpPr>
            <a:spLocks noGrp="1"/>
          </p:cNvSpPr>
          <p:nvPr>
            <p:ph sz="quarter" idx="4294967295"/>
          </p:nvPr>
        </p:nvSpPr>
        <p:spPr>
          <a:xfrm>
            <a:off x="533400" y="1777380"/>
            <a:ext cx="4038600" cy="4038600"/>
          </a:xfrm>
          <a:prstGeom prst="rect">
            <a:avLst/>
          </a:prstGeom>
        </p:spPr>
        <p:txBody>
          <a:bodyPr/>
          <a:lstStyle/>
          <a:p>
            <a:r>
              <a:rPr lang="el-GR" sz="2000" dirty="0" smtClean="0"/>
              <a:t>Έχουν σταθερό περιεχόμενο το οποίο δεν εξαρτάται από τον τρόπο με τον οποίο αλληλεπιδρά μαζί του ο χρήστης. Τα στατικά έγγραφα είναι γραμμένα στην γλώσσα </a:t>
            </a:r>
            <a:r>
              <a:rPr lang="en-US" sz="2000" dirty="0" smtClean="0"/>
              <a:t>HTML</a:t>
            </a:r>
            <a:endParaRPr lang="el-GR" sz="2000" dirty="0" smtClean="0"/>
          </a:p>
          <a:p>
            <a:endParaRPr lang="el-GR" sz="2000" dirty="0"/>
          </a:p>
        </p:txBody>
      </p:sp>
      <p:sp>
        <p:nvSpPr>
          <p:cNvPr id="12" name="Content Placeholder 7"/>
          <p:cNvSpPr>
            <a:spLocks noGrp="1"/>
          </p:cNvSpPr>
          <p:nvPr>
            <p:ph sz="quarter" idx="4294967295"/>
          </p:nvPr>
        </p:nvSpPr>
        <p:spPr>
          <a:xfrm>
            <a:off x="4722812" y="1777380"/>
            <a:ext cx="4038600" cy="4038600"/>
          </a:xfrm>
          <a:prstGeom prst="rect">
            <a:avLst/>
          </a:prstGeom>
        </p:spPr>
        <p:txBody>
          <a:bodyPr/>
          <a:lstStyle/>
          <a:p>
            <a:r>
              <a:rPr lang="el-GR" sz="2000" dirty="0" smtClean="0"/>
              <a:t>Είναι προγράμματα τα οποία βρίσκονται στον διακομιστή. Ο χρήστης μέσω του φυλλομετρητή ζητά την εκτέλεση των προγραμμάτων τα οποία εκτελούνται στον  διακομιστή και στέλνουν στον διακομιστή το αποτέλεσμα της εκτέλεσής τους με την μορφή </a:t>
            </a:r>
            <a:r>
              <a:rPr lang="en-US" sz="2000" dirty="0" smtClean="0"/>
              <a:t>HTML </a:t>
            </a:r>
            <a:r>
              <a:rPr lang="el-GR" sz="2000" dirty="0" smtClean="0"/>
              <a:t>κειμένου</a:t>
            </a:r>
            <a:endParaRPr lang="el-GR" sz="20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65</a:t>
            </a:fld>
            <a:endParaRPr lang="el-GR" dirty="0"/>
          </a:p>
        </p:txBody>
      </p:sp>
    </p:spTree>
    <p:extLst>
      <p:ext uri="{BB962C8B-B14F-4D97-AF65-F5344CB8AC3E}">
        <p14:creationId xmlns:p14="http://schemas.microsoft.com/office/powerpoint/2010/main" val="12821520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Τύποι εγγράφων στο </a:t>
            </a:r>
            <a:r>
              <a:rPr lang="en-US" dirty="0" smtClean="0"/>
              <a:t>Internet</a:t>
            </a:r>
            <a:r>
              <a:rPr lang="en-US" baseline="-25000" dirty="0" smtClean="0"/>
              <a:t>2</a:t>
            </a:r>
            <a:r>
              <a:rPr lang="el-GR" baseline="-25000" dirty="0" smtClean="0"/>
              <a:t>/2</a:t>
            </a:r>
            <a:endParaRPr lang="el-GR" baseline="-25000" dirty="0"/>
          </a:p>
        </p:txBody>
      </p:sp>
      <p:sp>
        <p:nvSpPr>
          <p:cNvPr id="3" name="Text Placeholder 4"/>
          <p:cNvSpPr txBox="1">
            <a:spLocks/>
          </p:cNvSpPr>
          <p:nvPr/>
        </p:nvSpPr>
        <p:spPr>
          <a:xfrm>
            <a:off x="457200" y="1285875"/>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smtClean="0"/>
              <a:t>Ενεργά έγγραφα</a:t>
            </a:r>
            <a:r>
              <a:rPr lang="en-US" sz="2800" b="1" smtClean="0"/>
              <a:t>.</a:t>
            </a:r>
            <a:endParaRPr lang="el-GR" sz="2800" b="1" dirty="0"/>
          </a:p>
        </p:txBody>
      </p:sp>
      <p:sp>
        <p:nvSpPr>
          <p:cNvPr id="4" name="Content Placeholder 5"/>
          <p:cNvSpPr>
            <a:spLocks noGrp="1"/>
          </p:cNvSpPr>
          <p:nvPr>
            <p:ph sz="quarter" idx="4294967295"/>
          </p:nvPr>
        </p:nvSpPr>
        <p:spPr>
          <a:xfrm>
            <a:off x="457200" y="1849388"/>
            <a:ext cx="4038600" cy="4038600"/>
          </a:xfrm>
          <a:prstGeom prst="rect">
            <a:avLst/>
          </a:prstGeom>
        </p:spPr>
        <p:txBody>
          <a:bodyPr/>
          <a:lstStyle/>
          <a:p>
            <a:r>
              <a:rPr lang="el-GR" sz="2000" dirty="0" smtClean="0"/>
              <a:t>Είναι προγράμματα τα οποία εκτελούνται στην πλευρά του φυλλομετρητή. Παράδειγμα γλώσσας η οποία επιτρέπει την σύνταξη ενεργών εγγράφων είναι η </a:t>
            </a:r>
            <a:r>
              <a:rPr lang="en-US" sz="2000" dirty="0" smtClean="0"/>
              <a:t>JAVA</a:t>
            </a:r>
            <a:endParaRPr lang="el-GR" sz="2000" dirty="0"/>
          </a:p>
        </p:txBody>
      </p:sp>
      <p:pic>
        <p:nvPicPr>
          <p:cNvPr id="5" name="Picture 8"/>
          <p:cNvPicPr>
            <a:picLocks noGrp="1" noChangeAspect="1" noChangeArrowheads="1"/>
          </p:cNvPicPr>
          <p:nvPr>
            <p:ph sz="quarter" idx="4294967295"/>
          </p:nvPr>
        </p:nvPicPr>
        <p:blipFill>
          <a:blip r:embed="rId3" cstate="print"/>
          <a:srcRect/>
          <a:stretch>
            <a:fillRect/>
          </a:stretch>
        </p:blipFill>
        <p:spPr>
          <a:xfrm>
            <a:off x="4716016" y="1841376"/>
            <a:ext cx="4038600" cy="231990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66</a:t>
            </a:fld>
            <a:endParaRPr lang="el-GR" dirty="0"/>
          </a:p>
        </p:txBody>
      </p:sp>
    </p:spTree>
    <p:extLst>
      <p:ext uri="{BB962C8B-B14F-4D97-AF65-F5344CB8AC3E}">
        <p14:creationId xmlns:p14="http://schemas.microsoft.com/office/powerpoint/2010/main" val="2732062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Τύποι εγγράφων στο </a:t>
            </a:r>
            <a:r>
              <a:rPr lang="en-US" dirty="0" smtClean="0"/>
              <a:t>Internet</a:t>
            </a:r>
            <a:r>
              <a:rPr lang="en-US" baseline="-25000" dirty="0" smtClean="0"/>
              <a:t>2</a:t>
            </a:r>
            <a:r>
              <a:rPr lang="el-GR" baseline="-25000" dirty="0" smtClean="0"/>
              <a:t>/2</a:t>
            </a:r>
            <a:endParaRPr lang="el-GR" baseline="-25000" dirty="0"/>
          </a:p>
        </p:txBody>
      </p:sp>
      <p:sp>
        <p:nvSpPr>
          <p:cNvPr id="3" name="Text Placeholder 4"/>
          <p:cNvSpPr txBox="1">
            <a:spLocks/>
          </p:cNvSpPr>
          <p:nvPr/>
        </p:nvSpPr>
        <p:spPr>
          <a:xfrm>
            <a:off x="457200" y="1285875"/>
            <a:ext cx="4040188" cy="685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b="1" dirty="0" smtClean="0"/>
              <a:t>Ενεργά έγγραφα</a:t>
            </a:r>
            <a:r>
              <a:rPr lang="en-US" sz="2800" b="1" dirty="0" smtClean="0"/>
              <a:t>.</a:t>
            </a:r>
            <a:endParaRPr lang="el-GR" sz="2800" b="1" dirty="0"/>
          </a:p>
        </p:txBody>
      </p:sp>
      <p:sp>
        <p:nvSpPr>
          <p:cNvPr id="4" name="Content Placeholder 5"/>
          <p:cNvSpPr>
            <a:spLocks noGrp="1"/>
          </p:cNvSpPr>
          <p:nvPr>
            <p:ph sz="quarter" idx="4294967295"/>
          </p:nvPr>
        </p:nvSpPr>
        <p:spPr>
          <a:xfrm>
            <a:off x="447543" y="1841954"/>
            <a:ext cx="4038600" cy="2887754"/>
          </a:xfrm>
          <a:prstGeom prst="rect">
            <a:avLst/>
          </a:prstGeom>
        </p:spPr>
        <p:txBody>
          <a:bodyPr>
            <a:normAutofit/>
          </a:bodyPr>
          <a:lstStyle/>
          <a:p>
            <a:r>
              <a:rPr lang="el-GR" sz="2400" dirty="0" smtClean="0"/>
              <a:t>Είναι προγράμματα τα οποία εκτελούνται στην πλευρά του φυλλομετρητή. </a:t>
            </a:r>
            <a:endParaRPr lang="en-US" sz="2400" dirty="0" smtClean="0"/>
          </a:p>
          <a:p>
            <a:r>
              <a:rPr lang="el-GR" sz="2400" dirty="0" smtClean="0"/>
              <a:t>Παράδειγμα γλώσσας η οποία επιτρέπει την σύνταξη ενεργών εγγράφων είναι η </a:t>
            </a:r>
            <a:r>
              <a:rPr lang="en-US" sz="2400" dirty="0" smtClean="0"/>
              <a:t>JAVA</a:t>
            </a:r>
            <a:endParaRPr lang="el-GR" sz="2400" dirty="0"/>
          </a:p>
        </p:txBody>
      </p:sp>
      <p:pic>
        <p:nvPicPr>
          <p:cNvPr id="5" name="Picture 8"/>
          <p:cNvPicPr>
            <a:picLocks noGrp="1" noChangeAspect="1" noChangeArrowheads="1"/>
          </p:cNvPicPr>
          <p:nvPr>
            <p:ph sz="quarter" idx="4294967295"/>
          </p:nvPr>
        </p:nvPicPr>
        <p:blipFill>
          <a:blip r:embed="rId3" cstate="print"/>
          <a:srcRect/>
          <a:stretch>
            <a:fillRect/>
          </a:stretch>
        </p:blipFill>
        <p:spPr>
          <a:xfrm>
            <a:off x="4644008" y="1815480"/>
            <a:ext cx="4324257" cy="2484000"/>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67</a:t>
            </a:fld>
            <a:endParaRPr lang="el-GR" dirty="0"/>
          </a:p>
        </p:txBody>
      </p:sp>
    </p:spTree>
    <p:extLst>
      <p:ext uri="{BB962C8B-B14F-4D97-AF65-F5344CB8AC3E}">
        <p14:creationId xmlns:p14="http://schemas.microsoft.com/office/powerpoint/2010/main" val="10494309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Μηχανές Αναζήτησης</a:t>
            </a:r>
            <a:endParaRPr lang="el-GR" baseline="-25000" dirty="0"/>
          </a:p>
        </p:txBody>
      </p:sp>
      <p:sp>
        <p:nvSpPr>
          <p:cNvPr id="6" name="Rectangle 3"/>
          <p:cNvSpPr txBox="1">
            <a:spLocks noChangeArrowheads="1"/>
          </p:cNvSpPr>
          <p:nvPr/>
        </p:nvSpPr>
        <p:spPr>
          <a:xfrm>
            <a:off x="248511" y="1214782"/>
            <a:ext cx="3168650" cy="287972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l-GR" sz="1600" b="1" dirty="0" smtClean="0"/>
              <a:t>Σημαντικότερες μηχανές αναζήτησης</a:t>
            </a:r>
            <a:r>
              <a:rPr lang="en-US" sz="1600" b="1" dirty="0" smtClean="0"/>
              <a:t>:</a:t>
            </a:r>
          </a:p>
          <a:p>
            <a:pPr>
              <a:lnSpc>
                <a:spcPct val="80000"/>
              </a:lnSpc>
              <a:buFont typeface="Wingdings" pitchFamily="2" charset="2"/>
              <a:buNone/>
            </a:pPr>
            <a:r>
              <a:rPr lang="en-US" sz="1400" dirty="0" smtClean="0">
                <a:hlinkClick r:id="rId3"/>
              </a:rPr>
              <a:t>http://</a:t>
            </a:r>
            <a:r>
              <a:rPr lang="en-US" sz="1400" dirty="0" smtClean="0">
                <a:hlinkClick r:id="rId4"/>
              </a:rPr>
              <a:t>www.google.com</a:t>
            </a:r>
            <a:endParaRPr lang="en-US" sz="1400" dirty="0" smtClean="0"/>
          </a:p>
          <a:p>
            <a:pPr>
              <a:lnSpc>
                <a:spcPct val="80000"/>
              </a:lnSpc>
              <a:buFont typeface="Wingdings" pitchFamily="2" charset="2"/>
              <a:buNone/>
            </a:pPr>
            <a:r>
              <a:rPr lang="en-US" sz="1400" dirty="0" smtClean="0">
                <a:hlinkClick r:id="rId3"/>
              </a:rPr>
              <a:t>http://www.teoma.com</a:t>
            </a:r>
            <a:endParaRPr lang="en-US" sz="1400" dirty="0" smtClean="0"/>
          </a:p>
          <a:p>
            <a:pPr>
              <a:lnSpc>
                <a:spcPct val="80000"/>
              </a:lnSpc>
              <a:buFont typeface="Wingdings" pitchFamily="2" charset="2"/>
              <a:buNone/>
            </a:pPr>
            <a:r>
              <a:rPr lang="en-US" sz="1400" dirty="0" smtClean="0">
                <a:hlinkClick r:id="rId3"/>
              </a:rPr>
              <a:t>http://</a:t>
            </a:r>
            <a:r>
              <a:rPr lang="en-US" sz="1400" dirty="0" smtClean="0">
                <a:hlinkClick r:id="rId5"/>
              </a:rPr>
              <a:t>www.yahoo.com</a:t>
            </a:r>
            <a:endParaRPr lang="en-US" sz="1400" dirty="0" smtClean="0"/>
          </a:p>
          <a:p>
            <a:pPr>
              <a:lnSpc>
                <a:spcPct val="80000"/>
              </a:lnSpc>
              <a:buFont typeface="Wingdings" pitchFamily="2" charset="2"/>
              <a:buNone/>
            </a:pPr>
            <a:r>
              <a:rPr lang="en-US" sz="1400" dirty="0" smtClean="0">
                <a:hlinkClick r:id="rId3"/>
              </a:rPr>
              <a:t>http://</a:t>
            </a:r>
            <a:r>
              <a:rPr lang="en-US" sz="1400" dirty="0" smtClean="0">
                <a:hlinkClick r:id="rId6"/>
              </a:rPr>
              <a:t>www.alltheweb.com</a:t>
            </a:r>
            <a:endParaRPr lang="en-US" sz="1400" dirty="0" smtClean="0"/>
          </a:p>
          <a:p>
            <a:pPr>
              <a:lnSpc>
                <a:spcPct val="80000"/>
              </a:lnSpc>
              <a:buFont typeface="Wingdings" pitchFamily="2" charset="2"/>
              <a:buNone/>
            </a:pPr>
            <a:r>
              <a:rPr lang="en-US" sz="1400" dirty="0" smtClean="0">
                <a:hlinkClick r:id="rId7" invalidUrl="http:///"/>
              </a:rPr>
              <a:t>http://</a:t>
            </a:r>
            <a:r>
              <a:rPr lang="en-US" sz="1400" dirty="0" smtClean="0">
                <a:hlinkClick r:id="rId8"/>
              </a:rPr>
              <a:t>www.astalavista.com</a:t>
            </a:r>
            <a:endParaRPr lang="en-US" sz="1400" dirty="0" smtClean="0"/>
          </a:p>
          <a:p>
            <a:pPr>
              <a:lnSpc>
                <a:spcPct val="80000"/>
              </a:lnSpc>
              <a:buFont typeface="Wingdings" pitchFamily="2" charset="2"/>
              <a:buNone/>
            </a:pPr>
            <a:r>
              <a:rPr lang="en-US" sz="1400" dirty="0" smtClean="0">
                <a:hlinkClick r:id="rId3"/>
              </a:rPr>
              <a:t>http://</a:t>
            </a:r>
            <a:r>
              <a:rPr lang="en-US" sz="1400" dirty="0" smtClean="0">
                <a:hlinkClick r:id="rId9"/>
              </a:rPr>
              <a:t>www.lycos.com</a:t>
            </a:r>
            <a:endParaRPr lang="el-GR" sz="1400" dirty="0" smtClean="0"/>
          </a:p>
          <a:p>
            <a:pPr>
              <a:lnSpc>
                <a:spcPct val="80000"/>
              </a:lnSpc>
              <a:buFont typeface="Wingdings" pitchFamily="2" charset="2"/>
              <a:buNone/>
            </a:pPr>
            <a:r>
              <a:rPr lang="en-US" sz="1400" dirty="0" smtClean="0">
                <a:hlinkClick r:id="rId10"/>
              </a:rPr>
              <a:t>http://www.webcrawler.com</a:t>
            </a:r>
            <a:endParaRPr lang="el-GR" sz="1400" dirty="0" smtClean="0"/>
          </a:p>
          <a:p>
            <a:pPr>
              <a:lnSpc>
                <a:spcPct val="80000"/>
              </a:lnSpc>
              <a:buFont typeface="Wingdings" pitchFamily="2" charset="2"/>
              <a:buNone/>
            </a:pPr>
            <a:r>
              <a:rPr lang="en-US" sz="1400" dirty="0" smtClean="0">
                <a:hlinkClick r:id="rId11"/>
              </a:rPr>
              <a:t>http://www.msn.com</a:t>
            </a:r>
            <a:endParaRPr lang="en-US" sz="1400" dirty="0" smtClean="0"/>
          </a:p>
          <a:p>
            <a:pPr>
              <a:lnSpc>
                <a:spcPct val="80000"/>
              </a:lnSpc>
              <a:buFont typeface="Wingdings" pitchFamily="2" charset="2"/>
              <a:buNone/>
            </a:pPr>
            <a:r>
              <a:rPr lang="en-US" sz="1400" dirty="0" smtClean="0">
                <a:hlinkClick r:id="rId12"/>
              </a:rPr>
              <a:t>http://www.infoseek.com</a:t>
            </a:r>
            <a:endParaRPr lang="en-US" sz="1400" dirty="0" smtClean="0"/>
          </a:p>
          <a:p>
            <a:pPr>
              <a:lnSpc>
                <a:spcPct val="80000"/>
              </a:lnSpc>
              <a:buFont typeface="Wingdings" pitchFamily="2" charset="2"/>
              <a:buNone/>
            </a:pPr>
            <a:r>
              <a:rPr lang="en-US" sz="1400" dirty="0" smtClean="0">
                <a:hlinkClick r:id="rId13"/>
              </a:rPr>
              <a:t>http://www.excite.com</a:t>
            </a:r>
            <a:endParaRPr lang="el-GR" sz="1400" dirty="0" smtClean="0"/>
          </a:p>
          <a:p>
            <a:pPr>
              <a:lnSpc>
                <a:spcPct val="80000"/>
              </a:lnSpc>
              <a:buFont typeface="Wingdings" pitchFamily="2" charset="2"/>
              <a:buNone/>
            </a:pPr>
            <a:r>
              <a:rPr lang="en-US" sz="1400" dirty="0" smtClean="0">
                <a:hlinkClick r:id="rId14"/>
              </a:rPr>
              <a:t>http://www.hotbot.com</a:t>
            </a:r>
            <a:endParaRPr lang="el-GR" sz="1000" dirty="0" smtClean="0"/>
          </a:p>
        </p:txBody>
      </p:sp>
      <p:pic>
        <p:nvPicPr>
          <p:cNvPr id="7" name="Picture 5"/>
          <p:cNvPicPr>
            <a:picLocks noChangeAspect="1" noChangeArrowheads="1"/>
          </p:cNvPicPr>
          <p:nvPr/>
        </p:nvPicPr>
        <p:blipFill>
          <a:blip r:embed="rId15" cstate="print"/>
          <a:srcRect/>
          <a:stretch>
            <a:fillRect/>
          </a:stretch>
        </p:blipFill>
        <p:spPr bwMode="auto">
          <a:xfrm>
            <a:off x="5651947" y="2281436"/>
            <a:ext cx="3097212" cy="2243138"/>
          </a:xfrm>
          <a:prstGeom prst="rect">
            <a:avLst/>
          </a:prstGeom>
          <a:noFill/>
          <a:ln w="9525">
            <a:noFill/>
            <a:miter lim="800000"/>
            <a:headEnd/>
            <a:tailEnd/>
          </a:ln>
        </p:spPr>
      </p:pic>
      <p:sp>
        <p:nvSpPr>
          <p:cNvPr id="8" name="Text Box 6"/>
          <p:cNvSpPr txBox="1">
            <a:spLocks noChangeArrowheads="1"/>
          </p:cNvSpPr>
          <p:nvPr/>
        </p:nvSpPr>
        <p:spPr bwMode="auto">
          <a:xfrm>
            <a:off x="257845" y="4413145"/>
            <a:ext cx="5111750" cy="1314450"/>
          </a:xfrm>
          <a:prstGeom prst="rect">
            <a:avLst/>
          </a:prstGeom>
          <a:noFill/>
          <a:ln w="9525">
            <a:noFill/>
            <a:miter lim="800000"/>
            <a:headEnd/>
            <a:tailEnd/>
          </a:ln>
        </p:spPr>
        <p:txBody>
          <a:bodyPr>
            <a:spAutoFit/>
          </a:bodyPr>
          <a:lstStyle/>
          <a:p>
            <a:pPr>
              <a:spcBef>
                <a:spcPct val="50000"/>
              </a:spcBef>
            </a:pPr>
            <a:r>
              <a:rPr lang="el-GR" sz="1600" dirty="0"/>
              <a:t>Αράχνες</a:t>
            </a:r>
            <a:r>
              <a:rPr lang="en-US" sz="1600" dirty="0"/>
              <a:t> (spiders)</a:t>
            </a:r>
            <a:r>
              <a:rPr lang="el-GR" sz="1600" dirty="0"/>
              <a:t>: Είναι ένα τμήμα μιας μηχανής αναζήτησης που περιπλανιέται στο παγκόσμιο ιστό αποθηκεύοντας τα </a:t>
            </a:r>
            <a:r>
              <a:rPr lang="el-GR" sz="1600" dirty="0" err="1"/>
              <a:t>URLs</a:t>
            </a:r>
            <a:r>
              <a:rPr lang="en-US" sz="1600" dirty="0"/>
              <a:t> </a:t>
            </a:r>
            <a:r>
              <a:rPr lang="el-GR" sz="1600" dirty="0"/>
              <a:t>και αρχειοθετώντας τις λέξεις κλειδιά για κάθε ιστοσελίδα που συναντά. Αναφέρεται επίσης και με τα ονόματα </a:t>
            </a:r>
            <a:r>
              <a:rPr lang="el-GR" sz="1600" dirty="0" err="1"/>
              <a:t>robot</a:t>
            </a:r>
            <a:r>
              <a:rPr lang="el-GR" sz="1600" dirty="0"/>
              <a:t> και </a:t>
            </a:r>
            <a:r>
              <a:rPr lang="en-US" sz="1600" dirty="0"/>
              <a:t>crawler</a:t>
            </a:r>
            <a:r>
              <a:rPr lang="el-GR" sz="1600" dirty="0"/>
              <a:t>. </a:t>
            </a:r>
          </a:p>
        </p:txBody>
      </p:sp>
      <p:sp>
        <p:nvSpPr>
          <p:cNvPr id="9" name="Text Box 9"/>
          <p:cNvSpPr txBox="1">
            <a:spLocks noChangeArrowheads="1"/>
          </p:cNvSpPr>
          <p:nvPr/>
        </p:nvSpPr>
        <p:spPr bwMode="auto">
          <a:xfrm>
            <a:off x="5651947" y="4570611"/>
            <a:ext cx="3095625" cy="1069975"/>
          </a:xfrm>
          <a:prstGeom prst="rect">
            <a:avLst/>
          </a:prstGeom>
          <a:solidFill>
            <a:srgbClr val="FFFF99"/>
          </a:solidFill>
          <a:ln w="9525">
            <a:noFill/>
            <a:miter lim="800000"/>
            <a:headEnd/>
            <a:tailEnd/>
          </a:ln>
        </p:spPr>
        <p:txBody>
          <a:bodyPr>
            <a:spAutoFit/>
          </a:bodyPr>
          <a:lstStyle/>
          <a:p>
            <a:r>
              <a:rPr lang="el-GR" sz="1600"/>
              <a:t>Το έτος 2004 οι ιστοσελίδες του διαδικτύου υπολογίστηκε ότι ήταν περισσότερες από</a:t>
            </a:r>
            <a:endParaRPr lang="en-US" sz="1600"/>
          </a:p>
          <a:p>
            <a:r>
              <a:rPr lang="el-GR" sz="1600"/>
              <a:t>8.0</a:t>
            </a:r>
            <a:r>
              <a:rPr lang="en-US" sz="1600"/>
              <a:t>00</a:t>
            </a:r>
            <a:r>
              <a:rPr lang="el-GR" sz="1600"/>
              <a:t>.</a:t>
            </a:r>
            <a:r>
              <a:rPr lang="en-US" sz="1600"/>
              <a:t>000</a:t>
            </a:r>
            <a:r>
              <a:rPr lang="el-GR" sz="1600"/>
              <a:t>.</a:t>
            </a:r>
            <a:r>
              <a:rPr lang="en-US" sz="1600"/>
              <a:t>000</a:t>
            </a:r>
            <a:endParaRPr lang="el-GR" sz="1600"/>
          </a:p>
        </p:txBody>
      </p:sp>
      <p:sp>
        <p:nvSpPr>
          <p:cNvPr id="10" name="Text Box 10"/>
          <p:cNvSpPr txBox="1">
            <a:spLocks noChangeArrowheads="1"/>
          </p:cNvSpPr>
          <p:nvPr/>
        </p:nvSpPr>
        <p:spPr bwMode="auto">
          <a:xfrm>
            <a:off x="3058245" y="1236460"/>
            <a:ext cx="5689327" cy="1077218"/>
          </a:xfrm>
          <a:prstGeom prst="rect">
            <a:avLst/>
          </a:prstGeom>
          <a:solidFill>
            <a:srgbClr val="FFFF99"/>
          </a:solidFill>
          <a:ln w="9525">
            <a:noFill/>
            <a:miter lim="800000"/>
            <a:headEnd/>
            <a:tailEnd/>
          </a:ln>
        </p:spPr>
        <p:txBody>
          <a:bodyPr wrap="square">
            <a:spAutoFit/>
          </a:bodyPr>
          <a:lstStyle/>
          <a:p>
            <a:r>
              <a:rPr lang="el-GR" sz="1600" dirty="0"/>
              <a:t>Οι μηχανές αναζήτησης είναι προγράμματα τα οποία μπορεί να καλέσει κάποιος μέσω της επίσκεψής του σε μια ιστοσελίδα προκειμένου να αναζητήσει σχετικές με κάποιο συνδυασμό λέξεων σελίδες. </a:t>
            </a:r>
          </a:p>
        </p:txBody>
      </p:sp>
      <p:sp>
        <p:nvSpPr>
          <p:cNvPr id="11" name="AutoShape 11"/>
          <p:cNvSpPr>
            <a:spLocks noChangeArrowheads="1"/>
          </p:cNvSpPr>
          <p:nvPr/>
        </p:nvSpPr>
        <p:spPr bwMode="auto">
          <a:xfrm>
            <a:off x="3348484" y="2713484"/>
            <a:ext cx="2232025" cy="1008062"/>
          </a:xfrm>
          <a:prstGeom prst="rightArrow">
            <a:avLst>
              <a:gd name="adj1" fmla="val 50000"/>
              <a:gd name="adj2" fmla="val 55354"/>
            </a:avLst>
          </a:prstGeom>
          <a:solidFill>
            <a:schemeClr val="bg1"/>
          </a:solidFill>
          <a:ln w="9525">
            <a:solidFill>
              <a:schemeClr val="tx1"/>
            </a:solidFill>
            <a:miter lim="800000"/>
            <a:headEnd/>
            <a:tailEnd/>
          </a:ln>
        </p:spPr>
        <p:txBody>
          <a:bodyPr wrap="none" anchor="ctr"/>
          <a:lstStyle/>
          <a:p>
            <a:pPr algn="ctr"/>
            <a:r>
              <a:rPr lang="el-GR" sz="1400" dirty="0"/>
              <a:t>Η δημοφιλής μηχανή </a:t>
            </a:r>
            <a:endParaRPr lang="en-US" sz="1400" dirty="0"/>
          </a:p>
          <a:p>
            <a:pPr algn="ctr"/>
            <a:r>
              <a:rPr lang="el-GR" sz="1400" dirty="0"/>
              <a:t>αναζήτησης </a:t>
            </a:r>
            <a:r>
              <a:rPr lang="en-US" sz="1400" dirty="0"/>
              <a:t>Google</a:t>
            </a:r>
            <a:endParaRPr lang="el-GR" sz="1400" dirty="0"/>
          </a:p>
        </p:txBody>
      </p:sp>
      <p:pic>
        <p:nvPicPr>
          <p:cNvPr id="12" name="Picture 13"/>
          <p:cNvPicPr>
            <a:picLocks noChangeAspect="1" noChangeArrowheads="1"/>
          </p:cNvPicPr>
          <p:nvPr/>
        </p:nvPicPr>
        <p:blipFill>
          <a:blip r:embed="rId16" cstate="print"/>
          <a:srcRect/>
          <a:stretch>
            <a:fillRect/>
          </a:stretch>
        </p:blipFill>
        <p:spPr bwMode="auto">
          <a:xfrm>
            <a:off x="2771800" y="3937620"/>
            <a:ext cx="2597795" cy="519559"/>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68</a:t>
            </a:fld>
            <a:endParaRPr lang="el-GR" dirty="0"/>
          </a:p>
        </p:txBody>
      </p:sp>
    </p:spTree>
    <p:extLst>
      <p:ext uri="{BB962C8B-B14F-4D97-AF65-F5344CB8AC3E}">
        <p14:creationId xmlns:p14="http://schemas.microsoft.com/office/powerpoint/2010/main" val="410450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dirty="0"/>
              <a:t>Προχωρημένη αναζήτηση</a:t>
            </a:r>
            <a:endParaRPr lang="el-GR" baseline="-25000" dirty="0"/>
          </a:p>
        </p:txBody>
      </p:sp>
      <p:sp>
        <p:nvSpPr>
          <p:cNvPr id="13" name="Text Box 4"/>
          <p:cNvSpPr>
            <a:spLocks noGrp="1" noChangeArrowheads="1"/>
          </p:cNvSpPr>
          <p:nvPr>
            <p:ph sz="quarter" idx="1"/>
          </p:nvPr>
        </p:nvSpPr>
        <p:spPr>
          <a:xfrm>
            <a:off x="457200" y="1219200"/>
            <a:ext cx="8229600" cy="2934444"/>
          </a:xfrm>
          <a:noFill/>
        </p:spPr>
        <p:txBody>
          <a:bodyPr/>
          <a:lstStyle/>
          <a:p>
            <a:pPr eaLnBrk="1" hangingPunct="1"/>
            <a:r>
              <a:rPr lang="el-GR" sz="2000" b="1" dirty="0" smtClean="0"/>
              <a:t>+</a:t>
            </a:r>
            <a:r>
              <a:rPr lang="el-GR" sz="2000" dirty="0" smtClean="0"/>
              <a:t>	(και οι δύο όροι να εμφανίζονται στα αποτελέσματα</a:t>
            </a:r>
            <a:r>
              <a:rPr lang="en-US" sz="2000" dirty="0" smtClean="0"/>
              <a:t>.</a:t>
            </a:r>
            <a:r>
              <a:rPr lang="el-GR" sz="2000" dirty="0" smtClean="0"/>
              <a:t> Π.χ. Πρέβεζα + ΤΕΙ)</a:t>
            </a:r>
          </a:p>
          <a:p>
            <a:pPr eaLnBrk="1" hangingPunct="1"/>
            <a:r>
              <a:rPr lang="el-GR" sz="2000" b="1" dirty="0" smtClean="0"/>
              <a:t>-</a:t>
            </a:r>
            <a:r>
              <a:rPr lang="el-GR" sz="2000" dirty="0" smtClean="0"/>
              <a:t> 	(ο όρος μετά το - να μην εμφανίζεται στα αποτελέσματα. Π.χ. Παναθηναϊκός -Μπάσκετ)</a:t>
            </a:r>
          </a:p>
          <a:p>
            <a:pPr eaLnBrk="1" hangingPunct="1"/>
            <a:r>
              <a:rPr lang="en-US" sz="2000" b="1" dirty="0" smtClean="0"/>
              <a:t>“ ”</a:t>
            </a:r>
            <a:r>
              <a:rPr lang="el-GR" sz="2000" dirty="0" smtClean="0"/>
              <a:t>  	(το κείμενο εντός των εισαγωγικών να βρίσκεται αυτούσιο. Π.χ. </a:t>
            </a:r>
            <a:r>
              <a:rPr lang="en-US" sz="2000" dirty="0" smtClean="0"/>
              <a:t>“</a:t>
            </a:r>
            <a:r>
              <a:rPr lang="el-GR" sz="2000" dirty="0" smtClean="0"/>
              <a:t>ΤΕΙ ΗΠΕΙΡΟΥ</a:t>
            </a:r>
            <a:r>
              <a:rPr lang="en-US" sz="2000" dirty="0" smtClean="0"/>
              <a:t>”</a:t>
            </a:r>
            <a:r>
              <a:rPr lang="el-GR" sz="2000" dirty="0" smtClean="0"/>
              <a:t>)</a:t>
            </a:r>
            <a:endParaRPr lang="en-US" sz="2000" dirty="0" smtClean="0"/>
          </a:p>
          <a:p>
            <a:pPr eaLnBrk="1" hangingPunct="1"/>
            <a:r>
              <a:rPr lang="en-US" sz="2000" b="1" dirty="0" smtClean="0"/>
              <a:t>NEAR, FAR, BEFORE</a:t>
            </a:r>
            <a:r>
              <a:rPr lang="el-GR" sz="2000" b="1" dirty="0" smtClean="0"/>
              <a:t> </a:t>
            </a:r>
            <a:r>
              <a:rPr lang="el-GR" sz="2000" dirty="0" smtClean="0"/>
              <a:t>(όχι σε όλες τις μηχανές αναζήτησης)</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69</a:t>
            </a:fld>
            <a:endParaRPr lang="el-GR" dirty="0"/>
          </a:p>
        </p:txBody>
      </p:sp>
    </p:spTree>
    <p:extLst>
      <p:ext uri="{BB962C8B-B14F-4D97-AF65-F5344CB8AC3E}">
        <p14:creationId xmlns:p14="http://schemas.microsoft.com/office/powerpoint/2010/main" val="3733900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737"/>
            <a:ext cx="9144000" cy="952500"/>
          </a:xfrm>
        </p:spPr>
        <p:txBody>
          <a:bodyPr>
            <a:noAutofit/>
          </a:bodyPr>
          <a:lstStyle/>
          <a:p>
            <a:r>
              <a:rPr lang="el-GR" sz="3600" dirty="0"/>
              <a:t>Αριθμητική και λογική μονάδα</a:t>
            </a:r>
            <a:r>
              <a:rPr lang="en-US" sz="3600" dirty="0"/>
              <a:t> </a:t>
            </a:r>
            <a:r>
              <a:rPr lang="el-GR" sz="3600" dirty="0" smtClean="0"/>
              <a:t/>
            </a:r>
            <a:br>
              <a:rPr lang="el-GR" sz="3600" dirty="0" smtClean="0"/>
            </a:br>
            <a:r>
              <a:rPr lang="en-US" sz="3600" dirty="0" smtClean="0"/>
              <a:t>(</a:t>
            </a:r>
            <a:r>
              <a:rPr lang="en-US" sz="3600" dirty="0"/>
              <a:t>Arithmetic and Logic Unit)</a:t>
            </a:r>
            <a:endParaRPr lang="el-GR" sz="3600" dirty="0"/>
          </a:p>
        </p:txBody>
      </p:sp>
      <p:sp>
        <p:nvSpPr>
          <p:cNvPr id="9" name="Content Placeholder 5"/>
          <p:cNvSpPr>
            <a:spLocks noGrp="1"/>
          </p:cNvSpPr>
          <p:nvPr>
            <p:ph sz="quarter" idx="4294967295"/>
          </p:nvPr>
        </p:nvSpPr>
        <p:spPr>
          <a:xfrm>
            <a:off x="539552" y="1548254"/>
            <a:ext cx="4038600" cy="4038600"/>
          </a:xfrm>
          <a:prstGeom prst="rect">
            <a:avLst/>
          </a:prstGeom>
        </p:spPr>
        <p:txBody>
          <a:bodyPr/>
          <a:lstStyle/>
          <a:p>
            <a:pPr eaLnBrk="1" hangingPunct="1"/>
            <a:r>
              <a:rPr lang="el-GR" sz="2800" smtClean="0"/>
              <a:t>Μονομελείς πράξεις</a:t>
            </a:r>
          </a:p>
          <a:p>
            <a:pPr lvl="1" eaLnBrk="1" hangingPunct="1"/>
            <a:r>
              <a:rPr lang="el-GR" sz="2400" smtClean="0"/>
              <a:t>Αύξηση κατά ένα</a:t>
            </a:r>
          </a:p>
          <a:p>
            <a:pPr lvl="1" eaLnBrk="1" hangingPunct="1"/>
            <a:r>
              <a:rPr lang="el-GR" sz="2400" smtClean="0"/>
              <a:t>Μείωση κατά ένα</a:t>
            </a:r>
          </a:p>
          <a:p>
            <a:pPr eaLnBrk="1" hangingPunct="1"/>
            <a:r>
              <a:rPr lang="el-GR" sz="2800" smtClean="0"/>
              <a:t>Διμελείς πράξεις</a:t>
            </a:r>
          </a:p>
          <a:p>
            <a:pPr lvl="1" eaLnBrk="1" hangingPunct="1"/>
            <a:r>
              <a:rPr lang="el-GR" sz="2400" smtClean="0"/>
              <a:t>Πρόσθεση</a:t>
            </a:r>
          </a:p>
          <a:p>
            <a:pPr lvl="1" eaLnBrk="1" hangingPunct="1"/>
            <a:r>
              <a:rPr lang="el-GR" sz="2400" smtClean="0"/>
              <a:t>Αφαίρεση</a:t>
            </a:r>
          </a:p>
          <a:p>
            <a:pPr lvl="1" eaLnBrk="1" hangingPunct="1"/>
            <a:r>
              <a:rPr lang="el-GR" sz="2400" smtClean="0"/>
              <a:t>Πολλαπλασιασμός</a:t>
            </a:r>
          </a:p>
          <a:p>
            <a:pPr lvl="1" eaLnBrk="1" hangingPunct="1"/>
            <a:r>
              <a:rPr lang="el-GR" sz="2400" smtClean="0"/>
              <a:t>Διαίρεση</a:t>
            </a:r>
          </a:p>
          <a:p>
            <a:pPr lvl="1" eaLnBrk="1" hangingPunct="1"/>
            <a:endParaRPr lang="el-GR" sz="2400" smtClean="0"/>
          </a:p>
        </p:txBody>
      </p:sp>
      <p:sp>
        <p:nvSpPr>
          <p:cNvPr id="13" name="Content Placeholder 7"/>
          <p:cNvSpPr>
            <a:spLocks noGrp="1"/>
          </p:cNvSpPr>
          <p:nvPr>
            <p:ph sz="quarter" idx="4294967295"/>
          </p:nvPr>
        </p:nvSpPr>
        <p:spPr>
          <a:xfrm>
            <a:off x="4730552" y="1548254"/>
            <a:ext cx="4038600" cy="4038600"/>
          </a:xfrm>
          <a:prstGeom prst="rect">
            <a:avLst/>
          </a:prstGeom>
        </p:spPr>
        <p:txBody>
          <a:bodyPr/>
          <a:lstStyle/>
          <a:p>
            <a:pPr eaLnBrk="1" hangingPunct="1"/>
            <a:r>
              <a:rPr lang="el-GR" sz="2800" smtClean="0"/>
              <a:t>Μονομελής πράξη</a:t>
            </a:r>
          </a:p>
          <a:p>
            <a:pPr lvl="1" eaLnBrk="1" hangingPunct="1"/>
            <a:r>
              <a:rPr lang="el-GR" sz="2400" smtClean="0"/>
              <a:t>Άρνηση (</a:t>
            </a:r>
            <a:r>
              <a:rPr lang="en-US" sz="2400" smtClean="0"/>
              <a:t>NOT</a:t>
            </a:r>
            <a:r>
              <a:rPr lang="el-GR" sz="2400" smtClean="0"/>
              <a:t>)</a:t>
            </a:r>
            <a:endParaRPr lang="en-US" sz="2400" smtClean="0"/>
          </a:p>
          <a:p>
            <a:pPr eaLnBrk="1" hangingPunct="1"/>
            <a:r>
              <a:rPr lang="el-GR" sz="2800" smtClean="0"/>
              <a:t>Διμελής πράξεις</a:t>
            </a:r>
          </a:p>
          <a:p>
            <a:pPr lvl="1" eaLnBrk="1" hangingPunct="1"/>
            <a:r>
              <a:rPr lang="el-GR" sz="2400" smtClean="0"/>
              <a:t>Σύζευξη</a:t>
            </a:r>
            <a:r>
              <a:rPr lang="en-US" sz="2400" smtClean="0"/>
              <a:t> (AND)</a:t>
            </a:r>
            <a:endParaRPr lang="el-GR" sz="2400" smtClean="0"/>
          </a:p>
          <a:p>
            <a:pPr lvl="1" eaLnBrk="1" hangingPunct="1"/>
            <a:r>
              <a:rPr lang="el-GR" sz="2400" smtClean="0"/>
              <a:t>Διάζευξη</a:t>
            </a:r>
            <a:r>
              <a:rPr lang="en-US" sz="2400" smtClean="0"/>
              <a:t> (OR)</a:t>
            </a:r>
            <a:endParaRPr lang="el-GR" sz="2400" smtClean="0"/>
          </a:p>
          <a:p>
            <a:pPr lvl="1" eaLnBrk="1" hangingPunct="1"/>
            <a:r>
              <a:rPr lang="el-GR" sz="2400" smtClean="0"/>
              <a:t>Αποκλειστική διάζευξη (</a:t>
            </a:r>
            <a:r>
              <a:rPr lang="en-US" sz="2400" smtClean="0"/>
              <a:t>XOR</a:t>
            </a:r>
            <a:r>
              <a:rPr lang="el-GR" sz="2400" smtClean="0"/>
              <a:t>)</a:t>
            </a:r>
          </a:p>
        </p:txBody>
      </p:sp>
      <p:sp>
        <p:nvSpPr>
          <p:cNvPr id="14" name="TextBox 13"/>
          <p:cNvSpPr txBox="1"/>
          <p:nvPr/>
        </p:nvSpPr>
        <p:spPr>
          <a:xfrm>
            <a:off x="1064686" y="5217522"/>
            <a:ext cx="717933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l-GR" dirty="0"/>
              <a:t>Η μονάδα ελέγχου είναι υπεύθυνη για την επιλογή της κατάλληλης πράξης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31136503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39787" y="993775"/>
            <a:ext cx="3540125" cy="475252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000" dirty="0" smtClean="0"/>
              <a:t>Googol = 10</a:t>
            </a:r>
            <a:r>
              <a:rPr lang="en-US" sz="2000" baseline="30000" dirty="0" smtClean="0"/>
              <a:t>100</a:t>
            </a:r>
          </a:p>
          <a:p>
            <a:pPr>
              <a:lnSpc>
                <a:spcPct val="80000"/>
              </a:lnSpc>
            </a:pPr>
            <a:r>
              <a:rPr lang="el-GR" sz="2000" dirty="0" smtClean="0"/>
              <a:t>Αριθμητικές εκφράσεις </a:t>
            </a:r>
          </a:p>
          <a:p>
            <a:pPr>
              <a:lnSpc>
                <a:spcPct val="80000"/>
              </a:lnSpc>
            </a:pPr>
            <a:r>
              <a:rPr lang="el-GR" sz="2000" dirty="0" smtClean="0"/>
              <a:t>Μετατροπές συναλλάγματος</a:t>
            </a:r>
          </a:p>
          <a:p>
            <a:pPr>
              <a:lnSpc>
                <a:spcPct val="80000"/>
              </a:lnSpc>
            </a:pPr>
            <a:r>
              <a:rPr lang="el-GR" sz="2000" dirty="0" smtClean="0"/>
              <a:t>Ορισμοί</a:t>
            </a:r>
          </a:p>
          <a:p>
            <a:pPr>
              <a:lnSpc>
                <a:spcPct val="80000"/>
              </a:lnSpc>
            </a:pPr>
            <a:r>
              <a:rPr lang="en-US" sz="2000" dirty="0" smtClean="0"/>
              <a:t>Fuzzy search (~music player </a:t>
            </a:r>
            <a:r>
              <a:rPr lang="en-US" sz="2000" dirty="0" smtClean="0">
                <a:sym typeface="Wingdings" pitchFamily="2" charset="2"/>
              </a:rPr>
              <a:t> music player, mp3 player, audio player</a:t>
            </a:r>
            <a:r>
              <a:rPr lang="en-US" sz="2000" dirty="0" smtClean="0"/>
              <a:t>)</a:t>
            </a:r>
          </a:p>
          <a:p>
            <a:pPr>
              <a:lnSpc>
                <a:spcPct val="80000"/>
              </a:lnSpc>
            </a:pPr>
            <a:r>
              <a:rPr lang="el-GR" sz="2000" dirty="0" smtClean="0"/>
              <a:t>Αναζήτηση σε τίτλους μόνο ιστοσελίδων (</a:t>
            </a:r>
            <a:r>
              <a:rPr lang="en-US" sz="2000" dirty="0" err="1" smtClean="0"/>
              <a:t>intitle</a:t>
            </a:r>
            <a:r>
              <a:rPr lang="en-US" sz="2000" dirty="0" smtClean="0"/>
              <a:t>: economy</a:t>
            </a:r>
            <a:r>
              <a:rPr lang="el-GR" sz="2000" dirty="0" smtClean="0"/>
              <a:t>)</a:t>
            </a:r>
            <a:endParaRPr lang="en-US" sz="2000" dirty="0" smtClean="0"/>
          </a:p>
          <a:p>
            <a:pPr>
              <a:lnSpc>
                <a:spcPct val="80000"/>
              </a:lnSpc>
            </a:pPr>
            <a:r>
              <a:rPr lang="en-US" sz="2000" dirty="0" smtClean="0"/>
              <a:t>Gmail (&gt; 2,5GB mailbox)</a:t>
            </a:r>
          </a:p>
          <a:p>
            <a:pPr>
              <a:lnSpc>
                <a:spcPct val="80000"/>
              </a:lnSpc>
            </a:pPr>
            <a:r>
              <a:rPr lang="en-US" sz="2000" dirty="0" smtClean="0"/>
              <a:t>Google Earth (</a:t>
            </a:r>
            <a:r>
              <a:rPr lang="el-GR" sz="2000" dirty="0" smtClean="0"/>
              <a:t>δορυφορικές εικόνες</a:t>
            </a:r>
            <a:r>
              <a:rPr lang="en-US" sz="2000" dirty="0" smtClean="0"/>
              <a:t>)</a:t>
            </a:r>
          </a:p>
          <a:p>
            <a:pPr>
              <a:lnSpc>
                <a:spcPct val="80000"/>
              </a:lnSpc>
            </a:pPr>
            <a:r>
              <a:rPr lang="en-US" sz="2000" dirty="0" smtClean="0"/>
              <a:t>Google Desktop </a:t>
            </a:r>
          </a:p>
        </p:txBody>
      </p:sp>
      <p:pic>
        <p:nvPicPr>
          <p:cNvPr id="8" name="Picture 6"/>
          <p:cNvPicPr>
            <a:picLocks noGrp="1" noChangeAspect="1" noChangeArrowheads="1"/>
          </p:cNvPicPr>
          <p:nvPr>
            <p:ph sz="half" idx="4294967295"/>
          </p:nvPr>
        </p:nvPicPr>
        <p:blipFill>
          <a:blip r:embed="rId3" cstate="print"/>
          <a:srcRect/>
          <a:stretch>
            <a:fillRect/>
          </a:stretch>
        </p:blipFill>
        <p:spPr>
          <a:xfrm>
            <a:off x="3923928" y="993775"/>
            <a:ext cx="4906962" cy="4721225"/>
          </a:xfrm>
          <a:prstGeom prst="rect">
            <a:avLst/>
          </a:prstGeom>
        </p:spPr>
      </p:pic>
      <p:pic>
        <p:nvPicPr>
          <p:cNvPr id="10" name="Picture 7"/>
          <p:cNvPicPr>
            <a:picLocks noGrp="1" noChangeAspect="1" noChangeArrowheads="1"/>
          </p:cNvPicPr>
          <p:nvPr>
            <p:ph type="title"/>
          </p:nvPr>
        </p:nvPicPr>
        <p:blipFill rotWithShape="1">
          <a:blip r:embed="rId4" cstate="print"/>
          <a:srcRect t="14620" b="19590"/>
          <a:stretch/>
        </p:blipFill>
        <p:spPr>
          <a:xfrm>
            <a:off x="3635896" y="265212"/>
            <a:ext cx="1368152" cy="648072"/>
          </a:xfrm>
          <a:noFill/>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70</a:t>
            </a:fld>
            <a:endParaRPr lang="el-GR" dirty="0"/>
          </a:p>
        </p:txBody>
      </p:sp>
    </p:spTree>
    <p:extLst>
      <p:ext uri="{BB962C8B-B14F-4D97-AF65-F5344CB8AC3E}">
        <p14:creationId xmlns:p14="http://schemas.microsoft.com/office/powerpoint/2010/main" val="14382996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865"/>
            <a:ext cx="8640960" cy="952500"/>
          </a:xfrm>
        </p:spPr>
        <p:txBody>
          <a:bodyPr>
            <a:normAutofit/>
          </a:bodyPr>
          <a:lstStyle/>
          <a:p>
            <a:r>
              <a:rPr lang="el-GR" sz="3600" dirty="0"/>
              <a:t>Προκλήσεις για τις μηχανές αναζήτησης</a:t>
            </a:r>
            <a:endParaRPr lang="el-GR" sz="3600" baseline="-25000" dirty="0"/>
          </a:p>
        </p:txBody>
      </p:sp>
      <p:sp>
        <p:nvSpPr>
          <p:cNvPr id="5" name="Rectangle 3"/>
          <p:cNvSpPr txBox="1">
            <a:spLocks noChangeArrowheads="1"/>
          </p:cNvSpPr>
          <p:nvPr/>
        </p:nvSpPr>
        <p:spPr>
          <a:xfrm>
            <a:off x="457200" y="1129308"/>
            <a:ext cx="8435280" cy="42484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l-GR" sz="1800" dirty="0" smtClean="0"/>
              <a:t>Το δίκτυο αυξάνεται σε μέγεθος γρηγορότερα από τον ρυθμό με τον οποίο οποιαδήποτε τρέχουσα τεχνολογία μπορεί να το αρχειοθετήσει</a:t>
            </a:r>
          </a:p>
          <a:p>
            <a:pPr>
              <a:spcBef>
                <a:spcPts val="600"/>
              </a:spcBef>
            </a:pPr>
            <a:r>
              <a:rPr lang="el-GR" sz="1800" dirty="0" smtClean="0"/>
              <a:t>Πολλές ιστοσελίδες ενημερώνονται συχνά γεγονός που αναγκάζει τις μηχανές αναζήτησης να τις επισκέπτονται περιοδικά.</a:t>
            </a:r>
            <a:r>
              <a:rPr lang="en-US" sz="1800" dirty="0" smtClean="0"/>
              <a:t> </a:t>
            </a:r>
          </a:p>
          <a:p>
            <a:pPr>
              <a:spcBef>
                <a:spcPts val="600"/>
              </a:spcBef>
            </a:pPr>
            <a:r>
              <a:rPr lang="el-GR" sz="1800" dirty="0" smtClean="0"/>
              <a:t>Τα ερωτήματα τα οποία μπορεί να θέσει κάποιος σε μια μηχανή αναζήτησης έχουν να κάνουν με την αναζήτηση για λέξεις κλειδιά και αυτό μπορεί να οδηγήσει σε πολλές περιπτώσεις σε </a:t>
            </a:r>
            <a:r>
              <a:rPr lang="en-US" sz="1800" dirty="0" smtClean="0"/>
              <a:t>false positives. </a:t>
            </a:r>
          </a:p>
          <a:p>
            <a:pPr>
              <a:spcBef>
                <a:spcPts val="600"/>
              </a:spcBef>
            </a:pPr>
            <a:r>
              <a:rPr lang="el-GR" sz="1800" dirty="0" smtClean="0"/>
              <a:t>Δικτυακοί τόποι οι οποίοι δημιουργούνται δυναμικά μπορεί να είναι δύσκολοι στην αρχειοθέτηση οδηγώντας σε αυτό που ονομάζεται αόρατο </a:t>
            </a:r>
            <a:r>
              <a:rPr lang="en-US" sz="1800" dirty="0" smtClean="0"/>
              <a:t>web.</a:t>
            </a:r>
            <a:endParaRPr lang="el-GR" sz="1800" dirty="0" smtClean="0"/>
          </a:p>
          <a:p>
            <a:pPr>
              <a:spcBef>
                <a:spcPts val="600"/>
              </a:spcBef>
            </a:pPr>
            <a:r>
              <a:rPr lang="el-GR" sz="1800" dirty="0" smtClean="0"/>
              <a:t>Κάποιες μηχανές αναζήτησης δεν ταξινομούν τα αποτελέσματα </a:t>
            </a:r>
            <a:r>
              <a:rPr lang="en-US" sz="1800" dirty="0" smtClean="0"/>
              <a:t> </a:t>
            </a:r>
            <a:r>
              <a:rPr lang="el-GR" sz="1800" dirty="0" smtClean="0"/>
              <a:t>σε σχέση με το πόσο συναφή είναι με το ερώτημα αλλά σύμφωνα με το χρηματικό ποσό που λαμβάνουν από διαφημιζόμενα </a:t>
            </a:r>
            <a:r>
              <a:rPr lang="en-US" sz="1800" dirty="0" smtClean="0"/>
              <a:t>sites.</a:t>
            </a:r>
          </a:p>
          <a:p>
            <a:pPr>
              <a:spcBef>
                <a:spcPts val="600"/>
              </a:spcBef>
            </a:pPr>
            <a:r>
              <a:rPr lang="el-GR" sz="1800" dirty="0" smtClean="0"/>
              <a:t>Ορισμένα </a:t>
            </a:r>
            <a:r>
              <a:rPr lang="en-US" sz="1800" dirty="0" smtClean="0"/>
              <a:t>sites </a:t>
            </a:r>
            <a:r>
              <a:rPr lang="el-GR" sz="1800" dirty="0" smtClean="0"/>
              <a:t>χρησιμοποιούν "κόλπα" για να ξεγελάσουν τις μηχανές αναζήτησης προκειμένου να τα εμφανίσουν στις πρώτες επιλογές σε ερωτήσεις που περιέχουν συγκεκριμένες λέξεις κλειδιά (</a:t>
            </a:r>
            <a:r>
              <a:rPr lang="en-US" sz="1800" dirty="0" smtClean="0"/>
              <a:t>keywords</a:t>
            </a:r>
            <a:r>
              <a:rPr lang="el-GR" sz="1800" dirty="0" smtClean="0"/>
              <a:t>)</a:t>
            </a:r>
            <a:r>
              <a:rPr lang="en-US" sz="1800" dirty="0" smtClean="0"/>
              <a:t>. </a:t>
            </a:r>
            <a:endParaRPr lang="el-GR" sz="1800" dirty="0" smtClean="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71</a:t>
            </a:fld>
            <a:endParaRPr lang="el-GR" dirty="0"/>
          </a:p>
        </p:txBody>
      </p:sp>
    </p:spTree>
    <p:extLst>
      <p:ext uri="{BB962C8B-B14F-4D97-AF65-F5344CB8AC3E}">
        <p14:creationId xmlns:p14="http://schemas.microsoft.com/office/powerpoint/2010/main" val="42389781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B., </a:t>
            </a:r>
            <a:r>
              <a:rPr lang="el-GR" sz="1600" dirty="0" err="1">
                <a:solidFill>
                  <a:srgbClr val="000000"/>
                </a:solidFill>
                <a:ea typeface="Arial Unicode MS"/>
                <a:cs typeface="Times New Roman" pitchFamily="18" charset="0"/>
              </a:rPr>
              <a:t>Mosharaf</a:t>
            </a:r>
            <a:r>
              <a:rPr lang="el-GR" sz="1600" dirty="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Καρολίδης </a:t>
            </a:r>
            <a:r>
              <a:rPr lang="el-GR" sz="1600" dirty="0">
                <a:solidFill>
                  <a:srgbClr val="000000"/>
                </a:solidFill>
                <a:ea typeface="Arial Unicode MS"/>
                <a:cs typeface="Times New Roman" pitchFamily="18" charset="0"/>
              </a:rPr>
              <a:t>Δ., Ξαρχάκος Κ.. Εισαγωγή στην πληροφορική και στο διαδίκτυο. Εκδόσεις Άβακας (2008</a:t>
            </a:r>
            <a:r>
              <a:rPr lang="el-GR" sz="16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Σφακιανάκης </a:t>
            </a:r>
            <a:r>
              <a:rPr lang="el-GR" sz="1600" dirty="0">
                <a:solidFill>
                  <a:srgbClr val="000000"/>
                </a:solidFill>
                <a:ea typeface="Arial Unicode MS"/>
                <a:cs typeface="Times New Roman" pitchFamily="18" charset="0"/>
              </a:rPr>
              <a:t>Μ. Εισαγωγή στην πληροφορική σκέψη. Εκδόσεις Κλειδάριθμος (2003).</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Τσιτμηδέλης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Σ., </a:t>
            </a:r>
            <a:r>
              <a:rPr lang="el-GR" sz="1600" dirty="0" err="1">
                <a:solidFill>
                  <a:srgbClr val="000000"/>
                </a:solidFill>
                <a:ea typeface="Arial Unicode MS"/>
                <a:cs typeface="Times New Roman" pitchFamily="18" charset="0"/>
              </a:rPr>
              <a:t>Τικτοπούλου</a:t>
            </a:r>
            <a:r>
              <a:rPr lang="el-GR" sz="1600" dirty="0">
                <a:solidFill>
                  <a:srgbClr val="000000"/>
                </a:solidFill>
                <a:ea typeface="Arial Unicode MS"/>
                <a:cs typeface="Times New Roman" pitchFamily="18" charset="0"/>
              </a:rPr>
              <a:t> Ε. Εισαγωγή στην πληροφορική. Πανεπιστημιακές εκδόσεις Αράκυνθος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Γιαγλής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Γ. Εισαγωγή στην πληροφορική. </a:t>
            </a:r>
            <a:r>
              <a:rPr lang="el-GR" sz="1600" dirty="0" err="1">
                <a:solidFill>
                  <a:srgbClr val="000000"/>
                </a:solidFill>
                <a:ea typeface="Arial Unicode MS"/>
                <a:cs typeface="Times New Roman" pitchFamily="18" charset="0"/>
              </a:rPr>
              <a:t>Γκιούρδας</a:t>
            </a:r>
            <a:r>
              <a:rPr lang="el-GR" sz="1600" dirty="0">
                <a:solidFill>
                  <a:srgbClr val="000000"/>
                </a:solidFill>
                <a:ea typeface="Arial Unicode MS"/>
                <a:cs typeface="Times New Roman" pitchFamily="18" charset="0"/>
              </a:rPr>
              <a:t> εκδοτική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Αβούρης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Ν., </a:t>
            </a:r>
            <a:r>
              <a:rPr lang="el-GR" sz="1600" dirty="0" err="1">
                <a:solidFill>
                  <a:srgbClr val="000000"/>
                </a:solidFill>
                <a:ea typeface="Arial Unicode MS"/>
                <a:cs typeface="Times New Roman" pitchFamily="18" charset="0"/>
              </a:rPr>
              <a:t>Κουφοπαύλου</a:t>
            </a:r>
            <a:r>
              <a:rPr lang="el-GR" sz="1600" dirty="0">
                <a:solidFill>
                  <a:srgbClr val="000000"/>
                </a:solidFill>
                <a:ea typeface="Arial Unicode MS"/>
                <a:cs typeface="Times New Roman" pitchFamily="18" charset="0"/>
              </a:rPr>
              <a:t> Ο., </a:t>
            </a:r>
            <a:r>
              <a:rPr lang="el-GR" sz="1600" dirty="0" err="1">
                <a:solidFill>
                  <a:srgbClr val="000000"/>
                </a:solidFill>
                <a:ea typeface="Arial Unicode MS"/>
                <a:cs typeface="Times New Roman" pitchFamily="18" charset="0"/>
              </a:rPr>
              <a:t>Σερπάνος</a:t>
            </a:r>
            <a:r>
              <a:rPr lang="el-GR" sz="1600" dirty="0">
                <a:solidFill>
                  <a:srgbClr val="000000"/>
                </a:solidFill>
                <a:ea typeface="Arial Unicode MS"/>
                <a:cs typeface="Times New Roman" pitchFamily="18" charset="0"/>
              </a:rPr>
              <a:t> Δ. Εισαγωγή στους υπολογιστές. Εκδόσεις </a:t>
            </a:r>
            <a:r>
              <a:rPr lang="el-GR" sz="1600" dirty="0" err="1">
                <a:solidFill>
                  <a:srgbClr val="000000"/>
                </a:solidFill>
                <a:ea typeface="Arial Unicode MS"/>
                <a:cs typeface="Times New Roman" pitchFamily="18" charset="0"/>
              </a:rPr>
              <a:t>typorama</a:t>
            </a:r>
            <a:r>
              <a:rPr lang="el-GR" sz="1600" dirty="0">
                <a:solidFill>
                  <a:srgbClr val="000000"/>
                </a:solidFill>
                <a:ea typeface="Arial Unicode MS"/>
                <a:cs typeface="Times New Roman" pitchFamily="18" charset="0"/>
              </a:rPr>
              <a:t> (2004).</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Ceruzzi</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P.E. Ιστορία της υπολογιστικής τεχνολογίας. Από τον ENIAC μέχρι το διαδίκτυο. Εκδόσεις Κάτοπτρο (2006). </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72</a:t>
            </a:fld>
            <a:endParaRPr lang="el-GR" dirty="0"/>
          </a:p>
        </p:txBody>
      </p:sp>
    </p:spTree>
    <p:extLst>
      <p:ext uri="{BB962C8B-B14F-4D97-AF65-F5344CB8AC3E}">
        <p14:creationId xmlns:p14="http://schemas.microsoft.com/office/powerpoint/2010/main" val="27922242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73</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6" name="Rectangle 1"/>
          <p:cNvSpPr/>
          <p:nvPr/>
        </p:nvSpPr>
        <p:spPr>
          <a:xfrm>
            <a:off x="348176" y="2259034"/>
            <a:ext cx="7938137" cy="1569658"/>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Τόκη, Ευγενία. (2015). Πληροφορική Υγείας. ΤΕΙ Ηπείρου. </a:t>
            </a:r>
            <a:r>
              <a:rPr lang="el-GR" sz="2400" dirty="0">
                <a:solidFill>
                  <a:schemeClr val="bg1">
                    <a:lumMod val="50000"/>
                  </a:schemeClr>
                </a:solidFill>
              </a:rPr>
              <a:t>Διαθέσιμο από τη δικτυακή διεύθυνση:</a:t>
            </a:r>
          </a:p>
          <a:p>
            <a:pPr algn="just"/>
            <a:r>
              <a:rPr lang="en-US" sz="2400" dirty="0">
                <a:solidFill>
                  <a:schemeClr val="bg1">
                    <a:lumMod val="50000"/>
                  </a:schemeClr>
                </a:solidFill>
                <a:hlinkClick r:id="rId3"/>
              </a:rPr>
              <a:t>http://</a:t>
            </a:r>
            <a:r>
              <a:rPr lang="en-US" sz="2400" dirty="0" smtClean="0">
                <a:solidFill>
                  <a:schemeClr val="bg1">
                    <a:lumMod val="50000"/>
                  </a:schemeClr>
                </a:solidFill>
                <a:hlinkClick r:id="rId3"/>
              </a:rPr>
              <a:t>eclass.teiep.gr/courses/LOGO126</a:t>
            </a:r>
            <a:endParaRPr lang="en-US" sz="2400" dirty="0">
              <a:solidFill>
                <a:schemeClr val="bg1">
                  <a:lumMod val="50000"/>
                </a:schemeClr>
              </a:solidFill>
            </a:endParaRPr>
          </a:p>
          <a:p>
            <a:pPr algn="just"/>
            <a:endParaRPr lang="en-US" sz="2400" dirty="0" smtClean="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74</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75</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a:defRPr/>
            </a:pPr>
            <a:r>
              <a:rPr lang="el-GR" dirty="0"/>
              <a:t>Εισαγωγή στην επιστήμη των υπολογιστών (Μέρος </a:t>
            </a:r>
            <a:r>
              <a:rPr lang="el-GR" dirty="0" smtClean="0"/>
              <a:t>Β)</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l-GR" dirty="0" err="1"/>
              <a:t>Καταχωρητές</a:t>
            </a:r>
            <a:r>
              <a:rPr lang="el-GR" dirty="0"/>
              <a:t> (</a:t>
            </a:r>
            <a:r>
              <a:rPr lang="en-US" dirty="0"/>
              <a:t>Registers</a:t>
            </a:r>
            <a:r>
              <a:rPr lang="el-GR" dirty="0"/>
              <a:t>)</a:t>
            </a:r>
          </a:p>
        </p:txBody>
      </p:sp>
      <p:sp>
        <p:nvSpPr>
          <p:cNvPr id="6" name="Content Placeholder 6"/>
          <p:cNvSpPr>
            <a:spLocks noGrp="1"/>
          </p:cNvSpPr>
          <p:nvPr>
            <p:ph sz="quarter" idx="1"/>
          </p:nvPr>
        </p:nvSpPr>
        <p:spPr>
          <a:xfrm>
            <a:off x="457200" y="1219200"/>
            <a:ext cx="4330824" cy="4937125"/>
          </a:xfrm>
        </p:spPr>
        <p:txBody>
          <a:bodyPr/>
          <a:lstStyle/>
          <a:p>
            <a:pPr eaLnBrk="1" hangingPunct="1"/>
            <a:r>
              <a:rPr lang="el-GR" sz="2400" dirty="0" smtClean="0"/>
              <a:t>Οι </a:t>
            </a:r>
            <a:r>
              <a:rPr lang="el-GR" sz="2400" dirty="0" err="1" smtClean="0"/>
              <a:t>καταχωρητές</a:t>
            </a:r>
            <a:r>
              <a:rPr lang="el-GR" sz="2400" dirty="0" smtClean="0"/>
              <a:t> είναι γρήγορες αυτόνομες θέσεις αποθήκευσης για </a:t>
            </a:r>
            <a:r>
              <a:rPr lang="el-GR" sz="2400" u="sng" dirty="0" smtClean="0"/>
              <a:t>προσωρινή</a:t>
            </a:r>
            <a:r>
              <a:rPr lang="el-GR" sz="2400" dirty="0" smtClean="0"/>
              <a:t> αποθήκευση δεδομένων</a:t>
            </a:r>
          </a:p>
          <a:p>
            <a:pPr eaLnBrk="1" hangingPunct="1"/>
            <a:endParaRPr lang="el-GR" dirty="0" smtClean="0"/>
          </a:p>
        </p:txBody>
      </p:sp>
      <p:sp>
        <p:nvSpPr>
          <p:cNvPr id="7" name="Content Placeholder 7"/>
          <p:cNvSpPr txBox="1">
            <a:spLocks/>
          </p:cNvSpPr>
          <p:nvPr/>
        </p:nvSpPr>
        <p:spPr>
          <a:xfrm>
            <a:off x="4809176" y="1114379"/>
            <a:ext cx="4248472" cy="4937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Υπάρχουν 3 είδη </a:t>
            </a:r>
            <a:r>
              <a:rPr lang="el-GR" sz="2400" dirty="0" err="1" smtClean="0"/>
              <a:t>καταχωρητών</a:t>
            </a:r>
            <a:r>
              <a:rPr lang="el-GR" sz="2400" dirty="0" smtClean="0"/>
              <a:t> στην ΚΜΕ:</a:t>
            </a:r>
          </a:p>
          <a:p>
            <a:pPr lvl="1">
              <a:lnSpc>
                <a:spcPct val="80000"/>
              </a:lnSpc>
            </a:pPr>
            <a:r>
              <a:rPr lang="el-GR" sz="2000" u="sng" dirty="0" err="1" smtClean="0"/>
              <a:t>Καταχωρητές</a:t>
            </a:r>
            <a:r>
              <a:rPr lang="el-GR" sz="2000" u="sng" dirty="0" smtClean="0"/>
              <a:t> δεδομένων</a:t>
            </a:r>
            <a:r>
              <a:rPr lang="el-GR" sz="2000" dirty="0" smtClean="0"/>
              <a:t>: Αποθηκεύουν τιμές που πρόκειται να χρησιμοποιηθούν για ενδιάμεσα αποτελέσματα σύνθετων εργασιών</a:t>
            </a:r>
          </a:p>
          <a:p>
            <a:pPr lvl="1">
              <a:lnSpc>
                <a:spcPct val="80000"/>
              </a:lnSpc>
            </a:pPr>
            <a:r>
              <a:rPr lang="el-GR" sz="2000" u="sng" dirty="0" err="1" smtClean="0"/>
              <a:t>Καταχωρητής</a:t>
            </a:r>
            <a:r>
              <a:rPr lang="el-GR" sz="2000" u="sng" dirty="0" smtClean="0"/>
              <a:t> εντολών (</a:t>
            </a:r>
            <a:r>
              <a:rPr lang="en-US" sz="2000" u="sng" dirty="0" smtClean="0"/>
              <a:t>Instruction Register</a:t>
            </a:r>
            <a:r>
              <a:rPr lang="el-GR" sz="2000" u="sng" dirty="0" smtClean="0"/>
              <a:t>)</a:t>
            </a:r>
            <a:r>
              <a:rPr lang="en-US" sz="2000" dirty="0" smtClean="0"/>
              <a:t>: </a:t>
            </a:r>
            <a:r>
              <a:rPr lang="el-GR" sz="2000" dirty="0" smtClean="0"/>
              <a:t>Αποθηκεύει την τρέχουσα εντολή προς εκτέλεση</a:t>
            </a:r>
          </a:p>
          <a:p>
            <a:pPr lvl="1">
              <a:lnSpc>
                <a:spcPct val="80000"/>
              </a:lnSpc>
            </a:pPr>
            <a:r>
              <a:rPr lang="el-GR" sz="2000" u="sng" dirty="0" err="1" smtClean="0"/>
              <a:t>Καταχωρητής</a:t>
            </a:r>
            <a:r>
              <a:rPr lang="el-GR" sz="2000" u="sng" dirty="0" smtClean="0"/>
              <a:t> μετρητής προγράμματος (</a:t>
            </a:r>
            <a:r>
              <a:rPr lang="en-US" sz="2000" u="sng" dirty="0" smtClean="0"/>
              <a:t>Program Counter</a:t>
            </a:r>
            <a:r>
              <a:rPr lang="el-GR" sz="2000" u="sng" dirty="0" smtClean="0"/>
              <a:t>)</a:t>
            </a:r>
            <a:r>
              <a:rPr lang="en-US" sz="2000" u="sng" dirty="0" smtClean="0"/>
              <a:t>:</a:t>
            </a:r>
            <a:r>
              <a:rPr lang="en-US" sz="2000" dirty="0" smtClean="0"/>
              <a:t> </a:t>
            </a:r>
            <a:r>
              <a:rPr lang="el-GR" sz="2000" dirty="0" smtClean="0"/>
              <a:t>Περιέχει την διεύθυνση μνήμης στην οποία βρίσκεται η εντολή που εκτελείται</a:t>
            </a:r>
            <a:endParaRPr lang="el-GR" dirty="0" smtClean="0"/>
          </a:p>
          <a:p>
            <a:pPr lvl="1"/>
            <a:endParaRPr lang="el-GR" sz="2000" dirty="0" smtClean="0"/>
          </a:p>
        </p:txBody>
      </p:sp>
      <p:sp>
        <p:nvSpPr>
          <p:cNvPr id="8" name="TextBox 7"/>
          <p:cNvSpPr txBox="1"/>
          <p:nvPr/>
        </p:nvSpPr>
        <p:spPr>
          <a:xfrm>
            <a:off x="827584" y="3001516"/>
            <a:ext cx="3960440" cy="175432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l-GR" dirty="0"/>
              <a:t>Όταν ολοκληρώνεται η εκτέλεση μιας εντολής η συνηθισμένη ενέργεια είναι η αύξηση του </a:t>
            </a:r>
            <a:r>
              <a:rPr lang="el-GR" u="sng" dirty="0"/>
              <a:t>μετρητή προγράμματος</a:t>
            </a:r>
            <a:r>
              <a:rPr lang="el-GR" dirty="0"/>
              <a:t> κατά ένα έτσι ώστε να δείχνει στην διεύθυνση της μνήμης που περιέχει την επόμενη εντολή προς εκτέλεση</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647570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204"/>
            <a:ext cx="9144000" cy="952500"/>
          </a:xfrm>
        </p:spPr>
        <p:txBody>
          <a:bodyPr>
            <a:noAutofit/>
          </a:bodyPr>
          <a:lstStyle/>
          <a:p>
            <a:r>
              <a:rPr lang="el-GR" dirty="0"/>
              <a:t>Μονάδα ελέγχου (</a:t>
            </a:r>
            <a:r>
              <a:rPr lang="en-US" dirty="0"/>
              <a:t>Control Unit</a:t>
            </a:r>
            <a:r>
              <a:rPr lang="el-GR" dirty="0"/>
              <a:t>)</a:t>
            </a:r>
          </a:p>
        </p:txBody>
      </p:sp>
      <p:sp>
        <p:nvSpPr>
          <p:cNvPr id="9" name="Content Placeholder 2"/>
          <p:cNvSpPr>
            <a:spLocks noGrp="1"/>
          </p:cNvSpPr>
          <p:nvPr>
            <p:ph sz="quarter" idx="1"/>
          </p:nvPr>
        </p:nvSpPr>
        <p:spPr>
          <a:xfrm>
            <a:off x="403890" y="1201316"/>
            <a:ext cx="4041775" cy="3168352"/>
          </a:xfrm>
        </p:spPr>
        <p:txBody>
          <a:bodyPr>
            <a:normAutofit/>
          </a:bodyPr>
          <a:lstStyle/>
          <a:p>
            <a:pPr eaLnBrk="1" hangingPunct="1">
              <a:lnSpc>
                <a:spcPct val="80000"/>
              </a:lnSpc>
            </a:pPr>
            <a:r>
              <a:rPr lang="el-GR" sz="2400" dirty="0" smtClean="0"/>
              <a:t>Η Μονάδα Ελέγχου συντονίζει τη λειτουργία της ΑΛΜ και των </a:t>
            </a:r>
            <a:r>
              <a:rPr lang="el-GR" sz="2400" dirty="0" err="1" smtClean="0"/>
              <a:t>καταχωρητών</a:t>
            </a:r>
            <a:endParaRPr lang="en-US" sz="2400" dirty="0" smtClean="0"/>
          </a:p>
          <a:p>
            <a:pPr eaLnBrk="1" hangingPunct="1">
              <a:lnSpc>
                <a:spcPct val="80000"/>
              </a:lnSpc>
            </a:pPr>
            <a:r>
              <a:rPr lang="el-GR" sz="2400" dirty="0" smtClean="0"/>
              <a:t>Προκειμένου να στείλει εντολές προς την ΑΛΜ η Μονάδα Ελέγχου χρησιμοποιεί διαύλους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pic>
        <p:nvPicPr>
          <p:cNvPr id="3" name="Εικόνα 2"/>
          <p:cNvPicPr>
            <a:picLocks noChangeAspect="1"/>
          </p:cNvPicPr>
          <p:nvPr/>
        </p:nvPicPr>
        <p:blipFill>
          <a:blip r:embed="rId3"/>
          <a:stretch>
            <a:fillRect/>
          </a:stretch>
        </p:blipFill>
        <p:spPr>
          <a:xfrm>
            <a:off x="4447597" y="1215000"/>
            <a:ext cx="3772479" cy="4500000"/>
          </a:xfrm>
          <a:prstGeom prst="rect">
            <a:avLst/>
          </a:prstGeom>
        </p:spPr>
      </p:pic>
    </p:spTree>
    <p:extLst>
      <p:ext uri="{BB962C8B-B14F-4D97-AF65-F5344CB8AC3E}">
        <p14:creationId xmlns:p14="http://schemas.microsoft.com/office/powerpoint/2010/main" val="26909939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3761</TotalTime>
  <Words>5682</Words>
  <Application>Microsoft Office PowerPoint</Application>
  <PresentationFormat>Προβολή στην οθόνη (16:10)</PresentationFormat>
  <Paragraphs>717</Paragraphs>
  <Slides>76</Slides>
  <Notes>76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76</vt:i4>
      </vt:variant>
    </vt:vector>
  </HeadingPairs>
  <TitlesOfParts>
    <vt:vector size="82" baseType="lpstr">
      <vt:lpstr>Arial Unicode MS</vt:lpstr>
      <vt:lpstr>Arial</vt:lpstr>
      <vt:lpstr>Calibri</vt:lpstr>
      <vt:lpstr>Times New Roman</vt:lpstr>
      <vt:lpstr>Wingdings</vt:lpstr>
      <vt:lpstr>Θέμα του Office</vt:lpstr>
      <vt:lpstr>Πληροφορική Υγείας</vt:lpstr>
      <vt:lpstr>Παρουσίαση του PowerPoint</vt:lpstr>
      <vt:lpstr>Άδειες Χρήσης</vt:lpstr>
      <vt:lpstr>Χρηματοδότηση</vt:lpstr>
      <vt:lpstr>Υποσυστήματα αυτόνομου υπολογιστή</vt:lpstr>
      <vt:lpstr>Κεντρική Μονάδα Επεξεργασίας (ΚΜΕ)</vt:lpstr>
      <vt:lpstr>Αριθμητική και λογική μονάδα  (Arithmetic and Logic Unit)</vt:lpstr>
      <vt:lpstr>Καταχωρητές (Registers)</vt:lpstr>
      <vt:lpstr>Μονάδα ελέγχου (Control Unit)</vt:lpstr>
      <vt:lpstr>Κύρια Μνήμη (Main Memory)</vt:lpstr>
      <vt:lpstr>Τύποι μνήμης RAM (Random Access Memory)</vt:lpstr>
      <vt:lpstr>Μνήμη μόνο για ανάγνωση ROM (Read Only Memory)</vt:lpstr>
      <vt:lpstr>Ιεραρχία μνήμης – κρυφή μνήμη</vt:lpstr>
      <vt:lpstr>Κανόνας 80-20 (Pareto principle)</vt:lpstr>
      <vt:lpstr>Κρυφή μνήμη Cache</vt:lpstr>
      <vt:lpstr>Υποσύστημα εισόδου/εξόδου</vt:lpstr>
      <vt:lpstr>Μαγνητικοί δίσκοι</vt:lpstr>
      <vt:lpstr>Μαγνητικοί δίσκοι – χρόνος προσπέλασης</vt:lpstr>
      <vt:lpstr>Οπτικοί δίσκοι</vt:lpstr>
      <vt:lpstr>CD-R και CD-RW</vt:lpstr>
      <vt:lpstr>Σύνδεση υποσυστημάτων</vt:lpstr>
      <vt:lpstr>Δίαυλοι ανάμεσα στην ΚΜΕ και στην μνήμη</vt:lpstr>
      <vt:lpstr>Ελεγκτές – Controllers </vt:lpstr>
      <vt:lpstr>Είδη ελεγκτών</vt:lpstr>
      <vt:lpstr>Δίκτυα Υπολογιστών</vt:lpstr>
      <vt:lpstr>Κριτήρια δικτύων</vt:lpstr>
      <vt:lpstr>Εύρος ζώνης - bandwidth</vt:lpstr>
      <vt:lpstr>Φυσικά μέσα μετάδοσης</vt:lpstr>
      <vt:lpstr>WiFi</vt:lpstr>
      <vt:lpstr>Κατηγορίες δικτύων</vt:lpstr>
      <vt:lpstr>Χρήσεις τοπικών δικτύων</vt:lpstr>
      <vt:lpstr>Διαδίκτυο - Internet</vt:lpstr>
      <vt:lpstr>Internet</vt:lpstr>
      <vt:lpstr>Αρχιτεκτονική δικτύων</vt:lpstr>
      <vt:lpstr>Είδη υπηρεσιών</vt:lpstr>
      <vt:lpstr>Μεταγωγή πακέτων (Packet Switching)</vt:lpstr>
      <vt:lpstr>Διευθύνσεις IP</vt:lpstr>
      <vt:lpstr>Υπηρεσία DNS (Domain Name System)</vt:lpstr>
      <vt:lpstr>URL</vt:lpstr>
      <vt:lpstr>Η συλλογή πρωτοκόλλων TCP/IP</vt:lpstr>
      <vt:lpstr>Επίπεδο εφαρμογής (επίπεδο 5)</vt:lpstr>
      <vt:lpstr>Αρχιτεκτονική πελάτη – διακομιστή (client server)</vt:lpstr>
      <vt:lpstr>Διεύθυνση επιπέδου εφαρμογής</vt:lpstr>
      <vt:lpstr>Επίπεδο μεταφοράς (επίπεδο 4)</vt:lpstr>
      <vt:lpstr>Πρωτόκολλα επιπέδου μεταφοράς</vt:lpstr>
      <vt:lpstr>Επίπεδο δικτύου (επίπεδο 3)</vt:lpstr>
      <vt:lpstr>Πρωτόκολλα επιπέδου δικτύου</vt:lpstr>
      <vt:lpstr>Επίπεδο συνδέσμου δεδομένων</vt:lpstr>
      <vt:lpstr>Φυσικό επίπεδο (επίπεδο 1)</vt:lpstr>
      <vt:lpstr>Σύνοψη επιπέδων του TCP/IP</vt:lpstr>
      <vt:lpstr>Ιστορία του διαδικτύου</vt:lpstr>
      <vt:lpstr>Εφαρμογές του Internet</vt:lpstr>
      <vt:lpstr>Trends</vt:lpstr>
      <vt:lpstr>Ηλεκτρονικό ταχυδρομείο</vt:lpstr>
      <vt:lpstr>Πρωτόκολλο SMTP</vt:lpstr>
      <vt:lpstr>Πρωτόκολλο POP</vt:lpstr>
      <vt:lpstr>Πρωτόκολλο IMAP</vt:lpstr>
      <vt:lpstr>SMTP/MIME</vt:lpstr>
      <vt:lpstr>Αποστολή email</vt:lpstr>
      <vt:lpstr>Email Netiquette</vt:lpstr>
      <vt:lpstr>SPAM</vt:lpstr>
      <vt:lpstr>Πρωτόκολλο μεταφοράς αρχείων (FTP)</vt:lpstr>
      <vt:lpstr>Απομακρυσμένη σύνδεση TELNET</vt:lpstr>
      <vt:lpstr>Παγκόσμιος ιστός WWW</vt:lpstr>
      <vt:lpstr>Τύποι εγγράφων στο Internet1/2</vt:lpstr>
      <vt:lpstr>Τύποι εγγράφων στο Internet2/2</vt:lpstr>
      <vt:lpstr>Τύποι εγγράφων στο Internet2/2</vt:lpstr>
      <vt:lpstr>Μηχανές Αναζήτησης</vt:lpstr>
      <vt:lpstr>Προχωρημένη αναζήτηση</vt:lpstr>
      <vt:lpstr>Παρουσίαση του PowerPoint</vt:lpstr>
      <vt:lpstr>Προκλήσεις για τις μηχανές αναζήτησης</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287</cp:revision>
  <dcterms:created xsi:type="dcterms:W3CDTF">2012-09-06T09:03:05Z</dcterms:created>
  <dcterms:modified xsi:type="dcterms:W3CDTF">2015-09-30T16:43:28Z</dcterms:modified>
</cp:coreProperties>
</file>