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257" r:id="rId4"/>
    <p:sldId id="259" r:id="rId5"/>
    <p:sldId id="388" r:id="rId6"/>
    <p:sldId id="393" r:id="rId7"/>
    <p:sldId id="394" r:id="rId8"/>
    <p:sldId id="395" r:id="rId9"/>
    <p:sldId id="396" r:id="rId10"/>
    <p:sldId id="398" r:id="rId11"/>
    <p:sldId id="391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3" r:id="rId26"/>
    <p:sldId id="412" r:id="rId27"/>
    <p:sldId id="415" r:id="rId28"/>
    <p:sldId id="414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397" r:id="rId38"/>
    <p:sldId id="291" r:id="rId39"/>
    <p:sldId id="292" r:id="rId40"/>
    <p:sldId id="293" r:id="rId41"/>
    <p:sldId id="280" r:id="rId42"/>
  </p:sldIdLst>
  <p:sldSz cx="9144000" cy="5715000" type="screen16x10"/>
  <p:notesSz cx="6858000" cy="9144000"/>
  <p:custDataLst>
    <p:tags r:id="rId4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59371" autoAdjust="0"/>
  </p:normalViewPr>
  <p:slideViewPr>
    <p:cSldViewPr>
      <p:cViewPr varScale="1">
        <p:scale>
          <a:sx n="59" d="100"/>
          <a:sy n="59" d="100"/>
        </p:scale>
        <p:origin x="2184" y="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54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591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39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79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80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32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4739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777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33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3571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221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46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67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562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1081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248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997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7116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08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1437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15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29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460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784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52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58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67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799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63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13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8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1">
              <a:alpha val="10000"/>
            </a:scheme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</a:t>
            </a:r>
            <a:r>
              <a:rPr lang="el-GR" sz="1000" b="1" dirty="0" smtClean="0">
                <a:solidFill>
                  <a:schemeClr val="bg1"/>
                </a:solidFill>
              </a:rPr>
              <a:t>Εννοιολογικές Αποσαφηνίσεις, </a:t>
            </a:r>
            <a:r>
              <a:rPr lang="el-GR" sz="1000" b="1" dirty="0" smtClean="0">
                <a:solidFill>
                  <a:schemeClr val="bg1"/>
                </a:solidFill>
              </a:rPr>
              <a:t>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media.2014.10.01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media.2011.12.00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/>
              <a:t>Ενότητα </a:t>
            </a:r>
            <a:r>
              <a:rPr lang="en-US" sz="2800" dirty="0" smtClean="0"/>
              <a:t>3 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b="1" dirty="0"/>
              <a:t>Εννοιολογικές Αποσαφηνίσεις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πληροφορικής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000" b="1" dirty="0"/>
              <a:t>Εφαρμογές ιατρικού φακέλου</a:t>
            </a:r>
            <a:r>
              <a:rPr lang="el-GR" sz="2000" b="1" dirty="0" smtClean="0"/>
              <a:t>:</a:t>
            </a:r>
            <a:endParaRPr lang="el-GR" sz="2000" b="1" dirty="0"/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Δυνατότητα διαχείρισης και διατήρησης των στοιχείων </a:t>
            </a:r>
            <a:r>
              <a:rPr lang="el-GR" sz="1800" dirty="0" smtClean="0"/>
              <a:t>ασθενών</a:t>
            </a:r>
            <a:endParaRPr lang="el-GR" sz="1800" dirty="0"/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Δυνατότητα διασύνδεσης με εφαρμογές μετάδοσης </a:t>
            </a:r>
            <a:r>
              <a:rPr lang="el-GR" sz="1800" dirty="0" smtClean="0"/>
              <a:t>δεδο­μένων</a:t>
            </a:r>
            <a:endParaRPr lang="el-GR" sz="1800" dirty="0"/>
          </a:p>
          <a:p>
            <a:pPr algn="just">
              <a:lnSpc>
                <a:spcPts val="206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000" b="1" dirty="0"/>
              <a:t>Εφαρμογές στη διαχείριση ασθενών και υλικών</a:t>
            </a:r>
          </a:p>
          <a:p>
            <a:pPr marL="354013" indent="0" algn="just">
              <a:lnSpc>
                <a:spcPts val="206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l-GR" sz="1800" u="sng" dirty="0"/>
              <a:t>Ενότητες του λογισμικού για τις Λειτουργικές προδιαγραφές ιατρείου, διαγνωστικού κέντρου ή νοσο­κομείου:</a:t>
            </a:r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Διαχείριση στοιχείων ασθενών και παρακολούθηση του ιστορικού της υγείας ενός εκάστου ασθενούς </a:t>
            </a:r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Διαχείριση ραντεβού </a:t>
            </a:r>
            <a:r>
              <a:rPr lang="el-GR" sz="1800" dirty="0" smtClean="0"/>
              <a:t>ασθενών</a:t>
            </a:r>
            <a:endParaRPr lang="el-GR" sz="1800" dirty="0"/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Παραγωγή στατιστικών </a:t>
            </a:r>
            <a:r>
              <a:rPr lang="el-GR" sz="1800" dirty="0" smtClean="0"/>
              <a:t>στοιχείων</a:t>
            </a:r>
            <a:endParaRPr lang="el-GR" sz="1800" dirty="0"/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Αυτοματισμός γραφείου, με δυνατότητα επεξεργασίας κειμένων, πινάκων και εικόνων και το λογισμικό χρήσεως </a:t>
            </a:r>
            <a:r>
              <a:rPr lang="el-GR" sz="1800" dirty="0" smtClean="0"/>
              <a:t>Διαδικτύου</a:t>
            </a:r>
            <a:endParaRPr lang="el-GR" sz="1800" dirty="0"/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800" dirty="0"/>
              <a:t>Διαχείριση υλικών</a:t>
            </a: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49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πληροφορικής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Οικονομικές και λογιστικές </a:t>
            </a:r>
            <a:r>
              <a:rPr lang="el-GR" sz="2400" b="1" dirty="0" smtClean="0"/>
              <a:t>εφαρμογές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Για </a:t>
            </a:r>
            <a:r>
              <a:rPr lang="el-GR" sz="2000" dirty="0"/>
              <a:t>παραγωγή παραστατικών που αφορούν το κόστος παροχής υπηρεσιών υγείας και την αποπληρωμή </a:t>
            </a:r>
            <a:r>
              <a:rPr lang="el-GR" sz="2000" dirty="0" smtClean="0"/>
              <a:t>του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Οικονομική </a:t>
            </a:r>
            <a:r>
              <a:rPr lang="el-GR" sz="2000" dirty="0"/>
              <a:t>παρακολούθηση των μονάδων παροχής υπηρεσιών </a:t>
            </a:r>
            <a:r>
              <a:rPr lang="el-GR" sz="2000" dirty="0" smtClean="0"/>
              <a:t>υγείας</a:t>
            </a:r>
          </a:p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endParaRPr lang="el-GR" sz="2400" dirty="0"/>
          </a:p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Υποστήριξη ιατρικών και βιολογικών </a:t>
            </a:r>
            <a:r>
              <a:rPr lang="el-GR" sz="2400" b="1" dirty="0" smtClean="0"/>
              <a:t>εργαστηρίων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Από </a:t>
            </a:r>
            <a:r>
              <a:rPr lang="el-GR" sz="2000" dirty="0"/>
              <a:t>υπολογιστικά συστήματα, συνδεδεμένα με ιατρικές συσκευές και έχουν τη δυνατότητα να μετατρέπουν σε αρχεία τις μετρήσεις των συσκευών μέσω του κατάλληλου </a:t>
            </a:r>
            <a:r>
              <a:rPr lang="el-GR" sz="2000" dirty="0" smtClean="0"/>
              <a:t>λογισμικού</a:t>
            </a:r>
            <a:endParaRPr lang="el-GR" sz="2000" dirty="0"/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πληροφορικής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382687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 smtClean="0"/>
              <a:t>Υποστήριξη </a:t>
            </a:r>
            <a:r>
              <a:rPr lang="el-GR" sz="2400" b="1" dirty="0"/>
              <a:t>στην επεξεργασία ιατρικών </a:t>
            </a:r>
            <a:r>
              <a:rPr lang="el-GR" sz="2400" b="1" dirty="0" smtClean="0"/>
              <a:t>εικόνων</a:t>
            </a:r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l-GR" sz="2000" dirty="0" smtClean="0"/>
              <a:t>Από </a:t>
            </a:r>
            <a:r>
              <a:rPr lang="el-GR" sz="2000" dirty="0"/>
              <a:t>υπολογιστικά συστήματα, με υλικό υψηλών προδιαγρα­φών κατάλληλο για πολυμέσα και είναι συνδεδεμένα με τις συσκευές ιατρικής </a:t>
            </a:r>
            <a:r>
              <a:rPr lang="el-GR" sz="2000" dirty="0" smtClean="0"/>
              <a:t>απεικόνισης</a:t>
            </a:r>
          </a:p>
          <a:p>
            <a:pPr lvl="1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l-GR" sz="2000" dirty="0" smtClean="0"/>
              <a:t>Προ­γράμματα </a:t>
            </a:r>
            <a:r>
              <a:rPr lang="el-GR" sz="2000" dirty="0"/>
              <a:t>φίλτρων χρησιμοποιούνται για βελτίωση της ποιότητας της ιατρικής </a:t>
            </a:r>
            <a:r>
              <a:rPr lang="el-GR" sz="2000" dirty="0" smtClean="0"/>
              <a:t>εικόνας</a:t>
            </a:r>
          </a:p>
          <a:p>
            <a:pPr marL="457200" lvl="1" indent="0" algn="just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</a:pPr>
            <a:endParaRPr lang="el-GR" sz="2400" dirty="0"/>
          </a:p>
          <a:p>
            <a:pPr algn="just">
              <a:lnSpc>
                <a:spcPts val="206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Υποστήριξη φαρμακείων και διακίνησης </a:t>
            </a:r>
            <a:r>
              <a:rPr lang="el-GR" sz="2400" b="1" dirty="0" smtClean="0"/>
              <a:t>φαρμάκου</a:t>
            </a:r>
          </a:p>
          <a:p>
            <a:pPr lvl="1">
              <a:lnSpc>
                <a:spcPts val="2065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l-GR" sz="2000" dirty="0" smtClean="0"/>
              <a:t>Χαρακτηριστικά </a:t>
            </a:r>
            <a:r>
              <a:rPr lang="el-GR" sz="2000" dirty="0"/>
              <a:t>και λειτουργίες μιας εφαρμογής λογισμικού φαρμακείου και δημιουργία ηλεκτρονικού καταλόγου </a:t>
            </a:r>
            <a:r>
              <a:rPr lang="el-GR" sz="2000" dirty="0" smtClean="0"/>
              <a:t>φαρμάκων</a:t>
            </a:r>
            <a:endParaRPr lang="el-GR" sz="2000" dirty="0"/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2000" dirty="0"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92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πληροφορικής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382687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Υποστήριξη </a:t>
            </a:r>
            <a:r>
              <a:rPr lang="el-GR" sz="2400" b="1" dirty="0" smtClean="0"/>
              <a:t>οδοντοτεχνίας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Υπολογιστικά </a:t>
            </a:r>
            <a:r>
              <a:rPr lang="el-GR" sz="2000" dirty="0"/>
              <a:t>συστήματα για τη δημιουρ­γία προπλασμάτων με </a:t>
            </a:r>
            <a:r>
              <a:rPr lang="el-GR" sz="2000" dirty="0" smtClean="0"/>
              <a:t>εμφυτεύματα</a:t>
            </a:r>
            <a:endParaRPr lang="el-GR" sz="2000" dirty="0"/>
          </a:p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Υποστήριξη </a:t>
            </a:r>
            <a:r>
              <a:rPr lang="el-GR" sz="2400" b="1" dirty="0" err="1" smtClean="0"/>
              <a:t>φυσιοθεραπευτηρίων</a:t>
            </a:r>
            <a:endParaRPr lang="el-GR" sz="2400" b="1" dirty="0" smtClean="0"/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Διαχείριση </a:t>
            </a:r>
            <a:r>
              <a:rPr lang="el-GR" sz="2000" dirty="0"/>
              <a:t>των στοιχείων των ασθενών, των ραντεβού τους και του ιστορικού </a:t>
            </a:r>
            <a:r>
              <a:rPr lang="el-GR" sz="2000" dirty="0" smtClean="0"/>
              <a:t>τους</a:t>
            </a:r>
            <a:endParaRPr lang="el-GR" sz="2000" dirty="0"/>
          </a:p>
          <a:p>
            <a:pPr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l-GR" sz="2400" b="1" dirty="0"/>
              <a:t>Εφαρμογές στη </a:t>
            </a:r>
            <a:r>
              <a:rPr lang="el-GR" sz="2400" b="1" dirty="0" smtClean="0"/>
              <a:t>Νοσηλευτική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Λογισμικό </a:t>
            </a:r>
            <a:r>
              <a:rPr lang="el-GR" sz="2000" dirty="0"/>
              <a:t>για τη δημιουργία ενός αυτοματοποιημένου νοσηλευτικού πλάνου για κάθε ασθενή για τη παροχή νοσηλευτικής </a:t>
            </a:r>
            <a:r>
              <a:rPr lang="el-GR" sz="2000" dirty="0" smtClean="0"/>
              <a:t>φροντίδας</a:t>
            </a:r>
          </a:p>
          <a:p>
            <a:pPr lvl="1" algn="just">
              <a:lnSpc>
                <a:spcPts val="2065"/>
              </a:lnSpc>
              <a:buClr>
                <a:srgbClr val="000000"/>
              </a:buClr>
              <a:buSzPct val="100000"/>
            </a:pPr>
            <a:r>
              <a:rPr lang="el-GR" sz="2000" dirty="0" smtClean="0"/>
              <a:t>Περιλαμβάνει </a:t>
            </a:r>
            <a:r>
              <a:rPr lang="el-GR" sz="2000" dirty="0"/>
              <a:t>την ανάλυση, </a:t>
            </a:r>
            <a:r>
              <a:rPr lang="el-GR" sz="2000" dirty="0" err="1"/>
              <a:t>μοντελοποίηση</a:t>
            </a:r>
            <a:r>
              <a:rPr lang="el-GR" sz="2000" dirty="0"/>
              <a:t> και τυποποίηση του τρόπου με τον οποίο το νοσηλευτικό </a:t>
            </a:r>
            <a:r>
              <a:rPr lang="el-GR" sz="2000" dirty="0" smtClean="0"/>
              <a:t>προσωπικό</a:t>
            </a:r>
            <a:r>
              <a:rPr lang="en-US" sz="2000" dirty="0" smtClean="0"/>
              <a:t>…</a:t>
            </a:r>
            <a:endParaRPr lang="el-GR" sz="2000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29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πληροφορικής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400" dirty="0" smtClean="0"/>
              <a:t>Συλλέγει </a:t>
            </a:r>
            <a:r>
              <a:rPr lang="el-GR" sz="2400" dirty="0"/>
              <a:t>και διαχειρίζεται δεδομένα που αναφέρονται στην </a:t>
            </a:r>
            <a:r>
              <a:rPr lang="el-GR" sz="2400" dirty="0" smtClean="0"/>
              <a:t>υγεία</a:t>
            </a:r>
            <a:endParaRPr lang="el-GR" sz="2400" dirty="0"/>
          </a:p>
          <a:p>
            <a:pPr algn="just">
              <a:spcBef>
                <a:spcPts val="18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400" dirty="0" smtClean="0"/>
              <a:t>Χρησιμοποιεί </a:t>
            </a:r>
            <a:r>
              <a:rPr lang="el-GR" sz="2400" dirty="0"/>
              <a:t>τα δεδομένα αυτά για να εξαγάγει πληροφορίες και </a:t>
            </a:r>
            <a:r>
              <a:rPr lang="el-GR" sz="2400" dirty="0" smtClean="0"/>
              <a:t>γνώσεις</a:t>
            </a:r>
            <a:endParaRPr lang="el-GR" sz="2400" dirty="0"/>
          </a:p>
          <a:p>
            <a:pPr algn="just">
              <a:spcBef>
                <a:spcPts val="18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l-GR" sz="2400" dirty="0" smtClean="0"/>
              <a:t>Λαμβάνει </a:t>
            </a:r>
            <a:r>
              <a:rPr lang="el-GR" sz="2400" dirty="0"/>
              <a:t>ευφυείς νοσηλευτικές αποφάσεις για την ποιοτική φροντίδα του ασθενή στοιχείων ασθενών και παρακολούθηση του ιστορικού της υγείας ενός εκάστου </a:t>
            </a:r>
            <a:r>
              <a:rPr lang="el-GR" sz="2400" dirty="0" smtClean="0"/>
              <a:t>ασθενούς</a:t>
            </a:r>
            <a:endParaRPr lang="el-GR" sz="2400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80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πληροφορικής υγείας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363272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Εφαρμογές αναζήτησης δεδομένων υγείας στο </a:t>
            </a:r>
            <a:r>
              <a:rPr lang="el-GR" sz="2400" b="1" dirty="0" smtClean="0"/>
              <a:t>Διαδίκτυο</a:t>
            </a:r>
            <a:endParaRPr lang="el-GR" sz="2400" b="1" dirty="0"/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Εύκολη </a:t>
            </a:r>
            <a:r>
              <a:rPr lang="el-GR" sz="1800" dirty="0"/>
              <a:t>πρόσβαση των ασθενών σε πληροφορίες για την πρόληψη </a:t>
            </a:r>
            <a:r>
              <a:rPr lang="el-GR" sz="1800" dirty="0" smtClean="0"/>
              <a:t>ασθενειών 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Παροχή ιατρικών συμβουλών μέσω του ηλεκτρονικού ταχυδρομείου (e-</a:t>
            </a:r>
            <a:r>
              <a:rPr lang="el-GR" sz="1800" dirty="0" err="1"/>
              <a:t>mail</a:t>
            </a:r>
            <a:r>
              <a:rPr lang="el-GR" sz="1800" dirty="0" smtClean="0"/>
              <a:t>) 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Παροχή πληροφόρησης σχετικά με τις δραστηριότητες των νοσοκομείων, δια­γνωστικών κέντρων και ασφαλιστικών ταμείων για την παροχή υπηρεσιών </a:t>
            </a:r>
            <a:r>
              <a:rPr lang="el-GR" sz="1800" dirty="0" smtClean="0"/>
              <a:t>υγείας</a:t>
            </a:r>
            <a:endParaRPr lang="el-GR" sz="1800" dirty="0"/>
          </a:p>
          <a:p>
            <a:pPr>
              <a:spcBef>
                <a:spcPts val="600"/>
              </a:spcBef>
            </a:pPr>
            <a:r>
              <a:rPr lang="el-GR" sz="2400" b="1" dirty="0"/>
              <a:t>Εφαρμογές </a:t>
            </a:r>
            <a:r>
              <a:rPr lang="el-GR" sz="2400" b="1" dirty="0" err="1" smtClean="0"/>
              <a:t>τηλεϋγείας</a:t>
            </a:r>
            <a:endParaRPr lang="el-GR" sz="2400" b="1" dirty="0"/>
          </a:p>
          <a:p>
            <a:pPr lvl="1">
              <a:spcBef>
                <a:spcPts val="600"/>
              </a:spcBef>
            </a:pPr>
            <a:r>
              <a:rPr lang="el-GR" sz="1800" dirty="0" err="1"/>
              <a:t>Τηλεδιάγνωση</a:t>
            </a:r>
            <a:r>
              <a:rPr lang="el-GR" sz="1800" dirty="0"/>
              <a:t> και </a:t>
            </a:r>
            <a:r>
              <a:rPr lang="el-GR" sz="1800" dirty="0" err="1"/>
              <a:t>τηλεσυμβουλευτική</a:t>
            </a:r>
            <a:r>
              <a:rPr lang="el-GR" sz="1800" dirty="0"/>
              <a:t> (όπως </a:t>
            </a:r>
            <a:r>
              <a:rPr lang="el-GR" sz="1800" dirty="0" err="1"/>
              <a:t>τηλεακτινολογία</a:t>
            </a:r>
            <a:r>
              <a:rPr lang="el-GR" sz="1800" dirty="0"/>
              <a:t>, </a:t>
            </a:r>
            <a:r>
              <a:rPr lang="el-GR" sz="1800" dirty="0" err="1"/>
              <a:t>τηλεκαρδιολογία</a:t>
            </a:r>
            <a:r>
              <a:rPr lang="el-GR" sz="1800" dirty="0"/>
              <a:t>, </a:t>
            </a:r>
            <a:r>
              <a:rPr lang="el-GR" sz="1800" dirty="0" err="1"/>
              <a:t>τηλεπαθολογία</a:t>
            </a:r>
            <a:r>
              <a:rPr lang="el-GR" sz="1800" dirty="0"/>
              <a:t> και </a:t>
            </a:r>
            <a:r>
              <a:rPr lang="el-GR" sz="1800" dirty="0" err="1"/>
              <a:t>τηλεδερματολογία</a:t>
            </a:r>
            <a:r>
              <a:rPr lang="el-GR" sz="1800" dirty="0"/>
              <a:t>, </a:t>
            </a:r>
            <a:r>
              <a:rPr lang="el-GR" sz="1800" dirty="0" err="1"/>
              <a:t>Τηλεχειρουργική</a:t>
            </a:r>
            <a:r>
              <a:rPr lang="el-GR" sz="1800" dirty="0" smtClean="0"/>
              <a:t>)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Πρόληψη (διατροφή, ασθένειες, εμβόλια, συνθήκες διαβίωσης</a:t>
            </a:r>
            <a:r>
              <a:rPr lang="el-GR" sz="1800" dirty="0" smtClean="0"/>
              <a:t>)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 smtClean="0"/>
              <a:t>Τηλεδιάσκεψη-</a:t>
            </a:r>
            <a:r>
              <a:rPr lang="el-GR" sz="1800" dirty="0" err="1" smtClean="0"/>
              <a:t>Τηλεκπαίδευση</a:t>
            </a:r>
            <a:endParaRPr lang="el-GR" sz="1800" dirty="0"/>
          </a:p>
          <a:p>
            <a:pPr lvl="1">
              <a:spcBef>
                <a:spcPts val="600"/>
              </a:spcBef>
            </a:pPr>
            <a:r>
              <a:rPr lang="el-GR" sz="1800" dirty="0"/>
              <a:t>Τηλεϊατρική για υποστήριξη </a:t>
            </a:r>
            <a:r>
              <a:rPr lang="el-GR" sz="1800" dirty="0" err="1"/>
              <a:t>διακομιστικών</a:t>
            </a:r>
            <a:r>
              <a:rPr lang="el-GR" sz="1800" dirty="0"/>
              <a:t> </a:t>
            </a:r>
            <a:r>
              <a:rPr lang="el-GR" sz="1800" dirty="0" smtClean="0"/>
              <a:t>σταθμών</a:t>
            </a:r>
            <a:endParaRPr lang="el-GR" sz="1800" dirty="0"/>
          </a:p>
          <a:p>
            <a:pPr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0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πληροφορικής υγείας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Εφαρμογές εικονικής </a:t>
            </a:r>
            <a:r>
              <a:rPr lang="el-GR" sz="2400" b="1" dirty="0" smtClean="0"/>
              <a:t>πραγματικότητας</a:t>
            </a:r>
            <a:endParaRPr lang="el-GR" sz="2400" b="1" dirty="0"/>
          </a:p>
          <a:p>
            <a:pPr lvl="1">
              <a:spcBef>
                <a:spcPts val="600"/>
              </a:spcBef>
            </a:pPr>
            <a:r>
              <a:rPr lang="el-GR" sz="2000" dirty="0"/>
              <a:t>Σύγχρονη εξέλιξη της επικοινωνίας ανθρώπου - υπολογιστή που προσφέρει την δυνατότητα στους χρήστες Η/Υ να είναι ενεργοί μέτοχοι ενός εικονικού κόσμου τριών </a:t>
            </a:r>
            <a:r>
              <a:rPr lang="el-GR" sz="2000" dirty="0" smtClean="0"/>
              <a:t>διαστάσεων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400" b="1" dirty="0"/>
              <a:t>Εφαρμογές της VR στον τομέα της </a:t>
            </a:r>
            <a:r>
              <a:rPr lang="el-GR" sz="2400" b="1" dirty="0" smtClean="0"/>
              <a:t>υγείας</a:t>
            </a:r>
            <a:endParaRPr lang="el-GR" sz="2400" b="1" dirty="0"/>
          </a:p>
          <a:p>
            <a:pPr lvl="1">
              <a:spcBef>
                <a:spcPts val="600"/>
              </a:spcBef>
            </a:pPr>
            <a:r>
              <a:rPr lang="el-GR" sz="2000" dirty="0"/>
              <a:t>Χειρουργικές διαδικασίες με τη βοήθεια VR (π.χ., χρήση VR στην </a:t>
            </a:r>
            <a:r>
              <a:rPr lang="el-GR" sz="2000" dirty="0" err="1"/>
              <a:t>τηλεχειρουργική</a:t>
            </a:r>
            <a:r>
              <a:rPr lang="el-GR" sz="2000" dirty="0"/>
              <a:t>, βελτιωμένη χειρουργική και ειδικότερα στο σχεδιασμό προ-εγχειρητικών διαδικασιών</a:t>
            </a:r>
            <a:r>
              <a:rPr lang="el-GR" sz="2000" dirty="0" smtClean="0"/>
              <a:t>)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Χρήση VR στη θεραπεία και αποκατάσταση δεξιοτήτων </a:t>
            </a:r>
            <a:r>
              <a:rPr lang="el-GR" sz="2000" dirty="0" smtClean="0"/>
              <a:t>ασθενών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Προληπτική ιατρική και ενημέρωση </a:t>
            </a:r>
            <a:r>
              <a:rPr lang="el-GR" sz="2000" dirty="0" smtClean="0"/>
              <a:t>ασθενούς 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 err="1"/>
              <a:t>Οπτικοποίηση</a:t>
            </a:r>
            <a:r>
              <a:rPr lang="el-GR" sz="2000" dirty="0"/>
              <a:t> μεγάλων ιατρικών βάσεων </a:t>
            </a:r>
            <a:r>
              <a:rPr lang="el-GR" sz="2000" dirty="0" smtClean="0"/>
              <a:t>δεδομένων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Εκπαίδευση και εξάσκηση με τη βοήθεια VR - Εικονική </a:t>
            </a:r>
            <a:r>
              <a:rPr lang="el-GR" sz="2000" dirty="0" smtClean="0"/>
              <a:t>κλινική</a:t>
            </a:r>
            <a:endParaRPr lang="el-GR" sz="2000" dirty="0"/>
          </a:p>
          <a:p>
            <a:pPr lvl="1"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5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Νέο μοντέλο υγειονομικής φροντίδας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Άξονες που αποτελούν τη βάση του νέου μοντέλου για τη φροντίδα της υγείας του πολίτη </a:t>
            </a:r>
          </a:p>
          <a:p>
            <a:pPr lvl="1"/>
            <a:r>
              <a:rPr lang="el-GR" sz="1900" b="1" dirty="0"/>
              <a:t>Στόχος η δημιουργία ενός δικτύου </a:t>
            </a:r>
            <a:r>
              <a:rPr lang="el-GR" sz="1900" dirty="0"/>
              <a:t>που θα επιτρέπει σε όλες τις νοσηλευτικές μονάδες να συνδέονται λειτουργικά και να επικοινωνούν μεταξύ </a:t>
            </a:r>
            <a:r>
              <a:rPr lang="el-GR" sz="1900" dirty="0" smtClean="0"/>
              <a:t>τους</a:t>
            </a:r>
          </a:p>
          <a:p>
            <a:pPr lvl="1"/>
            <a:r>
              <a:rPr lang="el-GR" sz="1900" b="1" dirty="0" smtClean="0"/>
              <a:t>Ανάπτυξη </a:t>
            </a:r>
            <a:r>
              <a:rPr lang="el-GR" sz="1900" b="1" dirty="0"/>
              <a:t>και επέκταση ενός συστήματος ηλεκτρονικού ιατρικού </a:t>
            </a:r>
            <a:r>
              <a:rPr lang="el-GR" sz="1900" b="1" dirty="0" smtClean="0"/>
              <a:t>φακέλου, </a:t>
            </a:r>
            <a:r>
              <a:rPr lang="el-GR" sz="1900" dirty="0"/>
              <a:t>ώστε ο κάθε πολίτης, να έχει τον προσω­πικό του φάκελο </a:t>
            </a:r>
            <a:r>
              <a:rPr lang="el-GR" sz="1900" dirty="0" smtClean="0"/>
              <a:t>υγείας</a:t>
            </a:r>
          </a:p>
          <a:p>
            <a:pPr lvl="1"/>
            <a:r>
              <a:rPr lang="el-GR" sz="1900" b="1" dirty="0" smtClean="0"/>
              <a:t>Εκπαίδευση </a:t>
            </a:r>
            <a:r>
              <a:rPr lang="el-GR" sz="1900" b="1" dirty="0"/>
              <a:t>ιατρικού, νοσηλευτικού, διοικητικού και τεχνικού προσω­πικού</a:t>
            </a:r>
            <a:r>
              <a:rPr lang="el-GR" sz="1900" dirty="0"/>
              <a:t> όλων των μονάδων υγείας στις νέες τεχνολογίες που χρησιμοποιούνται στο χώρο της υγειονομικής φροντίδας </a:t>
            </a:r>
            <a:r>
              <a:rPr lang="el-GR" sz="1900" dirty="0" smtClean="0"/>
              <a:t>τους</a:t>
            </a:r>
          </a:p>
          <a:p>
            <a:pPr lvl="1"/>
            <a:r>
              <a:rPr lang="el-GR" sz="1900" b="1" dirty="0" err="1"/>
              <a:t>Τηλεϋγεία</a:t>
            </a:r>
            <a:r>
              <a:rPr lang="el-GR" sz="1900" b="1" dirty="0"/>
              <a:t> (</a:t>
            </a:r>
            <a:r>
              <a:rPr lang="el-GR" sz="1900" b="1" dirty="0" err="1"/>
              <a:t>telehealth</a:t>
            </a:r>
            <a:r>
              <a:rPr lang="el-GR" sz="1900" b="1" dirty="0"/>
              <a:t>): </a:t>
            </a:r>
            <a:r>
              <a:rPr lang="el-GR" sz="1900" dirty="0"/>
              <a:t>Παροχή υγειονομικής φροντίδας σε απομα­κρυσμένους </a:t>
            </a:r>
            <a:r>
              <a:rPr lang="el-GR" sz="1900" dirty="0" smtClean="0"/>
              <a:t>ασθενείς</a:t>
            </a:r>
            <a:endParaRPr lang="el-GR" sz="1900" dirty="0"/>
          </a:p>
          <a:p>
            <a:pPr marL="400050" lvl="1" indent="0"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5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Δεδομένα και πληροφορίες </a:t>
            </a:r>
            <a:br>
              <a:rPr lang="el-GR" sz="3600" dirty="0" smtClean="0"/>
            </a:br>
            <a:r>
              <a:rPr lang="el-GR" sz="3600" dirty="0" smtClean="0"/>
              <a:t>στο χώρο της υγείας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18112"/>
            <a:ext cx="843528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Δεδομένα υγείας (</a:t>
            </a:r>
            <a:r>
              <a:rPr lang="el-GR" sz="2400" b="1" dirty="0" err="1"/>
              <a:t>health</a:t>
            </a:r>
            <a:r>
              <a:rPr lang="el-GR" sz="2400" b="1" dirty="0"/>
              <a:t> </a:t>
            </a:r>
            <a:r>
              <a:rPr lang="el-GR" sz="2400" b="1" dirty="0" err="1"/>
              <a:t>data</a:t>
            </a:r>
            <a:r>
              <a:rPr lang="el-GR" sz="2400" b="1" dirty="0" smtClean="0"/>
              <a:t>)</a:t>
            </a:r>
            <a:endParaRPr lang="el-GR" sz="2400" b="1" dirty="0"/>
          </a:p>
          <a:p>
            <a:pPr lvl="1">
              <a:spcBef>
                <a:spcPts val="600"/>
              </a:spcBef>
            </a:pPr>
            <a:r>
              <a:rPr lang="el-GR" sz="2000" dirty="0"/>
              <a:t>Μια παρατήρηση ή μέτρηση που χαρακτηρίζει την τιμή μιας μεταβλητής σ’ ένα ασθενή μία συγκεκριμένη χρονική </a:t>
            </a:r>
            <a:r>
              <a:rPr lang="el-GR" sz="2000" dirty="0" smtClean="0"/>
              <a:t>στιγμή</a:t>
            </a:r>
            <a:endParaRPr lang="el-GR" sz="20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i="1" dirty="0" smtClean="0"/>
              <a:t>“</a:t>
            </a:r>
            <a:r>
              <a:rPr lang="el-GR" sz="1800" i="1" dirty="0" smtClean="0"/>
              <a:t>Στοιχεία</a:t>
            </a:r>
            <a:r>
              <a:rPr lang="el-GR" sz="1800" i="1" dirty="0"/>
              <a:t>, που συνδέονται με τη διάγνωση και τις άλλες διαδικασίες μιας ασθένειας ενός ασθενούς ή μιας ομάδας </a:t>
            </a:r>
            <a:r>
              <a:rPr lang="el-GR" sz="1800" i="1" dirty="0" smtClean="0"/>
              <a:t>ασθενών</a:t>
            </a:r>
            <a:r>
              <a:rPr lang="en-US" sz="1800" i="1" dirty="0" smtClean="0"/>
              <a:t>”. </a:t>
            </a:r>
            <a:r>
              <a:rPr lang="en-US" sz="1800" i="1" dirty="0"/>
              <a:t>(Davis et al, 2002</a:t>
            </a:r>
            <a:r>
              <a:rPr lang="en-US" sz="1800" i="1" dirty="0" smtClean="0"/>
              <a:t>)</a:t>
            </a:r>
            <a:endParaRPr lang="el-GR" sz="1800" i="1" dirty="0"/>
          </a:p>
          <a:p>
            <a:pPr>
              <a:spcBef>
                <a:spcPts val="600"/>
              </a:spcBef>
            </a:pPr>
            <a:r>
              <a:rPr lang="el-GR" sz="2400" b="1" dirty="0" smtClean="0"/>
              <a:t>Γνώση</a:t>
            </a:r>
          </a:p>
          <a:p>
            <a:pPr lvl="1">
              <a:spcBef>
                <a:spcPts val="60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αποτέλεσμα της τυπικής ή άτυπης ανάλυσης των </a:t>
            </a:r>
            <a:r>
              <a:rPr lang="el-GR" sz="2000" dirty="0" smtClean="0"/>
              <a:t>δεδομένων</a:t>
            </a:r>
          </a:p>
          <a:p>
            <a:pPr>
              <a:spcBef>
                <a:spcPts val="600"/>
              </a:spcBef>
            </a:pPr>
            <a:r>
              <a:rPr lang="el-GR" sz="2400" b="1" dirty="0" smtClean="0"/>
              <a:t>Πληροφορία </a:t>
            </a:r>
            <a:r>
              <a:rPr lang="el-GR" sz="2400" b="1" dirty="0"/>
              <a:t>υγείας (</a:t>
            </a:r>
            <a:r>
              <a:rPr lang="el-GR" sz="2400" b="1" dirty="0" err="1"/>
              <a:t>health</a:t>
            </a:r>
            <a:r>
              <a:rPr lang="el-GR" sz="2400" b="1" dirty="0"/>
              <a:t> </a:t>
            </a:r>
            <a:r>
              <a:rPr lang="el-GR" sz="2400" b="1" dirty="0" err="1" smtClean="0"/>
              <a:t>information</a:t>
            </a:r>
            <a:r>
              <a:rPr lang="el-GR" sz="2400" b="1" dirty="0" smtClean="0"/>
              <a:t>)	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i="1" dirty="0" smtClean="0"/>
              <a:t>“</a:t>
            </a:r>
            <a:r>
              <a:rPr lang="el-GR" sz="1800" i="1" dirty="0" smtClean="0"/>
              <a:t>Το </a:t>
            </a:r>
            <a:r>
              <a:rPr lang="el-GR" sz="1800" i="1" dirty="0"/>
              <a:t>αποτέλεσμα που προέρχεται από τη συγκέντρωση, ανάλυση, σύνθεση και κατάταξη των στοιχείων ή δεδομένων για την υγεία ενός </a:t>
            </a:r>
            <a:r>
              <a:rPr lang="el-GR" sz="1800" i="1" dirty="0" smtClean="0"/>
              <a:t>ή περισσοτέρων ανθρώπων</a:t>
            </a:r>
            <a:r>
              <a:rPr lang="en-US" sz="1800" i="1" dirty="0" smtClean="0"/>
              <a:t>”. </a:t>
            </a:r>
            <a:r>
              <a:rPr lang="en-US" sz="1800" i="1" dirty="0"/>
              <a:t>(Davis et al, 2002)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5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Κατηγορίες δεδομένων υγείας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l-GR" sz="2000" b="1" i="1" dirty="0" smtClean="0"/>
              <a:t>Τα</a:t>
            </a:r>
            <a:r>
              <a:rPr lang="en-US" sz="2000" b="1" i="1" dirty="0" smtClean="0"/>
              <a:t> </a:t>
            </a:r>
            <a:r>
              <a:rPr lang="el-GR" sz="2000" b="1" i="1" dirty="0" smtClean="0"/>
              <a:t>δεδομένα </a:t>
            </a:r>
            <a:r>
              <a:rPr lang="el-GR" sz="2000" b="1" i="1" dirty="0"/>
              <a:t>και ειδικά οι πληροφορίες υγείας σχετίζονται με τη </a:t>
            </a:r>
            <a:r>
              <a:rPr lang="el-GR" sz="2000" b="1" i="1" dirty="0" smtClean="0"/>
              <a:t>φυσική/ψυχική </a:t>
            </a:r>
            <a:r>
              <a:rPr lang="el-GR" sz="2000" b="1" i="1" dirty="0"/>
              <a:t>υγεία ή κατάσταση ενός ασθενούς στο παρελθόν παρόν και μέλλον. </a:t>
            </a:r>
            <a:endParaRPr lang="en-US" sz="2000" b="1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sz="1800" b="1" dirty="0" smtClean="0"/>
              <a:t>Παράδειγμα:</a:t>
            </a:r>
            <a:r>
              <a:rPr lang="en-US" sz="1800" b="1" dirty="0" smtClean="0"/>
              <a:t> </a:t>
            </a:r>
            <a:r>
              <a:rPr lang="el-GR" sz="1600" dirty="0" smtClean="0"/>
              <a:t>Κατά </a:t>
            </a:r>
            <a:r>
              <a:rPr lang="el-GR" sz="1600" dirty="0"/>
              <a:t>την επίσκεψη ενός ασθενούς σ’ ένα σύγχρονο ιατρείο πα­θολογίας, τα δεδομένα που θα πρέπει να γραφούν στον υπολογι­στή είναι πολλά. Έτσι:</a:t>
            </a:r>
          </a:p>
          <a:p>
            <a:pPr marL="176213" indent="-176213">
              <a:buFont typeface="+mj-lt"/>
              <a:buAutoNum type="arabicPeriod"/>
            </a:pPr>
            <a:r>
              <a:rPr lang="el-GR" sz="1600" u="sng" dirty="0" smtClean="0"/>
              <a:t>Η </a:t>
            </a:r>
            <a:r>
              <a:rPr lang="el-GR" sz="1600" u="sng" dirty="0"/>
              <a:t>γραμματεύς</a:t>
            </a:r>
            <a:r>
              <a:rPr lang="el-GR" sz="1600" dirty="0"/>
              <a:t> θα πρέπει να έχει διευθετήσει το ραντεβού, να συμπληρώσει την φόρμα των προσωπικών στοιχείων και να φροντίσει τα οικονομικά </a:t>
            </a:r>
            <a:r>
              <a:rPr lang="el-GR" sz="1600" dirty="0" smtClean="0"/>
              <a:t>θέματα</a:t>
            </a:r>
            <a:endParaRPr lang="el-GR" sz="1600" dirty="0"/>
          </a:p>
          <a:p>
            <a:pPr marL="176213" indent="-176213">
              <a:buFont typeface="+mj-lt"/>
              <a:buAutoNum type="arabicPeriod"/>
            </a:pPr>
            <a:r>
              <a:rPr lang="el-GR" sz="1600" u="sng" dirty="0" smtClean="0"/>
              <a:t> Η </a:t>
            </a:r>
            <a:r>
              <a:rPr lang="el-GR" sz="1600" u="sng" dirty="0"/>
              <a:t>νοσηλεύτρια </a:t>
            </a:r>
            <a:r>
              <a:rPr lang="el-GR" sz="1600" dirty="0"/>
              <a:t>θα ελέγξει τις ζωτικές ενδείξεις (</a:t>
            </a:r>
            <a:r>
              <a:rPr lang="el-GR" sz="1600" dirty="0" err="1"/>
              <a:t>vital</a:t>
            </a:r>
            <a:r>
              <a:rPr lang="el-GR" sz="1600" dirty="0"/>
              <a:t> </a:t>
            </a:r>
            <a:r>
              <a:rPr lang="el-GR" sz="1600" dirty="0" err="1"/>
              <a:t>signs</a:t>
            </a:r>
            <a:r>
              <a:rPr lang="el-GR" sz="1600" dirty="0"/>
              <a:t> JJ V.S.), όπως τη θερμοκρασία και την αιματική </a:t>
            </a:r>
            <a:r>
              <a:rPr lang="el-GR" sz="1600" dirty="0" smtClean="0"/>
              <a:t>πίεση</a:t>
            </a:r>
            <a:endParaRPr lang="el-GR" sz="1600" dirty="0"/>
          </a:p>
          <a:p>
            <a:pPr marL="176213" indent="-176213">
              <a:buFont typeface="+mj-lt"/>
              <a:buAutoNum type="arabicPeriod"/>
            </a:pPr>
            <a:r>
              <a:rPr lang="en-US" sz="1600" dirty="0" smtClean="0"/>
              <a:t> </a:t>
            </a:r>
            <a:r>
              <a:rPr lang="el-GR" sz="1600" u="sng" dirty="0" smtClean="0"/>
              <a:t>Ο </a:t>
            </a:r>
            <a:r>
              <a:rPr lang="el-GR" sz="1600" u="sng" dirty="0"/>
              <a:t>ασκούμενος ιατρός ή η εξειδικευμένη νοσηλεύτρια </a:t>
            </a:r>
            <a:r>
              <a:rPr lang="el-GR" sz="1600" dirty="0"/>
              <a:t>θα πάρει το ιατρικό </a:t>
            </a:r>
            <a:r>
              <a:rPr lang="el-GR" sz="1600" dirty="0" smtClean="0"/>
              <a:t>ιστορικό</a:t>
            </a:r>
            <a:endParaRPr lang="el-GR" sz="1600" dirty="0"/>
          </a:p>
          <a:p>
            <a:pPr marL="176213" indent="-176213">
              <a:buFont typeface="+mj-lt"/>
              <a:buAutoNum type="arabicPeriod"/>
            </a:pPr>
            <a:r>
              <a:rPr lang="en-US" sz="1600" dirty="0" smtClean="0"/>
              <a:t> </a:t>
            </a:r>
            <a:r>
              <a:rPr lang="el-GR" sz="1600" u="sng" dirty="0" smtClean="0"/>
              <a:t>Ο </a:t>
            </a:r>
            <a:r>
              <a:rPr lang="el-GR" sz="1600" u="sng" dirty="0"/>
              <a:t>παθολόγος ιατρός</a:t>
            </a:r>
            <a:r>
              <a:rPr lang="el-GR" sz="1600" dirty="0"/>
              <a:t>, αφού λάβει υπόψη όλα τα προηγούμε­να, θα κάνει τις ανάλογες ερωτήσεις με κάποια εξελισσόμενη και αναπροσαρμοζόμενη διαδικασία και θα εξετάσει τον </a:t>
            </a:r>
            <a:r>
              <a:rPr lang="el-GR" sz="1600" dirty="0" smtClean="0"/>
              <a:t>ασθε­νεί. Τέλος </a:t>
            </a:r>
            <a:r>
              <a:rPr lang="el-GR" sz="1600" dirty="0"/>
              <a:t>θα βγάλει τα συμπεράσματά του, οπότε είτε θα χο­ρηγήσει την κατάλληλη θεραπεία, είτε θα αποστείλει τον ασθε­νή για περαιτέρω εξετάσεις στα εξωτερικά εργαστήρια ή στο </a:t>
            </a:r>
            <a:r>
              <a:rPr lang="el-GR" sz="1600" dirty="0" smtClean="0"/>
              <a:t>νοσοκομείο</a:t>
            </a:r>
            <a:endParaRPr lang="el-GR" sz="1600" dirty="0"/>
          </a:p>
          <a:p>
            <a:pPr>
              <a:spcBef>
                <a:spcPts val="600"/>
              </a:spcBef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44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Εννοιολογικές Αποσαφηνίσεις</a:t>
            </a:r>
            <a:endParaRPr lang="el-GR" sz="2800" dirty="0" smtClean="0"/>
          </a:p>
          <a:p>
            <a:pPr algn="l"/>
            <a:endParaRPr lang="el-GR" sz="2800" b="1" dirty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Κατηγορίες δεδομένων υγείας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000" b="1" dirty="0" smtClean="0"/>
              <a:t>Δημογραφικά </a:t>
            </a:r>
            <a:r>
              <a:rPr lang="el-GR" sz="2000" b="1" dirty="0"/>
              <a:t>δεδομένα: </a:t>
            </a:r>
            <a:r>
              <a:rPr lang="el-GR" sz="2000" dirty="0"/>
              <a:t>Βοηθούν τους χρήστες να έρχονται σε επαφή ή να διακρίνεται ο ένας ασθενής από τον </a:t>
            </a:r>
            <a:r>
              <a:rPr lang="el-GR" sz="2000" dirty="0" smtClean="0"/>
              <a:t>άλλον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b="1" dirty="0"/>
              <a:t>Κοινωνικοοικονομικά δεδομένα: </a:t>
            </a:r>
            <a:r>
              <a:rPr lang="el-GR" sz="2000" dirty="0"/>
              <a:t>Προσωπικά δεδομένα που δίνουν ενδείξεις στους χρήστες για τα ενδεχόμενα προβλήματα και την ενδεχόμενη βοήθεια που θα έχει ο ασθενής, ώστε να σχεδιάσουν την υγειονομική φροντίδα </a:t>
            </a:r>
            <a:r>
              <a:rPr lang="el-GR" sz="2000" dirty="0" smtClean="0"/>
              <a:t>του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b="1" dirty="0"/>
              <a:t>Οικονομικά </a:t>
            </a:r>
            <a:r>
              <a:rPr lang="el-GR" sz="2000" b="1" dirty="0" smtClean="0"/>
              <a:t>δεδομένα: </a:t>
            </a:r>
            <a:r>
              <a:rPr lang="el-GR" sz="2000" dirty="0" smtClean="0"/>
              <a:t>Εξασφαλίζουν </a:t>
            </a:r>
            <a:r>
              <a:rPr lang="el-GR" sz="2000" dirty="0"/>
              <a:t>τον τρόπο πληρωμής των παρεχόμενων υπηρεσιών υγείας  </a:t>
            </a:r>
          </a:p>
          <a:p>
            <a:pPr algn="just">
              <a:spcBef>
                <a:spcPts val="600"/>
              </a:spcBef>
            </a:pPr>
            <a:r>
              <a:rPr lang="el-GR" sz="2000" b="1" dirty="0"/>
              <a:t>Κλινικά δεδομένα: </a:t>
            </a:r>
            <a:r>
              <a:rPr lang="el-GR" sz="2000" dirty="0" smtClean="0"/>
              <a:t>Προσδιορίζουν </a:t>
            </a:r>
            <a:r>
              <a:rPr lang="el-GR" sz="2000" dirty="0"/>
              <a:t>τη διάγνωση και τη θεραπεία του </a:t>
            </a:r>
            <a:r>
              <a:rPr lang="el-GR" sz="2000" dirty="0" smtClean="0"/>
              <a:t>ασθενή (</a:t>
            </a:r>
            <a:r>
              <a:rPr lang="el-GR" sz="1600" dirty="0" smtClean="0"/>
              <a:t>Θερμοκρασία </a:t>
            </a:r>
            <a:r>
              <a:rPr lang="el-GR" sz="1600" dirty="0"/>
              <a:t>και αιματική πίεση του ασθενή</a:t>
            </a:r>
            <a:r>
              <a:rPr lang="el-GR" sz="1600" dirty="0" smtClean="0"/>
              <a:t>, Διάγνωση</a:t>
            </a:r>
            <a:r>
              <a:rPr lang="el-GR" sz="1600" dirty="0"/>
              <a:t>, Εργαστηριακές εξετάσεις, Ακτινολογικές εξετάσεις και άλλες απεικονιστικές εξετάσεις, </a:t>
            </a:r>
            <a:r>
              <a:rPr lang="el-GR" sz="1600" dirty="0" smtClean="0"/>
              <a:t>Φαρμακευτικές </a:t>
            </a:r>
            <a:r>
              <a:rPr lang="el-GR" sz="1600" dirty="0"/>
              <a:t>αγωγές</a:t>
            </a:r>
            <a:r>
              <a:rPr lang="el-GR" sz="1600" dirty="0" smtClean="0"/>
              <a:t>, Διαδικασίες εγχειρήσεων, Δεδομένα </a:t>
            </a:r>
            <a:r>
              <a:rPr lang="el-GR" sz="1600" dirty="0"/>
              <a:t>και πληροφορίες υγείας που σχετίζονται με τη φυσική /ψυχική υγεία ή κατάσταση ενός ασθενούς στο παρελθόν παρόν και </a:t>
            </a:r>
            <a:r>
              <a:rPr lang="el-GR" sz="1600" dirty="0" smtClean="0"/>
              <a:t>μέλλον</a:t>
            </a:r>
            <a:r>
              <a:rPr lang="el-GR" sz="2000" dirty="0" smtClean="0"/>
              <a:t>)</a:t>
            </a:r>
            <a:endParaRPr lang="el-GR" sz="2000" dirty="0"/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69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457200" y="1181365"/>
            <a:ext cx="8435280" cy="2396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Κωδικοποίηση και ταξινόμηση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Έλλειψη </a:t>
            </a:r>
            <a:r>
              <a:rPr lang="el-GR" sz="2000" dirty="0">
                <a:solidFill>
                  <a:schemeClr val="bg1"/>
                </a:solidFill>
              </a:rPr>
              <a:t>τυποποιημένου λεξικού και τυποποιημέ­νης ορολογίας στο χώρο των επιστημών υγείας</a:t>
            </a:r>
          </a:p>
          <a:p>
            <a:pPr algn="just">
              <a:spcBef>
                <a:spcPts val="600"/>
              </a:spcBef>
            </a:pPr>
            <a:r>
              <a:rPr lang="el-GR" sz="2000" dirty="0">
                <a:solidFill>
                  <a:schemeClr val="bg1"/>
                </a:solidFill>
              </a:rPr>
              <a:t>Με την εισαγωγή των υπολογιστών στη διαχείριση των δεδομένων υγείας είναι ανα­γκαία η ομοιομορφία στην συστηματοποίηση/ κωδικοποίηση των δεδομένων αυτών και των ορισμών </a:t>
            </a:r>
            <a:r>
              <a:rPr lang="el-GR" sz="2000" dirty="0" smtClean="0">
                <a:solidFill>
                  <a:schemeClr val="bg1"/>
                </a:solidFill>
              </a:rPr>
              <a:t>τους</a:t>
            </a:r>
          </a:p>
          <a:p>
            <a:pPr algn="just">
              <a:spcBef>
                <a:spcPts val="6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Χωρίς </a:t>
            </a:r>
            <a:r>
              <a:rPr lang="el-GR" sz="2000" dirty="0">
                <a:solidFill>
                  <a:schemeClr val="bg1"/>
                </a:solidFill>
              </a:rPr>
              <a:t>μια προκαθορισμένη ορολογία είναι αδύνατον να γίνει μία αυτοματοποιημένη σύνθεση των δεδομένων </a:t>
            </a:r>
            <a:r>
              <a:rPr lang="el-GR" sz="2000" dirty="0" smtClean="0">
                <a:solidFill>
                  <a:schemeClr val="bg1"/>
                </a:solidFill>
              </a:rPr>
              <a:t>υγείας</a:t>
            </a:r>
            <a:endParaRPr lang="el-GR" sz="20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l-GR" sz="2000" b="1" dirty="0" smtClean="0"/>
              <a:t>Κωδικοποίηση </a:t>
            </a:r>
            <a:r>
              <a:rPr lang="el-GR" sz="2000" b="1" dirty="0"/>
              <a:t>(</a:t>
            </a:r>
            <a:r>
              <a:rPr lang="el-GR" sz="2000" b="1" dirty="0" err="1"/>
              <a:t>coding</a:t>
            </a:r>
            <a:r>
              <a:rPr lang="el-GR" sz="2000" b="1" dirty="0" smtClean="0"/>
              <a:t>):</a:t>
            </a:r>
            <a:r>
              <a:rPr lang="el-GR" sz="2000" dirty="0" smtClean="0"/>
              <a:t> Διαδικασία </a:t>
            </a:r>
            <a:r>
              <a:rPr lang="el-GR" sz="2000" dirty="0"/>
              <a:t>οργάνωσης πληροφοριών ή δεδομένων υγείας σε κατηγορίες, στις οποίες δίνονται κωδικοί με σκοπό τη συντόμευση, αποθήκευση και ανάκτηση των δεδομένων </a:t>
            </a:r>
            <a:r>
              <a:rPr lang="el-GR" sz="2000" dirty="0" smtClean="0"/>
              <a:t>αυτών 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b="1" dirty="0" smtClean="0"/>
              <a:t>Σύστημα </a:t>
            </a:r>
            <a:r>
              <a:rPr lang="el-GR" sz="2000" b="1" dirty="0"/>
              <a:t>ταξινόμησης (</a:t>
            </a:r>
            <a:r>
              <a:rPr lang="el-GR" sz="2000" b="1" dirty="0" err="1"/>
              <a:t>classification</a:t>
            </a:r>
            <a:r>
              <a:rPr lang="el-GR" sz="2000" b="1" dirty="0"/>
              <a:t> </a:t>
            </a:r>
            <a:r>
              <a:rPr lang="el-GR" sz="2000" b="1" dirty="0" err="1"/>
              <a:t>system</a:t>
            </a:r>
            <a:r>
              <a:rPr lang="el-GR" sz="2000" b="1" dirty="0" smtClean="0"/>
              <a:t>):</a:t>
            </a:r>
            <a:r>
              <a:rPr lang="el-GR" sz="2000" dirty="0" smtClean="0"/>
              <a:t> </a:t>
            </a:r>
            <a:r>
              <a:rPr lang="el-GR" sz="2000" dirty="0"/>
              <a:t>σύστημα οργάνωσης σε κατηγορίες ή τάξεις δεδομένων ή πληροφοριών υγείας με βάση τα παρόμοια χαρακτηριστικά που μπορεί να έχουν μεταξύ </a:t>
            </a:r>
            <a:r>
              <a:rPr lang="el-GR" sz="2000" dirty="0" smtClean="0"/>
              <a:t>τους </a:t>
            </a:r>
            <a:endParaRPr lang="el-GR" sz="2000" dirty="0"/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504056" y="2055436"/>
            <a:ext cx="1656184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b="1" dirty="0"/>
              <a:t>ΤΟ </a:t>
            </a:r>
            <a:r>
              <a:rPr lang="el-GR" b="1" dirty="0" smtClean="0"/>
              <a:t>ΠΡΟΒΛΗΜΑ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932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539552" y="1253660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Συστήματα ταξινόμησης </a:t>
            </a:r>
            <a:r>
              <a:rPr lang="el-GR" sz="4000" dirty="0" smtClean="0"/>
              <a:t>και κωδικοποίησης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2800" b="1" dirty="0">
                <a:solidFill>
                  <a:schemeClr val="bg1"/>
                </a:solidFill>
              </a:rPr>
              <a:t>Σύστημα SNOMED </a:t>
            </a:r>
            <a:endParaRPr lang="el-GR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(</a:t>
            </a:r>
            <a:r>
              <a:rPr lang="el-GR" sz="2400" b="1" dirty="0" err="1">
                <a:solidFill>
                  <a:schemeClr val="bg1"/>
                </a:solidFill>
              </a:rPr>
              <a:t>Systematized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 err="1">
                <a:solidFill>
                  <a:schemeClr val="bg1"/>
                </a:solidFill>
              </a:rPr>
              <a:t>Nomenclature</a:t>
            </a:r>
            <a:r>
              <a:rPr lang="el-GR" sz="2400" b="1" dirty="0">
                <a:solidFill>
                  <a:schemeClr val="bg1"/>
                </a:solidFill>
              </a:rPr>
              <a:t> Of </a:t>
            </a:r>
            <a:r>
              <a:rPr lang="el-GR" sz="2400" b="1" dirty="0" err="1">
                <a:solidFill>
                  <a:schemeClr val="bg1"/>
                </a:solidFill>
              </a:rPr>
              <a:t>MEDicine</a:t>
            </a:r>
            <a:r>
              <a:rPr lang="el-GR" sz="2400" b="1" dirty="0">
                <a:solidFill>
                  <a:schemeClr val="bg1"/>
                </a:solidFill>
              </a:rPr>
              <a:t>) International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2200" dirty="0"/>
              <a:t>Κωδικοποιημένο λεξιλόγιο ονομάτων και πε­ριγραφών στο χώρο της </a:t>
            </a:r>
            <a:r>
              <a:rPr lang="el-GR" sz="2200" dirty="0" smtClean="0"/>
              <a:t>υγείας</a:t>
            </a:r>
            <a:endParaRPr lang="el-GR" sz="2200" dirty="0"/>
          </a:p>
          <a:p>
            <a:pPr algn="just">
              <a:spcBef>
                <a:spcPts val="600"/>
              </a:spcBef>
            </a:pPr>
            <a:r>
              <a:rPr lang="el-GR" sz="2400" b="1" dirty="0"/>
              <a:t>Σημαντικότερα </a:t>
            </a:r>
            <a:r>
              <a:rPr lang="el-GR" sz="2400" b="1" dirty="0" smtClean="0"/>
              <a:t>χαρακτηριστικά</a:t>
            </a:r>
            <a:endParaRPr lang="el-GR" sz="2400" b="1" dirty="0"/>
          </a:p>
          <a:p>
            <a:pPr lvl="1" algn="just">
              <a:spcBef>
                <a:spcPts val="600"/>
              </a:spcBef>
            </a:pPr>
            <a:r>
              <a:rPr lang="el-GR" sz="2000" dirty="0"/>
              <a:t>Λεπτομερές και κωδικοποιημένο λεξιλόγιο ονομάτων και περιγραφών που χρη­σιμοποιούνται κυρίως στη περίθαλψη και στο ηλεκτρονικό φάκελο του </a:t>
            </a:r>
            <a:r>
              <a:rPr lang="el-GR" sz="2000" dirty="0" smtClean="0"/>
              <a:t>ασθενή </a:t>
            </a:r>
            <a:endParaRPr lang="el-GR" sz="2000" dirty="0"/>
          </a:p>
          <a:p>
            <a:pPr lvl="1" algn="just">
              <a:spcBef>
                <a:spcPts val="600"/>
              </a:spcBef>
            </a:pPr>
            <a:r>
              <a:rPr lang="el-GR" sz="2000" dirty="0"/>
              <a:t>Συστηματική και </a:t>
            </a:r>
            <a:r>
              <a:rPr lang="el-GR" sz="2000" dirty="0" err="1"/>
              <a:t>πολυεπίπεδη</a:t>
            </a:r>
            <a:r>
              <a:rPr lang="el-GR" sz="2000" dirty="0"/>
              <a:t> ταξινόμηση όρων, για την ένταξη ολόκληρου του λεξιλογίου της ανθρώπινης ύπαρξης </a:t>
            </a:r>
            <a:r>
              <a:rPr lang="el-GR" sz="2000" dirty="0" smtClean="0"/>
              <a:t>κυρίως</a:t>
            </a:r>
            <a:r>
              <a:rPr lang="en-US" sz="2000" dirty="0" smtClean="0"/>
              <a:t> </a:t>
            </a:r>
            <a:r>
              <a:rPr lang="el-GR" sz="2000" dirty="0" smtClean="0"/>
              <a:t>από παθολογικής άποψης</a:t>
            </a:r>
            <a:endParaRPr lang="el-GR" sz="2000" b="1" dirty="0" smtClean="0"/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3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539552" y="1253660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Συστήματα ταξινόμησης </a:t>
            </a:r>
            <a:r>
              <a:rPr lang="el-GR" sz="4000" dirty="0" smtClean="0"/>
              <a:t>και κωδικοποίησης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2800" b="1" dirty="0">
                <a:solidFill>
                  <a:schemeClr val="bg1"/>
                </a:solidFill>
              </a:rPr>
              <a:t>Σύστημα </a:t>
            </a:r>
            <a:r>
              <a:rPr lang="en-US" sz="2800" b="1" dirty="0" err="1">
                <a:solidFill>
                  <a:schemeClr val="bg1"/>
                </a:solidFill>
              </a:rPr>
              <a:t>MeSH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Medical </a:t>
            </a:r>
            <a:r>
              <a:rPr lang="en-US" sz="2400" b="1" dirty="0" smtClean="0">
                <a:solidFill>
                  <a:schemeClr val="bg1"/>
                </a:solidFill>
              </a:rPr>
              <a:t>Subject </a:t>
            </a:r>
            <a:r>
              <a:rPr lang="en-US" sz="2400" b="1" dirty="0">
                <a:solidFill>
                  <a:schemeClr val="bg1"/>
                </a:solidFill>
              </a:rPr>
              <a:t>Heading</a:t>
            </a:r>
            <a:r>
              <a:rPr lang="el-GR" sz="2400" b="1" dirty="0" smtClean="0">
                <a:solidFill>
                  <a:schemeClr val="bg1"/>
                </a:solidFill>
              </a:rPr>
              <a:t>)</a:t>
            </a:r>
            <a:endParaRPr lang="el-GR" sz="2400" b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2200" dirty="0"/>
              <a:t>Διαρκής τρόπος για ανά­κτηση πληροφοριών υγείας, που χρησιμοποιούν διαφορετική ορολογία για τα ίδια </a:t>
            </a:r>
            <a:r>
              <a:rPr lang="el-GR" sz="2200" dirty="0" smtClean="0"/>
              <a:t>συμπεράσματα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“</a:t>
            </a:r>
            <a:r>
              <a:rPr lang="el-GR" sz="2200" b="1" dirty="0" smtClean="0"/>
              <a:t>Περιγράφεις</a:t>
            </a:r>
            <a:r>
              <a:rPr lang="en-US" sz="2200" b="1" dirty="0" smtClean="0"/>
              <a:t>”</a:t>
            </a:r>
            <a:r>
              <a:rPr lang="el-GR" sz="2200" b="1" dirty="0" smtClean="0"/>
              <a:t> </a:t>
            </a:r>
            <a:r>
              <a:rPr lang="el-GR" sz="2200" b="1" dirty="0"/>
              <a:t>(</a:t>
            </a:r>
            <a:r>
              <a:rPr lang="el-GR" sz="2200" b="1" dirty="0" err="1"/>
              <a:t>descriptors</a:t>
            </a:r>
            <a:r>
              <a:rPr lang="el-GR" sz="2200" b="1" dirty="0"/>
              <a:t>): </a:t>
            </a:r>
            <a:r>
              <a:rPr lang="el-GR" sz="2200" dirty="0"/>
              <a:t>εκφράσεις επιλεγόμενες από ένα σύνολο ισοδύναμων όρων και δίνουν με τον πιο μονοσήμαντο τρόπο μια </a:t>
            </a:r>
            <a:r>
              <a:rPr lang="el-GR" sz="2200" dirty="0" smtClean="0"/>
              <a:t>έννοια</a:t>
            </a:r>
            <a:r>
              <a:rPr lang="en-US" sz="2200" dirty="0" smtClean="0"/>
              <a:t>, </a:t>
            </a:r>
            <a:r>
              <a:rPr lang="el-GR" sz="2200" i="1" dirty="0" smtClean="0"/>
              <a:t>π.χ. στηθάγχη </a:t>
            </a:r>
            <a:r>
              <a:rPr lang="el-GR" sz="2200" i="1" dirty="0"/>
              <a:t>(ANGINA): C14.280.211.198, στεφανιαία θρόμβωση (CORONARY THROMBOSIS</a:t>
            </a:r>
            <a:r>
              <a:rPr lang="el-GR" sz="2200" i="1" dirty="0" smtClean="0"/>
              <a:t>): </a:t>
            </a:r>
            <a:r>
              <a:rPr lang="el-GR" sz="2200" i="1" dirty="0"/>
              <a:t>C14.280.211.212 και </a:t>
            </a:r>
            <a:r>
              <a:rPr lang="el-GR" sz="2200" i="1" dirty="0" smtClean="0"/>
              <a:t>C14.907.854</a:t>
            </a:r>
            <a:endParaRPr lang="el-GR" sz="2200" i="1" dirty="0"/>
          </a:p>
          <a:p>
            <a:pPr>
              <a:spcBef>
                <a:spcPts val="600"/>
              </a:spcBef>
            </a:pPr>
            <a:r>
              <a:rPr lang="el-GR" sz="2200" b="1" dirty="0" smtClean="0"/>
              <a:t>Σήμερα: </a:t>
            </a:r>
            <a:r>
              <a:rPr lang="el-GR" sz="2200" dirty="0" smtClean="0"/>
              <a:t>περισσότερες από 19</a:t>
            </a:r>
            <a:r>
              <a:rPr lang="en-US" sz="2200" dirty="0" smtClean="0"/>
              <a:t>.</a:t>
            </a:r>
            <a:r>
              <a:rPr lang="el-GR" sz="2200" dirty="0" smtClean="0"/>
              <a:t>000 επικεφαλίδες, 110</a:t>
            </a:r>
            <a:r>
              <a:rPr lang="en-US" sz="2200" dirty="0" smtClean="0"/>
              <a:t>.</a:t>
            </a:r>
            <a:r>
              <a:rPr lang="el-GR" sz="2200" dirty="0" smtClean="0"/>
              <a:t>000 συμπερασματικούς φακέλους και ένα λεξιλόγιο των 300</a:t>
            </a:r>
            <a:r>
              <a:rPr lang="en-US" sz="2200" dirty="0" smtClean="0"/>
              <a:t>.</a:t>
            </a:r>
            <a:r>
              <a:rPr lang="el-GR" sz="2200" dirty="0" smtClean="0"/>
              <a:t>000 περίπου όρων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6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539552" y="1181652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Συστήματα ταξινόμησης </a:t>
            </a:r>
            <a:r>
              <a:rPr lang="el-GR" sz="4000" dirty="0" smtClean="0"/>
              <a:t>και κωδικοποίησης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8435280" cy="37716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Διεθνής</a:t>
            </a:r>
            <a:r>
              <a:rPr lang="en-US" sz="2800" b="1" dirty="0">
                <a:solidFill>
                  <a:schemeClr val="bg1"/>
                </a:solidFill>
              </a:rPr>
              <a:t> τα</a:t>
            </a:r>
            <a:r>
              <a:rPr lang="en-US" sz="2800" b="1" dirty="0" err="1">
                <a:solidFill>
                  <a:schemeClr val="bg1"/>
                </a:solidFill>
              </a:rPr>
              <a:t>ξινόμηση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των</a:t>
            </a:r>
            <a:r>
              <a:rPr lang="en-US" sz="2800" b="1" dirty="0">
                <a:solidFill>
                  <a:schemeClr val="bg1"/>
                </a:solidFill>
              </a:rPr>
              <a:t> α</a:t>
            </a:r>
            <a:r>
              <a:rPr lang="en-US" sz="2800" b="1" dirty="0" err="1">
                <a:solidFill>
                  <a:schemeClr val="bg1"/>
                </a:solidFill>
              </a:rPr>
              <a:t>σθενειών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l-GR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International Classification of Diseases - ICD)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1800" dirty="0"/>
              <a:t>Σύστημα που ασχολείται με την ομαδοποίηση/ ταξινόμηση των ασθενειών, η οποία στηρίζεται στην αιτιολογία, την ανατομική εντόπιση και τη συμπτωματολογία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Ένατη </a:t>
            </a:r>
            <a:r>
              <a:rPr lang="el-GR" sz="1600" b="1" dirty="0"/>
              <a:t>έκδοση (ICD-9 ,1975</a:t>
            </a:r>
            <a:r>
              <a:rPr lang="el-GR" sz="1600" b="1" dirty="0" smtClean="0"/>
              <a:t>)</a:t>
            </a:r>
            <a:r>
              <a:rPr lang="en-US" sz="1600" b="1" dirty="0" smtClean="0"/>
              <a:t>:</a:t>
            </a:r>
            <a:r>
              <a:rPr lang="el-GR" sz="1600" b="1" dirty="0" smtClean="0"/>
              <a:t> </a:t>
            </a:r>
            <a:r>
              <a:rPr lang="en-US" sz="1600" dirty="0" smtClean="0"/>
              <a:t>B</a:t>
            </a:r>
            <a:r>
              <a:rPr lang="el-GR" sz="1600" dirty="0" err="1" smtClean="0"/>
              <a:t>ασικές</a:t>
            </a:r>
            <a:r>
              <a:rPr lang="el-GR" sz="1600" dirty="0" smtClean="0"/>
              <a:t> </a:t>
            </a:r>
            <a:r>
              <a:rPr lang="el-GR" sz="1600" dirty="0"/>
              <a:t>αρχές </a:t>
            </a:r>
            <a:r>
              <a:rPr lang="el-GR" sz="1600" dirty="0" smtClean="0"/>
              <a:t>ταξινόμησης</a:t>
            </a:r>
            <a:r>
              <a:rPr lang="en-US" sz="1600" dirty="0" smtClean="0"/>
              <a:t> 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l-GR" sz="1400" dirty="0" smtClean="0"/>
              <a:t>Οι ασθενείς διαιρούνται σε κατηγορίες με βάση ένα κοινό χαρακτηριστικό</a:t>
            </a:r>
            <a:endParaRPr lang="en-US" sz="1400" dirty="0" smtClean="0"/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l-GR" sz="1400" dirty="0" smtClean="0"/>
              <a:t>Κάθε κατηγορία υποδιαιρείται σε ιεραρχικά επίπεδα, τα οποία επιτρέπουν ακριβέστερο προσδιορισμό της διάγνωσης</a:t>
            </a:r>
            <a:r>
              <a:rPr lang="en-US" sz="1400" dirty="0" smtClean="0"/>
              <a:t>)</a:t>
            </a:r>
            <a:endParaRPr lang="el-GR" sz="1400" dirty="0" smtClean="0"/>
          </a:p>
          <a:p>
            <a:pPr>
              <a:spcBef>
                <a:spcPts val="600"/>
              </a:spcBef>
            </a:pPr>
            <a:r>
              <a:rPr lang="el-GR" sz="1600" b="1" dirty="0" smtClean="0"/>
              <a:t>Στοιχείο </a:t>
            </a:r>
            <a:r>
              <a:rPr lang="el-GR" sz="1600" b="1" dirty="0"/>
              <a:t>ICD-9 : </a:t>
            </a:r>
            <a:r>
              <a:rPr lang="el-GR" sz="1600" dirty="0"/>
              <a:t>τετραψήφιος ιεραρχικός κωδικός, ο οποίος μπορεί να είναι και πενταψήφιος σε ορισμένες </a:t>
            </a:r>
            <a:r>
              <a:rPr lang="el-GR" sz="1600" dirty="0" smtClean="0"/>
              <a:t>περιπτώσεις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 smtClean="0"/>
              <a:t>ICD-9- </a:t>
            </a:r>
            <a:r>
              <a:rPr lang="el-GR" sz="1600" b="1" dirty="0"/>
              <a:t>CM (1977): </a:t>
            </a:r>
            <a:r>
              <a:rPr lang="el-GR" sz="1600" dirty="0"/>
              <a:t>Προσθήκη ενός ή δύο ψηφίων στους αρχικούς </a:t>
            </a:r>
            <a:r>
              <a:rPr lang="el-GR" sz="1600" dirty="0" smtClean="0"/>
              <a:t>κωδικούς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 smtClean="0"/>
              <a:t>ICD-10 </a:t>
            </a:r>
            <a:r>
              <a:rPr lang="el-GR" sz="1600" b="1" dirty="0"/>
              <a:t>(1992): </a:t>
            </a:r>
            <a:r>
              <a:rPr lang="el-GR" sz="1600" dirty="0" err="1" smtClean="0"/>
              <a:t>Γραμματο</a:t>
            </a:r>
            <a:r>
              <a:rPr lang="el-GR" sz="1600" dirty="0" smtClean="0"/>
              <a:t>-αριθμητικός κώδικας</a:t>
            </a:r>
            <a:endParaRPr lang="el-GR" sz="16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800" b="1" dirty="0"/>
              <a:t>Στόχος: </a:t>
            </a:r>
            <a:r>
              <a:rPr lang="el-GR" sz="1800" dirty="0"/>
              <a:t>Να ορίσει </a:t>
            </a:r>
            <a:r>
              <a:rPr lang="en-US" sz="1800" dirty="0" smtClean="0"/>
              <a:t>“</a:t>
            </a:r>
            <a:r>
              <a:rPr lang="el-GR" sz="1800" i="1" dirty="0" smtClean="0"/>
              <a:t>μία </a:t>
            </a:r>
            <a:r>
              <a:rPr lang="el-GR" sz="1800" i="1" dirty="0"/>
              <a:t>οικογένεια ταξινομημένων ασθενειών και των σχετικών με αυτές υγειονομικών κατηγοριών, όπου το </a:t>
            </a:r>
            <a:r>
              <a:rPr lang="en-US" sz="1800" i="1" dirty="0"/>
              <a:t>ICD</a:t>
            </a:r>
            <a:r>
              <a:rPr lang="el-GR" sz="1800" i="1" dirty="0" smtClean="0"/>
              <a:t>-10 είναι ο </a:t>
            </a:r>
            <a:r>
              <a:rPr lang="el-GR" sz="1800" i="1" dirty="0"/>
              <a:t>βασικός </a:t>
            </a:r>
            <a:r>
              <a:rPr lang="el-GR" sz="1800" i="1" dirty="0" smtClean="0"/>
              <a:t>πυρήνας</a:t>
            </a:r>
            <a:r>
              <a:rPr lang="en-US" sz="1800" dirty="0" smtClean="0"/>
              <a:t>”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24951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3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57200" y="1181365"/>
            <a:ext cx="8208912" cy="59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Συστήματα ταξινόμησης </a:t>
            </a:r>
            <a:r>
              <a:rPr lang="el-GR" sz="4000" dirty="0" smtClean="0"/>
              <a:t>και κωδικοποίησης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74096"/>
            <a:ext cx="8435280" cy="37716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2800" b="1" dirty="0">
                <a:solidFill>
                  <a:schemeClr val="bg1"/>
                </a:solidFill>
              </a:rPr>
              <a:t>Σύστημα ενοποιημένου ιατρικού λεξικού (UMLS)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900" dirty="0" smtClean="0"/>
          </a:p>
          <a:p>
            <a:pPr algn="just">
              <a:spcBef>
                <a:spcPts val="600"/>
              </a:spcBef>
            </a:pPr>
            <a:r>
              <a:rPr lang="el-GR" sz="2000" dirty="0"/>
              <a:t>Στοχεύει στην εννοιολογική σύνδεση μεταξύ των απαιτήσεων του χρήστη για μια συγκεκριμένη πληροφορία και των διαφόρων πηγών άντλησης της πληρο­φορίας, όπως βάσεις δεδομένων βιβλιογραφίας </a:t>
            </a:r>
            <a:r>
              <a:rPr lang="el-GR" sz="2000" dirty="0" smtClean="0"/>
              <a:t>υγείας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dirty="0"/>
              <a:t>Περιέχει περίπου </a:t>
            </a:r>
            <a:r>
              <a:rPr lang="el-GR" sz="2000" dirty="0" smtClean="0"/>
              <a:t>250</a:t>
            </a:r>
            <a:r>
              <a:rPr lang="en-US" sz="2000" dirty="0" smtClean="0"/>
              <a:t>.</a:t>
            </a:r>
            <a:r>
              <a:rPr lang="el-GR" sz="2000" dirty="0" smtClean="0"/>
              <a:t>000 </a:t>
            </a:r>
            <a:r>
              <a:rPr lang="el-GR" sz="2000" dirty="0"/>
              <a:t>έννοιες και πάνω από </a:t>
            </a:r>
            <a:r>
              <a:rPr lang="el-GR" sz="2000" dirty="0" smtClean="0"/>
              <a:t>540</a:t>
            </a:r>
            <a:r>
              <a:rPr lang="en-US" sz="2000" dirty="0" smtClean="0"/>
              <a:t>.</a:t>
            </a:r>
            <a:r>
              <a:rPr lang="el-GR" sz="2000" dirty="0" smtClean="0"/>
              <a:t>000 </a:t>
            </a:r>
            <a:r>
              <a:rPr lang="el-GR" sz="2000" dirty="0"/>
              <a:t>διαφο­ρετικούς όρους, συμπεριλαμβανομένων και όρων </a:t>
            </a:r>
            <a:r>
              <a:rPr lang="el-GR" sz="2000" dirty="0" err="1"/>
              <a:t>βιοϊατρικών</a:t>
            </a:r>
            <a:r>
              <a:rPr lang="el-GR" sz="2000" dirty="0"/>
              <a:t> </a:t>
            </a:r>
            <a:r>
              <a:rPr lang="el-GR" sz="2000" dirty="0" smtClean="0"/>
              <a:t>εφαρμογών</a:t>
            </a:r>
            <a:endParaRPr lang="en-US" sz="2000" dirty="0" smtClean="0"/>
          </a:p>
          <a:p>
            <a:pPr algn="just">
              <a:spcBef>
                <a:spcPts val="600"/>
              </a:spcBef>
            </a:pPr>
            <a:r>
              <a:rPr lang="el-GR" sz="2000" b="1" dirty="0" smtClean="0"/>
              <a:t>Συνενώνει</a:t>
            </a:r>
            <a:endParaRPr lang="en-US" sz="2000" b="1" dirty="0"/>
          </a:p>
          <a:p>
            <a:pPr lvl="1" algn="just">
              <a:spcBef>
                <a:spcPts val="600"/>
              </a:spcBef>
            </a:pPr>
            <a:r>
              <a:rPr lang="el-GR" sz="1800" dirty="0"/>
              <a:t>Όρους </a:t>
            </a:r>
            <a:r>
              <a:rPr lang="el-GR" sz="1800" dirty="0" smtClean="0"/>
              <a:t>από </a:t>
            </a:r>
            <a:r>
              <a:rPr lang="el-GR" sz="1800" dirty="0"/>
              <a:t>τα διάφορα συστήματα κωδικοποίησης, όπως τα SNOMED, </a:t>
            </a:r>
            <a:r>
              <a:rPr lang="el-GR" sz="1800" dirty="0" err="1"/>
              <a:t>MeSH</a:t>
            </a:r>
            <a:r>
              <a:rPr lang="el-GR" sz="1800" dirty="0"/>
              <a:t>, ICD-9-CM και άλλα μικρότερα τέτοια συστήματα που χρησιμο­ποιούνται σε εξειδικευμένες </a:t>
            </a:r>
            <a:r>
              <a:rPr lang="el-GR" sz="1800" dirty="0" smtClean="0"/>
              <a:t>περιπτώσεις</a:t>
            </a:r>
            <a:endParaRPr lang="en-US" sz="1800" dirty="0" smtClean="0"/>
          </a:p>
          <a:p>
            <a:pPr lvl="1" algn="just">
              <a:spcBef>
                <a:spcPts val="600"/>
              </a:spcBef>
            </a:pPr>
            <a:r>
              <a:rPr lang="el-GR" sz="1800" dirty="0" smtClean="0"/>
              <a:t>Έννοιες </a:t>
            </a:r>
            <a:r>
              <a:rPr lang="el-GR" sz="1800" dirty="0"/>
              <a:t>που χρησιμοποιούνται σε βάσεις δεδομένων υγείας και σε επιλεγ­μένα συστήματα διαχείρισης αρχείων </a:t>
            </a:r>
            <a:r>
              <a:rPr lang="el-GR" sz="1800" dirty="0" smtClean="0"/>
              <a:t>υγείας</a:t>
            </a:r>
            <a:endParaRPr lang="el-GR" sz="1800" dirty="0"/>
          </a:p>
          <a:p>
            <a:pPr marL="0" indent="0" algn="just">
              <a:spcBef>
                <a:spcPts val="600"/>
              </a:spcBef>
              <a:buNone/>
            </a:pP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24951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200" dirty="0"/>
              <a:t>Παράγοντες που καθορίζουν την ποιότητα συστημάτων ταξινόμησης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Πληρότητα 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Απουσία αμφιλογίας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Απουσία πλεονασμών 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Συνωνυμίες</a:t>
            </a:r>
          </a:p>
          <a:p>
            <a:pPr lvl="1" algn="just">
              <a:spcBef>
                <a:spcPts val="0"/>
              </a:spcBef>
            </a:pPr>
            <a:r>
              <a:rPr lang="el-GR" sz="2000" dirty="0"/>
              <a:t>Σαφείς συσχετίσεις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Η ποιότητα των συστημάτων ταξινόμησης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01828"/>
              </p:ext>
            </p:extLst>
          </p:nvPr>
        </p:nvGraphicFramePr>
        <p:xfrm>
          <a:off x="372122" y="3275582"/>
          <a:ext cx="8399756" cy="216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3052"/>
                <a:gridCol w="1584176"/>
                <a:gridCol w="1584176"/>
                <a:gridCol w="1584176"/>
                <a:gridCol w="1584176"/>
              </a:tblGrid>
              <a:tr h="30822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ΧΑΡΑΚΤΗΡΙΣΤΙΚΑ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SNOMED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MeSH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ICD-10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UMLS</a:t>
                      </a:r>
                      <a:endParaRPr lang="el-GR" sz="1600" dirty="0"/>
                    </a:p>
                  </a:txBody>
                  <a:tcPr/>
                </a:tc>
              </a:tr>
              <a:tr h="3409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Πληρότητα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√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</a:tr>
              <a:tr h="3409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Απουσία</a:t>
                      </a:r>
                      <a:r>
                        <a:rPr lang="el-GR" sz="1600" baseline="0" dirty="0" smtClean="0"/>
                        <a:t> αμφιλογίας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√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</a:tr>
              <a:tr h="3409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Απουσία πλεονασμών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</a:tr>
              <a:tr h="3409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Συνώνυμα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</a:tr>
              <a:tr h="34091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Σαφείς συσχετίσεις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√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57200" y="1181365"/>
            <a:ext cx="8208912" cy="1100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Βάσεις δεδομένων στο χώρο της υγείας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74096"/>
            <a:ext cx="8208912" cy="37716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bg1"/>
                </a:solidFill>
              </a:rPr>
              <a:t>Βάση δεδομένων (</a:t>
            </a:r>
            <a:r>
              <a:rPr lang="el-GR" sz="2000" b="1" dirty="0" err="1">
                <a:solidFill>
                  <a:schemeClr val="bg1"/>
                </a:solidFill>
              </a:rPr>
              <a:t>database</a:t>
            </a:r>
            <a:r>
              <a:rPr lang="el-GR" sz="2000" b="1" dirty="0">
                <a:solidFill>
                  <a:schemeClr val="bg1"/>
                </a:solidFill>
              </a:rPr>
              <a:t> - DB</a:t>
            </a:r>
            <a:r>
              <a:rPr lang="el-GR" sz="2000" b="1" dirty="0" smtClean="0">
                <a:solidFill>
                  <a:schemeClr val="bg1"/>
                </a:solidFill>
              </a:rPr>
              <a:t>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Οργανωμένη </a:t>
            </a:r>
            <a:r>
              <a:rPr lang="el-GR" sz="2000" b="1" dirty="0">
                <a:solidFill>
                  <a:schemeClr val="bg1"/>
                </a:solidFill>
              </a:rPr>
              <a:t>συλλογή από σχετιζόμενα δεδομένα, που χρησιμοποιούνται από όλες τις εφαρμογές Η/Υ του οργανι­σμού ή της </a:t>
            </a:r>
            <a:r>
              <a:rPr lang="el-GR" sz="2000" b="1" dirty="0" smtClean="0">
                <a:solidFill>
                  <a:schemeClr val="bg1"/>
                </a:solidFill>
              </a:rPr>
              <a:t>επιχείρησης</a:t>
            </a:r>
            <a:endParaRPr lang="el-GR" sz="20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400" dirty="0" smtClean="0"/>
          </a:p>
          <a:p>
            <a:pPr algn="just">
              <a:spcBef>
                <a:spcPts val="600"/>
              </a:spcBef>
            </a:pPr>
            <a:r>
              <a:rPr lang="el-GR" sz="2400" dirty="0" smtClean="0"/>
              <a:t>Τα </a:t>
            </a:r>
            <a:r>
              <a:rPr lang="el-GR" sz="2400" dirty="0"/>
              <a:t>δεδομένα μιας βάσης δεδομένων είναι οργανωμένα με τέτοιο τρόπο ώστε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 algn="just">
              <a:spcBef>
                <a:spcPts val="600"/>
              </a:spcBef>
            </a:pPr>
            <a:r>
              <a:rPr lang="el-GR" sz="2400" dirty="0"/>
              <a:t>Οι χρήστες του οργανισμού ή της επιχείρησης να μπορούν να τα χρησιμοποιούν στο βαθμό που τους επιτρέπεται, μέσω καταλλήλων </a:t>
            </a:r>
            <a:r>
              <a:rPr lang="el-GR" sz="2400" dirty="0" smtClean="0"/>
              <a:t>προγραμμάτων</a:t>
            </a:r>
            <a:endParaRPr lang="el-GR" sz="2400" dirty="0"/>
          </a:p>
          <a:p>
            <a:pPr lvl="1" algn="just">
              <a:spcBef>
                <a:spcPts val="600"/>
              </a:spcBef>
            </a:pPr>
            <a:r>
              <a:rPr lang="el-GR" sz="2400" dirty="0"/>
              <a:t>Να είναι ανεξάρτητα από τα προγράμματα, που μπορεί να χρησιμοποιήσει ένας </a:t>
            </a:r>
            <a:r>
              <a:rPr lang="el-GR" sz="2400" dirty="0" smtClean="0"/>
              <a:t>χρήστης</a:t>
            </a:r>
            <a:endParaRPr lang="el-GR" sz="2400" dirty="0"/>
          </a:p>
          <a:p>
            <a:pPr algn="just">
              <a:spcBef>
                <a:spcPts val="600"/>
              </a:spcBef>
            </a:pPr>
            <a:endParaRPr lang="el-GR" sz="2400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24951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000" dirty="0" smtClean="0"/>
              <a:t>Κατηγορίες </a:t>
            </a:r>
            <a:r>
              <a:rPr lang="el-GR" sz="2000" dirty="0"/>
              <a:t>σύμφωνα με τη θέση αποθή­κευσης των δεδομένων </a:t>
            </a:r>
          </a:p>
          <a:p>
            <a:pPr lvl="1" algn="just">
              <a:spcBef>
                <a:spcPts val="600"/>
              </a:spcBef>
            </a:pPr>
            <a:r>
              <a:rPr lang="el-GR" sz="1800" dirty="0"/>
              <a:t>Συμβατικές βάσεις δεδομένων: τα δεδομένα είναι αποθηκευμένα στα μέσα αποθήκευσης ενός μόνο </a:t>
            </a:r>
            <a:r>
              <a:rPr lang="el-GR" sz="1800" dirty="0" smtClean="0"/>
              <a:t>υπολογιστή</a:t>
            </a:r>
            <a:endParaRPr lang="el-GR" sz="1800" dirty="0"/>
          </a:p>
          <a:p>
            <a:pPr lvl="1" algn="just">
              <a:spcBef>
                <a:spcPts val="600"/>
              </a:spcBef>
            </a:pPr>
            <a:r>
              <a:rPr lang="el-GR" sz="1800" dirty="0"/>
              <a:t>Κατανεμημένες βάσεις δεδομένων: τα δεδομένα βρίσκονται κατανεμη­μένα σε περισσότερους από έναν υπολογιστή, που είναι συνδεδεμένοι σε </a:t>
            </a:r>
            <a:r>
              <a:rPr lang="el-GR" sz="1800" dirty="0" smtClean="0"/>
              <a:t>δίκτυο</a:t>
            </a:r>
            <a:endParaRPr lang="el-GR" sz="1800" dirty="0"/>
          </a:p>
          <a:p>
            <a:pPr algn="just">
              <a:spcBef>
                <a:spcPts val="600"/>
              </a:spcBef>
            </a:pPr>
            <a:r>
              <a:rPr lang="el-GR" sz="2000" b="1" dirty="0" smtClean="0"/>
              <a:t>Σύστημα </a:t>
            </a:r>
            <a:r>
              <a:rPr lang="el-GR" sz="2000" b="1" dirty="0"/>
              <a:t>Διαχείρισης Βάσης Δεδομένων (</a:t>
            </a:r>
            <a:r>
              <a:rPr lang="el-GR" sz="2000" b="1" dirty="0" err="1" smtClean="0"/>
              <a:t>DataBase</a:t>
            </a:r>
            <a:r>
              <a:rPr lang="el-GR" sz="2000" b="1" dirty="0" smtClean="0"/>
              <a:t> </a:t>
            </a:r>
            <a:r>
              <a:rPr lang="el-GR" sz="2000" b="1" dirty="0" err="1"/>
              <a:t>Management</a:t>
            </a:r>
            <a:r>
              <a:rPr lang="el-GR" sz="2000" b="1" dirty="0"/>
              <a:t> </a:t>
            </a:r>
            <a:r>
              <a:rPr lang="el-GR" sz="2000" b="1" dirty="0" err="1"/>
              <a:t>System</a:t>
            </a:r>
            <a:r>
              <a:rPr lang="el-GR" sz="2000" b="1" dirty="0"/>
              <a:t> - </a:t>
            </a:r>
            <a:r>
              <a:rPr lang="el-GR" sz="2000" b="1" dirty="0" smtClean="0"/>
              <a:t>DBMS) - </a:t>
            </a:r>
            <a:r>
              <a:rPr lang="el-GR" sz="2000" dirty="0" smtClean="0"/>
              <a:t>Λογισμικό </a:t>
            </a:r>
            <a:r>
              <a:rPr lang="el-GR" sz="2000" dirty="0"/>
              <a:t>για εκμετάλλευση των δεδομένων μιας βάσης </a:t>
            </a:r>
            <a:endParaRPr lang="el-GR" sz="2000" dirty="0" smtClean="0"/>
          </a:p>
          <a:p>
            <a:pPr lvl="1" algn="just">
              <a:spcBef>
                <a:spcPts val="600"/>
              </a:spcBef>
            </a:pPr>
            <a:r>
              <a:rPr lang="el-GR" sz="1800" dirty="0"/>
              <a:t>Διευκολύνει το σχεδιασμό, τον ορισμό των τύπων δεδομέ­νων που θα αποθηκεύονται στο υλικό του υπολογιστή και την ενημέρωση των στοιχείων.</a:t>
            </a:r>
          </a:p>
          <a:p>
            <a:pPr lvl="1" algn="just">
              <a:spcBef>
                <a:spcPts val="600"/>
              </a:spcBef>
            </a:pPr>
            <a:r>
              <a:rPr lang="el-GR" sz="1800" dirty="0" smtClean="0"/>
              <a:t>Ελέγχει </a:t>
            </a:r>
            <a:r>
              <a:rPr lang="el-GR" sz="1800" dirty="0"/>
              <a:t>την πρόσβαση</a:t>
            </a:r>
          </a:p>
          <a:p>
            <a:pPr lvl="1" algn="just">
              <a:spcBef>
                <a:spcPts val="600"/>
              </a:spcBef>
            </a:pPr>
            <a:r>
              <a:rPr lang="el-GR" sz="1800" dirty="0" smtClean="0"/>
              <a:t>Φροντίζει </a:t>
            </a:r>
            <a:r>
              <a:rPr lang="el-GR" sz="1800" dirty="0"/>
              <a:t>για τη τήρηση των κανόνων ασφαλείας και των κανόνων ορθότητας</a:t>
            </a:r>
          </a:p>
          <a:p>
            <a:pPr lvl="1" algn="just">
              <a:spcBef>
                <a:spcPts val="600"/>
              </a:spcBef>
            </a:pPr>
            <a:r>
              <a:rPr lang="el-GR" sz="1800" dirty="0" smtClean="0"/>
              <a:t>Προστατεύει </a:t>
            </a:r>
            <a:r>
              <a:rPr lang="el-GR" sz="1800" dirty="0"/>
              <a:t>από βλάβες </a:t>
            </a:r>
            <a:r>
              <a:rPr lang="el-GR" sz="1800" dirty="0" smtClean="0"/>
              <a:t>υλικού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Βάσεις δεδομένων στο χώρο της υγείας</a:t>
            </a:r>
          </a:p>
        </p:txBody>
      </p:sp>
    </p:spTree>
    <p:extLst>
      <p:ext uri="{BB962C8B-B14F-4D97-AF65-F5344CB8AC3E}">
        <p14:creationId xmlns:p14="http://schemas.microsoft.com/office/powerpoint/2010/main" val="16784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Ορθογώνιο 30"/>
          <p:cNvSpPr/>
          <p:nvPr/>
        </p:nvSpPr>
        <p:spPr>
          <a:xfrm>
            <a:off x="4660436" y="1884286"/>
            <a:ext cx="4304052" cy="7989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4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411480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000" b="1" dirty="0"/>
              <a:t>Εξωτερικό Επίπεδο: </a:t>
            </a:r>
            <a:r>
              <a:rPr lang="el-GR" sz="2000" dirty="0"/>
              <a:t>Τρόπος που ο χρήστης βλέπει τα δεδομένα μέσω κάποιου προγράμματος </a:t>
            </a:r>
            <a:r>
              <a:rPr lang="el-GR" sz="2000" dirty="0" smtClean="0"/>
              <a:t>εφαρμογής 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b="1" dirty="0"/>
              <a:t>Ιδεατό Επίπεδο:  </a:t>
            </a:r>
            <a:r>
              <a:rPr lang="el-GR" sz="2000" dirty="0"/>
              <a:t>Περιλαμβάνει το σύνολο όλων των όψεων για όλους τους χρήστες και όλες τις συσχετίσεις μεταξύ των δεδομένων της βάσης</a:t>
            </a:r>
          </a:p>
          <a:p>
            <a:pPr algn="just">
              <a:spcBef>
                <a:spcPts val="600"/>
              </a:spcBef>
            </a:pPr>
            <a:r>
              <a:rPr lang="el-GR" sz="2000" b="1" dirty="0"/>
              <a:t>Εσωτερικό Επίπεδο: </a:t>
            </a:r>
            <a:r>
              <a:rPr lang="el-GR" sz="2000" dirty="0"/>
              <a:t>Τρόπος με τον οποίο τα δεδομένα της βάσης είναι αποθηκευμένα στο μέσο </a:t>
            </a:r>
            <a:r>
              <a:rPr lang="el-GR" sz="2000" dirty="0" smtClean="0"/>
              <a:t>αποθήκευσης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Βάσεις δεδομένων στο χώρο της υγείας</a:t>
            </a:r>
            <a:endParaRPr lang="el-GR" sz="4000" dirty="0"/>
          </a:p>
        </p:txBody>
      </p:sp>
      <p:sp>
        <p:nvSpPr>
          <p:cNvPr id="11" name="Ορθογώνιο 10"/>
          <p:cNvSpPr/>
          <p:nvPr/>
        </p:nvSpPr>
        <p:spPr>
          <a:xfrm>
            <a:off x="4747425" y="4777408"/>
            <a:ext cx="4104456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139700" algn="ctr">
              <a:lnSpc>
                <a:spcPts val="1370"/>
              </a:lnSpc>
            </a:pPr>
            <a:r>
              <a:rPr lang="el-GR" sz="1600" dirty="0"/>
              <a:t>Επίπεδα αρχιτεκτονικής δομής Συστήματος </a:t>
            </a:r>
            <a:endParaRPr lang="el-GR" sz="1600" dirty="0" smtClean="0"/>
          </a:p>
          <a:p>
            <a:pPr marL="12700" marR="12700" indent="139700" algn="ctr">
              <a:lnSpc>
                <a:spcPts val="1370"/>
              </a:lnSpc>
            </a:pPr>
            <a:r>
              <a:rPr lang="el-GR" sz="1600" dirty="0" smtClean="0"/>
              <a:t>Διαχείρισης </a:t>
            </a:r>
            <a:r>
              <a:rPr lang="el-GR" sz="1600" dirty="0"/>
              <a:t>Βάσης Δεδομένων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4720853" y="1433756"/>
            <a:ext cx="914124" cy="27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Χρήστης</a:t>
            </a:r>
            <a:endParaRPr lang="el-GR" sz="1200" b="1" dirty="0"/>
          </a:p>
        </p:txBody>
      </p:sp>
      <p:sp>
        <p:nvSpPr>
          <p:cNvPr id="13" name="Ορθογώνιο 12"/>
          <p:cNvSpPr/>
          <p:nvPr/>
        </p:nvSpPr>
        <p:spPr>
          <a:xfrm>
            <a:off x="5783830" y="1433756"/>
            <a:ext cx="914124" cy="27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Χρήστης</a:t>
            </a:r>
            <a:endParaRPr lang="el-GR" sz="1200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6846807" y="1431626"/>
            <a:ext cx="914124" cy="27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Χρήστης</a:t>
            </a:r>
            <a:endParaRPr lang="el-GR" sz="1200" b="1" dirty="0"/>
          </a:p>
        </p:txBody>
      </p:sp>
      <p:sp>
        <p:nvSpPr>
          <p:cNvPr id="15" name="Ορθογώνιο 14"/>
          <p:cNvSpPr/>
          <p:nvPr/>
        </p:nvSpPr>
        <p:spPr>
          <a:xfrm>
            <a:off x="7909784" y="1405561"/>
            <a:ext cx="914124" cy="27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Χρήστης</a:t>
            </a:r>
            <a:endParaRPr lang="el-GR" sz="1200" b="1" dirty="0"/>
          </a:p>
        </p:txBody>
      </p:sp>
      <p:sp>
        <p:nvSpPr>
          <p:cNvPr id="16" name="Ορθογώνιο 15"/>
          <p:cNvSpPr/>
          <p:nvPr/>
        </p:nvSpPr>
        <p:spPr>
          <a:xfrm>
            <a:off x="4720852" y="1965166"/>
            <a:ext cx="1062977" cy="6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Μοντέλο δεδομένων Εφαρμογής Α</a:t>
            </a:r>
            <a:endParaRPr lang="el-GR" sz="1200" b="1" dirty="0"/>
          </a:p>
        </p:txBody>
      </p:sp>
      <p:sp>
        <p:nvSpPr>
          <p:cNvPr id="17" name="Ορθογώνιο 16"/>
          <p:cNvSpPr/>
          <p:nvPr/>
        </p:nvSpPr>
        <p:spPr>
          <a:xfrm>
            <a:off x="5913229" y="1977215"/>
            <a:ext cx="1062977" cy="6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Μοντέλο δεδομένων Εφαρμογής </a:t>
            </a:r>
            <a:r>
              <a:rPr lang="en-US" sz="1200" b="1" dirty="0" smtClean="0"/>
              <a:t>B</a:t>
            </a:r>
            <a:endParaRPr lang="el-GR" sz="1200" b="1" dirty="0"/>
          </a:p>
        </p:txBody>
      </p:sp>
      <p:sp>
        <p:nvSpPr>
          <p:cNvPr id="18" name="Ορθογώνιο 17"/>
          <p:cNvSpPr/>
          <p:nvPr/>
        </p:nvSpPr>
        <p:spPr>
          <a:xfrm>
            <a:off x="7088511" y="1966234"/>
            <a:ext cx="1062977" cy="60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/>
              <a:t>Μοντέλο δεδομένων Εφαρμογής Γ</a:t>
            </a:r>
            <a:endParaRPr lang="el-GR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58304" y="2097348"/>
            <a:ext cx="914400" cy="3399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sz="1200" b="1" dirty="0" smtClean="0"/>
              <a:t>ΕΞΩΤΕΡΙΚΟ</a:t>
            </a:r>
          </a:p>
          <a:p>
            <a:pPr algn="ctr"/>
            <a:r>
              <a:rPr lang="el-GR" sz="1200" b="1" dirty="0" smtClean="0"/>
              <a:t>ΕΠΙΠΕΔΟ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5090752" y="2943029"/>
            <a:ext cx="2924896" cy="27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ΙΔΕΑΤΟ ΕΠΙΠΕΔΟ</a:t>
            </a:r>
            <a:endParaRPr lang="el-GR" sz="1400" b="1" dirty="0"/>
          </a:p>
        </p:txBody>
      </p:sp>
      <p:sp>
        <p:nvSpPr>
          <p:cNvPr id="20" name="Ορθογώνιο 19"/>
          <p:cNvSpPr/>
          <p:nvPr/>
        </p:nvSpPr>
        <p:spPr>
          <a:xfrm>
            <a:off x="5090752" y="3434626"/>
            <a:ext cx="2924896" cy="28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ΕΣΩΤΕΡΙΚΟ ΕΠΙΠΕΔΟ</a:t>
            </a:r>
            <a:endParaRPr lang="el-GR" sz="1400" b="1" dirty="0"/>
          </a:p>
        </p:txBody>
      </p:sp>
      <p:sp>
        <p:nvSpPr>
          <p:cNvPr id="21" name="Ορθογώνιο 20"/>
          <p:cNvSpPr/>
          <p:nvPr/>
        </p:nvSpPr>
        <p:spPr>
          <a:xfrm>
            <a:off x="5090752" y="3933785"/>
            <a:ext cx="2924896" cy="7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ΒΑΣΗ ΔΕΔΟΜΕΝΩΝ</a:t>
            </a:r>
          </a:p>
          <a:p>
            <a:pPr algn="ctr"/>
            <a:endParaRPr lang="el-GR" sz="1400" b="1" dirty="0"/>
          </a:p>
          <a:p>
            <a:pPr algn="ctr"/>
            <a:endParaRPr lang="el-GR" sz="1400" b="1" dirty="0"/>
          </a:p>
        </p:txBody>
      </p:sp>
      <p:cxnSp>
        <p:nvCxnSpPr>
          <p:cNvPr id="4" name="Ευθεία γραμμή σύνδεσης 3"/>
          <p:cNvCxnSpPr>
            <a:stCxn id="12" idx="2"/>
            <a:endCxn id="16" idx="0"/>
          </p:cNvCxnSpPr>
          <p:nvPr/>
        </p:nvCxnSpPr>
        <p:spPr>
          <a:xfrm>
            <a:off x="5177915" y="1712776"/>
            <a:ext cx="74426" cy="2523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>
            <a:stCxn id="13" idx="2"/>
          </p:cNvCxnSpPr>
          <p:nvPr/>
        </p:nvCxnSpPr>
        <p:spPr>
          <a:xfrm flipH="1">
            <a:off x="5252341" y="1712776"/>
            <a:ext cx="988551" cy="2229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>
            <a:stCxn id="14" idx="2"/>
          </p:cNvCxnSpPr>
          <p:nvPr/>
        </p:nvCxnSpPr>
        <p:spPr>
          <a:xfrm flipH="1">
            <a:off x="6449317" y="1710646"/>
            <a:ext cx="854552" cy="2702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>
            <a:stCxn id="15" idx="2"/>
          </p:cNvCxnSpPr>
          <p:nvPr/>
        </p:nvCxnSpPr>
        <p:spPr>
          <a:xfrm flipH="1">
            <a:off x="7585333" y="1684581"/>
            <a:ext cx="781513" cy="2805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Αριστερό-δεξιό βέλος 27"/>
          <p:cNvSpPr/>
          <p:nvPr/>
        </p:nvSpPr>
        <p:spPr>
          <a:xfrm rot="5400000">
            <a:off x="5318716" y="2738994"/>
            <a:ext cx="258110" cy="165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Αριστερό-δεξιό βέλος 28"/>
          <p:cNvSpPr/>
          <p:nvPr/>
        </p:nvSpPr>
        <p:spPr>
          <a:xfrm rot="5400000">
            <a:off x="6382358" y="2721560"/>
            <a:ext cx="258110" cy="165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Αριστερό-δεξιό βέλος 29"/>
          <p:cNvSpPr/>
          <p:nvPr/>
        </p:nvSpPr>
        <p:spPr>
          <a:xfrm rot="5400000">
            <a:off x="7456277" y="2731218"/>
            <a:ext cx="258110" cy="165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Αριστερό-δεξιό βέλος 31"/>
          <p:cNvSpPr/>
          <p:nvPr/>
        </p:nvSpPr>
        <p:spPr>
          <a:xfrm rot="5400000">
            <a:off x="6401624" y="3241975"/>
            <a:ext cx="235745" cy="1495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Αριστερό-δεξιό βέλος 32"/>
          <p:cNvSpPr/>
          <p:nvPr/>
        </p:nvSpPr>
        <p:spPr>
          <a:xfrm rot="5400000">
            <a:off x="6401624" y="3751480"/>
            <a:ext cx="235745" cy="1495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5" name="Εικόνα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29" y="4217893"/>
            <a:ext cx="486017" cy="486017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45" y="4203897"/>
            <a:ext cx="486017" cy="486017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18" y="4210895"/>
            <a:ext cx="486017" cy="4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l-GR" sz="2400" b="1" dirty="0"/>
              <a:t>ΠΛΕΟΝΕΚΤΗΜΑΤΑ</a:t>
            </a:r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Επεξεργασία </a:t>
            </a:r>
            <a:r>
              <a:rPr lang="el-GR" sz="2000" dirty="0"/>
              <a:t>των δεδομένων με ένα ολοκληρωμένο και ενιαίο </a:t>
            </a:r>
            <a:r>
              <a:rPr lang="el-GR" sz="2000" dirty="0" smtClean="0"/>
              <a:t>τρόπο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Προσπέλαση </a:t>
            </a:r>
            <a:r>
              <a:rPr lang="el-GR" sz="2000" dirty="0"/>
              <a:t>στα δεδομένα από διάφορους χρήστες και </a:t>
            </a:r>
            <a:r>
              <a:rPr lang="el-GR" sz="2000" dirty="0" smtClean="0"/>
              <a:t>εφαρμογές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Εύκολη </a:t>
            </a:r>
            <a:r>
              <a:rPr lang="el-GR" sz="2000" dirty="0"/>
              <a:t>ενημέρωση και αποφυγή επανάληψης των </a:t>
            </a:r>
            <a:r>
              <a:rPr lang="el-GR" sz="2000" dirty="0" smtClean="0"/>
              <a:t>δεδομένων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Ευελιξία </a:t>
            </a:r>
            <a:r>
              <a:rPr lang="el-GR" sz="2000" dirty="0"/>
              <a:t>στην αξιοποίηση της πληροφορίας αφού τα δεδομένα είναι </a:t>
            </a:r>
            <a:r>
              <a:rPr lang="el-GR" sz="2000" dirty="0" smtClean="0"/>
              <a:t>συγκε­ντρωμένα και προσπελάσιμα από τους χρήστες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2400" b="1" dirty="0"/>
              <a:t>ΜΕΙΟΝΕΚΤΗΜΑΤΑ</a:t>
            </a:r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Δαπανηρή </a:t>
            </a:r>
            <a:r>
              <a:rPr lang="el-GR" sz="2000" dirty="0"/>
              <a:t>προμήθεια λογισμικού-  απαιτείται εκπαίδευση του προσωπικού για την ανάπτυξη </a:t>
            </a:r>
            <a:r>
              <a:rPr lang="el-GR" sz="2000" dirty="0" smtClean="0"/>
              <a:t>εφαρμογών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Απαιτήσεις </a:t>
            </a:r>
            <a:r>
              <a:rPr lang="el-GR" sz="2000" dirty="0"/>
              <a:t>σε υλικό και ισχύ</a:t>
            </a:r>
          </a:p>
          <a:p>
            <a:pPr algn="just">
              <a:spcBef>
                <a:spcPts val="600"/>
              </a:spcBef>
            </a:pPr>
            <a:r>
              <a:rPr lang="el-GR" sz="2000" dirty="0" smtClean="0"/>
              <a:t>Κίνδυνος </a:t>
            </a:r>
            <a:r>
              <a:rPr lang="el-GR" sz="2000" dirty="0"/>
              <a:t>πρόσβασης από μη εξουσιοδοτημένα άτομα</a:t>
            </a:r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Βάσεις δεδομένων στο χώρο της υγείας</a:t>
            </a:r>
          </a:p>
        </p:txBody>
      </p:sp>
    </p:spTree>
    <p:extLst>
      <p:ext uri="{BB962C8B-B14F-4D97-AF65-F5344CB8AC3E}">
        <p14:creationId xmlns:p14="http://schemas.microsoft.com/office/powerpoint/2010/main" val="3305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200" b="1" dirty="0"/>
              <a:t>Βάση δεδομένων </a:t>
            </a:r>
            <a:r>
              <a:rPr lang="el-GR" sz="2200" b="1" dirty="0" smtClean="0"/>
              <a:t>υγείας: </a:t>
            </a:r>
            <a:r>
              <a:rPr lang="el-GR" sz="2200" dirty="0" smtClean="0"/>
              <a:t>Αυτοματοποιημένο </a:t>
            </a:r>
            <a:r>
              <a:rPr lang="el-GR" sz="2200" dirty="0"/>
              <a:t>(ηλε­κτρονικό) σύστημα οργανωμένης συλλογής δεδομένων, που σχετίζονται γενικά με τους </a:t>
            </a:r>
            <a:r>
              <a:rPr lang="el-GR" sz="2200" dirty="0" smtClean="0"/>
              <a:t>ασθενείς </a:t>
            </a:r>
            <a:endParaRPr lang="el-GR" sz="2200" dirty="0"/>
          </a:p>
          <a:p>
            <a:pPr algn="just">
              <a:spcBef>
                <a:spcPts val="600"/>
              </a:spcBef>
            </a:pPr>
            <a:r>
              <a:rPr lang="el-GR" sz="2200" b="1" dirty="0" smtClean="0"/>
              <a:t>Δυνατό </a:t>
            </a:r>
            <a:r>
              <a:rPr lang="el-GR" sz="2200" b="1" dirty="0"/>
              <a:t>εργαλείο </a:t>
            </a:r>
            <a:r>
              <a:rPr lang="el-GR" sz="2200" dirty="0"/>
              <a:t>για την παροχή υγειονο­μικής περίθαλψης επειδή: 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/>
              <a:t>Αυξάνει σημαντικά τη δυνατό­τητα στη λήψη αποφάσεων όλων 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/>
              <a:t>αυτών που παρέχουν υγειονομική </a:t>
            </a:r>
            <a:r>
              <a:rPr lang="el-GR" sz="2000" dirty="0" smtClean="0"/>
              <a:t>περίθαλ­ψη</a:t>
            </a:r>
            <a:endParaRPr lang="el-GR" sz="2000" dirty="0"/>
          </a:p>
          <a:p>
            <a:pPr lvl="1" algn="just">
              <a:spcBef>
                <a:spcPts val="600"/>
              </a:spcBef>
            </a:pPr>
            <a:r>
              <a:rPr lang="el-GR" sz="2000" dirty="0"/>
              <a:t>Οι επαγγελματίες στον χώρο της υγείας</a:t>
            </a:r>
          </a:p>
          <a:p>
            <a:pPr lvl="2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χρησιμοποιούν </a:t>
            </a:r>
            <a:r>
              <a:rPr lang="el-GR" sz="2000" dirty="0"/>
              <a:t>τις βάσεις δεδομένων υγείας για όλα τα διοικητικά θέματα  </a:t>
            </a:r>
          </a:p>
          <a:p>
            <a:pPr lvl="2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μπορούν </a:t>
            </a:r>
            <a:r>
              <a:rPr lang="el-GR" sz="2000" dirty="0"/>
              <a:t>να βρουν όλα τα κλινικά δεδο­μένα για τους ασθενείς τους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/>
              <a:t>Χρησιμοποιούνται στην υγεία </a:t>
            </a:r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Οι βάσεις δεδομένων υγείας</a:t>
            </a:r>
          </a:p>
        </p:txBody>
      </p:sp>
    </p:spTree>
    <p:extLst>
      <p:ext uri="{BB962C8B-B14F-4D97-AF65-F5344CB8AC3E}">
        <p14:creationId xmlns:p14="http://schemas.microsoft.com/office/powerpoint/2010/main" val="3195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l-GR" sz="2400" b="1" dirty="0" smtClean="0"/>
              <a:t>Τυποποίηση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 smtClean="0"/>
              <a:t>Διαδικασία </a:t>
            </a:r>
            <a:r>
              <a:rPr lang="el-GR" sz="2000" dirty="0"/>
              <a:t>που περιγράφει και παρέχει τις προδιαγρα­φές ποιότητας που πρέπει να </a:t>
            </a:r>
            <a:r>
              <a:rPr lang="el-GR" sz="2000" dirty="0" err="1" smtClean="0"/>
              <a:t>εκπληρούνται</a:t>
            </a:r>
            <a:r>
              <a:rPr lang="el-GR" sz="2000" dirty="0" smtClean="0"/>
              <a:t> </a:t>
            </a:r>
            <a:r>
              <a:rPr lang="el-GR" sz="2000" dirty="0"/>
              <a:t>από προϊόντα και διαδικασίες ή </a:t>
            </a:r>
            <a:r>
              <a:rPr lang="el-GR" sz="2000" dirty="0" smtClean="0"/>
              <a:t>υπηρεσίες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l-GR" sz="2400" b="1" dirty="0" smtClean="0"/>
              <a:t>Πρότυπο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 smtClean="0"/>
              <a:t>Έγγραφο</a:t>
            </a:r>
            <a:r>
              <a:rPr lang="el-GR" sz="2000" dirty="0"/>
              <a:t>, που συντάχθηκε ομόφωνα από κάποιο εγκεκριμένο οργανισμό και διατίθεται για κοινή και επαναλαμβανόμενη </a:t>
            </a:r>
            <a:r>
              <a:rPr lang="el-GR" sz="2000" dirty="0" smtClean="0"/>
              <a:t>χρήση</a:t>
            </a:r>
          </a:p>
          <a:p>
            <a:pPr lvl="1" algn="just">
              <a:spcBef>
                <a:spcPts val="600"/>
              </a:spcBef>
            </a:pPr>
            <a:r>
              <a:rPr lang="el-GR" sz="2000" dirty="0" smtClean="0"/>
              <a:t>Οδηγίες </a:t>
            </a:r>
            <a:r>
              <a:rPr lang="el-GR" sz="2000" dirty="0"/>
              <a:t>σχετι­κά με τους κανονισμούς και τα χαρακτηριστικά των διαδικασιών ή των αποτελε­σμάτων τους, με σκοπό την εκπλήρωση της μέγιστης δυνατής τά­ξης σ’ ένα δεδομένο περιβάλλον (π.χ., του </a:t>
            </a:r>
            <a:r>
              <a:rPr lang="el-GR" sz="2000" dirty="0" smtClean="0"/>
              <a:t>νοσοκομείου)</a:t>
            </a:r>
            <a:endParaRPr lang="el-GR" sz="2000" dirty="0"/>
          </a:p>
          <a:p>
            <a:pPr algn="just">
              <a:spcBef>
                <a:spcPts val="600"/>
              </a:spcBef>
            </a:pP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Τεχνικά πρότυπα στην Πληροφορική Υγείας </a:t>
            </a:r>
          </a:p>
        </p:txBody>
      </p:sp>
    </p:spTree>
    <p:extLst>
      <p:ext uri="{BB962C8B-B14F-4D97-AF65-F5344CB8AC3E}">
        <p14:creationId xmlns:p14="http://schemas.microsoft.com/office/powerpoint/2010/main" val="16563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/>
            <a:r>
              <a:rPr lang="el-GR" sz="2200" dirty="0"/>
              <a:t>Η </a:t>
            </a:r>
            <a:r>
              <a:rPr lang="el-GR" sz="2200" b="1" dirty="0"/>
              <a:t>δικτύωση</a:t>
            </a:r>
            <a:r>
              <a:rPr lang="el-GR" sz="2200" dirty="0"/>
              <a:t> είναι σημαντικό στοιχείο στα διάφορα συστήματα της Πληροφορι­κής </a:t>
            </a:r>
            <a:r>
              <a:rPr lang="el-GR" sz="2200" dirty="0" smtClean="0"/>
              <a:t>Υγείας</a:t>
            </a:r>
            <a:endParaRPr lang="el-GR" sz="2200" dirty="0"/>
          </a:p>
          <a:p>
            <a:pPr algn="just"/>
            <a:r>
              <a:rPr lang="el-GR" sz="2200" dirty="0"/>
              <a:t>Η </a:t>
            </a:r>
            <a:r>
              <a:rPr lang="el-GR" sz="2200" b="1" dirty="0"/>
              <a:t>υποστήριξη ανοικτής επικοινωνίας </a:t>
            </a:r>
            <a:r>
              <a:rPr lang="el-GR" sz="2200" dirty="0"/>
              <a:t>είναι υποχρεωτική για την επιτυχία ενός </a:t>
            </a:r>
            <a:r>
              <a:rPr lang="el-GR" sz="2200" dirty="0" smtClean="0"/>
              <a:t>προτύπου</a:t>
            </a:r>
            <a:endParaRPr lang="el-GR" sz="2200" dirty="0"/>
          </a:p>
          <a:p>
            <a:pPr algn="just"/>
            <a:r>
              <a:rPr lang="el-GR" sz="2200" dirty="0"/>
              <a:t>Επιβάλλεται ο </a:t>
            </a:r>
            <a:r>
              <a:rPr lang="el-GR" sz="2200" b="1" dirty="0"/>
              <a:t>συντονισμός</a:t>
            </a:r>
            <a:r>
              <a:rPr lang="el-GR" sz="2200" dirty="0"/>
              <a:t> και η </a:t>
            </a:r>
            <a:r>
              <a:rPr lang="el-GR" sz="2200" b="1" dirty="0"/>
              <a:t>συνεργασία</a:t>
            </a:r>
            <a:r>
              <a:rPr lang="el-GR" sz="2200" dirty="0"/>
              <a:t> μεταξύ των διαφόρων οργανι­σμών προτυποποίησης </a:t>
            </a:r>
          </a:p>
          <a:p>
            <a:pPr algn="just"/>
            <a:r>
              <a:rPr lang="el-GR" sz="2200" dirty="0"/>
              <a:t>Επιβάλλεται η </a:t>
            </a:r>
            <a:r>
              <a:rPr lang="el-GR" sz="2200" b="1" dirty="0"/>
              <a:t>καθιέρωση</a:t>
            </a:r>
            <a:r>
              <a:rPr lang="el-GR" sz="2200" dirty="0"/>
              <a:t> πλαισίου για την </a:t>
            </a:r>
            <a:r>
              <a:rPr lang="el-GR" sz="2200" b="1" dirty="0"/>
              <a:t>ελαχιστοποίηση</a:t>
            </a:r>
            <a:r>
              <a:rPr lang="el-GR" sz="2200" dirty="0"/>
              <a:t> της ασυμβατότητας και τη μεγαλύτερη διακίνηση της </a:t>
            </a:r>
            <a:r>
              <a:rPr lang="el-GR" sz="2200" dirty="0" smtClean="0"/>
              <a:t>πληροφορίας</a:t>
            </a:r>
            <a:endParaRPr lang="el-GR" sz="2200" dirty="0"/>
          </a:p>
          <a:p>
            <a:pPr algn="just"/>
            <a:r>
              <a:rPr lang="el-GR" sz="2200" dirty="0"/>
              <a:t>H </a:t>
            </a:r>
            <a:r>
              <a:rPr lang="el-GR" sz="2200" b="1" dirty="0"/>
              <a:t>συμμετοχή</a:t>
            </a:r>
            <a:r>
              <a:rPr lang="el-GR" sz="2200" dirty="0"/>
              <a:t> όλων των μερών (</a:t>
            </a:r>
            <a:r>
              <a:rPr lang="el-GR" sz="2200" dirty="0" smtClean="0"/>
              <a:t>βιομηχανία, </a:t>
            </a:r>
            <a:r>
              <a:rPr lang="el-GR" sz="2200" dirty="0"/>
              <a:t>χρήστες ) κρίνεται </a:t>
            </a:r>
            <a:r>
              <a:rPr lang="el-GR" sz="2200" dirty="0" smtClean="0"/>
              <a:t>ουσιαστική</a:t>
            </a:r>
            <a:endParaRPr lang="el-GR" sz="2200" dirty="0"/>
          </a:p>
          <a:p>
            <a:pPr algn="just">
              <a:spcBef>
                <a:spcPts val="600"/>
              </a:spcBef>
            </a:pP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Ανάγκες για προτυποποίηση πληροφοριών </a:t>
            </a:r>
          </a:p>
        </p:txBody>
      </p:sp>
    </p:spTree>
    <p:extLst>
      <p:ext uri="{BB962C8B-B14F-4D97-AF65-F5344CB8AC3E}">
        <p14:creationId xmlns:p14="http://schemas.microsoft.com/office/powerpoint/2010/main" val="338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/>
              <a:t>Η γλώσσα HL7: </a:t>
            </a:r>
            <a:r>
              <a:rPr lang="el-GR" sz="2200" dirty="0"/>
              <a:t>Σύνολο από ανοιχτά πρότυπα, που επιτρέπει σε ετερογενή ιατρικά πληροφοριακά συστήματα να επι­κοινωνούν μεταξύ </a:t>
            </a:r>
            <a:r>
              <a:rPr lang="el-GR" sz="2200" dirty="0" smtClean="0"/>
              <a:t>τους </a:t>
            </a:r>
            <a:endParaRPr lang="el-GR" sz="2200" dirty="0"/>
          </a:p>
          <a:p>
            <a:pPr lvl="1" algn="just">
              <a:spcBef>
                <a:spcPts val="600"/>
              </a:spcBef>
            </a:pPr>
            <a:r>
              <a:rPr lang="el-GR" sz="2200" b="1" dirty="0" smtClean="0"/>
              <a:t>Αναπτύσσει </a:t>
            </a:r>
            <a:r>
              <a:rPr lang="el-GR" sz="2200" b="1" dirty="0"/>
              <a:t>πρότυπα </a:t>
            </a:r>
            <a:r>
              <a:rPr lang="el-GR" sz="2200" dirty="0"/>
              <a:t>για την ηλεκτρονική ανταλλαγή κλινικών, οικονομικών, διαχειριστικών δεδομένων μεταξύ οργανισμών υγείας ή και διαφορετικών τμημά­των τους </a:t>
            </a:r>
          </a:p>
          <a:p>
            <a:pPr lvl="1" algn="just">
              <a:spcBef>
                <a:spcPts val="600"/>
              </a:spcBef>
            </a:pPr>
            <a:r>
              <a:rPr lang="el-GR" sz="2200" b="1" dirty="0"/>
              <a:t>Είναι συλλογή από πρότυπες διατάξεις ή φόρμες</a:t>
            </a:r>
            <a:r>
              <a:rPr lang="el-GR" sz="2200" dirty="0"/>
              <a:t> που επιτρέπει συναλλαγές για εγγραφή ασθενών, υποδοχή, μεταφορά, ασφάλιση, νοσοκομειακές και ιατρικές παρατηρήσεις, παραγγελίες και αποτελέσματα </a:t>
            </a:r>
            <a:r>
              <a:rPr lang="el-GR" sz="2200" dirty="0" smtClean="0"/>
              <a:t>εξετάσεων</a:t>
            </a:r>
            <a:endParaRPr lang="el-GR" sz="2200" dirty="0"/>
          </a:p>
          <a:p>
            <a:pPr lvl="1" algn="just">
              <a:spcBef>
                <a:spcPts val="600"/>
              </a:spcBef>
            </a:pPr>
            <a:r>
              <a:rPr lang="el-GR" sz="2200" dirty="0" smtClean="0"/>
              <a:t>Σχετίζεται με </a:t>
            </a:r>
            <a:r>
              <a:rPr lang="el-GR" sz="2200" dirty="0"/>
              <a:t>ιατρικό </a:t>
            </a:r>
            <a:r>
              <a:rPr lang="el-GR" sz="2200" dirty="0" smtClean="0"/>
              <a:t>φάκελο ασθενούς</a:t>
            </a:r>
            <a:endParaRPr lang="el-GR" sz="2200" dirty="0"/>
          </a:p>
          <a:p>
            <a:pPr algn="just">
              <a:spcBef>
                <a:spcPts val="600"/>
              </a:spcBef>
            </a:pP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9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DICOM (Digital Imaging and Communications in Medicine): </a:t>
            </a:r>
            <a:r>
              <a:rPr lang="el-GR" sz="2000" dirty="0"/>
              <a:t>Διασύνδεση συσκευών που διαχειρίζονται ψηφιοποιημένες εικόνες, αποθήκευση και διαχείρισή </a:t>
            </a:r>
            <a:r>
              <a:rPr lang="el-GR" sz="2000" dirty="0" smtClean="0"/>
              <a:t>τους</a:t>
            </a:r>
            <a:endParaRPr lang="el-GR" sz="2000" dirty="0"/>
          </a:p>
          <a:p>
            <a:pPr marL="354013" indent="0" algn="just">
              <a:spcBef>
                <a:spcPts val="600"/>
              </a:spcBef>
              <a:buNone/>
            </a:pPr>
            <a:r>
              <a:rPr lang="el-GR" sz="2000" b="1" dirty="0"/>
              <a:t>ΕΦΑΡΜΟΓΕΣ </a:t>
            </a:r>
          </a:p>
          <a:p>
            <a:pPr lvl="1" algn="just">
              <a:spcBef>
                <a:spcPts val="600"/>
              </a:spcBef>
            </a:pPr>
            <a:r>
              <a:rPr lang="el-GR" sz="1600" dirty="0"/>
              <a:t>Μεταβίβαση «μελετών», έξι διαφορετικών μορφών ιατρικών απεικονίσεων και πινάκων</a:t>
            </a:r>
          </a:p>
          <a:p>
            <a:pPr lvl="1" algn="just">
              <a:spcBef>
                <a:spcPts val="600"/>
              </a:spcBef>
            </a:pPr>
            <a:r>
              <a:rPr lang="el-GR" sz="1600" dirty="0"/>
              <a:t>Αναζήτηση αρχείων ασθενών και η ανάκτηση ψηφιοποιημένων εικόνων, κατ‘ </a:t>
            </a:r>
            <a:r>
              <a:rPr lang="el-GR" sz="1600" dirty="0" smtClean="0"/>
              <a:t>επιλογή</a:t>
            </a:r>
            <a:endParaRPr lang="el-GR" sz="1600" dirty="0"/>
          </a:p>
          <a:p>
            <a:pPr lvl="1" algn="just">
              <a:spcBef>
                <a:spcPts val="600"/>
              </a:spcBef>
            </a:pPr>
            <a:r>
              <a:rPr lang="el-GR" sz="1600" dirty="0"/>
              <a:t>Διασύνδεση δικτυακών συσκευών εκτύπωσης </a:t>
            </a:r>
            <a:r>
              <a:rPr lang="el-GR" sz="1600" dirty="0" err="1"/>
              <a:t>film</a:t>
            </a:r>
            <a:r>
              <a:rPr lang="el-GR" sz="1600" dirty="0"/>
              <a:t> και εξ αποστάσεως έλεγχος </a:t>
            </a:r>
            <a:r>
              <a:rPr lang="el-GR" sz="1600" dirty="0" smtClean="0"/>
              <a:t>εκτυπώσεων</a:t>
            </a:r>
            <a:endParaRPr lang="el-GR" sz="1600" dirty="0"/>
          </a:p>
          <a:p>
            <a:pPr lvl="1" algn="just">
              <a:spcBef>
                <a:spcPts val="600"/>
              </a:spcBef>
            </a:pPr>
            <a:r>
              <a:rPr lang="el-GR" sz="1600" dirty="0"/>
              <a:t>Μεταφορά δεδομένων αποθηκευμένων σε φορητά </a:t>
            </a:r>
            <a:r>
              <a:rPr lang="el-GR" sz="1600" dirty="0" smtClean="0"/>
              <a:t>μέσα</a:t>
            </a:r>
            <a:endParaRPr lang="el-GR" sz="1600" dirty="0"/>
          </a:p>
          <a:p>
            <a:pPr lvl="1" algn="just">
              <a:spcBef>
                <a:spcPts val="600"/>
              </a:spcBef>
            </a:pPr>
            <a:r>
              <a:rPr lang="el-GR" sz="1600" dirty="0"/>
              <a:t>Διαχείριση «μελετών», η ανταλλαγή των αποτελεσμάτων, η διαχείριση πληροφοριών που σχετίζονται με τον προγραμματισμό και τα επιδημιολογικά στοιχεία των ασθενών, αποτελούν συνδετικό κρίκο με άλλα συστήματα </a:t>
            </a:r>
            <a:r>
              <a:rPr lang="el-GR" sz="1600" dirty="0" smtClean="0"/>
              <a:t>διαχείρισης</a:t>
            </a:r>
            <a:endParaRPr lang="el-GR" sz="1600" dirty="0"/>
          </a:p>
          <a:p>
            <a:pPr lvl="1" algn="just">
              <a:spcBef>
                <a:spcPts val="600"/>
              </a:spcBef>
            </a:pPr>
            <a:r>
              <a:rPr lang="el-GR" sz="1600" dirty="0"/>
              <a:t>Εμπορική </a:t>
            </a:r>
            <a:r>
              <a:rPr lang="el-GR" sz="1600" dirty="0" smtClean="0"/>
              <a:t>συναλλαγή</a:t>
            </a:r>
            <a:endParaRPr lang="el-GR" sz="1600" dirty="0"/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13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771636"/>
          </a:xfrm>
        </p:spPr>
        <p:txBody>
          <a:bodyPr>
            <a:noAutofit/>
          </a:bodyPr>
          <a:lstStyle/>
          <a:p>
            <a:pPr algn="just"/>
            <a:r>
              <a:rPr lang="el-GR" sz="2200" b="1" dirty="0"/>
              <a:t>IEEE (</a:t>
            </a:r>
            <a:r>
              <a:rPr lang="el-GR" sz="2200" b="1" dirty="0" err="1"/>
              <a:t>Institute</a:t>
            </a:r>
            <a:r>
              <a:rPr lang="el-GR" sz="2200" b="1" dirty="0"/>
              <a:t> of </a:t>
            </a:r>
            <a:r>
              <a:rPr lang="el-GR" sz="2200" b="1" dirty="0" err="1"/>
              <a:t>Electrical</a:t>
            </a:r>
            <a:r>
              <a:rPr lang="el-GR" sz="2200" b="1" dirty="0"/>
              <a:t> and </a:t>
            </a:r>
            <a:r>
              <a:rPr lang="el-GR" sz="2200" b="1" dirty="0" err="1"/>
              <a:t>Electronic</a:t>
            </a:r>
            <a:r>
              <a:rPr lang="el-GR" sz="2200" b="1" dirty="0"/>
              <a:t> </a:t>
            </a:r>
            <a:r>
              <a:rPr lang="el-GR" sz="2200" b="1" dirty="0" err="1"/>
              <a:t>Engineers</a:t>
            </a:r>
            <a:r>
              <a:rPr lang="el-GR" sz="2200" b="1" dirty="0"/>
              <a:t>): </a:t>
            </a:r>
            <a:r>
              <a:rPr lang="el-GR" sz="2200" dirty="0"/>
              <a:t>Προάγουν την μηχανική διαχείριση των ηλεκτρικών και πληροφορια­κών τεχνολογιών</a:t>
            </a:r>
          </a:p>
          <a:p>
            <a:pPr lvl="1" algn="just">
              <a:spcBef>
                <a:spcPts val="600"/>
              </a:spcBef>
            </a:pPr>
            <a:r>
              <a:rPr lang="el-GR" sz="2200" u="sng" dirty="0"/>
              <a:t>IEEE 1073</a:t>
            </a:r>
            <a:r>
              <a:rPr lang="el-GR" sz="2200" dirty="0"/>
              <a:t>: πρότυπο για την επικοινωνία μεταξύ Ιατρικών Συσκευών (</a:t>
            </a:r>
            <a:r>
              <a:rPr lang="el-GR" sz="2200" dirty="0" err="1"/>
              <a:t>Medical</a:t>
            </a:r>
            <a:r>
              <a:rPr lang="el-GR" sz="2200" dirty="0"/>
              <a:t> </a:t>
            </a:r>
            <a:r>
              <a:rPr lang="el-GR" sz="2200" dirty="0" err="1"/>
              <a:t>Device</a:t>
            </a:r>
            <a:r>
              <a:rPr lang="el-GR" sz="2200" dirty="0"/>
              <a:t> Communications) </a:t>
            </a:r>
          </a:p>
          <a:p>
            <a:pPr lvl="1" algn="just">
              <a:spcBef>
                <a:spcPts val="600"/>
              </a:spcBef>
            </a:pPr>
            <a:r>
              <a:rPr lang="el-GR" sz="2200" u="sng" dirty="0"/>
              <a:t>IEEE 1157</a:t>
            </a:r>
            <a:r>
              <a:rPr lang="el-GR" sz="2200" dirty="0"/>
              <a:t>: πρότυπο για την ανταλλαγή ιατρικών δεδομένων </a:t>
            </a:r>
          </a:p>
          <a:p>
            <a:pPr algn="just"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Βασικά πρότυπα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2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Τόκη, E. Ι., (2006). Πληροφορική Υγείας, Θεσσαλονίκη: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Υγείας.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400" dirty="0" err="1" smtClean="0"/>
              <a:t>Smistad</a:t>
            </a:r>
            <a:r>
              <a:rPr lang="en-GB" sz="1400" dirty="0" smtClean="0"/>
              <a:t>, Erik et al.</a:t>
            </a:r>
            <a:r>
              <a:rPr lang="el-GR" sz="1400" dirty="0" smtClean="0"/>
              <a:t> (2014). </a:t>
            </a:r>
            <a:r>
              <a:rPr lang="en-GB" sz="1400" dirty="0" smtClean="0"/>
              <a:t>Medical image segmentation on GPUs – A comprehensive review</a:t>
            </a:r>
            <a:r>
              <a:rPr lang="el-GR" sz="1400" dirty="0" smtClean="0"/>
              <a:t>. </a:t>
            </a:r>
            <a:r>
              <a:rPr lang="en-GB" sz="1400" i="1" dirty="0" smtClean="0"/>
              <a:t>Medical Image Analysis </a:t>
            </a:r>
            <a:r>
              <a:rPr lang="en-GB" sz="1400" dirty="0" smtClean="0"/>
              <a:t>, 20 </a:t>
            </a:r>
            <a:r>
              <a:rPr lang="el-GR" sz="1400" dirty="0" smtClean="0"/>
              <a:t>(</a:t>
            </a:r>
            <a:r>
              <a:rPr lang="en-GB" sz="1400" dirty="0" smtClean="0"/>
              <a:t>1</a:t>
            </a:r>
            <a:r>
              <a:rPr lang="el-GR" sz="1400" dirty="0" smtClean="0"/>
              <a:t>)</a:t>
            </a:r>
            <a:r>
              <a:rPr lang="en-GB" sz="1400" dirty="0" smtClean="0"/>
              <a:t> , 1 – 18</a:t>
            </a:r>
            <a:r>
              <a:rPr lang="el-GR" sz="1400" dirty="0" smtClean="0"/>
              <a:t>.</a:t>
            </a:r>
            <a:r>
              <a:rPr lang="en-GB" sz="1400" dirty="0" smtClean="0"/>
              <a:t> DOI: </a:t>
            </a:r>
            <a:r>
              <a:rPr lang="en-GB" sz="1400" dirty="0" smtClean="0">
                <a:hlinkClick r:id="rId3"/>
              </a:rPr>
              <a:t>http://dx.doi.org/10.1016/j.media.2014.10.012</a:t>
            </a:r>
            <a:endParaRPr lang="el-GR" sz="14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400" dirty="0" smtClean="0"/>
              <a:t>Gupta, </a:t>
            </a:r>
            <a:r>
              <a:rPr lang="en-GB" sz="1400" dirty="0" err="1" smtClean="0"/>
              <a:t>Vikas</a:t>
            </a:r>
            <a:r>
              <a:rPr lang="en-GB" sz="1400" dirty="0" smtClean="0"/>
              <a:t> et al.</a:t>
            </a:r>
            <a:r>
              <a:rPr lang="el-GR" sz="1400" dirty="0" smtClean="0"/>
              <a:t> (2012). </a:t>
            </a:r>
            <a:r>
              <a:rPr lang="en-GB" sz="1400" dirty="0" smtClean="0"/>
              <a:t>Cardiac MR perfusion image processing techniques: A survey</a:t>
            </a:r>
            <a:r>
              <a:rPr lang="el-GR" sz="1400" dirty="0" smtClean="0"/>
              <a:t>. </a:t>
            </a:r>
            <a:r>
              <a:rPr lang="en-GB" sz="1400" i="1" dirty="0" smtClean="0"/>
              <a:t>Medical Image Analysis</a:t>
            </a:r>
            <a:r>
              <a:rPr lang="en-GB" sz="1400" dirty="0" smtClean="0"/>
              <a:t>, 16 </a:t>
            </a:r>
            <a:r>
              <a:rPr lang="el-GR" sz="1400" dirty="0" smtClean="0"/>
              <a:t>(</a:t>
            </a:r>
            <a:r>
              <a:rPr lang="en-GB" sz="1400" dirty="0" smtClean="0"/>
              <a:t>4</a:t>
            </a:r>
            <a:r>
              <a:rPr lang="el-GR" sz="1400" dirty="0" smtClean="0"/>
              <a:t>)</a:t>
            </a:r>
            <a:r>
              <a:rPr lang="en-GB" sz="1400" dirty="0" smtClean="0"/>
              <a:t>, 767 - 785</a:t>
            </a:r>
            <a:r>
              <a:rPr lang="el-GR" sz="1400" dirty="0" smtClean="0"/>
              <a:t>. </a:t>
            </a:r>
            <a:r>
              <a:rPr lang="fi-FI" sz="1400" dirty="0" smtClean="0"/>
              <a:t>DOI: </a:t>
            </a:r>
            <a:r>
              <a:rPr lang="fi-FI" sz="1400" dirty="0" smtClean="0">
                <a:hlinkClick r:id="rId4"/>
              </a:rPr>
              <a:t>http://dx.doi.org/10.1016/j.media.2011.12.005</a:t>
            </a:r>
            <a:endParaRPr lang="fi-FI" sz="14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400" dirty="0" smtClean="0"/>
              <a:t>Αποστολάκης, Ι. (2002). </a:t>
            </a:r>
            <a:r>
              <a:rPr lang="el-GR" sz="1400" i="1" dirty="0" smtClean="0"/>
              <a:t>Πληροφοριακά Συστήματα Υγείας</a:t>
            </a:r>
            <a:r>
              <a:rPr lang="el-GR" sz="1400" dirty="0" smtClean="0"/>
              <a:t>.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</a:t>
            </a:r>
            <a:r>
              <a:rPr lang="el-GR" sz="1400" dirty="0" err="1" smtClean="0"/>
              <a:t>Παπαζήση</a:t>
            </a:r>
            <a:r>
              <a:rPr lang="el-GR" sz="1400" dirty="0" smtClean="0"/>
              <a:t>, Αθήνα, </a:t>
            </a:r>
            <a:r>
              <a:rPr lang="el-GR" sz="1400" dirty="0" err="1" smtClean="0"/>
              <a:t>σσ</a:t>
            </a:r>
            <a:r>
              <a:rPr lang="el-GR" sz="1400" dirty="0" smtClean="0"/>
              <a:t>. 149 – 165.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400" dirty="0" err="1" smtClean="0"/>
              <a:t>Δελημπάσης</a:t>
            </a:r>
            <a:r>
              <a:rPr lang="el-GR" sz="1400" dirty="0" smtClean="0"/>
              <a:t>, Κ. και </a:t>
            </a:r>
            <a:r>
              <a:rPr lang="el-GR" sz="1400" dirty="0" err="1" smtClean="0"/>
              <a:t>Νικηφορίδης</a:t>
            </a:r>
            <a:r>
              <a:rPr lang="el-GR" sz="1400" dirty="0" smtClean="0"/>
              <a:t>, Γ. (2001). </a:t>
            </a:r>
            <a:r>
              <a:rPr lang="el-GR" sz="1400" i="1" dirty="0" smtClean="0"/>
              <a:t>Ιατρική Πληροφορική</a:t>
            </a:r>
            <a:r>
              <a:rPr lang="el-GR" sz="1400" dirty="0" smtClean="0"/>
              <a:t>. Ελληνικό Ανοικτό Πανεπιστήμιο, Πάτρα, </a:t>
            </a:r>
            <a:r>
              <a:rPr lang="el-GR" sz="1400" dirty="0" err="1" smtClean="0"/>
              <a:t>σσ</a:t>
            </a:r>
            <a:r>
              <a:rPr lang="el-GR" sz="1400" dirty="0" smtClean="0"/>
              <a:t>. 97 - 133</a:t>
            </a:r>
          </a:p>
        </p:txBody>
      </p:sp>
    </p:spTree>
    <p:extLst>
      <p:ext uri="{BB962C8B-B14F-4D97-AF65-F5344CB8AC3E}">
        <p14:creationId xmlns:p14="http://schemas.microsoft.com/office/powerpoint/2010/main" val="1989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193204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193204"/>
            <a:ext cx="9143999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Εννοιολογικές Αποσαφηνίσεις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800" dirty="0"/>
              <a:t>Γενικά Περί Πληροφορικής Υγείας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Δεδομένα </a:t>
            </a:r>
            <a:r>
              <a:rPr lang="el-GR" sz="2800" dirty="0"/>
              <a:t>και Πληροφορίες στο χώρο της Υγείας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Βάσεις </a:t>
            </a:r>
            <a:r>
              <a:rPr lang="el-GR" sz="2800" dirty="0"/>
              <a:t>Δεδομένων στο χώρο της Υγείας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Τεχνικά </a:t>
            </a:r>
            <a:r>
              <a:rPr lang="el-GR" sz="2800" dirty="0"/>
              <a:t>Πρότυπα στην Πληροφορική της Υγείας</a:t>
            </a:r>
          </a:p>
          <a:p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Δραστηριότητες που καλύπτει η Πληροφορική:</a:t>
            </a:r>
          </a:p>
          <a:p>
            <a:pPr lvl="1">
              <a:spcBef>
                <a:spcPts val="600"/>
              </a:spcBef>
            </a:pPr>
            <a:r>
              <a:rPr lang="el-GR" sz="2000" dirty="0"/>
              <a:t>Διοίκηση και διαχείριση των υγειονομικών </a:t>
            </a:r>
            <a:r>
              <a:rPr lang="el-GR" sz="2000" dirty="0" smtClean="0"/>
              <a:t>υπηρεσιών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Αποθήκευση, ανάκτηση και µ</a:t>
            </a:r>
            <a:r>
              <a:rPr lang="el-GR" sz="2000" dirty="0" err="1"/>
              <a:t>ετάδοση</a:t>
            </a:r>
            <a:r>
              <a:rPr lang="el-GR" sz="2000" dirty="0"/>
              <a:t> ιατρονοσηλευτικών πληροφοριών πάσης </a:t>
            </a:r>
            <a:r>
              <a:rPr lang="el-GR" sz="2000" dirty="0" smtClean="0"/>
              <a:t>φύσεως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Επεξεργασία, διαχείριση και μεταφορά ιατρικής εικόνας και άλλων σημάτων βιο­λογικής </a:t>
            </a:r>
            <a:r>
              <a:rPr lang="el-GR" sz="2000" dirty="0" smtClean="0"/>
              <a:t>φύσεως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Διαγνωστικά </a:t>
            </a:r>
            <a:r>
              <a:rPr lang="el-GR" sz="2000" dirty="0" smtClean="0"/>
              <a:t>συστήματα</a:t>
            </a:r>
            <a:endParaRPr lang="el-GR" sz="2000" dirty="0"/>
          </a:p>
          <a:p>
            <a:pPr lvl="1">
              <a:spcBef>
                <a:spcPts val="600"/>
              </a:spcBef>
            </a:pPr>
            <a:r>
              <a:rPr lang="el-GR" sz="2000" dirty="0"/>
              <a:t>Έρευνα στον τομέα της </a:t>
            </a:r>
            <a:r>
              <a:rPr lang="el-GR" sz="2000" dirty="0" smtClean="0"/>
              <a:t>υγείας</a:t>
            </a:r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1800" b="1" dirty="0"/>
              <a:t>Πληροφορική Υγείας: </a:t>
            </a:r>
            <a:r>
              <a:rPr lang="el-GR" sz="1800" dirty="0"/>
              <a:t>η επιστήμη, που διαχειρίζεται ή επεξεργάζε­ται ένα τεράστιο και συνεχώς αυξανόμενο όγκο πληροφοριών στο χώρο της Υγείας (</a:t>
            </a:r>
            <a:r>
              <a:rPr lang="el-GR" sz="1800" dirty="0" err="1"/>
              <a:t>Βιοϊατρικής</a:t>
            </a:r>
            <a:r>
              <a:rPr lang="el-GR" sz="1800" dirty="0"/>
              <a:t>), μέσω κάποιου μηχανικού </a:t>
            </a:r>
            <a:r>
              <a:rPr lang="el-GR" sz="1800" dirty="0" smtClean="0"/>
              <a:t>συστήματος</a:t>
            </a:r>
            <a:endParaRPr lang="el-GR" sz="1800" dirty="0"/>
          </a:p>
          <a:p>
            <a:pPr>
              <a:spcBef>
                <a:spcPts val="1800"/>
              </a:spcBef>
            </a:pP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62362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θέση της επιστήμης Πληροφορικής Υγείας στο ευρύτερο </a:t>
            </a:r>
            <a:endParaRPr lang="en-US" sz="2000" dirty="0" smtClean="0"/>
          </a:p>
          <a:p>
            <a:pPr algn="ctr"/>
            <a:r>
              <a:rPr lang="el-GR" sz="2000" dirty="0" smtClean="0"/>
              <a:t>πεδίο </a:t>
            </a:r>
            <a:r>
              <a:rPr lang="el-GR" sz="2000" dirty="0"/>
              <a:t>επιστημών της Πληροφορικής </a:t>
            </a:r>
          </a:p>
        </p:txBody>
      </p:sp>
      <p:grpSp>
        <p:nvGrpSpPr>
          <p:cNvPr id="38" name="Ομάδα 37"/>
          <p:cNvGrpSpPr/>
          <p:nvPr/>
        </p:nvGrpSpPr>
        <p:grpSpPr>
          <a:xfrm>
            <a:off x="0" y="1234321"/>
            <a:ext cx="9146508" cy="3010486"/>
            <a:chOff x="58201" y="1186279"/>
            <a:chExt cx="9146508" cy="3010486"/>
          </a:xfrm>
        </p:grpSpPr>
        <p:sp>
          <p:nvSpPr>
            <p:cNvPr id="3" name="Ορθογώνιο 2"/>
            <p:cNvSpPr/>
            <p:nvPr/>
          </p:nvSpPr>
          <p:spPr>
            <a:xfrm>
              <a:off x="3167844" y="1186279"/>
              <a:ext cx="28083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ΠΛΗΡΟΦΟΡΙΚΗ</a:t>
              </a:r>
              <a:endParaRPr lang="el-GR" b="1" dirty="0"/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660332" y="2109223"/>
              <a:ext cx="23762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ΠΛΗΡΟΦΟΡΙΚΗ Χ</a:t>
              </a:r>
              <a:endParaRPr lang="el-GR" sz="1600" b="1" dirty="0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167844" y="2106467"/>
              <a:ext cx="28083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ΠΛΗΡΟΦΟΡΙΚΗ ΥΓΕΙΑΣ &amp; ΒΙΟΙΑΤΡΙΚΗ ΠΛΗΡΟΦΟΡΙΚΗ</a:t>
              </a:r>
              <a:endParaRPr lang="el-GR" sz="1600" b="1" dirty="0"/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6091006" y="2106467"/>
              <a:ext cx="23762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ΠΛΗΡΟΦΟΡΙΚΗ Υ</a:t>
              </a:r>
              <a:endParaRPr lang="el-GR" sz="1600" b="1" dirty="0"/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205047" y="3245925"/>
              <a:ext cx="187743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ΒΙΟΠΛΗΡΟΦΟΡΙΚΗ</a:t>
              </a:r>
              <a:endParaRPr lang="el-GR" sz="1600" b="1" dirty="0"/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2244508" y="3245925"/>
              <a:ext cx="181282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ΙΑΤΡΙΚΗ </a:t>
              </a:r>
            </a:p>
            <a:p>
              <a:pPr algn="ctr"/>
              <a:r>
                <a:rPr lang="el-GR" sz="1600" b="1" dirty="0" smtClean="0"/>
                <a:t>ΠΛΗΡΟΦΟΡΙΚΗ</a:t>
              </a:r>
              <a:endParaRPr lang="el-GR" sz="1600" b="1" dirty="0"/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4846225" y="3245925"/>
              <a:ext cx="177987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ΠΛΗΡΟΦΟΡΙΚΗ ΑΠΕΙΚΟΝΙΣΕΩΝ</a:t>
              </a:r>
              <a:endParaRPr lang="el-GR" sz="1600" b="1" dirty="0"/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6790441" y="3245925"/>
              <a:ext cx="201013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/>
                <a:t>ΠΛΗΡΟΦΟΡΙΚΗ ΔΗΜΟΣΙΑΣ ΥΓΕΙΑΣ</a:t>
              </a:r>
              <a:endParaRPr lang="el-GR" sz="1600" b="1" dirty="0"/>
            </a:p>
          </p:txBody>
        </p:sp>
        <p:cxnSp>
          <p:nvCxnSpPr>
            <p:cNvPr id="21" name="Ευθύγραμμο βέλος σύνδεσης 20"/>
            <p:cNvCxnSpPr>
              <a:stCxn id="3" idx="2"/>
              <a:endCxn id="10" idx="0"/>
            </p:cNvCxnSpPr>
            <p:nvPr/>
          </p:nvCxnSpPr>
          <p:spPr>
            <a:xfrm flipH="1">
              <a:off x="1848464" y="1690335"/>
              <a:ext cx="2723536" cy="4188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>
              <a:stCxn id="3" idx="2"/>
              <a:endCxn id="11" idx="0"/>
            </p:cNvCxnSpPr>
            <p:nvPr/>
          </p:nvCxnSpPr>
          <p:spPr>
            <a:xfrm>
              <a:off x="4572000" y="1690335"/>
              <a:ext cx="0" cy="4161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>
              <a:stCxn id="3" idx="2"/>
              <a:endCxn id="15" idx="0"/>
            </p:cNvCxnSpPr>
            <p:nvPr/>
          </p:nvCxnSpPr>
          <p:spPr>
            <a:xfrm>
              <a:off x="4572000" y="1690335"/>
              <a:ext cx="2707138" cy="4161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>
              <a:stCxn id="11" idx="2"/>
              <a:endCxn id="16" idx="0"/>
            </p:cNvCxnSpPr>
            <p:nvPr/>
          </p:nvCxnSpPr>
          <p:spPr>
            <a:xfrm flipH="1">
              <a:off x="1143764" y="2610523"/>
              <a:ext cx="3428236" cy="6354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>
              <a:stCxn id="11" idx="2"/>
              <a:endCxn id="17" idx="0"/>
            </p:cNvCxnSpPr>
            <p:nvPr/>
          </p:nvCxnSpPr>
          <p:spPr>
            <a:xfrm flipH="1">
              <a:off x="3150918" y="2610523"/>
              <a:ext cx="1421082" cy="6354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>
              <a:stCxn id="11" idx="2"/>
              <a:endCxn id="18" idx="0"/>
            </p:cNvCxnSpPr>
            <p:nvPr/>
          </p:nvCxnSpPr>
          <p:spPr>
            <a:xfrm>
              <a:off x="4572000" y="2610523"/>
              <a:ext cx="1164163" cy="6354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11" idx="2"/>
              <a:endCxn id="19" idx="0"/>
            </p:cNvCxnSpPr>
            <p:nvPr/>
          </p:nvCxnSpPr>
          <p:spPr>
            <a:xfrm>
              <a:off x="4572000" y="2610523"/>
              <a:ext cx="3223508" cy="6354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201" y="3833869"/>
              <a:ext cx="209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Κύτταρα και </a:t>
              </a:r>
              <a:r>
                <a:rPr lang="el-GR" sz="1600" b="1" dirty="0" err="1" smtClean="0"/>
                <a:t>Βιομόρια</a:t>
              </a:r>
              <a:endParaRPr lang="el-GR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85145" y="3858211"/>
              <a:ext cx="1102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Άνθρωποι</a:t>
              </a:r>
              <a:endParaRPr lang="el-GR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73782" y="3858211"/>
              <a:ext cx="1102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Όργανα</a:t>
              </a:r>
              <a:endParaRPr lang="el-GR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20129" y="3829846"/>
              <a:ext cx="2284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Ανθρώπινοι πληθυσμοί</a:t>
              </a:r>
              <a:endParaRPr lang="el-G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5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b="1" dirty="0"/>
              <a:t>Βασικό θεώρημα της Ιατρικής </a:t>
            </a:r>
            <a:r>
              <a:rPr lang="el-GR" sz="2000" b="1" dirty="0" smtClean="0"/>
              <a:t>Πληροφορικής</a:t>
            </a:r>
            <a:r>
              <a:rPr lang="en-US" sz="2000" b="1" dirty="0" smtClean="0"/>
              <a:t>: </a:t>
            </a:r>
            <a:r>
              <a:rPr lang="el-GR" sz="2000" dirty="0" smtClean="0"/>
              <a:t>Όταν </a:t>
            </a:r>
            <a:r>
              <a:rPr lang="el-GR" sz="2000" dirty="0"/>
              <a:t>ένας έξυπνος άνθρωπος εργάζεται με την βοήθεια των πηγών πληροφόρησης/ τεχνολογίας εντός ενός «υποστηρικτικού πρακτι­κού» περιβάλλοντος, που δημιουργήθηκε για αυτόν, τότε είναι «καλ­λίτερος» από έναν άνθρωπο χωρίς υποστήριξη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9600" dirty="0" smtClean="0"/>
              <a:t>  (     +     )&gt;</a:t>
            </a:r>
            <a:endParaRPr lang="el-GR" sz="9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470817" y="5306918"/>
            <a:ext cx="6149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/>
              <a:t>Μαθηματική</a:t>
            </a:r>
            <a:r>
              <a:rPr lang="el-GR" sz="1200" dirty="0" smtClean="0"/>
              <a:t> </a:t>
            </a:r>
            <a:r>
              <a:rPr lang="el-GR" sz="1600" dirty="0"/>
              <a:t>Απεικόνιση Βασικού Θεωρήματος Ιατρικής Πληροφορικής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8638" y="468797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Άνθρωπος</a:t>
            </a:r>
            <a:endParaRPr lang="el-G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69694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Με</a:t>
            </a:r>
            <a:endParaRPr lang="el-G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50440" y="4687974"/>
            <a:ext cx="1254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Τεχνολογία</a:t>
            </a:r>
            <a:endParaRPr lang="el-GR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33084" y="4697933"/>
            <a:ext cx="125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Καλύτερος από</a:t>
            </a:r>
            <a:endParaRPr lang="el-GR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4687974"/>
            <a:ext cx="163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Άνθρωπος χωρίς υποστήριξη</a:t>
            </a:r>
            <a:endParaRPr lang="el-GR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8638" y="2909244"/>
            <a:ext cx="12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Περιβάλλον</a:t>
            </a:r>
            <a:endParaRPr lang="el-GR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0101" y="2936464"/>
            <a:ext cx="12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Περιβάλλον</a:t>
            </a:r>
            <a:endParaRPr lang="el-GR" sz="1600" b="1" dirty="0"/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H="1">
            <a:off x="1470817" y="3197395"/>
            <a:ext cx="547881" cy="229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4371966" y="3256021"/>
            <a:ext cx="488066" cy="220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2143179" y="4240184"/>
            <a:ext cx="2856" cy="4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3129527" y="4237107"/>
            <a:ext cx="2856" cy="4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V="1">
            <a:off x="4177924" y="4237106"/>
            <a:ext cx="2856" cy="4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 flipV="1">
            <a:off x="5280661" y="4245289"/>
            <a:ext cx="2856" cy="4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6554670" y="4228137"/>
            <a:ext cx="2856" cy="4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images.clipartpanda.com/brain-20clip-20art-niEXAzBM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61" y="3462489"/>
            <a:ext cx="661960" cy="7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mages.clipartpanda.com/brain-20clip-20art-niEXAzBM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99" y="3421252"/>
            <a:ext cx="661960" cy="7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pc-clipart-desktop-pc-clip-art_427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37" y="3462489"/>
            <a:ext cx="775763" cy="7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Περίοδοι εξέλιξης πληροφορικής υγείας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3" name="Εικόνα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5" y="1135603"/>
            <a:ext cx="9044855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4287</TotalTime>
  <Words>2949</Words>
  <Application>Microsoft Office PowerPoint</Application>
  <PresentationFormat>Προβολή στην οθόνη (16:10)</PresentationFormat>
  <Paragraphs>402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Περιεχόμενα</vt:lpstr>
      <vt:lpstr>Βασικές έννοιες </vt:lpstr>
      <vt:lpstr>Βασικές έννοιες </vt:lpstr>
      <vt:lpstr>Βασικές έννοιες </vt:lpstr>
      <vt:lpstr>Περίοδοι εξέλιξης πληροφορικής υγείας</vt:lpstr>
      <vt:lpstr>Εφαρμογές πληροφορικής υγείας</vt:lpstr>
      <vt:lpstr>Εφαρμογές πληροφορικής υγείας</vt:lpstr>
      <vt:lpstr>Εφαρμογές πληροφορικής υγείας</vt:lpstr>
      <vt:lpstr>Εφαρμογές πληροφορικής υγείας</vt:lpstr>
      <vt:lpstr>Εφαρμογές πληροφορικής υγείας</vt:lpstr>
      <vt:lpstr>Εφαρμογές πληροφορικής υγείας</vt:lpstr>
      <vt:lpstr>Εφαρμογές πληροφορικής υγείας</vt:lpstr>
      <vt:lpstr>Νέο μοντέλο υγειονομικής φροντίδας</vt:lpstr>
      <vt:lpstr>Δεδομένα και πληροφορίες  στο χώρο της υγείας </vt:lpstr>
      <vt:lpstr>Κατηγορίες δεδομένων υγείας </vt:lpstr>
      <vt:lpstr>Κατηγορίες δεδομένων υγείας </vt:lpstr>
      <vt:lpstr>Κωδικοποίηση και ταξινόμηση</vt:lpstr>
      <vt:lpstr>Συστήματα ταξινόμησης και κωδικοποίησης</vt:lpstr>
      <vt:lpstr>Συστήματα ταξινόμησης και κωδικοποίησης</vt:lpstr>
      <vt:lpstr>Συστήματα ταξινόμησης και κωδικοποίησης</vt:lpstr>
      <vt:lpstr>Συστήματα ταξινόμησης και κωδικοποίησης</vt:lpstr>
      <vt:lpstr>Η ποιότητα των συστημάτων ταξινόμησης</vt:lpstr>
      <vt:lpstr>Βάσεις δεδομένων στο χώρο της υγείας</vt:lpstr>
      <vt:lpstr>Βάσεις δεδομένων στο χώρο της υγείας</vt:lpstr>
      <vt:lpstr>Βάσεις δεδομένων στο χώρο της υγείας</vt:lpstr>
      <vt:lpstr>Βάσεις δεδομένων στο χώρο της υγείας</vt:lpstr>
      <vt:lpstr>Οι βάσεις δεδομένων υγείας</vt:lpstr>
      <vt:lpstr>Τεχνικά πρότυπα στην Πληροφορική Υγείας </vt:lpstr>
      <vt:lpstr>Ανάγκες για προτυποποίηση πληροφοριών </vt:lpstr>
      <vt:lpstr>Βασικά πρότυπα</vt:lpstr>
      <vt:lpstr>Βασικά πρότυπα</vt:lpstr>
      <vt:lpstr>Βασικά πρότυπα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319</cp:revision>
  <dcterms:created xsi:type="dcterms:W3CDTF">2012-09-06T09:03:05Z</dcterms:created>
  <dcterms:modified xsi:type="dcterms:W3CDTF">2015-09-30T16:52:59Z</dcterms:modified>
</cp:coreProperties>
</file>