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handoutMasterIdLst>
    <p:handoutMasterId r:id="rId83"/>
  </p:handoutMasterIdLst>
  <p:sldIdLst>
    <p:sldId id="566" r:id="rId2"/>
    <p:sldId id="567" r:id="rId3"/>
    <p:sldId id="568" r:id="rId4"/>
    <p:sldId id="569" r:id="rId5"/>
    <p:sldId id="486" r:id="rId6"/>
    <p:sldId id="487" r:id="rId7"/>
    <p:sldId id="488" r:id="rId8"/>
    <p:sldId id="489" r:id="rId9"/>
    <p:sldId id="490" r:id="rId10"/>
    <p:sldId id="491" r:id="rId11"/>
    <p:sldId id="492" r:id="rId12"/>
    <p:sldId id="493" r:id="rId13"/>
    <p:sldId id="494" r:id="rId14"/>
    <p:sldId id="495" r:id="rId15"/>
    <p:sldId id="496" r:id="rId16"/>
    <p:sldId id="497" r:id="rId17"/>
    <p:sldId id="498" r:id="rId18"/>
    <p:sldId id="499" r:id="rId19"/>
    <p:sldId id="500" r:id="rId20"/>
    <p:sldId id="501" r:id="rId21"/>
    <p:sldId id="502" r:id="rId22"/>
    <p:sldId id="503" r:id="rId23"/>
    <p:sldId id="504" r:id="rId24"/>
    <p:sldId id="505" r:id="rId25"/>
    <p:sldId id="506" r:id="rId26"/>
    <p:sldId id="507" r:id="rId27"/>
    <p:sldId id="508" r:id="rId28"/>
    <p:sldId id="509" r:id="rId29"/>
    <p:sldId id="510" r:id="rId30"/>
    <p:sldId id="511" r:id="rId31"/>
    <p:sldId id="512" r:id="rId32"/>
    <p:sldId id="513" r:id="rId33"/>
    <p:sldId id="514" r:id="rId34"/>
    <p:sldId id="515" r:id="rId35"/>
    <p:sldId id="516" r:id="rId36"/>
    <p:sldId id="517" r:id="rId37"/>
    <p:sldId id="518" r:id="rId38"/>
    <p:sldId id="519" r:id="rId39"/>
    <p:sldId id="520" r:id="rId40"/>
    <p:sldId id="521" r:id="rId41"/>
    <p:sldId id="522" r:id="rId42"/>
    <p:sldId id="523" r:id="rId43"/>
    <p:sldId id="524" r:id="rId44"/>
    <p:sldId id="525" r:id="rId45"/>
    <p:sldId id="526" r:id="rId46"/>
    <p:sldId id="527" r:id="rId47"/>
    <p:sldId id="528" r:id="rId48"/>
    <p:sldId id="529" r:id="rId49"/>
    <p:sldId id="530" r:id="rId50"/>
    <p:sldId id="531" r:id="rId51"/>
    <p:sldId id="532" r:id="rId52"/>
    <p:sldId id="533" r:id="rId53"/>
    <p:sldId id="534" r:id="rId54"/>
    <p:sldId id="535" r:id="rId55"/>
    <p:sldId id="536" r:id="rId56"/>
    <p:sldId id="537" r:id="rId57"/>
    <p:sldId id="538" r:id="rId58"/>
    <p:sldId id="539" r:id="rId59"/>
    <p:sldId id="540" r:id="rId60"/>
    <p:sldId id="541" r:id="rId61"/>
    <p:sldId id="542" r:id="rId62"/>
    <p:sldId id="543" r:id="rId63"/>
    <p:sldId id="544" r:id="rId64"/>
    <p:sldId id="545" r:id="rId65"/>
    <p:sldId id="546" r:id="rId66"/>
    <p:sldId id="547" r:id="rId67"/>
    <p:sldId id="548" r:id="rId68"/>
    <p:sldId id="549" r:id="rId69"/>
    <p:sldId id="550" r:id="rId70"/>
    <p:sldId id="551" r:id="rId71"/>
    <p:sldId id="552" r:id="rId72"/>
    <p:sldId id="553" r:id="rId73"/>
    <p:sldId id="554" r:id="rId74"/>
    <p:sldId id="555" r:id="rId75"/>
    <p:sldId id="556" r:id="rId76"/>
    <p:sldId id="557" r:id="rId77"/>
    <p:sldId id="558" r:id="rId78"/>
    <p:sldId id="559" r:id="rId79"/>
    <p:sldId id="560" r:id="rId80"/>
    <p:sldId id="561" r:id="rId81"/>
  </p:sldIdLst>
  <p:sldSz cx="9144000" cy="5715000" type="screen16x10"/>
  <p:notesSz cx="6858000" cy="9144000"/>
  <p:custDataLst>
    <p:tags r:id="rId84"/>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84" autoAdjust="0"/>
    <p:restoredTop sz="99309" autoAdjust="0"/>
  </p:normalViewPr>
  <p:slideViewPr>
    <p:cSldViewPr>
      <p:cViewPr varScale="1">
        <p:scale>
          <a:sx n="101" d="100"/>
          <a:sy n="101" d="100"/>
        </p:scale>
        <p:origin x="91" y="58"/>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85" d="100"/>
          <a:sy n="85" d="100"/>
        </p:scale>
        <p:origin x="-315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gs" Target="tags/tag1.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t>30/09/2015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t>‹#›</a:t>
            </a:fld>
            <a:endParaRPr lang="en-GB"/>
          </a:p>
        </p:txBody>
      </p:sp>
    </p:spTree>
    <p:extLst>
      <p:ext uri="{BB962C8B-B14F-4D97-AF65-F5344CB8AC3E}">
        <p14:creationId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30/9/2015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dirty="0"/>
          </a:p>
        </p:txBody>
      </p:sp>
    </p:spTree>
    <p:extLst>
      <p:ext uri="{BB962C8B-B14F-4D97-AF65-F5344CB8AC3E}">
        <p14:creationId xmlns:p14="http://schemas.microsoft.com/office/powerpoint/2010/main" val="22095059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10</a:t>
            </a:fld>
            <a:endParaRPr lang="el-GR"/>
          </a:p>
        </p:txBody>
      </p:sp>
    </p:spTree>
    <p:extLst>
      <p:ext uri="{BB962C8B-B14F-4D97-AF65-F5344CB8AC3E}">
        <p14:creationId xmlns:p14="http://schemas.microsoft.com/office/powerpoint/2010/main" val="343325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11</a:t>
            </a:fld>
            <a:endParaRPr lang="el-GR"/>
          </a:p>
        </p:txBody>
      </p:sp>
    </p:spTree>
    <p:extLst>
      <p:ext uri="{BB962C8B-B14F-4D97-AF65-F5344CB8AC3E}">
        <p14:creationId xmlns:p14="http://schemas.microsoft.com/office/powerpoint/2010/main" val="2295137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12</a:t>
            </a:fld>
            <a:endParaRPr lang="el-GR"/>
          </a:p>
        </p:txBody>
      </p:sp>
    </p:spTree>
    <p:extLst>
      <p:ext uri="{BB962C8B-B14F-4D97-AF65-F5344CB8AC3E}">
        <p14:creationId xmlns:p14="http://schemas.microsoft.com/office/powerpoint/2010/main" val="42555554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13</a:t>
            </a:fld>
            <a:endParaRPr lang="el-GR"/>
          </a:p>
        </p:txBody>
      </p:sp>
    </p:spTree>
    <p:extLst>
      <p:ext uri="{BB962C8B-B14F-4D97-AF65-F5344CB8AC3E}">
        <p14:creationId xmlns:p14="http://schemas.microsoft.com/office/powerpoint/2010/main" val="3644648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14</a:t>
            </a:fld>
            <a:endParaRPr lang="el-GR"/>
          </a:p>
        </p:txBody>
      </p:sp>
    </p:spTree>
    <p:extLst>
      <p:ext uri="{BB962C8B-B14F-4D97-AF65-F5344CB8AC3E}">
        <p14:creationId xmlns:p14="http://schemas.microsoft.com/office/powerpoint/2010/main" val="30411074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15</a:t>
            </a:fld>
            <a:endParaRPr lang="el-GR"/>
          </a:p>
        </p:txBody>
      </p:sp>
    </p:spTree>
    <p:extLst>
      <p:ext uri="{BB962C8B-B14F-4D97-AF65-F5344CB8AC3E}">
        <p14:creationId xmlns:p14="http://schemas.microsoft.com/office/powerpoint/2010/main" val="1720837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16</a:t>
            </a:fld>
            <a:endParaRPr lang="el-GR"/>
          </a:p>
        </p:txBody>
      </p:sp>
    </p:spTree>
    <p:extLst>
      <p:ext uri="{BB962C8B-B14F-4D97-AF65-F5344CB8AC3E}">
        <p14:creationId xmlns:p14="http://schemas.microsoft.com/office/powerpoint/2010/main" val="14716753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17</a:t>
            </a:fld>
            <a:endParaRPr lang="el-GR"/>
          </a:p>
        </p:txBody>
      </p:sp>
    </p:spTree>
    <p:extLst>
      <p:ext uri="{BB962C8B-B14F-4D97-AF65-F5344CB8AC3E}">
        <p14:creationId xmlns:p14="http://schemas.microsoft.com/office/powerpoint/2010/main" val="1352405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18</a:t>
            </a:fld>
            <a:endParaRPr lang="el-GR"/>
          </a:p>
        </p:txBody>
      </p:sp>
    </p:spTree>
    <p:extLst>
      <p:ext uri="{BB962C8B-B14F-4D97-AF65-F5344CB8AC3E}">
        <p14:creationId xmlns:p14="http://schemas.microsoft.com/office/powerpoint/2010/main" val="3128907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19</a:t>
            </a:fld>
            <a:endParaRPr lang="el-GR"/>
          </a:p>
        </p:txBody>
      </p:sp>
    </p:spTree>
    <p:extLst>
      <p:ext uri="{BB962C8B-B14F-4D97-AF65-F5344CB8AC3E}">
        <p14:creationId xmlns:p14="http://schemas.microsoft.com/office/powerpoint/2010/main" val="1663273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dirty="0"/>
          </a:p>
        </p:txBody>
      </p:sp>
    </p:spTree>
    <p:extLst>
      <p:ext uri="{BB962C8B-B14F-4D97-AF65-F5344CB8AC3E}">
        <p14:creationId xmlns:p14="http://schemas.microsoft.com/office/powerpoint/2010/main" val="96070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20</a:t>
            </a:fld>
            <a:endParaRPr lang="el-GR"/>
          </a:p>
        </p:txBody>
      </p:sp>
    </p:spTree>
    <p:extLst>
      <p:ext uri="{BB962C8B-B14F-4D97-AF65-F5344CB8AC3E}">
        <p14:creationId xmlns:p14="http://schemas.microsoft.com/office/powerpoint/2010/main" val="3807928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21</a:t>
            </a:fld>
            <a:endParaRPr lang="el-GR"/>
          </a:p>
        </p:txBody>
      </p:sp>
    </p:spTree>
    <p:extLst>
      <p:ext uri="{BB962C8B-B14F-4D97-AF65-F5344CB8AC3E}">
        <p14:creationId xmlns:p14="http://schemas.microsoft.com/office/powerpoint/2010/main" val="1187869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22</a:t>
            </a:fld>
            <a:endParaRPr lang="el-GR"/>
          </a:p>
        </p:txBody>
      </p:sp>
    </p:spTree>
    <p:extLst>
      <p:ext uri="{BB962C8B-B14F-4D97-AF65-F5344CB8AC3E}">
        <p14:creationId xmlns:p14="http://schemas.microsoft.com/office/powerpoint/2010/main" val="16274586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23</a:t>
            </a:fld>
            <a:endParaRPr lang="el-GR"/>
          </a:p>
        </p:txBody>
      </p:sp>
    </p:spTree>
    <p:extLst>
      <p:ext uri="{BB962C8B-B14F-4D97-AF65-F5344CB8AC3E}">
        <p14:creationId xmlns:p14="http://schemas.microsoft.com/office/powerpoint/2010/main" val="7224924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24</a:t>
            </a:fld>
            <a:endParaRPr lang="el-GR"/>
          </a:p>
        </p:txBody>
      </p:sp>
    </p:spTree>
    <p:extLst>
      <p:ext uri="{BB962C8B-B14F-4D97-AF65-F5344CB8AC3E}">
        <p14:creationId xmlns:p14="http://schemas.microsoft.com/office/powerpoint/2010/main" val="2000423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25</a:t>
            </a:fld>
            <a:endParaRPr lang="el-GR"/>
          </a:p>
        </p:txBody>
      </p:sp>
    </p:spTree>
    <p:extLst>
      <p:ext uri="{BB962C8B-B14F-4D97-AF65-F5344CB8AC3E}">
        <p14:creationId xmlns:p14="http://schemas.microsoft.com/office/powerpoint/2010/main" val="352086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26</a:t>
            </a:fld>
            <a:endParaRPr lang="el-GR"/>
          </a:p>
        </p:txBody>
      </p:sp>
    </p:spTree>
    <p:extLst>
      <p:ext uri="{BB962C8B-B14F-4D97-AF65-F5344CB8AC3E}">
        <p14:creationId xmlns:p14="http://schemas.microsoft.com/office/powerpoint/2010/main" val="40643104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27</a:t>
            </a:fld>
            <a:endParaRPr lang="el-GR"/>
          </a:p>
        </p:txBody>
      </p:sp>
    </p:spTree>
    <p:extLst>
      <p:ext uri="{BB962C8B-B14F-4D97-AF65-F5344CB8AC3E}">
        <p14:creationId xmlns:p14="http://schemas.microsoft.com/office/powerpoint/2010/main" val="3940817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28</a:t>
            </a:fld>
            <a:endParaRPr lang="el-GR"/>
          </a:p>
        </p:txBody>
      </p:sp>
    </p:spTree>
    <p:extLst>
      <p:ext uri="{BB962C8B-B14F-4D97-AF65-F5344CB8AC3E}">
        <p14:creationId xmlns:p14="http://schemas.microsoft.com/office/powerpoint/2010/main" val="34322569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29</a:t>
            </a:fld>
            <a:endParaRPr lang="el-GR"/>
          </a:p>
        </p:txBody>
      </p:sp>
    </p:spTree>
    <p:extLst>
      <p:ext uri="{BB962C8B-B14F-4D97-AF65-F5344CB8AC3E}">
        <p14:creationId xmlns:p14="http://schemas.microsoft.com/office/powerpoint/2010/main" val="43747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dirty="0"/>
          </a:p>
        </p:txBody>
      </p:sp>
    </p:spTree>
    <p:extLst>
      <p:ext uri="{BB962C8B-B14F-4D97-AF65-F5344CB8AC3E}">
        <p14:creationId xmlns:p14="http://schemas.microsoft.com/office/powerpoint/2010/main" val="29172356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30</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31</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32</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33</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37</a:t>
            </a:fld>
            <a:endParaRPr lang="el-GR" dirty="0"/>
          </a:p>
        </p:txBody>
      </p:sp>
    </p:spTree>
    <p:extLst>
      <p:ext uri="{BB962C8B-B14F-4D97-AF65-F5344CB8AC3E}">
        <p14:creationId xmlns:p14="http://schemas.microsoft.com/office/powerpoint/2010/main" val="3142176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38</a:t>
            </a:fld>
            <a:endParaRPr lang="el-GR" dirty="0"/>
          </a:p>
        </p:txBody>
      </p:sp>
    </p:spTree>
    <p:extLst>
      <p:ext uri="{BB962C8B-B14F-4D97-AF65-F5344CB8AC3E}">
        <p14:creationId xmlns:p14="http://schemas.microsoft.com/office/powerpoint/2010/main" val="2533023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39</a:t>
            </a:fld>
            <a:endParaRPr lang="el-GR"/>
          </a:p>
        </p:txBody>
      </p:sp>
    </p:spTree>
    <p:extLst>
      <p:ext uri="{BB962C8B-B14F-4D97-AF65-F5344CB8AC3E}">
        <p14:creationId xmlns:p14="http://schemas.microsoft.com/office/powerpoint/2010/main" val="18349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dirty="0"/>
          </a:p>
        </p:txBody>
      </p:sp>
    </p:spTree>
    <p:extLst>
      <p:ext uri="{BB962C8B-B14F-4D97-AF65-F5344CB8AC3E}">
        <p14:creationId xmlns:p14="http://schemas.microsoft.com/office/powerpoint/2010/main" val="34670088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40</a:t>
            </a:fld>
            <a:endParaRPr lang="el-GR"/>
          </a:p>
        </p:txBody>
      </p:sp>
    </p:spTree>
    <p:extLst>
      <p:ext uri="{BB962C8B-B14F-4D97-AF65-F5344CB8AC3E}">
        <p14:creationId xmlns:p14="http://schemas.microsoft.com/office/powerpoint/2010/main" val="1707104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41</a:t>
            </a:fld>
            <a:endParaRPr lang="el-GR"/>
          </a:p>
        </p:txBody>
      </p:sp>
    </p:spTree>
    <p:extLst>
      <p:ext uri="{BB962C8B-B14F-4D97-AF65-F5344CB8AC3E}">
        <p14:creationId xmlns:p14="http://schemas.microsoft.com/office/powerpoint/2010/main" val="5514422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42</a:t>
            </a:fld>
            <a:endParaRPr lang="el-GR"/>
          </a:p>
        </p:txBody>
      </p:sp>
    </p:spTree>
    <p:extLst>
      <p:ext uri="{BB962C8B-B14F-4D97-AF65-F5344CB8AC3E}">
        <p14:creationId xmlns:p14="http://schemas.microsoft.com/office/powerpoint/2010/main" val="432675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43</a:t>
            </a:fld>
            <a:endParaRPr lang="el-GR"/>
          </a:p>
        </p:txBody>
      </p:sp>
    </p:spTree>
    <p:extLst>
      <p:ext uri="{BB962C8B-B14F-4D97-AF65-F5344CB8AC3E}">
        <p14:creationId xmlns:p14="http://schemas.microsoft.com/office/powerpoint/2010/main" val="11322997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44</a:t>
            </a:fld>
            <a:endParaRPr lang="el-GR"/>
          </a:p>
        </p:txBody>
      </p:sp>
    </p:spTree>
    <p:extLst>
      <p:ext uri="{BB962C8B-B14F-4D97-AF65-F5344CB8AC3E}">
        <p14:creationId xmlns:p14="http://schemas.microsoft.com/office/powerpoint/2010/main" val="556326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45</a:t>
            </a:fld>
            <a:endParaRPr lang="el-GR"/>
          </a:p>
        </p:txBody>
      </p:sp>
    </p:spTree>
    <p:extLst>
      <p:ext uri="{BB962C8B-B14F-4D97-AF65-F5344CB8AC3E}">
        <p14:creationId xmlns:p14="http://schemas.microsoft.com/office/powerpoint/2010/main" val="20669031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46</a:t>
            </a:fld>
            <a:endParaRPr lang="el-GR"/>
          </a:p>
        </p:txBody>
      </p:sp>
    </p:spTree>
    <p:extLst>
      <p:ext uri="{BB962C8B-B14F-4D97-AF65-F5344CB8AC3E}">
        <p14:creationId xmlns:p14="http://schemas.microsoft.com/office/powerpoint/2010/main" val="31191802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47</a:t>
            </a:fld>
            <a:endParaRPr lang="el-GR"/>
          </a:p>
        </p:txBody>
      </p:sp>
    </p:spTree>
    <p:extLst>
      <p:ext uri="{BB962C8B-B14F-4D97-AF65-F5344CB8AC3E}">
        <p14:creationId xmlns:p14="http://schemas.microsoft.com/office/powerpoint/2010/main" val="8446078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48</a:t>
            </a:fld>
            <a:endParaRPr lang="el-GR"/>
          </a:p>
        </p:txBody>
      </p:sp>
    </p:spTree>
    <p:extLst>
      <p:ext uri="{BB962C8B-B14F-4D97-AF65-F5344CB8AC3E}">
        <p14:creationId xmlns:p14="http://schemas.microsoft.com/office/powerpoint/2010/main" val="20325348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49</a:t>
            </a:fld>
            <a:endParaRPr lang="el-GR"/>
          </a:p>
        </p:txBody>
      </p:sp>
    </p:spTree>
    <p:extLst>
      <p:ext uri="{BB962C8B-B14F-4D97-AF65-F5344CB8AC3E}">
        <p14:creationId xmlns:p14="http://schemas.microsoft.com/office/powerpoint/2010/main" val="4207597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a:t>
            </a:fld>
            <a:endParaRPr lang="el-GR"/>
          </a:p>
        </p:txBody>
      </p:sp>
    </p:spTree>
    <p:extLst>
      <p:ext uri="{BB962C8B-B14F-4D97-AF65-F5344CB8AC3E}">
        <p14:creationId xmlns:p14="http://schemas.microsoft.com/office/powerpoint/2010/main" val="5821249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50</a:t>
            </a:fld>
            <a:endParaRPr lang="el-GR"/>
          </a:p>
        </p:txBody>
      </p:sp>
    </p:spTree>
    <p:extLst>
      <p:ext uri="{BB962C8B-B14F-4D97-AF65-F5344CB8AC3E}">
        <p14:creationId xmlns:p14="http://schemas.microsoft.com/office/powerpoint/2010/main" val="25261882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51</a:t>
            </a:fld>
            <a:endParaRPr lang="el-GR"/>
          </a:p>
        </p:txBody>
      </p:sp>
    </p:spTree>
    <p:extLst>
      <p:ext uri="{BB962C8B-B14F-4D97-AF65-F5344CB8AC3E}">
        <p14:creationId xmlns:p14="http://schemas.microsoft.com/office/powerpoint/2010/main" val="26237028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52</a:t>
            </a:fld>
            <a:endParaRPr lang="el-GR"/>
          </a:p>
        </p:txBody>
      </p:sp>
    </p:spTree>
    <p:extLst>
      <p:ext uri="{BB962C8B-B14F-4D97-AF65-F5344CB8AC3E}">
        <p14:creationId xmlns:p14="http://schemas.microsoft.com/office/powerpoint/2010/main" val="19088034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53</a:t>
            </a:fld>
            <a:endParaRPr lang="el-GR"/>
          </a:p>
        </p:txBody>
      </p:sp>
    </p:spTree>
    <p:extLst>
      <p:ext uri="{BB962C8B-B14F-4D97-AF65-F5344CB8AC3E}">
        <p14:creationId xmlns:p14="http://schemas.microsoft.com/office/powerpoint/2010/main" val="3581124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54</a:t>
            </a:fld>
            <a:endParaRPr lang="el-GR"/>
          </a:p>
        </p:txBody>
      </p:sp>
    </p:spTree>
    <p:extLst>
      <p:ext uri="{BB962C8B-B14F-4D97-AF65-F5344CB8AC3E}">
        <p14:creationId xmlns:p14="http://schemas.microsoft.com/office/powerpoint/2010/main" val="15475652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55</a:t>
            </a:fld>
            <a:endParaRPr lang="el-GR"/>
          </a:p>
        </p:txBody>
      </p:sp>
    </p:spTree>
    <p:extLst>
      <p:ext uri="{BB962C8B-B14F-4D97-AF65-F5344CB8AC3E}">
        <p14:creationId xmlns:p14="http://schemas.microsoft.com/office/powerpoint/2010/main" val="29618828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56</a:t>
            </a:fld>
            <a:endParaRPr lang="el-GR"/>
          </a:p>
        </p:txBody>
      </p:sp>
    </p:spTree>
    <p:extLst>
      <p:ext uri="{BB962C8B-B14F-4D97-AF65-F5344CB8AC3E}">
        <p14:creationId xmlns:p14="http://schemas.microsoft.com/office/powerpoint/2010/main" val="21796915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57</a:t>
            </a:fld>
            <a:endParaRPr lang="el-GR"/>
          </a:p>
        </p:txBody>
      </p:sp>
    </p:spTree>
    <p:extLst>
      <p:ext uri="{BB962C8B-B14F-4D97-AF65-F5344CB8AC3E}">
        <p14:creationId xmlns:p14="http://schemas.microsoft.com/office/powerpoint/2010/main" val="1904256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58</a:t>
            </a:fld>
            <a:endParaRPr lang="el-GR"/>
          </a:p>
        </p:txBody>
      </p:sp>
    </p:spTree>
    <p:extLst>
      <p:ext uri="{BB962C8B-B14F-4D97-AF65-F5344CB8AC3E}">
        <p14:creationId xmlns:p14="http://schemas.microsoft.com/office/powerpoint/2010/main" val="20883137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59</a:t>
            </a:fld>
            <a:endParaRPr lang="el-GR"/>
          </a:p>
        </p:txBody>
      </p:sp>
    </p:spTree>
    <p:extLst>
      <p:ext uri="{BB962C8B-B14F-4D97-AF65-F5344CB8AC3E}">
        <p14:creationId xmlns:p14="http://schemas.microsoft.com/office/powerpoint/2010/main" val="128751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a:t>
            </a:fld>
            <a:endParaRPr lang="el-GR"/>
          </a:p>
        </p:txBody>
      </p:sp>
    </p:spTree>
    <p:extLst>
      <p:ext uri="{BB962C8B-B14F-4D97-AF65-F5344CB8AC3E}">
        <p14:creationId xmlns:p14="http://schemas.microsoft.com/office/powerpoint/2010/main" val="2741747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60</a:t>
            </a:fld>
            <a:endParaRPr lang="el-GR"/>
          </a:p>
        </p:txBody>
      </p:sp>
    </p:spTree>
    <p:extLst>
      <p:ext uri="{BB962C8B-B14F-4D97-AF65-F5344CB8AC3E}">
        <p14:creationId xmlns:p14="http://schemas.microsoft.com/office/powerpoint/2010/main" val="2011544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61</a:t>
            </a:fld>
            <a:endParaRPr lang="el-GR"/>
          </a:p>
        </p:txBody>
      </p:sp>
    </p:spTree>
    <p:extLst>
      <p:ext uri="{BB962C8B-B14F-4D97-AF65-F5344CB8AC3E}">
        <p14:creationId xmlns:p14="http://schemas.microsoft.com/office/powerpoint/2010/main" val="7409870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62</a:t>
            </a:fld>
            <a:endParaRPr lang="el-GR"/>
          </a:p>
        </p:txBody>
      </p:sp>
    </p:spTree>
    <p:extLst>
      <p:ext uri="{BB962C8B-B14F-4D97-AF65-F5344CB8AC3E}">
        <p14:creationId xmlns:p14="http://schemas.microsoft.com/office/powerpoint/2010/main" val="344609725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63</a:t>
            </a:fld>
            <a:endParaRPr lang="el-GR"/>
          </a:p>
        </p:txBody>
      </p:sp>
    </p:spTree>
    <p:extLst>
      <p:ext uri="{BB962C8B-B14F-4D97-AF65-F5344CB8AC3E}">
        <p14:creationId xmlns:p14="http://schemas.microsoft.com/office/powerpoint/2010/main" val="31214714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64</a:t>
            </a:fld>
            <a:endParaRPr lang="el-GR"/>
          </a:p>
        </p:txBody>
      </p:sp>
    </p:spTree>
    <p:extLst>
      <p:ext uri="{BB962C8B-B14F-4D97-AF65-F5344CB8AC3E}">
        <p14:creationId xmlns:p14="http://schemas.microsoft.com/office/powerpoint/2010/main" val="11129026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65</a:t>
            </a:fld>
            <a:endParaRPr lang="el-GR"/>
          </a:p>
        </p:txBody>
      </p:sp>
    </p:spTree>
    <p:extLst>
      <p:ext uri="{BB962C8B-B14F-4D97-AF65-F5344CB8AC3E}">
        <p14:creationId xmlns:p14="http://schemas.microsoft.com/office/powerpoint/2010/main" val="115303122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66</a:t>
            </a:fld>
            <a:endParaRPr lang="el-GR"/>
          </a:p>
        </p:txBody>
      </p:sp>
    </p:spTree>
    <p:extLst>
      <p:ext uri="{BB962C8B-B14F-4D97-AF65-F5344CB8AC3E}">
        <p14:creationId xmlns:p14="http://schemas.microsoft.com/office/powerpoint/2010/main" val="12891062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67</a:t>
            </a:fld>
            <a:endParaRPr lang="el-GR"/>
          </a:p>
        </p:txBody>
      </p:sp>
    </p:spTree>
    <p:extLst>
      <p:ext uri="{BB962C8B-B14F-4D97-AF65-F5344CB8AC3E}">
        <p14:creationId xmlns:p14="http://schemas.microsoft.com/office/powerpoint/2010/main" val="2353404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68</a:t>
            </a:fld>
            <a:endParaRPr lang="el-GR"/>
          </a:p>
        </p:txBody>
      </p:sp>
    </p:spTree>
    <p:extLst>
      <p:ext uri="{BB962C8B-B14F-4D97-AF65-F5344CB8AC3E}">
        <p14:creationId xmlns:p14="http://schemas.microsoft.com/office/powerpoint/2010/main" val="32745591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69</a:t>
            </a:fld>
            <a:endParaRPr lang="el-GR"/>
          </a:p>
        </p:txBody>
      </p:sp>
    </p:spTree>
    <p:extLst>
      <p:ext uri="{BB962C8B-B14F-4D97-AF65-F5344CB8AC3E}">
        <p14:creationId xmlns:p14="http://schemas.microsoft.com/office/powerpoint/2010/main" val="1830211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a:t>
            </a:fld>
            <a:endParaRPr lang="el-GR"/>
          </a:p>
        </p:txBody>
      </p:sp>
    </p:spTree>
    <p:extLst>
      <p:ext uri="{BB962C8B-B14F-4D97-AF65-F5344CB8AC3E}">
        <p14:creationId xmlns:p14="http://schemas.microsoft.com/office/powerpoint/2010/main" val="2797004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70</a:t>
            </a:fld>
            <a:endParaRPr lang="el-GR"/>
          </a:p>
        </p:txBody>
      </p:sp>
    </p:spTree>
    <p:extLst>
      <p:ext uri="{BB962C8B-B14F-4D97-AF65-F5344CB8AC3E}">
        <p14:creationId xmlns:p14="http://schemas.microsoft.com/office/powerpoint/2010/main" val="1897714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71</a:t>
            </a:fld>
            <a:endParaRPr lang="el-GR"/>
          </a:p>
        </p:txBody>
      </p:sp>
    </p:spTree>
    <p:extLst>
      <p:ext uri="{BB962C8B-B14F-4D97-AF65-F5344CB8AC3E}">
        <p14:creationId xmlns:p14="http://schemas.microsoft.com/office/powerpoint/2010/main" val="747779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72</a:t>
            </a:fld>
            <a:endParaRPr lang="el-GR"/>
          </a:p>
        </p:txBody>
      </p:sp>
    </p:spTree>
    <p:extLst>
      <p:ext uri="{BB962C8B-B14F-4D97-AF65-F5344CB8AC3E}">
        <p14:creationId xmlns:p14="http://schemas.microsoft.com/office/powerpoint/2010/main" val="220551611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73</a:t>
            </a:fld>
            <a:endParaRPr lang="el-GR"/>
          </a:p>
        </p:txBody>
      </p:sp>
    </p:spTree>
    <p:extLst>
      <p:ext uri="{BB962C8B-B14F-4D97-AF65-F5344CB8AC3E}">
        <p14:creationId xmlns:p14="http://schemas.microsoft.com/office/powerpoint/2010/main" val="338263335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74</a:t>
            </a:fld>
            <a:endParaRPr lang="el-GR"/>
          </a:p>
        </p:txBody>
      </p:sp>
    </p:spTree>
    <p:extLst>
      <p:ext uri="{BB962C8B-B14F-4D97-AF65-F5344CB8AC3E}">
        <p14:creationId xmlns:p14="http://schemas.microsoft.com/office/powerpoint/2010/main" val="126857571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75</a:t>
            </a:fld>
            <a:endParaRPr lang="el-GR"/>
          </a:p>
        </p:txBody>
      </p:sp>
    </p:spTree>
    <p:extLst>
      <p:ext uri="{BB962C8B-B14F-4D97-AF65-F5344CB8AC3E}">
        <p14:creationId xmlns:p14="http://schemas.microsoft.com/office/powerpoint/2010/main" val="25401539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76</a:t>
            </a:fld>
            <a:endParaRPr lang="el-GR"/>
          </a:p>
        </p:txBody>
      </p:sp>
    </p:spTree>
    <p:extLst>
      <p:ext uri="{BB962C8B-B14F-4D97-AF65-F5344CB8AC3E}">
        <p14:creationId xmlns:p14="http://schemas.microsoft.com/office/powerpoint/2010/main" val="6518110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77</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78</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79</a:t>
            </a:fld>
            <a:endParaRPr lang="el-GR"/>
          </a:p>
        </p:txBody>
      </p:sp>
    </p:spTree>
    <p:extLst>
      <p:ext uri="{BB962C8B-B14F-4D97-AF65-F5344CB8AC3E}">
        <p14:creationId xmlns:p14="http://schemas.microsoft.com/office/powerpoint/2010/main" val="3649980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8</a:t>
            </a:fld>
            <a:endParaRPr lang="el-GR"/>
          </a:p>
        </p:txBody>
      </p:sp>
    </p:spTree>
    <p:extLst>
      <p:ext uri="{BB962C8B-B14F-4D97-AF65-F5344CB8AC3E}">
        <p14:creationId xmlns:p14="http://schemas.microsoft.com/office/powerpoint/2010/main" val="33149202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80</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t>9</a:t>
            </a:fld>
            <a:endParaRPr lang="el-GR"/>
          </a:p>
        </p:txBody>
      </p:sp>
    </p:spTree>
    <p:extLst>
      <p:ext uri="{BB962C8B-B14F-4D97-AF65-F5344CB8AC3E}">
        <p14:creationId xmlns:p14="http://schemas.microsoft.com/office/powerpoint/2010/main" val="1167208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a:xfrm>
            <a:off x="0" y="228865"/>
            <a:ext cx="9144000" cy="952500"/>
          </a:xfrm>
          <a:solidFill>
            <a:schemeClr val="accent1">
              <a:alpha val="10000"/>
            </a:schemeClr>
          </a:solidFill>
        </p:spPr>
        <p:txBody>
          <a:bodyPr/>
          <a:lstStyle>
            <a:lvl1pPr>
              <a:defRPr>
                <a:solidFill>
                  <a:srgbClr val="C00000"/>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251520" y="-57951"/>
            <a:ext cx="8496944" cy="553996"/>
          </a:xfrm>
          <a:prstGeom prst="rect">
            <a:avLst/>
          </a:prstGeom>
          <a:noFill/>
        </p:spPr>
        <p:txBody>
          <a:bodyPr wrap="square" lIns="91436" tIns="45719" rIns="91436" bIns="45719" rtlCol="0">
            <a:spAutoFit/>
          </a:bodyPr>
          <a:lstStyle/>
          <a:p>
            <a:pPr algn="ctr">
              <a:lnSpc>
                <a:spcPct val="150000"/>
              </a:lnSpc>
              <a:spcBef>
                <a:spcPts val="500"/>
              </a:spcBef>
              <a:defRPr/>
            </a:pPr>
            <a:r>
              <a:rPr lang="el-GR" sz="1000" b="1" dirty="0" smtClean="0">
                <a:solidFill>
                  <a:schemeClr val="bg1"/>
                </a:solidFill>
              </a:rPr>
              <a:t>Πληροφορική Υγείας – Εισαγωγή στην επιστήμη των υπολογιστών (3/3)</a:t>
            </a:r>
            <a:r>
              <a:rPr lang="el-GR" sz="1000" dirty="0" smtClean="0">
                <a:solidFill>
                  <a:schemeClr val="bg1"/>
                </a:solidFill>
              </a:rPr>
              <a:t>, </a:t>
            </a:r>
            <a:r>
              <a:rPr lang="el-GR" sz="1000" b="1" dirty="0" smtClean="0">
                <a:solidFill>
                  <a:schemeClr val="bg1"/>
                </a:solidFill>
              </a:rPr>
              <a:t>Τμήμα </a:t>
            </a:r>
            <a:r>
              <a:rPr lang="el-GR" sz="1000" b="1" dirty="0" err="1" smtClean="0">
                <a:solidFill>
                  <a:schemeClr val="bg1"/>
                </a:solidFill>
              </a:rPr>
              <a:t>Λογοθεραπείας</a:t>
            </a:r>
            <a:r>
              <a:rPr lang="el-GR" sz="1000" b="1" dirty="0" smtClean="0">
                <a:solidFill>
                  <a:schemeClr val="bg1"/>
                </a:solidFill>
              </a:rPr>
              <a:t>, </a:t>
            </a:r>
            <a:r>
              <a:rPr lang="el-GR" sz="1000" b="1" dirty="0" smtClean="0">
                <a:solidFill>
                  <a:schemeClr val="bg1"/>
                </a:solidFill>
              </a:rPr>
              <a:t>ΤΕΙ ΗΠΕΙΡΟΥ - Ανοιχτά Ακαδημαϊκά Μαθήματα στο ΤΕΙ Ηπείρου</a:t>
            </a:r>
            <a:endParaRPr lang="el-GR" sz="1000" b="1" dirty="0">
              <a:solidFill>
                <a:schemeClr val="bg1"/>
              </a:solidFill>
            </a:endParaRPr>
          </a:p>
        </p:txBody>
      </p:sp>
      <p:pic>
        <p:nvPicPr>
          <p:cNvPr id="8" name="Εικόνα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a:stretch>
            <a:fillRect/>
          </a:stretch>
        </p:blipFill>
        <p:spPr>
          <a:xfrm>
            <a:off x="3464680" y="913284"/>
            <a:ext cx="2214640" cy="1031492"/>
          </a:xfrm>
          <a:prstGeom prst="rect">
            <a:avLst/>
          </a:prstGeom>
        </p:spPr>
      </p:pic>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9.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0.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5.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eclass.teiep.gr/OpenClass/courses/COMP114/"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Υγείας</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a:t>
            </a:r>
            <a:r>
              <a:rPr lang="el-GR" sz="2800" dirty="0" smtClean="0"/>
              <a:t>11</a:t>
            </a:r>
            <a:r>
              <a:rPr lang="en-US" sz="2800" dirty="0" smtClean="0"/>
              <a:t> </a:t>
            </a:r>
            <a:r>
              <a:rPr lang="el-GR" sz="2800" dirty="0" smtClean="0"/>
              <a:t>:</a:t>
            </a:r>
            <a:r>
              <a:rPr lang="en-US" sz="2800" dirty="0" smtClean="0"/>
              <a:t> </a:t>
            </a:r>
            <a:r>
              <a:rPr lang="el-GR" sz="2800" b="1" dirty="0" smtClean="0"/>
              <a:t>Εισαγωγή </a:t>
            </a:r>
            <a:r>
              <a:rPr lang="el-GR" sz="2800" b="1" dirty="0"/>
              <a:t>στην επιστήμη των </a:t>
            </a:r>
            <a:r>
              <a:rPr lang="el-GR" sz="2800" b="1" dirty="0" smtClean="0"/>
              <a:t>υπολογιστών (Μέρος </a:t>
            </a:r>
            <a:r>
              <a:rPr lang="el-GR" sz="2800" b="1" dirty="0" smtClean="0"/>
              <a:t>Δ)</a:t>
            </a:r>
            <a:endParaRPr lang="el-GR" sz="2800" b="1" dirty="0"/>
          </a:p>
          <a:p>
            <a:endParaRPr lang="el-GR" sz="1400" b="1" dirty="0" smtClean="0"/>
          </a:p>
          <a:p>
            <a:r>
              <a:rPr lang="el-GR" sz="2800" dirty="0" smtClean="0"/>
              <a:t>Ευγενία</a:t>
            </a:r>
            <a:r>
              <a:rPr lang="en-US" sz="2800" dirty="0" smtClean="0"/>
              <a:t> </a:t>
            </a:r>
            <a:r>
              <a:rPr lang="el-GR" sz="2800" dirty="0" err="1" smtClean="0"/>
              <a:t>Τόκη</a:t>
            </a:r>
            <a:endParaRPr lang="el-GR" sz="2800" dirty="0" smtClean="0"/>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9317347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Ξένο κλειδί </a:t>
            </a:r>
            <a:r>
              <a:rPr lang="el-GR" dirty="0" smtClean="0"/>
              <a:t>(</a:t>
            </a:r>
            <a:r>
              <a:rPr lang="el-GR" dirty="0"/>
              <a:t>παράδειγμα ακεραιότητας αναφορών)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10</a:t>
            </a:fld>
            <a:endParaRPr lang="el-GR" dirty="0"/>
          </a:p>
        </p:txBody>
      </p:sp>
      <p:pic>
        <p:nvPicPr>
          <p:cNvPr id="6" name="Picture 1"/>
          <p:cNvPicPr>
            <a:picLocks noGrp="1" noChangeAspect="1" noChangeArrowheads="1"/>
          </p:cNvPicPr>
          <p:nvPr>
            <p:ph sz="quarter" idx="4294967295"/>
          </p:nvPr>
        </p:nvPicPr>
        <p:blipFill>
          <a:blip r:embed="rId3" cstate="print"/>
          <a:srcRect/>
          <a:stretch>
            <a:fillRect/>
          </a:stretch>
        </p:blipFill>
        <p:spPr bwMode="auto">
          <a:xfrm>
            <a:off x="440154" y="1488778"/>
            <a:ext cx="3464209" cy="2880889"/>
          </a:xfrm>
          <a:prstGeom prst="rect">
            <a:avLst/>
          </a:prstGeom>
          <a:noFill/>
          <a:ln w="9525">
            <a:noFill/>
            <a:miter lim="800000"/>
            <a:headEnd/>
            <a:tailEnd/>
          </a:ln>
          <a:effectLst/>
        </p:spPr>
      </p:pic>
      <p:pic>
        <p:nvPicPr>
          <p:cNvPr id="7" name="Picture 2"/>
          <p:cNvPicPr>
            <a:picLocks noGrp="1" noChangeAspect="1" noChangeArrowheads="1"/>
          </p:cNvPicPr>
          <p:nvPr>
            <p:ph sz="quarter" idx="4294967295"/>
          </p:nvPr>
        </p:nvPicPr>
        <p:blipFill>
          <a:blip r:embed="rId4" cstate="print"/>
          <a:srcRect/>
          <a:stretch>
            <a:fillRect/>
          </a:stretch>
        </p:blipFill>
        <p:spPr bwMode="auto">
          <a:xfrm>
            <a:off x="4211960" y="1417340"/>
            <a:ext cx="4533019" cy="1643074"/>
          </a:xfrm>
          <a:prstGeom prst="rect">
            <a:avLst/>
          </a:prstGeom>
          <a:noFill/>
          <a:ln w="9525">
            <a:noFill/>
            <a:miter lim="800000"/>
            <a:headEnd/>
            <a:tailEnd/>
          </a:ln>
          <a:effectLst/>
        </p:spPr>
      </p:pic>
      <p:pic>
        <p:nvPicPr>
          <p:cNvPr id="8" name="Picture 3"/>
          <p:cNvPicPr>
            <a:picLocks noChangeAspect="1" noChangeArrowheads="1"/>
          </p:cNvPicPr>
          <p:nvPr/>
        </p:nvPicPr>
        <p:blipFill>
          <a:blip r:embed="rId5" cstate="print"/>
          <a:srcRect/>
          <a:stretch>
            <a:fillRect/>
          </a:stretch>
        </p:blipFill>
        <p:spPr bwMode="auto">
          <a:xfrm>
            <a:off x="4427984" y="3099259"/>
            <a:ext cx="3847082" cy="2540816"/>
          </a:xfrm>
          <a:prstGeom prst="rect">
            <a:avLst/>
          </a:prstGeom>
          <a:noFill/>
          <a:ln w="9525">
            <a:noFill/>
            <a:miter lim="800000"/>
            <a:headEnd/>
            <a:tailEnd/>
          </a:ln>
          <a:effectLst/>
        </p:spPr>
      </p:pic>
      <p:sp>
        <p:nvSpPr>
          <p:cNvPr id="9" name="8 - TextBox"/>
          <p:cNvSpPr txBox="1"/>
          <p:nvPr/>
        </p:nvSpPr>
        <p:spPr>
          <a:xfrm>
            <a:off x="640060" y="4346298"/>
            <a:ext cx="3429024" cy="954107"/>
          </a:xfrm>
          <a:prstGeom prst="rect">
            <a:avLst/>
          </a:prstGeom>
          <a:noFill/>
        </p:spPr>
        <p:txBody>
          <a:bodyPr wrap="square" rtlCol="0">
            <a:spAutoFit/>
          </a:bodyPr>
          <a:lstStyle/>
          <a:p>
            <a:r>
              <a:rPr lang="el-GR" sz="1400" dirty="0" smtClean="0"/>
              <a:t>Δεν μπορεί να εισαχθεί εγγραφή στον πίνακα «ΚΛΗΣΕΙΣ» που να μην αντιστοιχεί σε συνδρομητή. Ο αριθμός 6987654327 δεν υπάρχει στον πίνακα των συνδρομητών </a:t>
            </a:r>
            <a:endParaRPr lang="el-GR" sz="1400" dirty="0"/>
          </a:p>
        </p:txBody>
      </p:sp>
      <p:sp>
        <p:nvSpPr>
          <p:cNvPr id="10" name="9 - Δεξιό βέλος"/>
          <p:cNvSpPr/>
          <p:nvPr/>
        </p:nvSpPr>
        <p:spPr>
          <a:xfrm rot="18197717">
            <a:off x="4674675" y="4656966"/>
            <a:ext cx="857256" cy="363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76158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Σχέσεις ένα προς πολλά (1:Ν)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11</a:t>
            </a:fld>
            <a:endParaRPr lang="el-GR" dirty="0"/>
          </a:p>
        </p:txBody>
      </p:sp>
      <p:sp>
        <p:nvSpPr>
          <p:cNvPr id="9" name="3 - Θέση περιεχομένου"/>
          <p:cNvSpPr txBox="1">
            <a:spLocks/>
          </p:cNvSpPr>
          <p:nvPr/>
        </p:nvSpPr>
        <p:spPr>
          <a:xfrm>
            <a:off x="755576" y="1273324"/>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Η σχέση 1:Ν είναι η πλέον συνηθισμένη. </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Μια σχέση ένα προς πολλά από τον πίνακα Α στον πίνακα Β σημαίνει ότι: </a:t>
            </a:r>
            <a:r>
              <a:rPr kumimoji="0" lang="el-GR" sz="2000" b="1" i="0" u="none" strike="noStrike" kern="1200" cap="none" spc="0" normalizeH="0" baseline="0" noProof="0" dirty="0" smtClean="0">
                <a:ln>
                  <a:noFill/>
                </a:ln>
                <a:solidFill>
                  <a:srgbClr val="3E3D2D"/>
                </a:solidFill>
                <a:effectLst/>
                <a:uLnTx/>
                <a:uFillTx/>
                <a:latin typeface="Calibri"/>
                <a:ea typeface="+mn-ea"/>
                <a:cs typeface="+mn-cs"/>
              </a:rPr>
              <a:t>μια εγγραφή του πίνακα Α μπορεί να έχει πολλές </a:t>
            </a:r>
            <a:r>
              <a:rPr kumimoji="0" lang="el-GR" sz="2000" b="1" i="0" u="none" strike="noStrike" kern="1200" cap="none" spc="0" normalizeH="0" baseline="0" noProof="0" dirty="0" err="1" smtClean="0">
                <a:ln>
                  <a:noFill/>
                </a:ln>
                <a:solidFill>
                  <a:srgbClr val="3E3D2D"/>
                </a:solidFill>
                <a:effectLst/>
                <a:uLnTx/>
                <a:uFillTx/>
                <a:latin typeface="Calibri"/>
                <a:ea typeface="+mn-ea"/>
                <a:cs typeface="+mn-cs"/>
              </a:rPr>
              <a:t>συσχετιζόμενες</a:t>
            </a:r>
            <a:r>
              <a:rPr kumimoji="0" lang="el-GR" sz="2000" b="1" i="0" u="none" strike="noStrike" kern="1200" cap="none" spc="0" normalizeH="0" baseline="0" noProof="0" dirty="0" smtClean="0">
                <a:ln>
                  <a:noFill/>
                </a:ln>
                <a:solidFill>
                  <a:srgbClr val="3E3D2D"/>
                </a:solidFill>
                <a:effectLst/>
                <a:uLnTx/>
                <a:uFillTx/>
                <a:latin typeface="Calibri"/>
                <a:ea typeface="+mn-ea"/>
                <a:cs typeface="+mn-cs"/>
              </a:rPr>
              <a:t> εγγραφές στον πίνακα Β και κάθε εγγραφή του πίνακα Β σχετίζεται με μια μόνο εγγραφή του πίνακα Α</a:t>
            </a:r>
            <a:r>
              <a:rPr kumimoji="0" lang="el-GR" sz="2000" b="0" i="0" u="none" strike="noStrike" kern="1200" cap="none" spc="0" normalizeH="0" baseline="0" noProof="0" dirty="0" smtClean="0">
                <a:ln>
                  <a:noFill/>
                </a:ln>
                <a:solidFill>
                  <a:srgbClr val="3E3D2D"/>
                </a:solidFill>
                <a:effectLst/>
                <a:uLnTx/>
                <a:uFillTx/>
                <a:latin typeface="Calibri"/>
                <a:ea typeface="+mn-ea"/>
                <a:cs typeface="+mn-cs"/>
              </a:rPr>
              <a:t>.</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endParaRPr kumimoji="0" lang="el-GR" sz="2000" b="0" i="0" u="none" strike="noStrike" kern="1200" cap="none" spc="0" normalizeH="0" baseline="0" noProof="0" dirty="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4 - Θέση περιεχομένου"/>
          <p:cNvSpPr txBox="1">
            <a:spLocks/>
          </p:cNvSpPr>
          <p:nvPr/>
        </p:nvSpPr>
        <p:spPr>
          <a:xfrm>
            <a:off x="4358312" y="1273323"/>
            <a:ext cx="3965448" cy="1152129"/>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600" b="0" i="0" u="none" strike="noStrike" kern="1200" cap="none" spc="0" normalizeH="0" baseline="0" noProof="0" dirty="0" smtClean="0">
                <a:ln>
                  <a:noFill/>
                </a:ln>
                <a:solidFill>
                  <a:srgbClr val="3E3D2D"/>
                </a:solidFill>
                <a:effectLst/>
                <a:uLnTx/>
                <a:uFillTx/>
                <a:latin typeface="Calibri"/>
                <a:ea typeface="+mn-ea"/>
                <a:cs typeface="+mn-cs"/>
              </a:rPr>
              <a:t>Σχέση ανάμεσα σε τμήματα και υπαλλήλους. Κάθε τμήμα έχει πολλούς υπαλλήλους. Κάθε υπάλληλος ανήκει σε ένα τμήμα</a:t>
            </a:r>
            <a:endParaRPr kumimoji="0" lang="el-GR" sz="1600" b="0" i="0" u="none" strike="noStrike" kern="1200" cap="none" spc="0" normalizeH="0" baseline="0" noProof="0" dirty="0">
              <a:ln>
                <a:noFill/>
              </a:ln>
              <a:solidFill>
                <a:srgbClr val="3E3D2D"/>
              </a:solidFill>
              <a:effectLst/>
              <a:uLnTx/>
              <a:uFillTx/>
              <a:latin typeface="Calibri"/>
              <a:ea typeface="+mn-ea"/>
              <a:cs typeface="+mn-cs"/>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1615238244"/>
              </p:ext>
            </p:extLst>
          </p:nvPr>
        </p:nvGraphicFramePr>
        <p:xfrm>
          <a:off x="4285160" y="2497460"/>
          <a:ext cx="4038600" cy="2403475"/>
        </p:xfrm>
        <a:graphic>
          <a:graphicData uri="http://schemas.openxmlformats.org/presentationml/2006/ole">
            <mc:AlternateContent xmlns:mc="http://schemas.openxmlformats.org/markup-compatibility/2006">
              <mc:Choice xmlns:v="urn:schemas-microsoft-com:vml" Requires="v">
                <p:oleObj spid="_x0000_s2060" name="Visio" r:id="rId4" imgW="3481730" imgH="2072030" progId="Visio.Drawing.11">
                  <p:embed/>
                </p:oleObj>
              </mc:Choice>
              <mc:Fallback>
                <p:oleObj name="Visio" r:id="rId4" imgW="3481730" imgH="207203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160" y="2497460"/>
                        <a:ext cx="4038600" cy="2403475"/>
                      </a:xfrm>
                      <a:prstGeom prst="rect">
                        <a:avLst/>
                      </a:prstGeom>
                      <a:noFill/>
                    </p:spPr>
                  </p:pic>
                </p:oleObj>
              </mc:Fallback>
            </mc:AlternateContent>
          </a:graphicData>
        </a:graphic>
      </p:graphicFrame>
    </p:spTree>
    <p:extLst>
      <p:ext uri="{BB962C8B-B14F-4D97-AF65-F5344CB8AC3E}">
        <p14:creationId xmlns:p14="http://schemas.microsoft.com/office/powerpoint/2010/main" val="2960633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Σχέσεις πολλά προς πολλά (Μ:Ν)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12</a:t>
            </a:fld>
            <a:endParaRPr lang="el-GR" dirty="0"/>
          </a:p>
        </p:txBody>
      </p:sp>
      <p:sp>
        <p:nvSpPr>
          <p:cNvPr id="13" name="3 - Θέση περιεχομένου"/>
          <p:cNvSpPr txBox="1">
            <a:spLocks/>
          </p:cNvSpPr>
          <p:nvPr/>
        </p:nvSpPr>
        <p:spPr>
          <a:xfrm>
            <a:off x="753240" y="1200370"/>
            <a:ext cx="3419856"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600" b="0" i="0" u="none" strike="noStrike" kern="1200" cap="none" spc="0" normalizeH="0" baseline="0" noProof="0" dirty="0" smtClean="0">
                <a:ln>
                  <a:noFill/>
                </a:ln>
                <a:solidFill>
                  <a:srgbClr val="3E3D2D"/>
                </a:solidFill>
                <a:effectLst/>
                <a:uLnTx/>
                <a:uFillTx/>
                <a:latin typeface="Calibri"/>
                <a:ea typeface="+mn-ea"/>
                <a:cs typeface="+mn-cs"/>
              </a:rPr>
              <a:t>Μια σχέση πολλά προς πολλά από τον πίνακα Α στον πίνακα Β σημαίνει ότι: Μια εγγραφή του πίνακα Α μπορεί να έχει πολλές </a:t>
            </a:r>
            <a:r>
              <a:rPr kumimoji="0" lang="el-GR" sz="1600" b="0" i="0" u="none" strike="noStrike" kern="1200" cap="none" spc="0" normalizeH="0" baseline="0" noProof="0" dirty="0" err="1" smtClean="0">
                <a:ln>
                  <a:noFill/>
                </a:ln>
                <a:solidFill>
                  <a:srgbClr val="3E3D2D"/>
                </a:solidFill>
                <a:effectLst/>
                <a:uLnTx/>
                <a:uFillTx/>
                <a:latin typeface="Calibri"/>
                <a:ea typeface="+mn-ea"/>
                <a:cs typeface="+mn-cs"/>
              </a:rPr>
              <a:t>συσχετιζόμενες</a:t>
            </a:r>
            <a:r>
              <a:rPr kumimoji="0" lang="el-GR" sz="1600" b="0" i="0" u="none" strike="noStrike" kern="1200" cap="none" spc="0" normalizeH="0" baseline="0" noProof="0" dirty="0" smtClean="0">
                <a:ln>
                  <a:noFill/>
                </a:ln>
                <a:solidFill>
                  <a:srgbClr val="3E3D2D"/>
                </a:solidFill>
                <a:effectLst/>
                <a:uLnTx/>
                <a:uFillTx/>
                <a:latin typeface="Calibri"/>
                <a:ea typeface="+mn-ea"/>
                <a:cs typeface="+mn-cs"/>
              </a:rPr>
              <a:t> εγγραφές στον πίνακα Β και μια εγγραφή του πίνακα Β μπορεί να έχει πολλές </a:t>
            </a:r>
            <a:r>
              <a:rPr kumimoji="0" lang="el-GR" sz="1600" b="0" i="0" u="none" strike="noStrike" kern="1200" cap="none" spc="0" normalizeH="0" baseline="0" noProof="0" dirty="0" err="1" smtClean="0">
                <a:ln>
                  <a:noFill/>
                </a:ln>
                <a:solidFill>
                  <a:srgbClr val="3E3D2D"/>
                </a:solidFill>
                <a:effectLst/>
                <a:uLnTx/>
                <a:uFillTx/>
                <a:latin typeface="Calibri"/>
                <a:ea typeface="+mn-ea"/>
                <a:cs typeface="+mn-cs"/>
              </a:rPr>
              <a:t>συσχετιζόμενες</a:t>
            </a:r>
            <a:r>
              <a:rPr kumimoji="0" lang="el-GR" sz="1600" b="0" i="0" u="none" strike="noStrike" kern="1200" cap="none" spc="0" normalizeH="0" baseline="0" noProof="0" dirty="0" smtClean="0">
                <a:ln>
                  <a:noFill/>
                </a:ln>
                <a:solidFill>
                  <a:srgbClr val="3E3D2D"/>
                </a:solidFill>
                <a:effectLst/>
                <a:uLnTx/>
                <a:uFillTx/>
                <a:latin typeface="Calibri"/>
                <a:ea typeface="+mn-ea"/>
                <a:cs typeface="+mn-cs"/>
              </a:rPr>
              <a:t> εγγραφές στον πίνακα 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600" b="0" i="0" u="none" strike="noStrike" kern="1200" cap="none" spc="0" normalizeH="0" baseline="0" noProof="0" dirty="0" smtClean="0">
                <a:ln>
                  <a:noFill/>
                </a:ln>
                <a:solidFill>
                  <a:srgbClr val="3E3D2D"/>
                </a:solidFill>
                <a:effectLst/>
                <a:uLnTx/>
                <a:uFillTx/>
                <a:latin typeface="Calibri"/>
                <a:ea typeface="+mn-ea"/>
                <a:cs typeface="+mn-cs"/>
              </a:rPr>
              <a:t>Οι σχέσεις πολλά προς πολλά δεν μπορούν να μεταφραστούν απευθείας σε σχεσιακούς πίνακες αλλά θα πρέπει να μετατραπούν σε δύο ή περισσότερες σχέσεις ένα προς πολλά χρησιμοποιώντας ενδιάμεσους πίνακες συσχέτισης.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6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4" name="4 - Θέση περιεχομένου"/>
          <p:cNvSpPr txBox="1">
            <a:spLocks/>
          </p:cNvSpPr>
          <p:nvPr/>
        </p:nvSpPr>
        <p:spPr>
          <a:xfrm>
            <a:off x="4355976" y="1200369"/>
            <a:ext cx="3960258" cy="1297091"/>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600" b="0" i="0" u="none" strike="noStrike" kern="1200" cap="none" spc="0" normalizeH="0" baseline="0" noProof="0" dirty="0" smtClean="0">
                <a:ln>
                  <a:noFill/>
                </a:ln>
                <a:solidFill>
                  <a:srgbClr val="3E3D2D"/>
                </a:solidFill>
                <a:effectLst/>
                <a:uLnTx/>
                <a:uFillTx/>
                <a:latin typeface="Calibri"/>
                <a:ea typeface="+mn-ea"/>
                <a:cs typeface="+mn-cs"/>
              </a:rPr>
              <a:t>Σχέση ανάμεσα σε υπαλλήλους και εργολαβίες. Ένας υπάλληλος μπορεί να συμμετάσχει σε πολλές εργολαβίες. Μία εργολαβία μπορεί να έχει πολλούς υπαλλήλους.</a:t>
            </a:r>
            <a:endParaRPr kumimoji="0" lang="el-GR" sz="1600" b="0" i="0" u="none" strike="noStrike" kern="1200" cap="none" spc="0" normalizeH="0" baseline="0" noProof="0" dirty="0">
              <a:ln>
                <a:noFill/>
              </a:ln>
              <a:solidFill>
                <a:srgbClr val="3E3D2D"/>
              </a:solidFill>
              <a:effectLst/>
              <a:uLnTx/>
              <a:uFillTx/>
              <a:latin typeface="Calibri"/>
              <a:ea typeface="+mn-ea"/>
              <a:cs typeface="+mn-cs"/>
            </a:endParaRPr>
          </a:p>
        </p:txBody>
      </p:sp>
      <p:graphicFrame>
        <p:nvGraphicFramePr>
          <p:cNvPr id="15" name="Object 2"/>
          <p:cNvGraphicFramePr>
            <a:graphicFrameLocks noChangeAspect="1"/>
          </p:cNvGraphicFramePr>
          <p:nvPr>
            <p:extLst>
              <p:ext uri="{D42A27DB-BD31-4B8C-83A1-F6EECF244321}">
                <p14:modId xmlns:p14="http://schemas.microsoft.com/office/powerpoint/2010/main" val="3352251912"/>
              </p:ext>
            </p:extLst>
          </p:nvPr>
        </p:nvGraphicFramePr>
        <p:xfrm>
          <a:off x="4355794" y="2713484"/>
          <a:ext cx="3960440" cy="2851983"/>
        </p:xfrm>
        <a:graphic>
          <a:graphicData uri="http://schemas.openxmlformats.org/presentationml/2006/ole">
            <mc:AlternateContent xmlns:mc="http://schemas.openxmlformats.org/markup-compatibility/2006">
              <mc:Choice xmlns:v="urn:schemas-microsoft-com:vml" Requires="v">
                <p:oleObj spid="_x0000_s3084" name="Visio" r:id="rId4" imgW="4851502" imgH="3493313" progId="Visio.Drawing.11">
                  <p:embed/>
                </p:oleObj>
              </mc:Choice>
              <mc:Fallback>
                <p:oleObj name="Visio" r:id="rId4" imgW="4851502" imgH="349331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794" y="2713484"/>
                        <a:ext cx="3960440" cy="285198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687803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Σχέσεις ένα προς ένα (1:1)</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13</a:t>
            </a:fld>
            <a:endParaRPr lang="el-GR" dirty="0"/>
          </a:p>
        </p:txBody>
      </p:sp>
      <p:sp>
        <p:nvSpPr>
          <p:cNvPr id="9" name="3 - Θέση περιεχομένου"/>
          <p:cNvSpPr txBox="1">
            <a:spLocks/>
          </p:cNvSpPr>
          <p:nvPr/>
        </p:nvSpPr>
        <p:spPr>
          <a:xfrm>
            <a:off x="611560" y="1201316"/>
            <a:ext cx="3672408"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latin typeface="Calibri"/>
                <a:ea typeface="+mn-ea"/>
                <a:cs typeface="+mn-cs"/>
              </a:rPr>
              <a:t>Η σχέση 1:1 χρησιμοποιείται σπάνια.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latin typeface="Calibri"/>
                <a:ea typeface="+mn-ea"/>
                <a:cs typeface="+mn-cs"/>
              </a:rPr>
              <a:t>Μια σχέση ένα προς ένα από τον πίνακα Α στον πίνακα Β σημαίνει ότι: </a:t>
            </a:r>
            <a:r>
              <a:rPr kumimoji="0" lang="el-GR" sz="1800" b="1" i="0" u="none" strike="noStrike" kern="1200" cap="none" spc="0" normalizeH="0" baseline="0" noProof="0" dirty="0" smtClean="0">
                <a:ln>
                  <a:noFill/>
                </a:ln>
                <a:solidFill>
                  <a:srgbClr val="3E3D2D"/>
                </a:solidFill>
                <a:effectLst/>
                <a:uLnTx/>
                <a:uFillTx/>
                <a:latin typeface="Calibri"/>
                <a:ea typeface="+mn-ea"/>
                <a:cs typeface="+mn-cs"/>
              </a:rPr>
              <a:t>για κάθε εγγραφή του πίνακα Α μπορεί να υπάρχει μία και μόνο μια σχετική εγγραφή στον πίνακα Β. Για κάθε εγγραφή του πίνακα  Β ομοίως μπορεί να υπάρχει μια μόνο σχετική εγγραφή στον πίνακα Α</a:t>
            </a:r>
            <a:r>
              <a:rPr kumimoji="0" lang="el-GR" sz="1800" b="0" i="0" u="none" strike="noStrike" kern="1200" cap="none" spc="0" normalizeH="0" baseline="0" noProof="0" dirty="0" smtClean="0">
                <a:ln>
                  <a:noFill/>
                </a:ln>
                <a:solidFill>
                  <a:srgbClr val="3E3D2D"/>
                </a:solidFill>
                <a:effectLst/>
                <a:uLnTx/>
                <a:uFillTx/>
                <a:latin typeface="Calibri"/>
                <a:ea typeface="+mn-ea"/>
                <a:cs typeface="+mn-cs"/>
              </a:rPr>
              <a:t>.</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latin typeface="Calibri"/>
                <a:ea typeface="+mn-ea"/>
                <a:cs typeface="+mn-cs"/>
              </a:rPr>
              <a:t>Δημιουργείται προσθέτοντας το πρωτεύον κλειδί κάθε πίνακα ως ξένο κλειδί στον </a:t>
            </a:r>
            <a:r>
              <a:rPr kumimoji="0" lang="el-GR" sz="1800" b="0" i="0" u="none" strike="noStrike" kern="1200" cap="none" spc="0" normalizeH="0" baseline="0" noProof="0" dirty="0" err="1" smtClean="0">
                <a:ln>
                  <a:noFill/>
                </a:ln>
                <a:solidFill>
                  <a:srgbClr val="3E3D2D"/>
                </a:solidFill>
                <a:effectLst/>
                <a:uLnTx/>
                <a:uFillTx/>
                <a:latin typeface="Calibri"/>
                <a:ea typeface="+mn-ea"/>
                <a:cs typeface="+mn-cs"/>
              </a:rPr>
              <a:t>συσχετιζόμενο</a:t>
            </a:r>
            <a:r>
              <a:rPr kumimoji="0" lang="el-GR" sz="1800" b="0" i="0" u="none" strike="noStrike" kern="1200" cap="none" spc="0" normalizeH="0" baseline="0" noProof="0" dirty="0" smtClean="0">
                <a:ln>
                  <a:noFill/>
                </a:ln>
                <a:solidFill>
                  <a:srgbClr val="3E3D2D"/>
                </a:solidFill>
                <a:effectLst/>
                <a:uLnTx/>
                <a:uFillTx/>
                <a:latin typeface="Calibri"/>
                <a:ea typeface="+mn-ea"/>
                <a:cs typeface="+mn-cs"/>
              </a:rPr>
              <a:t> πίνακα.</a:t>
            </a:r>
          </a:p>
        </p:txBody>
      </p:sp>
      <p:sp>
        <p:nvSpPr>
          <p:cNvPr id="10" name="4 - Θέση περιεχομένου"/>
          <p:cNvSpPr txBox="1">
            <a:spLocks/>
          </p:cNvSpPr>
          <p:nvPr/>
        </p:nvSpPr>
        <p:spPr>
          <a:xfrm>
            <a:off x="4214295" y="1201315"/>
            <a:ext cx="3862261" cy="1368153"/>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dirty="0" smtClean="0">
                <a:ln>
                  <a:noFill/>
                </a:ln>
                <a:solidFill>
                  <a:srgbClr val="3E3D2D"/>
                </a:solidFill>
                <a:effectLst/>
                <a:uLnTx/>
                <a:uFillTx/>
                <a:latin typeface="Calibri"/>
                <a:ea typeface="+mn-ea"/>
                <a:cs typeface="+mn-cs"/>
              </a:rPr>
              <a:t>Σχέση ανάμεσα σε υπαλλήλους και γραφεία. Για κάθε υπάλληλο υπάρχει ένα μοναδικό γραφείο και για κάθε γραφείο υπάρχει ένας μοναδικός υπάλληλος.</a:t>
            </a:r>
            <a:endParaRPr kumimoji="0" lang="el-GR" sz="1800" b="0" i="0" u="none" strike="noStrike" kern="1200" cap="none" spc="0" normalizeH="0" baseline="0" noProof="0" dirty="0">
              <a:ln>
                <a:noFill/>
              </a:ln>
              <a:solidFill>
                <a:srgbClr val="3E3D2D"/>
              </a:solidFill>
              <a:effectLst/>
              <a:uLnTx/>
              <a:uFillTx/>
              <a:latin typeface="Calibri"/>
              <a:ea typeface="+mn-ea"/>
              <a:cs typeface="+mn-cs"/>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1876688753"/>
              </p:ext>
            </p:extLst>
          </p:nvPr>
        </p:nvGraphicFramePr>
        <p:xfrm>
          <a:off x="4283968" y="2813481"/>
          <a:ext cx="3935413" cy="2190750"/>
        </p:xfrm>
        <a:graphic>
          <a:graphicData uri="http://schemas.openxmlformats.org/presentationml/2006/ole">
            <mc:AlternateContent xmlns:mc="http://schemas.openxmlformats.org/markup-compatibility/2006">
              <mc:Choice xmlns:v="urn:schemas-microsoft-com:vml" Requires="v">
                <p:oleObj spid="_x0000_s4108" name="Visio" r:id="rId4" imgW="3826764" imgH="2130742" progId="Visio.Drawing.11">
                  <p:embed/>
                </p:oleObj>
              </mc:Choice>
              <mc:Fallback>
                <p:oleObj name="Visio" r:id="rId4" imgW="3826764" imgH="213074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8" y="2813481"/>
                        <a:ext cx="3935413" cy="2190750"/>
                      </a:xfrm>
                      <a:prstGeom prst="rect">
                        <a:avLst/>
                      </a:prstGeom>
                      <a:noFill/>
                    </p:spPr>
                  </p:pic>
                </p:oleObj>
              </mc:Fallback>
            </mc:AlternateContent>
          </a:graphicData>
        </a:graphic>
      </p:graphicFrame>
    </p:spTree>
    <p:extLst>
      <p:ext uri="{BB962C8B-B14F-4D97-AF65-F5344CB8AC3E}">
        <p14:creationId xmlns:p14="http://schemas.microsoft.com/office/powerpoint/2010/main" val="752779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Κανονικοποίηση</a:t>
            </a:r>
            <a:r>
              <a:rPr lang="el-GR" dirty="0"/>
              <a:t> (</a:t>
            </a:r>
            <a:r>
              <a:rPr lang="en-US" dirty="0"/>
              <a:t>normalization</a:t>
            </a:r>
            <a:r>
              <a:rPr lang="el-GR" dirty="0"/>
              <a:t>)</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Τεχνική σχεδίασης που χρησιμοποιείται για τον σχεδιασμό σχεσιακών βάσεων δεδομένων. </a:t>
            </a:r>
            <a:endParaRPr lang="en-US" sz="2400" dirty="0">
              <a:solidFill>
                <a:srgbClr val="3E3D2D"/>
              </a:solidFill>
            </a:endParaRPr>
          </a:p>
          <a:p>
            <a:pPr lvl="0" indent="-274320">
              <a:spcBef>
                <a:spcPct val="20000"/>
              </a:spcBef>
              <a:buClr>
                <a:srgbClr val="94C600"/>
              </a:buClr>
              <a:buSzPct val="76000"/>
              <a:buFont typeface="Wingdings 2" pitchFamily="18" charset="2"/>
              <a:buChar char=""/>
            </a:pPr>
            <a:r>
              <a:rPr lang="el-GR" sz="2400" dirty="0">
                <a:solidFill>
                  <a:srgbClr val="3E3D2D"/>
                </a:solidFill>
              </a:rPr>
              <a:t>Στόχος της </a:t>
            </a:r>
            <a:r>
              <a:rPr lang="el-GR" sz="2400" dirty="0" err="1">
                <a:solidFill>
                  <a:srgbClr val="3E3D2D"/>
                </a:solidFill>
              </a:rPr>
              <a:t>κανονικοποίησης</a:t>
            </a:r>
            <a:r>
              <a:rPr lang="el-GR" sz="2400" dirty="0">
                <a:solidFill>
                  <a:srgbClr val="3E3D2D"/>
                </a:solidFill>
              </a:rPr>
              <a:t> είναι η δημιουργία πινάκων χωρίς πλεονασμό δεδομένων οι οποίοι να μπορούν να διαχειριστούν με ορθότητα και συνέπεια</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14</a:t>
            </a:fld>
            <a:endParaRPr lang="el-GR" dirty="0"/>
          </a:p>
        </p:txBody>
      </p:sp>
    </p:spTree>
    <p:extLst>
      <p:ext uri="{BB962C8B-B14F-4D97-AF65-F5344CB8AC3E}">
        <p14:creationId xmlns:p14="http://schemas.microsoft.com/office/powerpoint/2010/main" val="34562666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Συναρτησιακές εξαρτήσεις</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lnSpc>
                <a:spcPct val="90000"/>
              </a:lnSpc>
              <a:spcBef>
                <a:spcPct val="20000"/>
              </a:spcBef>
              <a:buClr>
                <a:srgbClr val="94C600"/>
              </a:buClr>
              <a:buSzPct val="76000"/>
              <a:buFont typeface="Wingdings 2" pitchFamily="18" charset="2"/>
              <a:buChar char=""/>
            </a:pPr>
            <a:r>
              <a:rPr lang="el-GR" sz="2200" dirty="0">
                <a:solidFill>
                  <a:srgbClr val="3E3D2D"/>
                </a:solidFill>
              </a:rPr>
              <a:t>Μια στήλη Υ ενός σχεσιακού πίνακα </a:t>
            </a:r>
            <a:r>
              <a:rPr lang="en-US" sz="2200" dirty="0">
                <a:solidFill>
                  <a:srgbClr val="3E3D2D"/>
                </a:solidFill>
              </a:rPr>
              <a:t>R </a:t>
            </a:r>
            <a:r>
              <a:rPr lang="el-GR" sz="2200" dirty="0">
                <a:solidFill>
                  <a:srgbClr val="3E3D2D"/>
                </a:solidFill>
              </a:rPr>
              <a:t>λέγεται ότι είναι συναρτησιακά εξαρτώμενη από μια άλλη στήλη Χ του πίνακα </a:t>
            </a:r>
            <a:r>
              <a:rPr lang="en-US" sz="2200" dirty="0">
                <a:solidFill>
                  <a:srgbClr val="3E3D2D"/>
                </a:solidFill>
              </a:rPr>
              <a:t>R</a:t>
            </a:r>
            <a:r>
              <a:rPr lang="el-GR" sz="2200" dirty="0">
                <a:solidFill>
                  <a:srgbClr val="3E3D2D"/>
                </a:solidFill>
              </a:rPr>
              <a:t> αν και μόνο αν κάθε τιμή του Χ αντιστοιχείται ακριβώς με μια τιμή του Υ σε μια δεδομένη χρονική στιγμή</a:t>
            </a:r>
          </a:p>
          <a:p>
            <a:pPr lvl="0" indent="-274320">
              <a:lnSpc>
                <a:spcPct val="90000"/>
              </a:lnSpc>
              <a:spcBef>
                <a:spcPct val="20000"/>
              </a:spcBef>
              <a:buClr>
                <a:srgbClr val="94C600"/>
              </a:buClr>
              <a:buSzPct val="76000"/>
              <a:buFont typeface="Wingdings 2" pitchFamily="18" charset="2"/>
              <a:buChar char=""/>
            </a:pPr>
            <a:r>
              <a:rPr lang="el-GR" sz="2200" dirty="0">
                <a:solidFill>
                  <a:srgbClr val="3E3D2D"/>
                </a:solidFill>
              </a:rPr>
              <a:t>Συναρτησιακή εξάρτηση της στήλης Υ από την στήλη Χ σημαίνει ότι τιμές της στήλης Χ καθορίζουν τις τιμές που λαμβάνει η στήλη Υ</a:t>
            </a:r>
          </a:p>
          <a:p>
            <a:pPr lvl="0" indent="-274320">
              <a:lnSpc>
                <a:spcPct val="90000"/>
              </a:lnSpc>
              <a:spcBef>
                <a:spcPct val="20000"/>
              </a:spcBef>
              <a:buClr>
                <a:srgbClr val="94C600"/>
              </a:buClr>
              <a:buSzPct val="76000"/>
              <a:buFont typeface="Wingdings 2" pitchFamily="18" charset="2"/>
              <a:buChar char=""/>
            </a:pPr>
            <a:r>
              <a:rPr lang="el-GR" sz="2200" dirty="0">
                <a:solidFill>
                  <a:srgbClr val="3E3D2D"/>
                </a:solidFill>
              </a:rPr>
              <a:t>Αν η στήλη Χ είναι πρωτεύον κλειδί τότε όλες οι στήλες του σχεσιακού πίνακα </a:t>
            </a:r>
            <a:r>
              <a:rPr lang="en-US" sz="2200" dirty="0">
                <a:solidFill>
                  <a:srgbClr val="3E3D2D"/>
                </a:solidFill>
              </a:rPr>
              <a:t>R</a:t>
            </a:r>
            <a:r>
              <a:rPr lang="el-GR" sz="2200" dirty="0">
                <a:solidFill>
                  <a:srgbClr val="3E3D2D"/>
                </a:solidFill>
              </a:rPr>
              <a:t> πρέπει να είναι συναρτησιακά εξαρτώμενες από την στήλη Χ</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15</a:t>
            </a:fld>
            <a:endParaRPr lang="el-GR" dirty="0"/>
          </a:p>
        </p:txBody>
      </p:sp>
    </p:spTree>
    <p:extLst>
      <p:ext uri="{BB962C8B-B14F-4D97-AF65-F5344CB8AC3E}">
        <p14:creationId xmlns:p14="http://schemas.microsoft.com/office/powerpoint/2010/main" val="2614257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a:t>
            </a:r>
            <a:r>
              <a:rPr lang="el-GR" dirty="0" err="1"/>
              <a:t>κανονικοποίησης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16</a:t>
            </a:fld>
            <a:endParaRPr lang="el-GR" dirty="0"/>
          </a:p>
        </p:txBody>
      </p:sp>
      <p:sp>
        <p:nvSpPr>
          <p:cNvPr id="9" name="4 - Θέση περιεχομένου"/>
          <p:cNvSpPr txBox="1">
            <a:spLocks/>
          </p:cNvSpPr>
          <p:nvPr/>
        </p:nvSpPr>
        <p:spPr>
          <a:xfrm>
            <a:off x="395536" y="1247358"/>
            <a:ext cx="3672408" cy="4202429"/>
          </a:xfrm>
          <a:prstGeom prst="rect">
            <a:avLst/>
          </a:prstGeom>
        </p:spPr>
        <p:txBody>
          <a:bodyPr vert="horz" lIns="91440" tIns="45720" rIns="91440" bIns="45720" rtlCol="0">
            <a:normAutofit fontScale="4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900" b="1" i="0" u="none" strike="noStrike" kern="1200" cap="none" spc="0" normalizeH="0" baseline="0" noProof="0" dirty="0" smtClean="0">
                <a:ln>
                  <a:noFill/>
                </a:ln>
                <a:solidFill>
                  <a:srgbClr val="3E3D2D"/>
                </a:solidFill>
                <a:effectLst/>
                <a:uLnTx/>
                <a:uFillTx/>
                <a:latin typeface="Calibri"/>
                <a:ea typeface="+mn-ea"/>
                <a:cs typeface="+mn-cs"/>
              </a:rPr>
              <a:t>Πρόβλημα: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Μια εταιρεία (</a:t>
            </a:r>
            <a:r>
              <a:rPr kumimoji="0" lang="el-GR" sz="2500" b="0" i="0" u="none" strike="noStrike" kern="1200" cap="none" spc="0" normalizeH="0" baseline="0" noProof="0" dirty="0" err="1" smtClean="0">
                <a:ln>
                  <a:noFill/>
                </a:ln>
                <a:solidFill>
                  <a:srgbClr val="3E3D2D"/>
                </a:solidFill>
                <a:effectLst/>
                <a:uLnTx/>
                <a:uFillTx/>
                <a:latin typeface="Calibri"/>
                <a:ea typeface="+mn-ea"/>
                <a:cs typeface="+mn-cs"/>
              </a:rPr>
              <a:t>company</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λαμβάνει εξαρτήματα (</a:t>
            </a:r>
            <a:r>
              <a:rPr kumimoji="0" lang="el-GR" sz="2500" b="0" i="0" u="none" strike="noStrike" kern="1200" cap="none" spc="0" normalizeH="0" baseline="0" noProof="0" dirty="0" err="1" smtClean="0">
                <a:ln>
                  <a:noFill/>
                </a:ln>
                <a:solidFill>
                  <a:srgbClr val="3E3D2D"/>
                </a:solidFill>
                <a:effectLst/>
                <a:uLnTx/>
                <a:uFillTx/>
                <a:latin typeface="Calibri"/>
                <a:ea typeface="+mn-ea"/>
                <a:cs typeface="+mn-cs"/>
              </a:rPr>
              <a:t>parts</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από έναν αριθμό προμηθευτών (</a:t>
            </a:r>
            <a:r>
              <a:rPr kumimoji="0" lang="el-GR" sz="2500" b="0" i="0" u="none" strike="noStrike" kern="1200" cap="none" spc="0" normalizeH="0" baseline="0" noProof="0" dirty="0" err="1" smtClean="0">
                <a:ln>
                  <a:noFill/>
                </a:ln>
                <a:solidFill>
                  <a:srgbClr val="3E3D2D"/>
                </a:solidFill>
                <a:effectLst/>
                <a:uLnTx/>
                <a:uFillTx/>
                <a:latin typeface="Calibri"/>
                <a:ea typeface="+mn-ea"/>
                <a:cs typeface="+mn-cs"/>
              </a:rPr>
              <a:t>suppliers</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Κάθε προμηθευτής εδρεύει σε μια πόλη. </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Κάθε πόλη μπορεί να έχει περισσότερους από ένα προμηθευτές </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κάθε πόλη έχει έναν κωδικό κατάστασης (status). </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Κάθε προμηθευτής μπορεί να παρέχει πολλά εξαρτήματα.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500" b="0" i="0" u="none" strike="noStrike" kern="1200" cap="none" spc="0" normalizeH="0" baseline="0" noProof="0" dirty="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Η επιχείρηση αποφασίζει να αποθηκεύσει τα δεδομένα σε ένα απλό πίνακα FIRST με πεδία</a:t>
            </a:r>
            <a:br>
              <a:rPr kumimoji="0" lang="el-GR" sz="2500" b="0" i="0" u="none" strike="noStrike" kern="1200" cap="none" spc="0" normalizeH="0" baseline="0" noProof="0" dirty="0" smtClean="0">
                <a:ln>
                  <a:noFill/>
                </a:ln>
                <a:solidFill>
                  <a:srgbClr val="3E3D2D"/>
                </a:solidFill>
                <a:effectLst/>
                <a:uLnTx/>
                <a:uFillTx/>
                <a:latin typeface="Calibri"/>
                <a:ea typeface="+mn-ea"/>
                <a:cs typeface="+mn-cs"/>
              </a:rPr>
            </a:br>
            <a:r>
              <a:rPr kumimoji="0" lang="el-GR" sz="2500" b="1" i="0" u="none" strike="noStrike" kern="1200" cap="none" spc="0" normalizeH="0" baseline="0" noProof="0" dirty="0" smtClean="0">
                <a:ln>
                  <a:noFill/>
                </a:ln>
                <a:solidFill>
                  <a:srgbClr val="3E3D2D"/>
                </a:solidFill>
                <a:effectLst/>
                <a:uLnTx/>
                <a:uFillTx/>
                <a:latin typeface="Calibri"/>
                <a:ea typeface="+mn-ea"/>
                <a:cs typeface="+mn-cs"/>
              </a:rPr>
              <a:t>FIRST(s#, status, </a:t>
            </a:r>
            <a:r>
              <a:rPr kumimoji="0" lang="el-GR" sz="2500" b="1" i="0" u="none" strike="noStrike" kern="1200" cap="none" spc="0" normalizeH="0" baseline="0" noProof="0" dirty="0" err="1" smtClean="0">
                <a:ln>
                  <a:noFill/>
                </a:ln>
                <a:solidFill>
                  <a:srgbClr val="3E3D2D"/>
                </a:solidFill>
                <a:effectLst/>
                <a:uLnTx/>
                <a:uFillTx/>
                <a:latin typeface="Calibri"/>
                <a:ea typeface="+mn-ea"/>
                <a:cs typeface="+mn-cs"/>
              </a:rPr>
              <a:t>city</a:t>
            </a:r>
            <a:r>
              <a:rPr kumimoji="0" lang="el-GR" sz="2500" b="1" i="0" u="none" strike="noStrike" kern="1200" cap="none" spc="0" normalizeH="0" baseline="0" noProof="0" dirty="0" smtClean="0">
                <a:ln>
                  <a:noFill/>
                </a:ln>
                <a:solidFill>
                  <a:srgbClr val="3E3D2D"/>
                </a:solidFill>
                <a:effectLst/>
                <a:uLnTx/>
                <a:uFillTx/>
                <a:latin typeface="Calibri"/>
                <a:ea typeface="+mn-ea"/>
                <a:cs typeface="+mn-cs"/>
              </a:rPr>
              <a:t>, p#, </a:t>
            </a:r>
            <a:r>
              <a:rPr kumimoji="0" lang="el-GR" sz="2500" b="1" i="0" u="none" strike="noStrike" kern="1200" cap="none" spc="0" normalizeH="0" baseline="0" noProof="0" dirty="0" err="1" smtClean="0">
                <a:ln>
                  <a:noFill/>
                </a:ln>
                <a:solidFill>
                  <a:srgbClr val="3E3D2D"/>
                </a:solidFill>
                <a:effectLst/>
                <a:uLnTx/>
                <a:uFillTx/>
                <a:latin typeface="Calibri"/>
                <a:ea typeface="+mn-ea"/>
                <a:cs typeface="+mn-cs"/>
              </a:rPr>
              <a:t>qty</a:t>
            </a:r>
            <a:r>
              <a:rPr kumimoji="0" lang="el-GR" sz="2500" b="1" i="0" u="none" strike="noStrike" kern="1200" cap="none" spc="0" normalizeH="0" baseline="0" noProof="0" dirty="0" smtClean="0">
                <a:ln>
                  <a:noFill/>
                </a:ln>
                <a:solidFill>
                  <a:srgbClr val="3E3D2D"/>
                </a:solidFill>
                <a:effectLst/>
                <a:uLnTx/>
                <a:uFillTx/>
                <a:latin typeface="Calibri"/>
                <a:ea typeface="+mn-ea"/>
                <a:cs typeface="+mn-cs"/>
              </a:rPr>
              <a:t>)</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όπου:</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1" i="0" u="none" strike="noStrike" kern="1200" cap="none" spc="0" normalizeH="0" baseline="0" noProof="0" dirty="0" smtClean="0">
                <a:ln>
                  <a:noFill/>
                </a:ln>
                <a:solidFill>
                  <a:srgbClr val="3E3D2D"/>
                </a:solidFill>
                <a:effectLst/>
                <a:uLnTx/>
                <a:uFillTx/>
                <a:latin typeface="Calibri"/>
                <a:ea typeface="+mn-ea"/>
                <a:cs typeface="+mn-cs"/>
              </a:rPr>
              <a:t>s#</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Κωδικός του προμηθευτή</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1" i="0" u="none" strike="noStrike" kern="1200" cap="none" spc="0" normalizeH="0" baseline="0" noProof="0" dirty="0" err="1" smtClean="0">
                <a:ln>
                  <a:noFill/>
                </a:ln>
                <a:solidFill>
                  <a:srgbClr val="3E3D2D"/>
                </a:solidFill>
                <a:effectLst/>
                <a:uLnTx/>
                <a:uFillTx/>
                <a:latin typeface="Calibri"/>
                <a:ea typeface="+mn-ea"/>
                <a:cs typeface="+mn-cs"/>
              </a:rPr>
              <a:t>city</a:t>
            </a:r>
            <a:r>
              <a:rPr kumimoji="0" lang="el-GR" sz="2500" b="1" i="0" u="none" strike="noStrike" kern="1200" cap="none" spc="0" normalizeH="0" baseline="0" noProof="0" dirty="0" smtClean="0">
                <a:ln>
                  <a:noFill/>
                </a:ln>
                <a:solidFill>
                  <a:srgbClr val="3E3D2D"/>
                </a:solidFill>
                <a:effectLst/>
                <a:uLnTx/>
                <a:uFillTx/>
                <a:latin typeface="Calibri"/>
                <a:ea typeface="+mn-ea"/>
                <a:cs typeface="+mn-cs"/>
              </a:rPr>
              <a:t>	</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Πόλη στην οποία βρίσκεται ο προμηθευτής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1" i="0" u="none" strike="noStrike" kern="1200" cap="none" spc="0" normalizeH="0" baseline="0" noProof="0" dirty="0" smtClean="0">
                <a:ln>
                  <a:noFill/>
                </a:ln>
                <a:solidFill>
                  <a:srgbClr val="3E3D2D"/>
                </a:solidFill>
                <a:effectLst/>
                <a:uLnTx/>
                <a:uFillTx/>
                <a:latin typeface="Calibri"/>
                <a:ea typeface="+mn-ea"/>
                <a:cs typeface="+mn-cs"/>
              </a:rPr>
              <a:t>p#</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Κωδικός του εξαρτήματος που προμηθεύεται</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500" b="1" i="0" u="none" strike="noStrike" kern="1200" cap="none" spc="0" normalizeH="0" baseline="0" noProof="0" dirty="0" err="1" smtClean="0">
                <a:ln>
                  <a:noFill/>
                </a:ln>
                <a:solidFill>
                  <a:srgbClr val="3E3D2D"/>
                </a:solidFill>
                <a:effectLst/>
                <a:uLnTx/>
                <a:uFillTx/>
                <a:latin typeface="Calibri"/>
                <a:ea typeface="+mn-ea"/>
                <a:cs typeface="+mn-cs"/>
              </a:rPr>
              <a:t>qty</a:t>
            </a:r>
            <a:r>
              <a:rPr kumimoji="0" lang="el-GR" sz="2500" b="0" i="0" u="none" strike="noStrike" kern="1200" cap="none" spc="0" normalizeH="0" baseline="0" noProof="0" dirty="0" smtClean="0">
                <a:ln>
                  <a:noFill/>
                </a:ln>
                <a:solidFill>
                  <a:srgbClr val="3E3D2D"/>
                </a:solidFill>
                <a:effectLst/>
                <a:uLnTx/>
                <a:uFillTx/>
                <a:latin typeface="Calibri"/>
                <a:ea typeface="+mn-ea"/>
                <a:cs typeface="+mn-cs"/>
              </a:rPr>
              <a:t>	 Αριθμός από προϊόντα τα οποία έχουν προμηθευτεί μέχρι σήμερα</a:t>
            </a:r>
          </a:p>
        </p:txBody>
      </p:sp>
      <p:pic>
        <p:nvPicPr>
          <p:cNvPr id="10" name="Picture 6"/>
          <p:cNvPicPr>
            <a:picLocks noChangeAspect="1" noChangeArrowheads="1"/>
          </p:cNvPicPr>
          <p:nvPr/>
        </p:nvPicPr>
        <p:blipFill>
          <a:blip r:embed="rId3" cstate="print"/>
          <a:srcRect/>
          <a:stretch>
            <a:fillRect/>
          </a:stretch>
        </p:blipFill>
        <p:spPr>
          <a:xfrm>
            <a:off x="4067944" y="1210799"/>
            <a:ext cx="4198378" cy="3096344"/>
          </a:xfrm>
          <a:prstGeom prst="rect">
            <a:avLst/>
          </a:prstGeom>
        </p:spPr>
      </p:pic>
      <p:sp>
        <p:nvSpPr>
          <p:cNvPr id="11" name="7 - TextBox"/>
          <p:cNvSpPr txBox="1"/>
          <p:nvPr/>
        </p:nvSpPr>
        <p:spPr>
          <a:xfrm>
            <a:off x="4283968" y="4314599"/>
            <a:ext cx="4032448" cy="95410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400" b="1" i="0" u="none" strike="noStrike" kern="0" cap="none" spc="0" normalizeH="0" baseline="0" noProof="0" dirty="0" smtClean="0">
                <a:ln>
                  <a:noFill/>
                </a:ln>
                <a:solidFill>
                  <a:prstClr val="black"/>
                </a:solidFill>
                <a:effectLst/>
                <a:uLnTx/>
                <a:uFillTx/>
              </a:rPr>
              <a:t>Τα πεδία (</a:t>
            </a:r>
            <a:r>
              <a:rPr kumimoji="0" lang="en-US" sz="1400" b="1" i="0" u="none" strike="noStrike" kern="0" cap="none" spc="0" normalizeH="0" baseline="0" noProof="0" dirty="0" err="1" smtClean="0">
                <a:ln>
                  <a:noFill/>
                </a:ln>
                <a:solidFill>
                  <a:prstClr val="black"/>
                </a:solidFill>
                <a:effectLst/>
                <a:uLnTx/>
                <a:uFillTx/>
              </a:rPr>
              <a:t>s#,p</a:t>
            </a:r>
            <a:r>
              <a:rPr kumimoji="0" lang="en-US" sz="1400" b="1" i="0" u="none" strike="noStrike" kern="0" cap="none" spc="0" normalizeH="0" baseline="0" noProof="0" dirty="0" smtClean="0">
                <a:ln>
                  <a:noFill/>
                </a:ln>
                <a:solidFill>
                  <a:prstClr val="black"/>
                </a:solidFill>
                <a:effectLst/>
                <a:uLnTx/>
                <a:uFillTx/>
              </a:rPr>
              <a:t>#</a:t>
            </a:r>
            <a:r>
              <a:rPr kumimoji="0" lang="el-GR" sz="1400" b="1" i="0" u="none" strike="noStrike" kern="0" cap="none" spc="0" normalizeH="0" baseline="0" noProof="0" dirty="0" smtClean="0">
                <a:ln>
                  <a:noFill/>
                </a:ln>
                <a:solidFill>
                  <a:prstClr val="black"/>
                </a:solidFill>
                <a:effectLst/>
                <a:uLnTx/>
                <a:uFillTx/>
              </a:rPr>
              <a:t>)</a:t>
            </a:r>
            <a:r>
              <a:rPr kumimoji="0" lang="en-US" sz="1400" b="1" i="0" u="none" strike="noStrike" kern="0" cap="none" spc="0" normalizeH="0" baseline="0" noProof="0" dirty="0" smtClean="0">
                <a:ln>
                  <a:noFill/>
                </a:ln>
                <a:solidFill>
                  <a:prstClr val="black"/>
                </a:solidFill>
                <a:effectLst/>
                <a:uLnTx/>
                <a:uFillTx/>
              </a:rPr>
              <a:t> </a:t>
            </a:r>
            <a:r>
              <a:rPr kumimoji="0" lang="el-GR" sz="1400" b="1" i="0" u="none" strike="noStrike" kern="0" cap="none" spc="0" normalizeH="0" baseline="0" noProof="0" dirty="0" smtClean="0">
                <a:ln>
                  <a:noFill/>
                </a:ln>
                <a:solidFill>
                  <a:prstClr val="black"/>
                </a:solidFill>
                <a:effectLst/>
                <a:uLnTx/>
                <a:uFillTx/>
              </a:rPr>
              <a:t>αποτελούν από κοινού το πρωτεύον κλειδί δηλαδή δεν μπορούν να υπάρχουν 2 εγγραφές με ίδιες τιμές και στα 2 αυτά πεδία</a:t>
            </a:r>
          </a:p>
        </p:txBody>
      </p:sp>
    </p:spTree>
    <p:extLst>
      <p:ext uri="{BB962C8B-B14F-4D97-AF65-F5344CB8AC3E}">
        <p14:creationId xmlns:p14="http://schemas.microsoft.com/office/powerpoint/2010/main" val="11117717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Πρώτη κανονική μορφή (1</a:t>
            </a:r>
            <a:r>
              <a:rPr lang="en-US" dirty="0"/>
              <a:t>NF</a:t>
            </a:r>
            <a:r>
              <a:rPr lang="el-GR" dirty="0"/>
              <a:t>)</a:t>
            </a:r>
          </a:p>
        </p:txBody>
      </p:sp>
      <p:sp>
        <p:nvSpPr>
          <p:cNvPr id="3" name="Θέση περιεχομένου 2"/>
          <p:cNvSpPr>
            <a:spLocks noGrp="1"/>
          </p:cNvSpPr>
          <p:nvPr>
            <p:ph idx="1"/>
          </p:nvPr>
        </p:nvSpPr>
        <p:spPr>
          <a:xfrm>
            <a:off x="437785" y="1300518"/>
            <a:ext cx="3918191"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Για να είναι ένας πίνακας σε 1NF </a:t>
            </a:r>
            <a:r>
              <a:rPr lang="el-GR" sz="2000" b="1" dirty="0">
                <a:solidFill>
                  <a:srgbClr val="3E3D2D"/>
                </a:solidFill>
              </a:rPr>
              <a:t>κάθε στήλη για κάθε εγγραφή θα πρέπει να έχει μια μόνο ατομική τιμή</a:t>
            </a:r>
            <a:endParaRPr lang="el-GR" sz="2000" dirty="0">
              <a:solidFill>
                <a:srgbClr val="3E3D2D"/>
              </a:solidFill>
            </a:endParaRPr>
          </a:p>
          <a:p>
            <a:pPr lvl="0" indent="-274320">
              <a:spcBef>
                <a:spcPct val="20000"/>
              </a:spcBef>
              <a:buClr>
                <a:srgbClr val="94C600"/>
              </a:buClr>
              <a:buSzPct val="76000"/>
              <a:buFont typeface="Wingdings 2" pitchFamily="18" charset="2"/>
              <a:buChar char=""/>
            </a:pPr>
            <a:r>
              <a:rPr lang="el-GR" sz="2000" dirty="0">
                <a:solidFill>
                  <a:srgbClr val="3E3D2D"/>
                </a:solidFill>
              </a:rPr>
              <a:t>Για να μην ήταν σε 1</a:t>
            </a:r>
            <a:r>
              <a:rPr lang="en-US" sz="2000" dirty="0">
                <a:solidFill>
                  <a:srgbClr val="3E3D2D"/>
                </a:solidFill>
              </a:rPr>
              <a:t>NF </a:t>
            </a:r>
            <a:r>
              <a:rPr lang="el-GR" sz="2000" dirty="0">
                <a:solidFill>
                  <a:srgbClr val="3E3D2D"/>
                </a:solidFill>
              </a:rPr>
              <a:t>θα μπορούσε μια εγγραφή να περιείχε τα δεδομένα</a:t>
            </a:r>
            <a:r>
              <a:rPr lang="en-US" sz="2000" dirty="0">
                <a:solidFill>
                  <a:srgbClr val="3E3D2D"/>
                </a:solidFill>
              </a:rPr>
              <a:t> “20 OK” </a:t>
            </a:r>
            <a:r>
              <a:rPr lang="el-GR" sz="2000" dirty="0">
                <a:solidFill>
                  <a:srgbClr val="3E3D2D"/>
                </a:solidFill>
              </a:rPr>
              <a:t>ενώ κάποια άλλη το </a:t>
            </a:r>
            <a:r>
              <a:rPr lang="en-US" sz="2000" dirty="0">
                <a:solidFill>
                  <a:srgbClr val="3E3D2D"/>
                </a:solidFill>
              </a:rPr>
              <a:t>“20  NOT OK” </a:t>
            </a:r>
            <a:r>
              <a:rPr lang="el-GR" sz="2000" dirty="0">
                <a:solidFill>
                  <a:srgbClr val="3E3D2D"/>
                </a:solidFill>
              </a:rPr>
              <a:t>δηλαδή να ήταν κωδικοποιημένες στο ίδιο πεδίο περισσότερες από μια πληροφορίες</a:t>
            </a:r>
            <a:endParaRPr lang="en-US" sz="2000" dirty="0">
              <a:solidFill>
                <a:srgbClr val="3E3D2D"/>
              </a:solidFill>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17</a:t>
            </a:fld>
            <a:endParaRPr lang="el-GR" dirty="0"/>
          </a:p>
        </p:txBody>
      </p:sp>
      <p:pic>
        <p:nvPicPr>
          <p:cNvPr id="5" name="Picture 8"/>
          <p:cNvPicPr>
            <a:picLocks noChangeAspect="1" noChangeArrowheads="1"/>
          </p:cNvPicPr>
          <p:nvPr/>
        </p:nvPicPr>
        <p:blipFill>
          <a:blip r:embed="rId3" cstate="print"/>
          <a:srcRect/>
          <a:stretch>
            <a:fillRect/>
          </a:stretch>
        </p:blipFill>
        <p:spPr>
          <a:xfrm>
            <a:off x="4499992" y="1489348"/>
            <a:ext cx="4393652" cy="3240360"/>
          </a:xfrm>
          <a:prstGeom prst="rect">
            <a:avLst/>
          </a:prstGeom>
          <a:noFill/>
          <a:ln/>
        </p:spPr>
      </p:pic>
    </p:spTree>
    <p:extLst>
      <p:ext uri="{BB962C8B-B14F-4D97-AF65-F5344CB8AC3E}">
        <p14:creationId xmlns:p14="http://schemas.microsoft.com/office/powerpoint/2010/main" val="2768644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Πλεονασμός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18</a:t>
            </a:fld>
            <a:endParaRPr lang="el-GR" dirty="0"/>
          </a:p>
        </p:txBody>
      </p:sp>
      <p:sp>
        <p:nvSpPr>
          <p:cNvPr id="9" name="3 - Θέση περιεχομένου"/>
          <p:cNvSpPr txBox="1">
            <a:spLocks/>
          </p:cNvSpPr>
          <p:nvPr/>
        </p:nvSpPr>
        <p:spPr>
          <a:xfrm>
            <a:off x="611560" y="1417340"/>
            <a:ext cx="3419856" cy="3493008"/>
          </a:xfrm>
          <a:prstGeom prst="rect">
            <a:avLst/>
          </a:prstGeom>
        </p:spPr>
        <p:txBody>
          <a:bodyPr vert="horz" lIns="91440" tIns="45720" rIns="91440" bIns="45720" rtlCol="0">
            <a:normAutofit fontScale="92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Η ίδια πληροφορία επαναλαμβάνεται σε περισσότερα από ένα σημεία στην ΒΔ.</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Η πληροφορία για την πόλη του κάθε προμηθευτή και την κατάσταση της πόλης του προμηθευτή επαναλαμβάνονται για κάθε εξάρτημα που προμηθευόμαστε.</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4 - Θέση περιεχομένου"/>
          <p:cNvSpPr txBox="1">
            <a:spLocks/>
          </p:cNvSpPr>
          <p:nvPr/>
        </p:nvSpPr>
        <p:spPr>
          <a:xfrm>
            <a:off x="4141144" y="1273323"/>
            <a:ext cx="3887288" cy="1835649"/>
          </a:xfrm>
          <a:prstGeom prst="rect">
            <a:avLst/>
          </a:prstGeom>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600" b="0" i="0" u="none" strike="noStrike" kern="1200" cap="none" spc="0" normalizeH="0" baseline="0" noProof="0" smtClean="0">
                <a:ln>
                  <a:noFill/>
                </a:ln>
                <a:solidFill>
                  <a:srgbClr val="3E3D2D"/>
                </a:solidFill>
                <a:effectLst/>
                <a:uLnTx/>
                <a:uFillTx/>
                <a:latin typeface="Calibri"/>
                <a:ea typeface="+mn-ea"/>
                <a:cs typeface="+mn-cs"/>
              </a:rPr>
              <a:t>Ο πλεονασμός οδηγεί στις ανωμαλίες ενημέρωσης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1400" b="1" i="0" u="none" strike="noStrike" kern="1200" cap="none" spc="0" normalizeH="0" baseline="0" noProof="0" smtClean="0">
                <a:ln>
                  <a:noFill/>
                </a:ln>
                <a:solidFill>
                  <a:srgbClr val="3E3D2D"/>
                </a:solidFill>
                <a:effectLst/>
                <a:uLnTx/>
                <a:uFillTx/>
                <a:latin typeface="Calibri"/>
                <a:ea typeface="+mn-ea"/>
                <a:cs typeface="+mn-cs"/>
              </a:rPr>
              <a:t>INSERT</a:t>
            </a:r>
            <a:r>
              <a:rPr kumimoji="0" lang="en-US" sz="1400" b="0" i="0" u="none" strike="noStrike" kern="1200" cap="none" spc="0" normalizeH="0" baseline="0" noProof="0" smtClean="0">
                <a:ln>
                  <a:noFill/>
                </a:ln>
                <a:solidFill>
                  <a:srgbClr val="3E3D2D"/>
                </a:solidFill>
                <a:effectLst/>
                <a:uLnTx/>
                <a:uFillTx/>
                <a:latin typeface="Calibri"/>
                <a:ea typeface="+mn-ea"/>
                <a:cs typeface="+mn-cs"/>
              </a:rPr>
              <a:t>. </a:t>
            </a:r>
            <a:r>
              <a:rPr kumimoji="0" lang="el-GR" sz="1400" b="0" i="0" u="none" strike="noStrike" kern="1200" cap="none" spc="0" normalizeH="0" baseline="0" noProof="0" smtClean="0">
                <a:ln>
                  <a:noFill/>
                </a:ln>
                <a:solidFill>
                  <a:srgbClr val="3E3D2D"/>
                </a:solidFill>
                <a:effectLst/>
                <a:uLnTx/>
                <a:uFillTx/>
                <a:latin typeface="Calibri"/>
                <a:ea typeface="+mn-ea"/>
                <a:cs typeface="+mn-cs"/>
              </a:rPr>
              <a:t>Ένας νέος προμηθευτής δεν μπορεί να προστεθεί μέχρι να προμηθεύσει ένα εξάρτημα.</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1400" b="1" i="0" u="none" strike="noStrike" kern="1200" cap="none" spc="0" normalizeH="0" baseline="0" noProof="0" smtClean="0">
                <a:ln>
                  <a:noFill/>
                </a:ln>
                <a:solidFill>
                  <a:srgbClr val="3E3D2D"/>
                </a:solidFill>
                <a:effectLst/>
                <a:uLnTx/>
                <a:uFillTx/>
                <a:latin typeface="Calibri"/>
                <a:ea typeface="+mn-ea"/>
                <a:cs typeface="+mn-cs"/>
              </a:rPr>
              <a:t>DELETE</a:t>
            </a:r>
            <a:r>
              <a:rPr kumimoji="0" lang="en-US" sz="1400" b="0" i="0" u="none" strike="noStrike" kern="1200" cap="none" spc="0" normalizeH="0" baseline="0" noProof="0" smtClean="0">
                <a:ln>
                  <a:noFill/>
                </a:ln>
                <a:solidFill>
                  <a:srgbClr val="3E3D2D"/>
                </a:solidFill>
                <a:effectLst/>
                <a:uLnTx/>
                <a:uFillTx/>
                <a:latin typeface="Calibri"/>
                <a:ea typeface="+mn-ea"/>
                <a:cs typeface="+mn-cs"/>
              </a:rPr>
              <a:t>. </a:t>
            </a:r>
            <a:r>
              <a:rPr kumimoji="0" lang="el-GR" sz="1400" b="0" i="0" u="none" strike="noStrike" kern="1200" cap="none" spc="0" normalizeH="0" baseline="0" noProof="0" smtClean="0">
                <a:ln>
                  <a:noFill/>
                </a:ln>
                <a:solidFill>
                  <a:srgbClr val="3E3D2D"/>
                </a:solidFill>
                <a:effectLst/>
                <a:uLnTx/>
                <a:uFillTx/>
                <a:latin typeface="Calibri"/>
                <a:ea typeface="+mn-ea"/>
                <a:cs typeface="+mn-cs"/>
              </a:rPr>
              <a:t>Αν διαγράψουμε μια εγγραφή χάνονται και οι πληροφορίες για τον προμηθευτή.</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1400" b="1" i="0" u="none" strike="noStrike" kern="1200" cap="none" spc="0" normalizeH="0" baseline="0" noProof="0" smtClean="0">
                <a:ln>
                  <a:noFill/>
                </a:ln>
                <a:solidFill>
                  <a:srgbClr val="3E3D2D"/>
                </a:solidFill>
                <a:effectLst/>
                <a:uLnTx/>
                <a:uFillTx/>
                <a:latin typeface="Calibri"/>
                <a:ea typeface="+mn-ea"/>
                <a:cs typeface="+mn-cs"/>
              </a:rPr>
              <a:t>UPDATE</a:t>
            </a:r>
            <a:r>
              <a:rPr kumimoji="0" lang="en-US" sz="1400" b="0" i="0" u="none" strike="noStrike" kern="1200" cap="none" spc="0" normalizeH="0" baseline="0" noProof="0" smtClean="0">
                <a:ln>
                  <a:noFill/>
                </a:ln>
                <a:solidFill>
                  <a:srgbClr val="3E3D2D"/>
                </a:solidFill>
                <a:effectLst/>
                <a:uLnTx/>
                <a:uFillTx/>
                <a:latin typeface="Calibri"/>
                <a:ea typeface="+mn-ea"/>
                <a:cs typeface="+mn-cs"/>
              </a:rPr>
              <a:t>. </a:t>
            </a:r>
            <a:r>
              <a:rPr kumimoji="0" lang="el-GR" sz="1400" b="0" i="0" u="none" strike="noStrike" kern="1200" cap="none" spc="0" normalizeH="0" baseline="0" noProof="0" smtClean="0">
                <a:ln>
                  <a:noFill/>
                </a:ln>
                <a:solidFill>
                  <a:srgbClr val="3E3D2D"/>
                </a:solidFill>
                <a:effectLst/>
                <a:uLnTx/>
                <a:uFillTx/>
                <a:latin typeface="Calibri"/>
                <a:ea typeface="+mn-ea"/>
                <a:cs typeface="+mn-cs"/>
              </a:rPr>
              <a:t>Αν ο προμηθευτής </a:t>
            </a:r>
            <a:r>
              <a:rPr kumimoji="0" lang="en-US" sz="1400" b="0" i="0" u="none" strike="noStrike" kern="1200" cap="none" spc="0" normalizeH="0" baseline="0" noProof="0" smtClean="0">
                <a:ln>
                  <a:noFill/>
                </a:ln>
                <a:solidFill>
                  <a:srgbClr val="3E3D2D"/>
                </a:solidFill>
                <a:effectLst/>
                <a:uLnTx/>
                <a:uFillTx/>
                <a:latin typeface="Calibri"/>
                <a:ea typeface="+mn-ea"/>
                <a:cs typeface="+mn-cs"/>
              </a:rPr>
              <a:t>s1 </a:t>
            </a:r>
            <a:r>
              <a:rPr kumimoji="0" lang="el-GR" sz="1400" b="0" i="0" u="none" strike="noStrike" kern="1200" cap="none" spc="0" normalizeH="0" baseline="0" noProof="0" smtClean="0">
                <a:ln>
                  <a:noFill/>
                </a:ln>
                <a:solidFill>
                  <a:srgbClr val="3E3D2D"/>
                </a:solidFill>
                <a:effectLst/>
                <a:uLnTx/>
                <a:uFillTx/>
                <a:latin typeface="Calibri"/>
                <a:ea typeface="+mn-ea"/>
                <a:cs typeface="+mn-cs"/>
              </a:rPr>
              <a:t>μεταφερθεί από το Λονδίνο στην Νέα Υόρκη τότε 6 γραμμές θα πρέπει να ενημερωθούν.</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1" name="Picture 8"/>
          <p:cNvPicPr>
            <a:picLocks noChangeAspect="1" noChangeArrowheads="1"/>
          </p:cNvPicPr>
          <p:nvPr/>
        </p:nvPicPr>
        <p:blipFill>
          <a:blip r:embed="rId3" cstate="print"/>
          <a:srcRect/>
          <a:stretch>
            <a:fillRect/>
          </a:stretch>
        </p:blipFill>
        <p:spPr>
          <a:xfrm>
            <a:off x="4213152" y="3165546"/>
            <a:ext cx="3817491" cy="2317880"/>
          </a:xfrm>
          <a:prstGeom prst="rect">
            <a:avLst/>
          </a:prstGeom>
          <a:noFill/>
          <a:ln/>
        </p:spPr>
      </p:pic>
    </p:spTree>
    <p:extLst>
      <p:ext uri="{BB962C8B-B14F-4D97-AF65-F5344CB8AC3E}">
        <p14:creationId xmlns:p14="http://schemas.microsoft.com/office/powerpoint/2010/main" val="1341483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Δεύτερη κανονική μορφή (2</a:t>
            </a:r>
            <a:r>
              <a:rPr lang="en-US" dirty="0"/>
              <a:t>NF</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19</a:t>
            </a:fld>
            <a:endParaRPr lang="el-GR" dirty="0"/>
          </a:p>
        </p:txBody>
      </p:sp>
      <p:sp>
        <p:nvSpPr>
          <p:cNvPr id="9" name="3 - Θέση περιεχομένου"/>
          <p:cNvSpPr txBox="1">
            <a:spLocks/>
          </p:cNvSpPr>
          <p:nvPr/>
        </p:nvSpPr>
        <p:spPr>
          <a:xfrm>
            <a:off x="611560" y="1410043"/>
            <a:ext cx="3634688" cy="3851872"/>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Ένας σχεσιακός πίνακας είναι σε 2NF αν είναι σε 1NF και κάθε στήλη που δεν είναι κλειδί εξαρτάται πλήρως από το πρωτεύον κλειδί στο σύνολό του</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Ο πίνακας FIRST </a:t>
            </a:r>
            <a:r>
              <a:rPr kumimoji="0" lang="el-GR" sz="2400" b="1" i="0" u="none" strike="noStrike" kern="1200" cap="none" spc="0" normalizeH="0" baseline="0" noProof="0" smtClean="0">
                <a:ln>
                  <a:noFill/>
                </a:ln>
                <a:solidFill>
                  <a:srgbClr val="3E3D2D"/>
                </a:solidFill>
                <a:effectLst/>
                <a:uLnTx/>
                <a:uFillTx/>
                <a:latin typeface="Calibri"/>
                <a:ea typeface="+mn-ea"/>
                <a:cs typeface="+mn-cs"/>
              </a:rPr>
              <a:t>δεν είναι σε 2NF διότι τα πεδία status και city είναι συναρτησιακά εξαρτώμενα από το τμήμα s# </a:t>
            </a:r>
            <a:r>
              <a:rPr kumimoji="0" lang="el-GR" sz="2400" b="0" i="0" u="none" strike="noStrike" kern="1200" cap="none" spc="0" normalizeH="0" baseline="0" noProof="0" smtClean="0">
                <a:ln>
                  <a:noFill/>
                </a:ln>
                <a:solidFill>
                  <a:srgbClr val="3E3D2D"/>
                </a:solidFill>
                <a:effectLst/>
                <a:uLnTx/>
                <a:uFillTx/>
                <a:latin typeface="Calibri"/>
                <a:ea typeface="+mn-ea"/>
                <a:cs typeface="+mn-cs"/>
              </a:rPr>
              <a:t>του σύνθετου κλειδιού (s#,p#)</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Ειδικότερα ισχύουν οι ακόλουθες συναρτησιακές εξαρτήσεις</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latin typeface="Calibri"/>
                <a:ea typeface="+mn-ea"/>
                <a:cs typeface="+mn-cs"/>
              </a:rPr>
              <a:t>s# 	</a:t>
            </a:r>
            <a:r>
              <a:rPr kumimoji="0" lang="en-US" sz="2200" b="0" i="0" u="none" strike="noStrike" kern="1200" cap="none" spc="0" normalizeH="0" baseline="0" noProof="0" smtClean="0">
                <a:ln>
                  <a:noFill/>
                </a:ln>
                <a:solidFill>
                  <a:srgbClr val="3E3D2D"/>
                </a:solidFill>
                <a:effectLst/>
                <a:uLnTx/>
                <a:uFillTx/>
                <a:latin typeface="Calibri"/>
                <a:ea typeface="+mn-ea"/>
                <a:cs typeface="+mn-cs"/>
              </a:rPr>
              <a:t>	</a:t>
            </a:r>
            <a:r>
              <a:rPr kumimoji="0" lang="en-US" sz="2200" b="0"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 </a:t>
            </a:r>
            <a:r>
              <a:rPr kumimoji="0" lang="el-GR" sz="2200" b="0" i="0" u="none" strike="noStrike" kern="1200" cap="none" spc="0" normalizeH="0" baseline="0" noProof="0" smtClean="0">
                <a:ln>
                  <a:noFill/>
                </a:ln>
                <a:solidFill>
                  <a:srgbClr val="3E3D2D"/>
                </a:solidFill>
                <a:effectLst/>
                <a:uLnTx/>
                <a:uFillTx/>
                <a:latin typeface="Calibri"/>
                <a:ea typeface="+mn-ea"/>
                <a:cs typeface="+mn-cs"/>
              </a:rPr>
              <a:t>city, status</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latin typeface="Calibri"/>
                <a:ea typeface="+mn-ea"/>
                <a:cs typeface="+mn-cs"/>
              </a:rPr>
              <a:t>city 	</a:t>
            </a:r>
            <a:r>
              <a:rPr kumimoji="0" lang="en-US" sz="2200" b="0"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 </a:t>
            </a:r>
            <a:r>
              <a:rPr kumimoji="0" lang="el-GR" sz="2200" b="0" i="0" u="none" strike="noStrike" kern="1200" cap="none" spc="0" normalizeH="0" baseline="0" noProof="0" smtClean="0">
                <a:ln>
                  <a:noFill/>
                </a:ln>
                <a:solidFill>
                  <a:srgbClr val="3E3D2D"/>
                </a:solidFill>
                <a:effectLst/>
                <a:uLnTx/>
                <a:uFillTx/>
                <a:latin typeface="Calibri"/>
                <a:ea typeface="+mn-ea"/>
                <a:cs typeface="+mn-cs"/>
              </a:rPr>
              <a:t>status</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latin typeface="Calibri"/>
                <a:ea typeface="+mn-ea"/>
                <a:cs typeface="+mn-cs"/>
              </a:rPr>
              <a:t>(s#, p#)	</a:t>
            </a:r>
            <a:r>
              <a:rPr kumimoji="0" lang="en-US" sz="2200" b="0"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 </a:t>
            </a:r>
            <a:r>
              <a:rPr kumimoji="0" lang="el-GR" sz="2200" b="0" i="0" u="none" strike="noStrike" kern="1200" cap="none" spc="0" normalizeH="0" baseline="0" noProof="0" smtClean="0">
                <a:ln>
                  <a:noFill/>
                </a:ln>
                <a:solidFill>
                  <a:srgbClr val="3E3D2D"/>
                </a:solidFill>
                <a:effectLst/>
                <a:uLnTx/>
                <a:uFillTx/>
                <a:latin typeface="Calibri"/>
                <a:ea typeface="+mn-ea"/>
                <a:cs typeface="+mn-cs"/>
              </a:rPr>
              <a:t>qty</a:t>
            </a:r>
            <a:endParaRPr kumimoji="0" lang="el-GR" sz="22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0" name="Picture 8"/>
          <p:cNvPicPr>
            <a:picLocks noChangeAspect="1" noChangeArrowheads="1"/>
          </p:cNvPicPr>
          <p:nvPr/>
        </p:nvPicPr>
        <p:blipFill>
          <a:blip r:embed="rId3" cstate="print"/>
          <a:srcRect/>
          <a:stretch>
            <a:fillRect/>
          </a:stretch>
        </p:blipFill>
        <p:spPr>
          <a:xfrm>
            <a:off x="4427984" y="1589507"/>
            <a:ext cx="3933296" cy="2900843"/>
          </a:xfrm>
          <a:prstGeom prst="rect">
            <a:avLst/>
          </a:prstGeom>
          <a:noFill/>
          <a:ln/>
        </p:spPr>
      </p:pic>
    </p:spTree>
    <p:extLst>
      <p:ext uri="{BB962C8B-B14F-4D97-AF65-F5344CB8AC3E}">
        <p14:creationId xmlns:p14="http://schemas.microsoft.com/office/powerpoint/2010/main" val="3696506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136904" cy="2702345"/>
          </a:xfrm>
        </p:spPr>
        <p:txBody>
          <a:bodyPr>
            <a:noAutofit/>
          </a:bodyPr>
          <a:lstStyle/>
          <a:p>
            <a:pPr algn="l"/>
            <a:r>
              <a:rPr lang="el-GR" sz="2800" dirty="0" smtClean="0"/>
              <a:t>Τμήμα </a:t>
            </a:r>
            <a:r>
              <a:rPr lang="el-GR" sz="2800" dirty="0" err="1" smtClean="0"/>
              <a:t>Λογοθεραπείας</a:t>
            </a:r>
            <a:endParaRPr lang="el-GR" sz="2800" dirty="0" smtClean="0"/>
          </a:p>
          <a:p>
            <a:pPr algn="l"/>
            <a:r>
              <a:rPr lang="el-GR" b="1" dirty="0"/>
              <a:t>Πληροφορική </a:t>
            </a:r>
            <a:r>
              <a:rPr lang="el-GR" b="1" dirty="0" smtClean="0"/>
              <a:t>Υγείας</a:t>
            </a:r>
            <a:endParaRPr lang="en-US" b="1" dirty="0" smtClean="0"/>
          </a:p>
          <a:p>
            <a:pPr algn="l"/>
            <a:r>
              <a:rPr lang="el-GR" sz="2800" b="1" dirty="0" smtClean="0"/>
              <a:t>Ενότητα </a:t>
            </a:r>
            <a:r>
              <a:rPr lang="el-GR" sz="2800" b="1" dirty="0" smtClean="0"/>
              <a:t>11</a:t>
            </a:r>
            <a:r>
              <a:rPr lang="en-US" sz="2800" b="1" dirty="0" smtClean="0"/>
              <a:t> </a:t>
            </a:r>
            <a:r>
              <a:rPr lang="el-GR" sz="2800" b="1" dirty="0" smtClean="0"/>
              <a:t>:</a:t>
            </a:r>
            <a:r>
              <a:rPr lang="en-US" sz="2800" b="1" dirty="0" smtClean="0"/>
              <a:t> </a:t>
            </a:r>
            <a:r>
              <a:rPr lang="el-GR" sz="2800" dirty="0" smtClean="0"/>
              <a:t>Εισαγωγή </a:t>
            </a:r>
            <a:r>
              <a:rPr lang="el-GR" sz="2800" dirty="0"/>
              <a:t>στην επιστήμη των </a:t>
            </a:r>
            <a:r>
              <a:rPr lang="el-GR" sz="2800" dirty="0" smtClean="0"/>
              <a:t>υπολογιστών (</a:t>
            </a:r>
            <a:r>
              <a:rPr lang="el-GR" sz="2800" dirty="0"/>
              <a:t>Μέρος </a:t>
            </a:r>
            <a:r>
              <a:rPr lang="el-GR" sz="2800" dirty="0" smtClean="0"/>
              <a:t>Δ)</a:t>
            </a:r>
            <a:endParaRPr lang="el-GR" sz="2800" dirty="0"/>
          </a:p>
          <a:p>
            <a:pPr algn="l"/>
            <a:endParaRPr lang="en-US" sz="1050" dirty="0"/>
          </a:p>
          <a:p>
            <a:pPr algn="l"/>
            <a:r>
              <a:rPr lang="el-GR" sz="2800" dirty="0" err="1" smtClean="0"/>
              <a:t>Τόκη</a:t>
            </a:r>
            <a:r>
              <a:rPr lang="en-US" sz="2800" dirty="0" smtClean="0"/>
              <a:t> </a:t>
            </a:r>
            <a:r>
              <a:rPr lang="el-GR" sz="2800" dirty="0" smtClean="0"/>
              <a:t>Ευγενία</a:t>
            </a:r>
            <a:r>
              <a:rPr lang="en-US" sz="2800" dirty="0" smtClean="0"/>
              <a:t> </a:t>
            </a:r>
          </a:p>
          <a:p>
            <a:pPr algn="l">
              <a:lnSpc>
                <a:spcPts val="2600"/>
              </a:lnSpc>
            </a:pPr>
            <a:r>
              <a:rPr lang="el-GR" sz="2800" dirty="0" smtClean="0">
                <a:solidFill>
                  <a:schemeClr val="tx2">
                    <a:lumMod val="50000"/>
                  </a:schemeClr>
                </a:solidFill>
              </a:rPr>
              <a:t>Επίκουρος Καθηγήτρια</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41967527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Διαδικασία μετατροπής ενός </a:t>
            </a:r>
            <a:r>
              <a:rPr lang="el-GR" dirty="0" smtClean="0"/>
              <a:t/>
            </a:r>
            <a:br>
              <a:rPr lang="el-GR" dirty="0" smtClean="0"/>
            </a:br>
            <a:r>
              <a:rPr lang="el-GR" dirty="0" smtClean="0"/>
              <a:t>πίνακα </a:t>
            </a:r>
            <a:r>
              <a:rPr lang="el-GR" dirty="0"/>
              <a:t>σε 2NF</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20</a:t>
            </a:fld>
            <a:endParaRPr lang="el-GR" dirty="0"/>
          </a:p>
        </p:txBody>
      </p:sp>
      <p:sp>
        <p:nvSpPr>
          <p:cNvPr id="9" name="3 - Θέση περιεχομένου"/>
          <p:cNvSpPr txBox="1">
            <a:spLocks/>
          </p:cNvSpPr>
          <p:nvPr/>
        </p:nvSpPr>
        <p:spPr>
          <a:xfrm>
            <a:off x="683568" y="1561356"/>
            <a:ext cx="3419856" cy="3923880"/>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Αναγνώριση στηλών από τις οποίες εξαρτώνται άλλες στήλες.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Δημιουργία ενός νέου πίνακα για κάθε στήλη Χ από την οποία εξαρτώνται άλλες στήλες, ο οποίος να περιέχει και τα εξαρτώμενα πεδία τα οποία αφαιρούνται από τον αρχικό πίνακα. Πρωτεύον κλειδί του νέου πίνακα είναι η στήλη Χ.</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Στον αρχικό πίνακα διατηρείται η στήλη Χ που πλέον έχει το ρόλο του ξένου κλειδιού.</a:t>
            </a: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p:txBody>
      </p:sp>
      <p:pic>
        <p:nvPicPr>
          <p:cNvPr id="10" name="Picture 6"/>
          <p:cNvPicPr>
            <a:picLocks noChangeAspect="1" noChangeArrowheads="1"/>
          </p:cNvPicPr>
          <p:nvPr/>
        </p:nvPicPr>
        <p:blipFill>
          <a:blip r:embed="rId3" cstate="print"/>
          <a:srcRect/>
          <a:stretch>
            <a:fillRect/>
          </a:stretch>
        </p:blipFill>
        <p:spPr>
          <a:xfrm>
            <a:off x="4429176" y="1452788"/>
            <a:ext cx="3528392" cy="1991120"/>
          </a:xfrm>
          <a:prstGeom prst="rect">
            <a:avLst/>
          </a:prstGeom>
          <a:noFill/>
          <a:ln/>
        </p:spPr>
      </p:pic>
      <p:sp>
        <p:nvSpPr>
          <p:cNvPr id="11" name="6 - TextBox"/>
          <p:cNvSpPr txBox="1"/>
          <p:nvPr/>
        </p:nvSpPr>
        <p:spPr>
          <a:xfrm>
            <a:off x="4213152" y="3324996"/>
            <a:ext cx="4104456" cy="2554545"/>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l-GR" sz="1600" b="0" i="0" u="none" strike="noStrike" kern="0" cap="none" spc="0" normalizeH="0" baseline="0" noProof="0" dirty="0" smtClean="0">
                <a:ln>
                  <a:noFill/>
                </a:ln>
                <a:solidFill>
                  <a:prstClr val="black"/>
                </a:solidFill>
                <a:effectLst/>
                <a:uLnTx/>
                <a:uFillTx/>
              </a:rPr>
              <a:t>Τα πεδία </a:t>
            </a:r>
            <a:r>
              <a:rPr kumimoji="0" lang="en-US" sz="1600" b="0" i="0" u="none" strike="noStrike" kern="0" cap="none" spc="0" normalizeH="0" baseline="0" noProof="0" dirty="0" smtClean="0">
                <a:ln>
                  <a:noFill/>
                </a:ln>
                <a:solidFill>
                  <a:prstClr val="black"/>
                </a:solidFill>
                <a:effectLst/>
                <a:uLnTx/>
                <a:uFillTx/>
              </a:rPr>
              <a:t>status </a:t>
            </a:r>
            <a:r>
              <a:rPr kumimoji="0" lang="el-GR" sz="1600" b="0" i="0" u="none" strike="noStrike" kern="0" cap="none" spc="0" normalizeH="0" baseline="0" noProof="0" dirty="0" smtClean="0">
                <a:ln>
                  <a:noFill/>
                </a:ln>
                <a:solidFill>
                  <a:prstClr val="black"/>
                </a:solidFill>
                <a:effectLst/>
                <a:uLnTx/>
                <a:uFillTx/>
              </a:rPr>
              <a:t>και </a:t>
            </a:r>
            <a:r>
              <a:rPr kumimoji="0" lang="en-US" sz="1600" b="0" i="0" u="none" strike="noStrike" kern="0" cap="none" spc="0" normalizeH="0" baseline="0" noProof="0" dirty="0" smtClean="0">
                <a:ln>
                  <a:noFill/>
                </a:ln>
                <a:solidFill>
                  <a:prstClr val="black"/>
                </a:solidFill>
                <a:effectLst/>
                <a:uLnTx/>
                <a:uFillTx/>
              </a:rPr>
              <a:t>city </a:t>
            </a:r>
            <a:r>
              <a:rPr kumimoji="0" lang="el-GR" sz="1600" b="0" i="0" u="none" strike="noStrike" kern="0" cap="none" spc="0" normalizeH="0" baseline="0" noProof="0" dirty="0" smtClean="0">
                <a:ln>
                  <a:noFill/>
                </a:ln>
                <a:solidFill>
                  <a:prstClr val="black"/>
                </a:solidFill>
                <a:effectLst/>
                <a:uLnTx/>
                <a:uFillTx/>
              </a:rPr>
              <a:t>εξαρτώνται από το</a:t>
            </a:r>
            <a:r>
              <a:rPr kumimoji="0" lang="en-US" sz="1600" b="0" i="0" u="none" strike="noStrike" kern="0" cap="none" spc="0" normalizeH="0" baseline="0" noProof="0" dirty="0" smtClean="0">
                <a:ln>
                  <a:noFill/>
                </a:ln>
                <a:solidFill>
                  <a:prstClr val="black"/>
                </a:solidFill>
                <a:effectLst/>
                <a:uLnTx/>
                <a:uFillTx/>
              </a:rPr>
              <a:t> </a:t>
            </a:r>
            <a:r>
              <a:rPr kumimoji="0" lang="el-GR" sz="1600" b="0" i="0" u="none" strike="noStrike" kern="0" cap="none" spc="0" normalizeH="0" baseline="0" noProof="0" dirty="0" smtClean="0">
                <a:ln>
                  <a:noFill/>
                </a:ln>
                <a:solidFill>
                  <a:prstClr val="black"/>
                </a:solidFill>
                <a:effectLst/>
                <a:uLnTx/>
                <a:uFillTx/>
              </a:rPr>
              <a:t>πεδίο </a:t>
            </a:r>
            <a:r>
              <a:rPr kumimoji="0" lang="en-US" sz="1600" b="0" i="0" u="none" strike="noStrike" kern="0" cap="none" spc="0" normalizeH="0" baseline="0" noProof="0" dirty="0" smtClean="0">
                <a:ln>
                  <a:noFill/>
                </a:ln>
                <a:solidFill>
                  <a:prstClr val="black"/>
                </a:solidFill>
                <a:effectLst/>
                <a:uLnTx/>
                <a:uFillTx/>
              </a:rPr>
              <a:t>s# </a:t>
            </a:r>
            <a:r>
              <a:rPr kumimoji="0" lang="el-GR" sz="1600" b="0" i="0" u="none" strike="noStrike" kern="0" cap="none" spc="0" normalizeH="0" baseline="0" noProof="0" dirty="0" smtClean="0">
                <a:ln>
                  <a:noFill/>
                </a:ln>
                <a:solidFill>
                  <a:prstClr val="black"/>
                </a:solidFill>
                <a:effectLst/>
                <a:uLnTx/>
                <a:uFillTx/>
              </a:rPr>
              <a:t>δηλαδή η τιμή τους προσδιορίζεται από αυτό το πεδίο και το πεδίο </a:t>
            </a:r>
            <a:r>
              <a:rPr kumimoji="0" lang="en-US" sz="1600" b="0" i="0" u="none" strike="noStrike" kern="0" cap="none" spc="0" normalizeH="0" baseline="0" noProof="0" dirty="0" smtClean="0">
                <a:ln>
                  <a:noFill/>
                </a:ln>
                <a:solidFill>
                  <a:prstClr val="black"/>
                </a:solidFill>
                <a:effectLst/>
                <a:uLnTx/>
                <a:uFillTx/>
              </a:rPr>
              <a:t>s# </a:t>
            </a:r>
            <a:r>
              <a:rPr kumimoji="0" lang="el-GR" sz="1600" b="0" i="0" u="none" strike="noStrike" kern="0" cap="none" spc="0" normalizeH="0" baseline="0" noProof="0" dirty="0" smtClean="0">
                <a:ln>
                  <a:noFill/>
                </a:ln>
                <a:solidFill>
                  <a:prstClr val="black"/>
                </a:solidFill>
                <a:effectLst/>
                <a:uLnTx/>
                <a:uFillTx/>
              </a:rPr>
              <a:t>δεν είναι πρωτεύον κλειδί</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l-GR" sz="1600" b="0" i="0" u="none" strike="noStrike" kern="0" cap="none" spc="0" normalizeH="0" baseline="0" noProof="0" dirty="0" smtClean="0">
                <a:ln>
                  <a:noFill/>
                </a:ln>
                <a:solidFill>
                  <a:prstClr val="black"/>
                </a:solidFill>
                <a:effectLst/>
                <a:uLnTx/>
                <a:uFillTx/>
              </a:rPr>
              <a:t>Άρα δημιουργείται νέος πίνακας με πρωτεύον κλειδί το </a:t>
            </a:r>
            <a:r>
              <a:rPr kumimoji="0" lang="en-US" sz="1600" b="0" i="0" u="none" strike="noStrike" kern="0" cap="none" spc="0" normalizeH="0" baseline="0" noProof="0" dirty="0" smtClean="0">
                <a:ln>
                  <a:noFill/>
                </a:ln>
                <a:solidFill>
                  <a:prstClr val="black"/>
                </a:solidFill>
                <a:effectLst/>
                <a:uLnTx/>
                <a:uFillTx/>
              </a:rPr>
              <a:t>s# </a:t>
            </a:r>
            <a:r>
              <a:rPr kumimoji="0" lang="el-GR" sz="1600" b="0" i="0" u="none" strike="noStrike" kern="0" cap="none" spc="0" normalizeH="0" baseline="0" noProof="0" dirty="0" smtClean="0">
                <a:ln>
                  <a:noFill/>
                </a:ln>
                <a:solidFill>
                  <a:prstClr val="black"/>
                </a:solidFill>
                <a:effectLst/>
                <a:uLnTx/>
                <a:uFillTx/>
              </a:rPr>
              <a:t>και πεδία το </a:t>
            </a:r>
            <a:r>
              <a:rPr kumimoji="0" lang="en-US" sz="1600" b="0" i="0" u="none" strike="noStrike" kern="0" cap="none" spc="0" normalizeH="0" baseline="0" noProof="0" dirty="0" smtClean="0">
                <a:ln>
                  <a:noFill/>
                </a:ln>
                <a:solidFill>
                  <a:prstClr val="black"/>
                </a:solidFill>
                <a:effectLst/>
                <a:uLnTx/>
                <a:uFillTx/>
              </a:rPr>
              <a:t>status </a:t>
            </a:r>
            <a:r>
              <a:rPr kumimoji="0" lang="el-GR" sz="1600" b="0" i="0" u="none" strike="noStrike" kern="0" cap="none" spc="0" normalizeH="0" baseline="0" noProof="0" dirty="0" smtClean="0">
                <a:ln>
                  <a:noFill/>
                </a:ln>
                <a:solidFill>
                  <a:prstClr val="black"/>
                </a:solidFill>
                <a:effectLst/>
                <a:uLnTx/>
                <a:uFillTx/>
              </a:rPr>
              <a:t>και </a:t>
            </a:r>
            <a:r>
              <a:rPr kumimoji="0" lang="en-US" sz="1600" b="0" i="0" u="none" strike="noStrike" kern="0" cap="none" spc="0" normalizeH="0" baseline="0" noProof="0" dirty="0" smtClean="0">
                <a:ln>
                  <a:noFill/>
                </a:ln>
                <a:solidFill>
                  <a:prstClr val="black"/>
                </a:solidFill>
                <a:effectLst/>
                <a:uLnTx/>
                <a:uFillTx/>
              </a:rPr>
              <a:t>city.</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n-US" sz="1600" b="0" i="0" u="none" strike="noStrike" kern="0" cap="none" spc="0" normalizeH="0" baseline="0" noProof="0" dirty="0" smtClean="0">
                <a:ln>
                  <a:noFill/>
                </a:ln>
                <a:solidFill>
                  <a:prstClr val="black"/>
                </a:solidFill>
                <a:effectLst/>
                <a:uLnTx/>
                <a:uFillTx/>
              </a:rPr>
              <a:t>To s# </a:t>
            </a:r>
            <a:r>
              <a:rPr kumimoji="0" lang="el-GR" sz="1600" b="0" i="0" u="none" strike="noStrike" kern="0" cap="none" spc="0" normalizeH="0" baseline="0" noProof="0" dirty="0" smtClean="0">
                <a:ln>
                  <a:noFill/>
                </a:ln>
                <a:solidFill>
                  <a:prstClr val="black"/>
                </a:solidFill>
                <a:effectLst/>
                <a:uLnTx/>
                <a:uFillTx/>
              </a:rPr>
              <a:t>είναι ξένο κλειδί στον πίνακα </a:t>
            </a:r>
            <a:r>
              <a:rPr kumimoji="0" lang="en-US" sz="1600" b="0" i="0" u="none" strike="noStrike" kern="0" cap="none" spc="0" normalizeH="0" baseline="0" noProof="0" dirty="0" smtClean="0">
                <a:ln>
                  <a:noFill/>
                </a:ln>
                <a:solidFill>
                  <a:prstClr val="black"/>
                </a:solidFill>
                <a:effectLst/>
                <a:uLnTx/>
                <a:uFillTx/>
              </a:rPr>
              <a:t>PARTS</a:t>
            </a:r>
            <a:endParaRPr kumimoji="0" lang="el-GR" sz="16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742302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Προβλήματα που εξακολουθούν </a:t>
            </a:r>
            <a:r>
              <a:rPr lang="el-GR" dirty="0" smtClean="0"/>
              <a:t/>
            </a:r>
            <a:br>
              <a:rPr lang="el-GR" dirty="0" smtClean="0"/>
            </a:br>
            <a:r>
              <a:rPr lang="el-GR" dirty="0" smtClean="0"/>
              <a:t>να </a:t>
            </a:r>
            <a:r>
              <a:rPr lang="el-GR" dirty="0"/>
              <a:t>υπάρχουν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21</a:t>
            </a:fld>
            <a:endParaRPr lang="el-GR" dirty="0"/>
          </a:p>
        </p:txBody>
      </p:sp>
      <p:sp>
        <p:nvSpPr>
          <p:cNvPr id="9" name="3 - Θέση περιεχομένου"/>
          <p:cNvSpPr txBox="1">
            <a:spLocks/>
          </p:cNvSpPr>
          <p:nvPr/>
        </p:nvSpPr>
        <p:spPr>
          <a:xfrm>
            <a:off x="827584" y="1514382"/>
            <a:ext cx="3419856" cy="349300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smtClean="0">
                <a:ln>
                  <a:noFill/>
                </a:ln>
                <a:solidFill>
                  <a:srgbClr val="3E3D2D"/>
                </a:solidFill>
                <a:effectLst/>
                <a:uLnTx/>
                <a:uFillTx/>
                <a:latin typeface="Calibri"/>
                <a:ea typeface="+mn-ea"/>
                <a:cs typeface="+mn-cs"/>
              </a:rPr>
              <a:t>INSERT</a:t>
            </a:r>
            <a:r>
              <a:rPr kumimoji="0" lang="el-GR" sz="2400" b="0" i="0" u="none" strike="noStrike" kern="1200" cap="none" spc="0" normalizeH="0" baseline="0" noProof="0" smtClean="0">
                <a:ln>
                  <a:noFill/>
                </a:ln>
                <a:solidFill>
                  <a:srgbClr val="3E3D2D"/>
                </a:solidFill>
                <a:effectLst/>
                <a:uLnTx/>
                <a:uFillTx/>
                <a:latin typeface="Calibri"/>
                <a:ea typeface="+mn-ea"/>
                <a:cs typeface="+mn-cs"/>
              </a:rPr>
              <a:t>. Το γεγονός ότι μια πόλη έχει συγκεκριμένο status (Rome </a:t>
            </a:r>
            <a:r>
              <a:rPr kumimoji="0" lang="el-GR" sz="2400" b="0"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a:t>
            </a:r>
            <a:r>
              <a:rPr kumimoji="0" lang="el-GR" sz="2400" b="0" i="0" u="none" strike="noStrike" kern="1200" cap="none" spc="0" normalizeH="0" baseline="0" noProof="0" smtClean="0">
                <a:ln>
                  <a:noFill/>
                </a:ln>
                <a:solidFill>
                  <a:srgbClr val="3E3D2D"/>
                </a:solidFill>
                <a:effectLst/>
                <a:uLnTx/>
                <a:uFillTx/>
                <a:latin typeface="Calibri"/>
                <a:ea typeface="+mn-ea"/>
                <a:cs typeface="+mn-cs"/>
              </a:rPr>
              <a:t>50) δεν μπορεί να εισαχθεί μέχρι να βρεθεί προμηθευτής για την πόλη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1" i="0" u="none" strike="noStrike" kern="1200" cap="none" spc="0" normalizeH="0" baseline="0" noProof="0" smtClean="0">
                <a:ln>
                  <a:noFill/>
                </a:ln>
                <a:solidFill>
                  <a:srgbClr val="3E3D2D"/>
                </a:solidFill>
                <a:effectLst/>
                <a:uLnTx/>
                <a:uFillTx/>
                <a:latin typeface="Calibri"/>
                <a:ea typeface="+mn-ea"/>
                <a:cs typeface="+mn-cs"/>
              </a:rPr>
              <a:t>DELETE</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Η διαγραφή οποιασδήποτε εγγραφής στον πίνακα SECOND καταστρέφει την πληροφορία για το status της πόλης καθώς και την συσχέτιση ανάμεσα στον προμηθευτή και στην πόλη</a:t>
            </a:r>
            <a:endParaRPr kumimoji="0" lang="el-GR" sz="2400" b="0" i="0" u="none" strike="noStrike" kern="1200" cap="none" spc="0" normalizeH="0" baseline="0" noProof="0" dirty="0" smtClean="0">
              <a:ln>
                <a:noFill/>
              </a:ln>
              <a:solidFill>
                <a:srgbClr val="3E3D2D"/>
              </a:solidFill>
              <a:effectLst/>
              <a:uLnTx/>
              <a:uFillTx/>
              <a:latin typeface="Calibri"/>
              <a:ea typeface="+mn-ea"/>
              <a:cs typeface="+mn-cs"/>
            </a:endParaRPr>
          </a:p>
        </p:txBody>
      </p:sp>
      <p:pic>
        <p:nvPicPr>
          <p:cNvPr id="10" name="Picture 6"/>
          <p:cNvPicPr>
            <a:picLocks noChangeAspect="1" noChangeArrowheads="1"/>
          </p:cNvPicPr>
          <p:nvPr/>
        </p:nvPicPr>
        <p:blipFill>
          <a:blip r:embed="rId3" cstate="print"/>
          <a:srcRect/>
          <a:stretch>
            <a:fillRect/>
          </a:stretch>
        </p:blipFill>
        <p:spPr>
          <a:xfrm>
            <a:off x="4195694" y="1981878"/>
            <a:ext cx="4210889" cy="2376263"/>
          </a:xfrm>
          <a:prstGeom prst="rect">
            <a:avLst/>
          </a:prstGeom>
          <a:noFill/>
          <a:ln/>
        </p:spPr>
      </p:pic>
      <p:sp>
        <p:nvSpPr>
          <p:cNvPr id="11" name="6 - TextBox"/>
          <p:cNvSpPr txBox="1"/>
          <p:nvPr/>
        </p:nvSpPr>
        <p:spPr>
          <a:xfrm>
            <a:off x="5869336" y="1549830"/>
            <a:ext cx="5966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2NF</a:t>
            </a:r>
            <a:endParaRPr kumimoji="0" lang="el-GR" sz="1800" b="1"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356156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Τρίτη κανονική μορφή (3</a:t>
            </a:r>
            <a:r>
              <a:rPr lang="en-US" dirty="0"/>
              <a:t>NF</a:t>
            </a:r>
            <a:r>
              <a:rPr lang="el-GR" dirty="0"/>
              <a:t>)</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22</a:t>
            </a:fld>
            <a:endParaRPr lang="el-GR" dirty="0"/>
          </a:p>
        </p:txBody>
      </p:sp>
      <p:sp>
        <p:nvSpPr>
          <p:cNvPr id="12" name="3 - Θέση περιεχομένου"/>
          <p:cNvSpPr txBox="1">
            <a:spLocks/>
          </p:cNvSpPr>
          <p:nvPr/>
        </p:nvSpPr>
        <p:spPr>
          <a:xfrm>
            <a:off x="827584" y="1345332"/>
            <a:ext cx="3419856" cy="3995888"/>
          </a:xfrm>
          <a:prstGeom prst="rect">
            <a:avLst/>
          </a:prstGeom>
        </p:spPr>
        <p:txBody>
          <a:bodyPr vert="horz" lIns="91440" tIns="45720" rIns="91440" bIns="45720" rtlCol="0">
            <a:normAutofit fontScale="925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Ένας σχεσιακός πίνακας είναι σε 3</a:t>
            </a:r>
            <a:r>
              <a:rPr kumimoji="0" lang="en-US" sz="2400" b="0" i="0" u="none" strike="noStrike" kern="1200" cap="none" spc="0" normalizeH="0" baseline="0" noProof="0" smtClean="0">
                <a:ln>
                  <a:noFill/>
                </a:ln>
                <a:solidFill>
                  <a:srgbClr val="3E3D2D"/>
                </a:solidFill>
                <a:effectLst/>
                <a:uLnTx/>
                <a:uFillTx/>
                <a:latin typeface="Calibri"/>
                <a:ea typeface="+mn-ea"/>
                <a:cs typeface="+mn-cs"/>
              </a:rPr>
              <a:t>NF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αν είναι ήδη σε 2</a:t>
            </a:r>
            <a:r>
              <a:rPr kumimoji="0" lang="en-US" sz="2400" b="0" i="0" u="none" strike="noStrike" kern="1200" cap="none" spc="0" normalizeH="0" baseline="0" noProof="0" smtClean="0">
                <a:ln>
                  <a:noFill/>
                </a:ln>
                <a:solidFill>
                  <a:srgbClr val="3E3D2D"/>
                </a:solidFill>
                <a:effectLst/>
                <a:uLnTx/>
                <a:uFillTx/>
                <a:latin typeface="Calibri"/>
                <a:ea typeface="+mn-ea"/>
                <a:cs typeface="+mn-cs"/>
              </a:rPr>
              <a:t>NF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και κάθε στήλη που δεν είναι κλειδί εξαρτάται μόνο από το πρωτεύον κλειδί.</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Οι συναρτησιακές εξαρτήσεις στον πίνακα </a:t>
            </a:r>
            <a:r>
              <a:rPr kumimoji="0" lang="en-US" sz="2400" b="0" i="0" u="none" strike="noStrike" kern="1200" cap="none" spc="0" normalizeH="0" baseline="0" noProof="0" smtClean="0">
                <a:ln>
                  <a:noFill/>
                </a:ln>
                <a:solidFill>
                  <a:srgbClr val="3E3D2D"/>
                </a:solidFill>
                <a:effectLst/>
                <a:uLnTx/>
                <a:uFillTx/>
                <a:latin typeface="Calibri"/>
                <a:ea typeface="+mn-ea"/>
                <a:cs typeface="+mn-cs"/>
              </a:rPr>
              <a:t>SECOND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είναι:</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1600" b="0" i="0" u="none" strike="noStrike" kern="1200" cap="none" spc="0" normalizeH="0" baseline="0" noProof="0" smtClean="0">
                <a:ln>
                  <a:noFill/>
                </a:ln>
                <a:solidFill>
                  <a:srgbClr val="3E3D2D"/>
                </a:solidFill>
                <a:effectLst/>
                <a:uLnTx/>
                <a:uFillTx/>
                <a:latin typeface="Calibri"/>
                <a:ea typeface="+mn-ea"/>
                <a:cs typeface="+mn-cs"/>
              </a:rPr>
              <a:t>SECOND.s#</a:t>
            </a:r>
            <a:r>
              <a:rPr kumimoji="0" lang="en-US" sz="1600" b="0"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a:t>
            </a:r>
            <a:r>
              <a:rPr kumimoji="0" lang="en-US" sz="1600" b="0" i="0" u="none" strike="noStrike" kern="1200" cap="none" spc="0" normalizeH="0" baseline="0" noProof="0" smtClean="0">
                <a:ln>
                  <a:noFill/>
                </a:ln>
                <a:solidFill>
                  <a:srgbClr val="3E3D2D"/>
                </a:solidFill>
                <a:effectLst/>
                <a:uLnTx/>
                <a:uFillTx/>
                <a:latin typeface="Calibri"/>
                <a:ea typeface="+mn-ea"/>
                <a:cs typeface="+mn-cs"/>
              </a:rPr>
              <a:t>SECOND.status</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1600" b="0" i="0" u="none" strike="noStrike" kern="1200" cap="none" spc="0" normalizeH="0" baseline="0" noProof="0" smtClean="0">
                <a:ln>
                  <a:noFill/>
                </a:ln>
                <a:solidFill>
                  <a:srgbClr val="3E3D2D"/>
                </a:solidFill>
                <a:effectLst/>
                <a:uLnTx/>
                <a:uFillTx/>
                <a:latin typeface="Calibri"/>
                <a:ea typeface="+mn-ea"/>
                <a:cs typeface="+mn-cs"/>
              </a:rPr>
              <a:t>SECOND.s#</a:t>
            </a:r>
            <a:r>
              <a:rPr kumimoji="0" lang="en-US" sz="1600" b="0"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a:t>
            </a:r>
            <a:r>
              <a:rPr kumimoji="0" lang="en-US" sz="1600" b="0" i="0" u="none" strike="noStrike" kern="1200" cap="none" spc="0" normalizeH="0" baseline="0" noProof="0" smtClean="0">
                <a:ln>
                  <a:noFill/>
                </a:ln>
                <a:solidFill>
                  <a:srgbClr val="3E3D2D"/>
                </a:solidFill>
                <a:effectLst/>
                <a:uLnTx/>
                <a:uFillTx/>
                <a:latin typeface="Calibri"/>
                <a:ea typeface="+mn-ea"/>
                <a:cs typeface="+mn-cs"/>
              </a:rPr>
              <a:t>SECOND.city</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1600" b="1" i="0" u="none" strike="noStrike" kern="1200" cap="none" spc="0" normalizeH="0" baseline="0" noProof="0" smtClean="0">
                <a:ln>
                  <a:noFill/>
                </a:ln>
                <a:solidFill>
                  <a:srgbClr val="3E3D2D"/>
                </a:solidFill>
                <a:effectLst/>
                <a:uLnTx/>
                <a:uFillTx/>
                <a:latin typeface="Calibri"/>
                <a:ea typeface="+mn-ea"/>
                <a:cs typeface="+mn-cs"/>
              </a:rPr>
              <a:t>SECOND.city</a:t>
            </a:r>
            <a:r>
              <a:rPr kumimoji="0" lang="en-US" sz="1600" b="1" i="0" u="none" strike="noStrike" kern="1200" cap="none" spc="0" normalizeH="0" baseline="0" noProof="0" smtClean="0">
                <a:ln>
                  <a:noFill/>
                </a:ln>
                <a:solidFill>
                  <a:srgbClr val="3E3D2D"/>
                </a:solidFill>
                <a:effectLst/>
                <a:uLnTx/>
                <a:uFillTx/>
                <a:latin typeface="Calibri"/>
                <a:ea typeface="+mn-ea"/>
                <a:cs typeface="+mn-cs"/>
                <a:sym typeface="Wingdings" pitchFamily="2" charset="2"/>
              </a:rPr>
              <a:t></a:t>
            </a:r>
            <a:r>
              <a:rPr kumimoji="0" lang="en-US" sz="1600" b="1" i="0" u="none" strike="noStrike" kern="1200" cap="none" spc="0" normalizeH="0" baseline="0" noProof="0" smtClean="0">
                <a:ln>
                  <a:noFill/>
                </a:ln>
                <a:solidFill>
                  <a:srgbClr val="3E3D2D"/>
                </a:solidFill>
                <a:effectLst/>
                <a:uLnTx/>
                <a:uFillTx/>
                <a:latin typeface="Calibri"/>
                <a:ea typeface="+mn-ea"/>
                <a:cs typeface="+mn-cs"/>
              </a:rPr>
              <a:t>SECOND.status</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3" name="Picture 6"/>
          <p:cNvPicPr>
            <a:picLocks noChangeAspect="1" noChangeArrowheads="1"/>
          </p:cNvPicPr>
          <p:nvPr/>
        </p:nvPicPr>
        <p:blipFill>
          <a:blip r:embed="rId3" cstate="print"/>
          <a:srcRect/>
          <a:stretch>
            <a:fillRect/>
          </a:stretch>
        </p:blipFill>
        <p:spPr>
          <a:xfrm>
            <a:off x="4501184" y="1596804"/>
            <a:ext cx="3419475" cy="1929657"/>
          </a:xfrm>
          <a:prstGeom prst="rect">
            <a:avLst/>
          </a:prstGeom>
          <a:noFill/>
          <a:ln/>
        </p:spPr>
      </p:pic>
      <p:sp>
        <p:nvSpPr>
          <p:cNvPr id="14" name="6 - TextBox"/>
          <p:cNvSpPr txBox="1"/>
          <p:nvPr/>
        </p:nvSpPr>
        <p:spPr>
          <a:xfrm>
            <a:off x="5869336" y="1236764"/>
            <a:ext cx="5966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2NF</a:t>
            </a:r>
            <a:endParaRPr kumimoji="0" lang="el-GR" sz="1800" b="1" i="0" u="none" strike="noStrike" kern="0" cap="none" spc="0" normalizeH="0" baseline="0" noProof="0" dirty="0" smtClean="0">
              <a:ln>
                <a:noFill/>
              </a:ln>
              <a:solidFill>
                <a:prstClr val="black"/>
              </a:solidFill>
              <a:effectLst/>
              <a:uLnTx/>
              <a:uFillTx/>
            </a:endParaRPr>
          </a:p>
        </p:txBody>
      </p:sp>
      <p:pic>
        <p:nvPicPr>
          <p:cNvPr id="15" name="Picture 5"/>
          <p:cNvPicPr>
            <a:picLocks noChangeAspect="1" noChangeArrowheads="1"/>
          </p:cNvPicPr>
          <p:nvPr/>
        </p:nvPicPr>
        <p:blipFill>
          <a:blip r:embed="rId4" cstate="print"/>
          <a:srcRect/>
          <a:stretch>
            <a:fillRect/>
          </a:stretch>
        </p:blipFill>
        <p:spPr>
          <a:xfrm>
            <a:off x="4501184" y="4045076"/>
            <a:ext cx="3384376" cy="1408841"/>
          </a:xfrm>
          <a:prstGeom prst="rect">
            <a:avLst/>
          </a:prstGeom>
        </p:spPr>
      </p:pic>
      <p:sp>
        <p:nvSpPr>
          <p:cNvPr id="16" name="8 - TextBox"/>
          <p:cNvSpPr txBox="1"/>
          <p:nvPr/>
        </p:nvSpPr>
        <p:spPr>
          <a:xfrm>
            <a:off x="5941344" y="3685036"/>
            <a:ext cx="596638"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prstClr val="black"/>
                </a:solidFill>
                <a:effectLst/>
                <a:uLnTx/>
                <a:uFillTx/>
              </a:rPr>
              <a:t>3NF</a:t>
            </a:r>
            <a:endParaRPr kumimoji="0" lang="el-GR" sz="1800" b="1" i="0" u="none" strike="noStrike" kern="0" cap="none" spc="0" normalizeH="0" baseline="0" noProof="0" dirty="0" smtClean="0">
              <a:ln>
                <a:noFill/>
              </a:ln>
              <a:solidFill>
                <a:prstClr val="black"/>
              </a:solidFill>
              <a:effectLst/>
              <a:uLnTx/>
              <a:uFillTx/>
            </a:endParaRPr>
          </a:p>
        </p:txBody>
      </p:sp>
      <p:sp>
        <p:nvSpPr>
          <p:cNvPr id="17" name="9 - Δεξιό βέλος"/>
          <p:cNvSpPr/>
          <p:nvPr/>
        </p:nvSpPr>
        <p:spPr>
          <a:xfrm rot="4403036">
            <a:off x="4943660" y="2956991"/>
            <a:ext cx="1357363" cy="432048"/>
          </a:xfrm>
          <a:prstGeom prst="rightArrow">
            <a:avLst/>
          </a:prstGeom>
          <a:solidFill>
            <a:srgbClr val="94C600"/>
          </a:solidFill>
          <a:ln w="15875" cap="flat" cmpd="sng" algn="ctr">
            <a:solidFill>
              <a:srgbClr val="94C6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smtClean="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052367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rmAutofit fontScale="90000"/>
          </a:bodyPr>
          <a:lstStyle/>
          <a:p>
            <a:r>
              <a:rPr lang="el-GR" dirty="0"/>
              <a:t>Διαδικασία μετατροπής πίνακα σε </a:t>
            </a:r>
            <a:r>
              <a:rPr lang="en-US" dirty="0"/>
              <a:t>3NF</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23</a:t>
            </a:fld>
            <a:endParaRPr lang="el-GR" dirty="0"/>
          </a:p>
        </p:txBody>
      </p:sp>
      <p:sp>
        <p:nvSpPr>
          <p:cNvPr id="9" name="3 - Θέση περιεχομένου"/>
          <p:cNvSpPr txBox="1">
            <a:spLocks/>
          </p:cNvSpPr>
          <p:nvPr/>
        </p:nvSpPr>
        <p:spPr>
          <a:xfrm>
            <a:off x="467544" y="1203180"/>
            <a:ext cx="3419856" cy="3493008"/>
          </a:xfrm>
          <a:prstGeom prst="rect">
            <a:avLst/>
          </a:prstGeom>
        </p:spPr>
        <p:txBody>
          <a:bodyPr vert="horz" lIns="91440" tIns="45720" rIns="91440" bIns="45720" rtlCol="0">
            <a:normAutofit fontScale="775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Αναγνώριση κάθε στήλης Χ που </a:t>
            </a:r>
            <a:r>
              <a:rPr kumimoji="0" lang="el-GR" sz="2400" b="1" i="0" u="sng" strike="noStrike" kern="1200" cap="none" spc="0" normalizeH="0" baseline="0" noProof="0" smtClean="0">
                <a:ln>
                  <a:noFill/>
                </a:ln>
                <a:solidFill>
                  <a:srgbClr val="3E3D2D"/>
                </a:solidFill>
                <a:effectLst/>
                <a:uLnTx/>
                <a:uFillTx/>
                <a:latin typeface="Calibri"/>
                <a:ea typeface="+mn-ea"/>
                <a:cs typeface="+mn-cs"/>
              </a:rPr>
              <a:t>δεν</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ανήκει στο κλειδί και των στηλών που εξαρτώνται από αυτή.</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Δημιουργία ενός νέου πίνακα για κάθε στήλη Χ σε συνδυασμό με τα πεδία που εξαρτώνται από αυτή τα οποία αφαιρούνται από τον αρχικό πίνακα. Η στήλη Χ γίνεται το πρωτεύον κλειδί του νέου πίνακα και ξένο κλειδί για τον αρχικό πίνακα.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0" name="Picture 5"/>
          <p:cNvPicPr>
            <a:picLocks noChangeAspect="1" noChangeArrowheads="1"/>
          </p:cNvPicPr>
          <p:nvPr/>
        </p:nvPicPr>
        <p:blipFill>
          <a:blip r:embed="rId3" cstate="print"/>
          <a:srcRect/>
          <a:stretch>
            <a:fillRect/>
          </a:stretch>
        </p:blipFill>
        <p:spPr>
          <a:xfrm>
            <a:off x="4069136" y="1238628"/>
            <a:ext cx="3805574" cy="1584176"/>
          </a:xfrm>
          <a:prstGeom prst="rect">
            <a:avLst/>
          </a:prstGeom>
        </p:spPr>
      </p:pic>
      <p:sp>
        <p:nvSpPr>
          <p:cNvPr id="11" name="6 - TextBox"/>
          <p:cNvSpPr txBox="1"/>
          <p:nvPr/>
        </p:nvSpPr>
        <p:spPr>
          <a:xfrm>
            <a:off x="3997128" y="2966820"/>
            <a:ext cx="4032448" cy="2308324"/>
          </a:xfrm>
          <a:prstGeom prst="rect">
            <a:avLst/>
          </a:prstGeom>
          <a:noFill/>
        </p:spPr>
        <p:txBody>
          <a:bodyPr wrap="square" rtlCol="0">
            <a:spAutoFit/>
          </a:bodyPr>
          <a:lstStyle/>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l-GR" sz="1600" b="0" i="0" u="none" strike="noStrike" kern="0" cap="none" spc="0" normalizeH="0" baseline="0" noProof="0" dirty="0" smtClean="0">
                <a:ln>
                  <a:noFill/>
                </a:ln>
                <a:solidFill>
                  <a:prstClr val="black"/>
                </a:solidFill>
                <a:effectLst/>
                <a:uLnTx/>
                <a:uFillTx/>
              </a:rPr>
              <a:t>Το πεδίο </a:t>
            </a:r>
            <a:r>
              <a:rPr kumimoji="0" lang="en-US" sz="1600" b="0" i="0" u="none" strike="noStrike" kern="0" cap="none" spc="0" normalizeH="0" baseline="0" noProof="0" dirty="0" smtClean="0">
                <a:ln>
                  <a:noFill/>
                </a:ln>
                <a:solidFill>
                  <a:prstClr val="black"/>
                </a:solidFill>
                <a:effectLst/>
                <a:uLnTx/>
                <a:uFillTx/>
              </a:rPr>
              <a:t>city </a:t>
            </a:r>
            <a:r>
              <a:rPr kumimoji="0" lang="el-GR" sz="1600" b="0" i="0" u="none" strike="noStrike" kern="0" cap="none" spc="0" normalizeH="0" baseline="0" noProof="0" dirty="0" smtClean="0">
                <a:ln>
                  <a:noFill/>
                </a:ln>
                <a:solidFill>
                  <a:prstClr val="black"/>
                </a:solidFill>
                <a:effectLst/>
                <a:uLnTx/>
                <a:uFillTx/>
              </a:rPr>
              <a:t>δεν ανήκει στο κλειδί του πίνακα </a:t>
            </a:r>
            <a:r>
              <a:rPr kumimoji="0" lang="en-US" sz="1600" b="0" i="0" u="none" strike="noStrike" kern="0" cap="none" spc="0" normalizeH="0" baseline="0" noProof="0" dirty="0" smtClean="0">
                <a:ln>
                  <a:noFill/>
                </a:ln>
                <a:solidFill>
                  <a:prstClr val="black"/>
                </a:solidFill>
                <a:effectLst/>
                <a:uLnTx/>
                <a:uFillTx/>
              </a:rPr>
              <a:t>SECOND </a:t>
            </a:r>
            <a:r>
              <a:rPr kumimoji="0" lang="el-GR" sz="1600" b="0" i="0" u="none" strike="noStrike" kern="0" cap="none" spc="0" normalizeH="0" baseline="0" noProof="0" dirty="0" smtClean="0">
                <a:ln>
                  <a:noFill/>
                </a:ln>
                <a:solidFill>
                  <a:prstClr val="black"/>
                </a:solidFill>
                <a:effectLst/>
                <a:uLnTx/>
                <a:uFillTx/>
              </a:rPr>
              <a:t>και από αυτό εξαρτάται το πεδίο </a:t>
            </a:r>
            <a:r>
              <a:rPr kumimoji="0" lang="en-US" sz="1600" b="0" i="0" u="none" strike="noStrike" kern="0" cap="none" spc="0" normalizeH="0" baseline="0" noProof="0" dirty="0" smtClean="0">
                <a:ln>
                  <a:noFill/>
                </a:ln>
                <a:solidFill>
                  <a:prstClr val="black"/>
                </a:solidFill>
                <a:effectLst/>
                <a:uLnTx/>
                <a:uFillTx/>
              </a:rPr>
              <a:t>status</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l-GR" sz="1600" b="0" i="0" u="none" strike="noStrike" kern="0" cap="none" spc="0" normalizeH="0" baseline="0" noProof="0" dirty="0" smtClean="0">
                <a:ln>
                  <a:noFill/>
                </a:ln>
                <a:solidFill>
                  <a:prstClr val="black"/>
                </a:solidFill>
                <a:effectLst/>
                <a:uLnTx/>
                <a:uFillTx/>
              </a:rPr>
              <a:t>Αφαιρείται το πεδίο </a:t>
            </a:r>
            <a:r>
              <a:rPr kumimoji="0" lang="en-US" sz="1600" b="0" i="0" u="none" strike="noStrike" kern="0" cap="none" spc="0" normalizeH="0" baseline="0" noProof="0" dirty="0" smtClean="0">
                <a:ln>
                  <a:noFill/>
                </a:ln>
                <a:solidFill>
                  <a:prstClr val="black"/>
                </a:solidFill>
                <a:effectLst/>
                <a:uLnTx/>
                <a:uFillTx/>
              </a:rPr>
              <a:t>status </a:t>
            </a:r>
            <a:r>
              <a:rPr kumimoji="0" lang="el-GR" sz="1600" b="0" i="0" u="none" strike="noStrike" kern="0" cap="none" spc="0" normalizeH="0" baseline="0" noProof="0" dirty="0" smtClean="0">
                <a:ln>
                  <a:noFill/>
                </a:ln>
                <a:solidFill>
                  <a:prstClr val="black"/>
                </a:solidFill>
                <a:effectLst/>
                <a:uLnTx/>
                <a:uFillTx/>
              </a:rPr>
              <a:t>από τον πίνακα </a:t>
            </a:r>
            <a:r>
              <a:rPr kumimoji="0" lang="en-US" sz="1600" b="0" i="0" u="none" strike="noStrike" kern="0" cap="none" spc="0" normalizeH="0" baseline="0" noProof="0" dirty="0" smtClean="0">
                <a:ln>
                  <a:noFill/>
                </a:ln>
                <a:solidFill>
                  <a:prstClr val="black"/>
                </a:solidFill>
                <a:effectLst/>
                <a:uLnTx/>
                <a:uFillTx/>
              </a:rPr>
              <a:t>SECOND </a:t>
            </a:r>
            <a:r>
              <a:rPr kumimoji="0" lang="el-GR" sz="1600" b="0" i="0" u="none" strike="noStrike" kern="0" cap="none" spc="0" normalizeH="0" baseline="0" noProof="0" dirty="0" smtClean="0">
                <a:ln>
                  <a:noFill/>
                </a:ln>
                <a:solidFill>
                  <a:prstClr val="black"/>
                </a:solidFill>
                <a:effectLst/>
                <a:uLnTx/>
                <a:uFillTx/>
              </a:rPr>
              <a:t>ο οποίος μετονομάζεται σε </a:t>
            </a:r>
            <a:r>
              <a:rPr kumimoji="0" lang="en-US" sz="1600" b="0" i="0" u="none" strike="noStrike" kern="0" cap="none" spc="0" normalizeH="0" baseline="0" noProof="0" dirty="0" smtClean="0">
                <a:ln>
                  <a:noFill/>
                </a:ln>
                <a:solidFill>
                  <a:prstClr val="black"/>
                </a:solidFill>
                <a:effectLst/>
                <a:uLnTx/>
                <a:uFillTx/>
              </a:rPr>
              <a:t>SUPPLIER_CITY </a:t>
            </a:r>
          </a:p>
          <a:p>
            <a:pPr marL="342900" marR="0" lvl="0" indent="-342900" defTabSz="914400" eaLnBrk="1" fontAlgn="auto" latinLnBrk="0" hangingPunct="1">
              <a:lnSpc>
                <a:spcPct val="100000"/>
              </a:lnSpc>
              <a:spcBef>
                <a:spcPts val="0"/>
              </a:spcBef>
              <a:spcAft>
                <a:spcPts val="0"/>
              </a:spcAft>
              <a:buClrTx/>
              <a:buSzTx/>
              <a:buFont typeface="+mj-lt"/>
              <a:buAutoNum type="arabicPeriod"/>
              <a:tabLst/>
              <a:defRPr/>
            </a:pPr>
            <a:r>
              <a:rPr kumimoji="0" lang="el-GR" sz="1600" b="0" i="0" u="none" strike="noStrike" kern="0" cap="none" spc="0" normalizeH="0" baseline="0" noProof="0" dirty="0" smtClean="0">
                <a:ln>
                  <a:noFill/>
                </a:ln>
                <a:solidFill>
                  <a:prstClr val="black"/>
                </a:solidFill>
                <a:effectLst/>
                <a:uLnTx/>
                <a:uFillTx/>
              </a:rPr>
              <a:t>Δημιουργείται νέος πίνακας </a:t>
            </a:r>
            <a:r>
              <a:rPr kumimoji="0" lang="en-US" sz="1600" b="0" i="0" u="none" strike="noStrike" kern="0" cap="none" spc="0" normalizeH="0" baseline="0" noProof="0" dirty="0" smtClean="0">
                <a:ln>
                  <a:noFill/>
                </a:ln>
                <a:solidFill>
                  <a:prstClr val="black"/>
                </a:solidFill>
                <a:effectLst/>
                <a:uLnTx/>
                <a:uFillTx/>
              </a:rPr>
              <a:t>CITY_STATUS </a:t>
            </a:r>
            <a:r>
              <a:rPr kumimoji="0" lang="el-GR" sz="1600" b="0" i="0" u="none" strike="noStrike" kern="0" cap="none" spc="0" normalizeH="0" baseline="0" noProof="0" dirty="0" smtClean="0">
                <a:ln>
                  <a:noFill/>
                </a:ln>
                <a:solidFill>
                  <a:prstClr val="black"/>
                </a:solidFill>
                <a:effectLst/>
                <a:uLnTx/>
                <a:uFillTx/>
              </a:rPr>
              <a:t>με πρωτεύον κλειδί το </a:t>
            </a:r>
            <a:r>
              <a:rPr kumimoji="0" lang="en-US" sz="1600" b="0" i="0" u="none" strike="noStrike" kern="0" cap="none" spc="0" normalizeH="0" baseline="0" noProof="0" dirty="0" smtClean="0">
                <a:ln>
                  <a:noFill/>
                </a:ln>
                <a:solidFill>
                  <a:prstClr val="black"/>
                </a:solidFill>
                <a:effectLst/>
                <a:uLnTx/>
                <a:uFillTx/>
              </a:rPr>
              <a:t>city </a:t>
            </a:r>
            <a:r>
              <a:rPr kumimoji="0" lang="el-GR" sz="1600" b="0" i="0" u="none" strike="noStrike" kern="0" cap="none" spc="0" normalizeH="0" baseline="0" noProof="0" dirty="0" smtClean="0">
                <a:ln>
                  <a:noFill/>
                </a:ln>
                <a:solidFill>
                  <a:prstClr val="black"/>
                </a:solidFill>
                <a:effectLst/>
                <a:uLnTx/>
                <a:uFillTx/>
              </a:rPr>
              <a:t>και πεδίο το </a:t>
            </a:r>
            <a:r>
              <a:rPr kumimoji="0" lang="en-US" sz="1600" b="0" i="0" u="none" strike="noStrike" kern="0" cap="none" spc="0" normalizeH="0" baseline="0" noProof="0" dirty="0" smtClean="0">
                <a:ln>
                  <a:noFill/>
                </a:ln>
                <a:solidFill>
                  <a:prstClr val="black"/>
                </a:solidFill>
                <a:effectLst/>
                <a:uLnTx/>
                <a:uFillTx/>
              </a:rPr>
              <a:t>status</a:t>
            </a:r>
            <a:endParaRPr kumimoji="0" lang="el-GR" sz="16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838078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Πλεονεκτήματα της 3</a:t>
            </a:r>
            <a:r>
              <a:rPr lang="en-US" dirty="0"/>
              <a:t>NF</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24</a:t>
            </a:fld>
            <a:endParaRPr lang="el-GR" dirty="0"/>
          </a:p>
        </p:txBody>
      </p:sp>
      <p:sp>
        <p:nvSpPr>
          <p:cNvPr id="9" name="3 - Θέση περιεχομένου"/>
          <p:cNvSpPr txBox="1">
            <a:spLocks/>
          </p:cNvSpPr>
          <p:nvPr/>
        </p:nvSpPr>
        <p:spPr>
          <a:xfrm>
            <a:off x="971600" y="1273324"/>
            <a:ext cx="3419856" cy="2411712"/>
          </a:xfrm>
          <a:prstGeom prst="rect">
            <a:avLst/>
          </a:prstGeom>
        </p:spPr>
        <p:txBody>
          <a:bodyPr vert="horz" lIns="91440" tIns="45720" rIns="91440" bIns="45720" rtlCol="0">
            <a:normAutofit fontScale="925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Δεν υπάρχει πλεονάζουσα πληροφορία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Κέρδος σε χωρητικότητα</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Μείωση των ανωμαλιών ενημέρωσης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sp>
        <p:nvSpPr>
          <p:cNvPr id="10" name="4 - Θέση περιεχομένου"/>
          <p:cNvSpPr txBox="1">
            <a:spLocks/>
          </p:cNvSpPr>
          <p:nvPr/>
        </p:nvSpPr>
        <p:spPr>
          <a:xfrm>
            <a:off x="4574336" y="1273322"/>
            <a:ext cx="3419856" cy="4067897"/>
          </a:xfrm>
          <a:prstGeom prst="rect">
            <a:avLst/>
          </a:prstGeom>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Insert</a:t>
            </a:r>
            <a:endParaRPr kumimoji="0" lang="en-US" sz="2400" b="0" i="0" u="none" strike="noStrike" kern="1200" cap="none" spc="0" normalizeH="0" baseline="0" noProof="0" smtClean="0">
              <a:ln>
                <a:noFill/>
              </a:ln>
              <a:solidFill>
                <a:srgbClr val="3E3D2D"/>
              </a:solidFill>
              <a:effectLst/>
              <a:uLnTx/>
              <a:uFillTx/>
              <a:latin typeface="Calibri"/>
              <a:ea typeface="+mn-ea"/>
              <a:cs typeface="+mn-cs"/>
            </a:endParaRP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latin typeface="Calibri"/>
                <a:ea typeface="+mn-ea"/>
                <a:cs typeface="+mn-cs"/>
              </a:rPr>
              <a:t>Το γεγονός ότι η πόλη Rome έχει κατάσταση 50 μπορεί να προστεθεί χωρίς να υπάρχει προμηθευτής από την συγκεκριμένη πόλη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Delete. </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latin typeface="Calibri"/>
                <a:ea typeface="+mn-ea"/>
                <a:cs typeface="+mn-cs"/>
              </a:rPr>
              <a:t>Η πληροφορία για τα εξαρτήματα τα οποία έχουν προμηθευτεί μπορούν να διαγραφούν χωρίς να χαθεί η πληροφορία για τον προμηθευτή ή την πόλη.</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Update</a:t>
            </a:r>
          </a:p>
          <a:p>
            <a:pPr marL="640080" marR="0" lvl="1"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200" b="0" i="0" u="none" strike="noStrike" kern="1200" cap="none" spc="0" normalizeH="0" baseline="0" noProof="0" smtClean="0">
                <a:ln>
                  <a:noFill/>
                </a:ln>
                <a:solidFill>
                  <a:srgbClr val="3E3D2D"/>
                </a:solidFill>
                <a:effectLst/>
                <a:uLnTx/>
                <a:uFillTx/>
                <a:latin typeface="Calibri"/>
                <a:ea typeface="+mn-ea"/>
                <a:cs typeface="+mn-cs"/>
              </a:rPr>
              <a:t>Η αλλαγή της πόλης ενός προμηθευτή ή της κατάστασης μιας πόλης απαιτεί την ενημέρωση μόνο μιας γραμμής.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11" name="Picture 5"/>
          <p:cNvPicPr>
            <a:picLocks noChangeAspect="1" noChangeArrowheads="1"/>
          </p:cNvPicPr>
          <p:nvPr/>
        </p:nvPicPr>
        <p:blipFill>
          <a:blip r:embed="rId3" cstate="print"/>
          <a:srcRect/>
          <a:stretch>
            <a:fillRect/>
          </a:stretch>
        </p:blipFill>
        <p:spPr>
          <a:xfrm>
            <a:off x="1044800" y="3757044"/>
            <a:ext cx="3074617" cy="1440160"/>
          </a:xfrm>
          <a:prstGeom prst="rect">
            <a:avLst/>
          </a:prstGeom>
        </p:spPr>
      </p:pic>
    </p:spTree>
    <p:extLst>
      <p:ext uri="{BB962C8B-B14F-4D97-AF65-F5344CB8AC3E}">
        <p14:creationId xmlns:p14="http://schemas.microsoft.com/office/powerpoint/2010/main" val="3690034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28865"/>
            <a:ext cx="8568952" cy="952500"/>
          </a:xfrm>
        </p:spPr>
        <p:txBody>
          <a:bodyPr>
            <a:normAutofit/>
          </a:bodyPr>
          <a:lstStyle/>
          <a:p>
            <a:r>
              <a:rPr lang="el-GR" sz="3600" dirty="0"/>
              <a:t>Σχεσιακό μοντέλο παραδείγματος σε </a:t>
            </a:r>
            <a:r>
              <a:rPr lang="en-US" sz="3600" dirty="0"/>
              <a:t>3NF</a:t>
            </a:r>
            <a:endParaRPr lang="el-GR" sz="3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25</a:t>
            </a:fld>
            <a:endParaRPr lang="el-GR" dirty="0"/>
          </a:p>
        </p:txBody>
      </p:sp>
      <p:sp>
        <p:nvSpPr>
          <p:cNvPr id="8" name="3 - Θέση περιεχομένου"/>
          <p:cNvSpPr txBox="1">
            <a:spLocks/>
          </p:cNvSpPr>
          <p:nvPr/>
        </p:nvSpPr>
        <p:spPr>
          <a:xfrm>
            <a:off x="611560" y="1345332"/>
            <a:ext cx="3419856" cy="349300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Η σχέση ανάμεσα στο πίνακα</a:t>
            </a:r>
            <a:r>
              <a:rPr kumimoji="0" lang="en-US" sz="2400" b="0" i="0" u="none" strike="noStrike" kern="1200" cap="none" spc="0" normalizeH="0" baseline="0" noProof="0" smtClean="0">
                <a:ln>
                  <a:noFill/>
                </a:ln>
                <a:solidFill>
                  <a:srgbClr val="3E3D2D"/>
                </a:solidFill>
                <a:effectLst/>
                <a:uLnTx/>
                <a:uFillTx/>
                <a:latin typeface="Calibri"/>
                <a:ea typeface="+mn-ea"/>
                <a:cs typeface="+mn-cs"/>
              </a:rPr>
              <a:t> SUPPLIER_CITY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και στον πίνακα </a:t>
            </a:r>
            <a:r>
              <a:rPr kumimoji="0" lang="en-US" sz="2400" b="0" i="0" u="none" strike="noStrike" kern="1200" cap="none" spc="0" normalizeH="0" baseline="0" noProof="0" smtClean="0">
                <a:ln>
                  <a:noFill/>
                </a:ln>
                <a:solidFill>
                  <a:srgbClr val="3E3D2D"/>
                </a:solidFill>
                <a:effectLst/>
                <a:uLnTx/>
                <a:uFillTx/>
                <a:latin typeface="Calibri"/>
                <a:ea typeface="+mn-ea"/>
                <a:cs typeface="+mn-cs"/>
              </a:rPr>
              <a:t>PARTS</a:t>
            </a:r>
            <a:r>
              <a:rPr kumimoji="0" lang="el-GR" sz="2400" b="0" i="0" u="none" strike="noStrike" kern="1200" cap="none" spc="0" normalizeH="0" baseline="0" noProof="0" smtClean="0">
                <a:ln>
                  <a:noFill/>
                </a:ln>
                <a:solidFill>
                  <a:srgbClr val="3E3D2D"/>
                </a:solidFill>
                <a:effectLst/>
                <a:uLnTx/>
                <a:uFillTx/>
                <a:latin typeface="Calibri"/>
                <a:ea typeface="+mn-ea"/>
                <a:cs typeface="+mn-cs"/>
              </a:rPr>
              <a:t> είναι ένα προς πολλά.</a:t>
            </a:r>
          </a:p>
          <a:p>
            <a:pPr marL="342900" marR="0" lvl="0" indent="-274320" algn="l" defTabSz="914400" rtl="0" eaLnBrk="1" fontAlgn="auto" latinLnBrk="0" hangingPunct="1">
              <a:lnSpc>
                <a:spcPct val="9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Η σχέση ανάμεσα στο πίνακα </a:t>
            </a:r>
            <a:r>
              <a:rPr kumimoji="0" lang="en-US" sz="2400" b="0" i="0" u="none" strike="noStrike" kern="1200" cap="none" spc="0" normalizeH="0" baseline="0" noProof="0" smtClean="0">
                <a:ln>
                  <a:noFill/>
                </a:ln>
                <a:solidFill>
                  <a:srgbClr val="3E3D2D"/>
                </a:solidFill>
                <a:effectLst/>
                <a:uLnTx/>
                <a:uFillTx/>
                <a:latin typeface="Calibri"/>
                <a:ea typeface="+mn-ea"/>
                <a:cs typeface="+mn-cs"/>
              </a:rPr>
              <a:t>CITY_STATUS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και στον πίνακα </a:t>
            </a:r>
            <a:r>
              <a:rPr kumimoji="0" lang="en-US" sz="2400" b="0" i="0" u="none" strike="noStrike" kern="1200" cap="none" spc="0" normalizeH="0" baseline="0" noProof="0" smtClean="0">
                <a:ln>
                  <a:noFill/>
                </a:ln>
                <a:solidFill>
                  <a:srgbClr val="3E3D2D"/>
                </a:solidFill>
                <a:effectLst/>
                <a:uLnTx/>
                <a:uFillTx/>
                <a:latin typeface="Calibri"/>
                <a:ea typeface="+mn-ea"/>
                <a:cs typeface="+mn-cs"/>
              </a:rPr>
              <a:t>SUPPLIER_CITY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είναι ένα προς πολλά</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graphicFrame>
        <p:nvGraphicFramePr>
          <p:cNvPr id="9" name="Object 2"/>
          <p:cNvGraphicFramePr>
            <a:graphicFrameLocks noChangeAspect="1"/>
          </p:cNvGraphicFramePr>
          <p:nvPr>
            <p:extLst>
              <p:ext uri="{D42A27DB-BD31-4B8C-83A1-F6EECF244321}">
                <p14:modId xmlns:p14="http://schemas.microsoft.com/office/powerpoint/2010/main" val="387911570"/>
              </p:ext>
            </p:extLst>
          </p:nvPr>
        </p:nvGraphicFramePr>
        <p:xfrm>
          <a:off x="4214169" y="1956845"/>
          <a:ext cx="3830852" cy="2050032"/>
        </p:xfrm>
        <a:graphic>
          <a:graphicData uri="http://schemas.openxmlformats.org/presentationml/2006/ole">
            <mc:AlternateContent xmlns:mc="http://schemas.openxmlformats.org/markup-compatibility/2006">
              <mc:Choice xmlns:v="urn:schemas-microsoft-com:vml" Requires="v">
                <p:oleObj spid="_x0000_s5132" name="Visio" r:id="rId4" imgW="3637483" imgH="1945843" progId="Visio.Drawing.11">
                  <p:embed/>
                </p:oleObj>
              </mc:Choice>
              <mc:Fallback>
                <p:oleObj name="Visio" r:id="rId4" imgW="3637483" imgH="194584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169" y="1956845"/>
                        <a:ext cx="3830852" cy="20500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0345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σχεσιακού σχήματος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26</a:t>
            </a:fld>
            <a:endParaRPr lang="el-GR" dirty="0"/>
          </a:p>
        </p:txBody>
      </p:sp>
      <p:sp>
        <p:nvSpPr>
          <p:cNvPr id="6" name="6 - Θέση περιεχομένου"/>
          <p:cNvSpPr>
            <a:spLocks noGrp="1"/>
          </p:cNvSpPr>
          <p:nvPr>
            <p:ph sz="quarter" idx="4294967295"/>
          </p:nvPr>
        </p:nvSpPr>
        <p:spPr>
          <a:xfrm>
            <a:off x="468268" y="1114926"/>
            <a:ext cx="3888432" cy="4248472"/>
          </a:xfrm>
          <a:prstGeom prst="rect">
            <a:avLst/>
          </a:prstGeom>
        </p:spPr>
        <p:txBody>
          <a:bodyPr>
            <a:normAutofit fontScale="40000" lnSpcReduction="20000"/>
          </a:bodyPr>
          <a:lstStyle/>
          <a:p>
            <a:r>
              <a:rPr lang="el-GR" b="1" dirty="0" err="1" smtClean="0"/>
              <a:t>Course=Μαθήματα</a:t>
            </a:r>
            <a:endParaRPr lang="el-GR" b="1" dirty="0" smtClean="0"/>
          </a:p>
          <a:p>
            <a:pPr lvl="1"/>
            <a:r>
              <a:rPr lang="el-GR" dirty="0" smtClean="0"/>
              <a:t>π.χ. Πληροφορική 2</a:t>
            </a:r>
          </a:p>
          <a:p>
            <a:r>
              <a:rPr lang="el-GR" b="1" dirty="0" err="1" smtClean="0"/>
              <a:t>CoursePart=Τμήμα</a:t>
            </a:r>
            <a:r>
              <a:rPr lang="el-GR" b="1" dirty="0" smtClean="0"/>
              <a:t> μαθήματος </a:t>
            </a:r>
            <a:r>
              <a:rPr lang="el-GR" dirty="0" smtClean="0"/>
              <a:t>(Θεωρία, Εργαστήριο ή Ασκήσεις Πράξεις)</a:t>
            </a:r>
          </a:p>
          <a:p>
            <a:pPr lvl="1"/>
            <a:r>
              <a:rPr lang="el-GR" dirty="0" smtClean="0"/>
              <a:t>π.χ. Πληροφορική 2 Εργαστήριο</a:t>
            </a:r>
          </a:p>
          <a:p>
            <a:r>
              <a:rPr lang="el-GR" b="1" dirty="0" err="1" smtClean="0"/>
              <a:t>CoursePartClass</a:t>
            </a:r>
            <a:r>
              <a:rPr lang="el-GR" dirty="0" err="1" smtClean="0"/>
              <a:t>=Τάξεις</a:t>
            </a:r>
            <a:r>
              <a:rPr lang="el-GR" dirty="0" smtClean="0"/>
              <a:t> στις οποίες διδάσκεται το τμήμα μαθήματος (π.χ. ένα τμήμα μαθήματος μπορεί να διδάσκεται σε πολλά τμήματα φοιτητών)</a:t>
            </a:r>
          </a:p>
          <a:p>
            <a:pPr lvl="1"/>
            <a:r>
              <a:rPr lang="el-GR" dirty="0" smtClean="0"/>
              <a:t>π.χ. Πληροφορική 2 Τμήμα Ε1</a:t>
            </a:r>
          </a:p>
          <a:p>
            <a:r>
              <a:rPr lang="el-GR" b="1" dirty="0" err="1" smtClean="0"/>
              <a:t>Lecturer</a:t>
            </a:r>
            <a:r>
              <a:rPr lang="el-GR" b="1" dirty="0" smtClean="0"/>
              <a:t> </a:t>
            </a:r>
            <a:r>
              <a:rPr lang="el-GR" dirty="0" smtClean="0"/>
              <a:t>= Καθηγητής</a:t>
            </a:r>
          </a:p>
          <a:p>
            <a:pPr lvl="1"/>
            <a:r>
              <a:rPr lang="el-GR" dirty="0" smtClean="0"/>
              <a:t>π.χ. Γκόγκος Χρήστος</a:t>
            </a:r>
          </a:p>
          <a:p>
            <a:r>
              <a:rPr lang="el-GR" b="1" dirty="0" err="1" smtClean="0"/>
              <a:t>Contract</a:t>
            </a:r>
            <a:r>
              <a:rPr lang="el-GR" b="1" dirty="0" smtClean="0"/>
              <a:t> </a:t>
            </a:r>
            <a:r>
              <a:rPr lang="el-GR" dirty="0" smtClean="0"/>
              <a:t>= Ανάθεση καθηγητή σε Τάξη</a:t>
            </a:r>
          </a:p>
          <a:p>
            <a:pPr lvl="1"/>
            <a:r>
              <a:rPr lang="el-GR" dirty="0" smtClean="0"/>
              <a:t>Πληροφορική 2 Τμήμα Ε1, Γκόγκος</a:t>
            </a:r>
          </a:p>
          <a:p>
            <a:r>
              <a:rPr lang="el-GR" b="1" dirty="0" err="1" smtClean="0"/>
              <a:t>Classroom</a:t>
            </a:r>
            <a:r>
              <a:rPr lang="el-GR" dirty="0" smtClean="0"/>
              <a:t> =Αίθουσα</a:t>
            </a:r>
          </a:p>
          <a:p>
            <a:pPr lvl="1"/>
            <a:r>
              <a:rPr lang="el-GR" dirty="0" smtClean="0"/>
              <a:t>π.χ. ΕΡΓ_Η/Υ_4</a:t>
            </a:r>
          </a:p>
          <a:p>
            <a:r>
              <a:rPr lang="el-GR" b="1" dirty="0" err="1" smtClean="0"/>
              <a:t>Lecture</a:t>
            </a:r>
            <a:r>
              <a:rPr lang="el-GR" dirty="0" smtClean="0"/>
              <a:t> =Διδασκαλία</a:t>
            </a:r>
          </a:p>
          <a:p>
            <a:pPr lvl="1"/>
            <a:r>
              <a:rPr lang="el-GR" dirty="0" smtClean="0"/>
              <a:t>π.χ. Πληροφορική 2 Τμήμα Ε1, Πέμπτη, 09:00-12:00</a:t>
            </a:r>
          </a:p>
          <a:p>
            <a:r>
              <a:rPr lang="el-GR" b="1" dirty="0" smtClean="0"/>
              <a:t>CP_CR</a:t>
            </a:r>
            <a:r>
              <a:rPr lang="el-GR" dirty="0" smtClean="0"/>
              <a:t> =Πίνακας συσχέτισης ανάμεσα σε τμήμα μαθήματος και σε αίθουσα. Υποδηλώνει ποια μαθήματα μπορούν να γίνουν σε ποιες αίθουσες.</a:t>
            </a:r>
          </a:p>
          <a:p>
            <a:pPr lvl="1"/>
            <a:r>
              <a:rPr lang="el-GR" dirty="0" smtClean="0"/>
              <a:t>π.χ. Πληροφορική 2 Εργαστήριο, ΕΡΓ_Η/Υ_4</a:t>
            </a:r>
          </a:p>
          <a:p>
            <a:endParaRPr lang="el-GR" dirty="0"/>
          </a:p>
        </p:txBody>
      </p:sp>
      <p:graphicFrame>
        <p:nvGraphicFramePr>
          <p:cNvPr id="7" name="Object 2"/>
          <p:cNvGraphicFramePr>
            <a:graphicFrameLocks noGrp="1" noChangeAspect="1"/>
          </p:cNvGraphicFramePr>
          <p:nvPr>
            <p:ph sz="quarter" idx="4294967295"/>
            <p:extLst>
              <p:ext uri="{D42A27DB-BD31-4B8C-83A1-F6EECF244321}">
                <p14:modId xmlns:p14="http://schemas.microsoft.com/office/powerpoint/2010/main" val="285376071"/>
              </p:ext>
            </p:extLst>
          </p:nvPr>
        </p:nvGraphicFramePr>
        <p:xfrm>
          <a:off x="4212684" y="1588354"/>
          <a:ext cx="4347477" cy="3161988"/>
        </p:xfrm>
        <a:graphic>
          <a:graphicData uri="http://schemas.openxmlformats.org/presentationml/2006/ole">
            <mc:AlternateContent xmlns:mc="http://schemas.openxmlformats.org/markup-compatibility/2006">
              <mc:Choice xmlns:v="urn:schemas-microsoft-com:vml" Requires="v">
                <p:oleObj spid="_x0000_s6156" name="Visio" r:id="rId4" imgW="6753758" imgH="4912462" progId="Visio.Drawing.11">
                  <p:embed/>
                </p:oleObj>
              </mc:Choice>
              <mc:Fallback>
                <p:oleObj name="Visio" r:id="rId4" imgW="6753758" imgH="491246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2684" y="1588354"/>
                        <a:ext cx="4347477" cy="3161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309312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Η γλώσσα </a:t>
            </a:r>
            <a:r>
              <a:rPr lang="en-US" dirty="0"/>
              <a:t>SQL</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27</a:t>
            </a:fld>
            <a:endParaRPr lang="el-GR" dirty="0"/>
          </a:p>
        </p:txBody>
      </p:sp>
      <p:sp>
        <p:nvSpPr>
          <p:cNvPr id="8" name="2 - Θέση περιεχομένου"/>
          <p:cNvSpPr txBox="1">
            <a:spLocks/>
          </p:cNvSpPr>
          <p:nvPr/>
        </p:nvSpPr>
        <p:spPr>
          <a:xfrm>
            <a:off x="827584" y="1345332"/>
            <a:ext cx="3419856" cy="3493008"/>
          </a:xfrm>
          <a:prstGeom prst="rect">
            <a:avLst/>
          </a:prstGeom>
        </p:spPr>
        <p:txBody>
          <a:bodyPr vert="horz" lIns="91440" tIns="45720" rIns="91440" bIns="45720" rtlCol="0">
            <a:normAutofit fontScale="85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n-US" sz="2400" b="0" i="0" u="none" strike="noStrike" kern="1200" cap="none" spc="0" normalizeH="0" baseline="0" noProof="0" smtClean="0">
                <a:ln>
                  <a:noFill/>
                </a:ln>
                <a:solidFill>
                  <a:srgbClr val="3E3D2D"/>
                </a:solidFill>
                <a:effectLst/>
                <a:uLnTx/>
                <a:uFillTx/>
                <a:latin typeface="Calibri"/>
                <a:ea typeface="+mn-ea"/>
                <a:cs typeface="+mn-cs"/>
              </a:rPr>
              <a:t>SQL = (Structured Query Language).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Δημιουργήθηκε από την εταιρεία ΙΒΜ το 1975</a:t>
            </a:r>
            <a:endParaRPr kumimoji="0" lang="en-US" sz="2400" b="0" i="0" u="none" strike="noStrike" kern="1200" cap="none" spc="0" normalizeH="0" baseline="0" noProof="0" smtClean="0">
              <a:ln>
                <a:noFill/>
              </a:ln>
              <a:solidFill>
                <a:srgbClr val="3E3D2D"/>
              </a:solidFill>
              <a:effectLst/>
              <a:uLnTx/>
              <a:uFillTx/>
              <a:latin typeface="Calibri"/>
              <a:ea typeface="+mn-ea"/>
              <a:cs typeface="+mn-cs"/>
            </a:endParaRP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Είναι μια γλώσσα ερωτημάτων (</a:t>
            </a:r>
            <a:r>
              <a:rPr kumimoji="0" lang="en-US" sz="2400" b="0" i="0" u="none" strike="noStrike" kern="1200" cap="none" spc="0" normalizeH="0" baseline="0" noProof="0" smtClean="0">
                <a:ln>
                  <a:noFill/>
                </a:ln>
                <a:solidFill>
                  <a:srgbClr val="3E3D2D"/>
                </a:solidFill>
                <a:effectLst/>
                <a:uLnTx/>
                <a:uFillTx/>
                <a:latin typeface="Calibri"/>
                <a:ea typeface="+mn-ea"/>
                <a:cs typeface="+mn-cs"/>
              </a:rPr>
              <a:t>queries</a:t>
            </a:r>
            <a:r>
              <a:rPr kumimoji="0" lang="el-GR" sz="2400" b="0" i="0" u="none" strike="noStrike" kern="1200" cap="none" spc="0" normalizeH="0" baseline="0" noProof="0" smtClean="0">
                <a:ln>
                  <a:noFill/>
                </a:ln>
                <a:solidFill>
                  <a:srgbClr val="3E3D2D"/>
                </a:solidFill>
                <a:effectLst/>
                <a:uLnTx/>
                <a:uFillTx/>
                <a:latin typeface="Calibri"/>
                <a:ea typeface="+mn-ea"/>
                <a:cs typeface="+mn-cs"/>
              </a:rPr>
              <a:t>)</a:t>
            </a:r>
            <a:r>
              <a:rPr kumimoji="0" lang="en-US" sz="2400" b="0" i="0" u="none" strike="noStrike" kern="1200" cap="none" spc="0" normalizeH="0" baseline="0" noProof="0" smtClean="0">
                <a:ln>
                  <a:noFill/>
                </a:ln>
                <a:solidFill>
                  <a:srgbClr val="3E3D2D"/>
                </a:solidFill>
                <a:effectLst/>
                <a:uLnTx/>
                <a:uFillTx/>
                <a:latin typeface="Calibri"/>
                <a:ea typeface="+mn-ea"/>
                <a:cs typeface="+mn-cs"/>
              </a:rPr>
              <a:t>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για την προσπέλαση και την τροποποίηση των δεδομένων σε σχεσιακές ΒΔ</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2400" b="0" i="0" u="none" strike="noStrike" kern="1200" cap="none" spc="0" normalizeH="0" baseline="0" noProof="0" smtClean="0">
                <a:ln>
                  <a:noFill/>
                </a:ln>
                <a:solidFill>
                  <a:srgbClr val="3E3D2D"/>
                </a:solidFill>
                <a:effectLst/>
                <a:uLnTx/>
                <a:uFillTx/>
                <a:latin typeface="Calibri"/>
                <a:ea typeface="+mn-ea"/>
                <a:cs typeface="+mn-cs"/>
              </a:rPr>
              <a:t>Μερικές εντολές της </a:t>
            </a:r>
            <a:r>
              <a:rPr kumimoji="0" lang="en-US" sz="2400" b="0" i="0" u="none" strike="noStrike" kern="1200" cap="none" spc="0" normalizeH="0" baseline="0" noProof="0" smtClean="0">
                <a:ln>
                  <a:noFill/>
                </a:ln>
                <a:solidFill>
                  <a:srgbClr val="3E3D2D"/>
                </a:solidFill>
                <a:effectLst/>
                <a:uLnTx/>
                <a:uFillTx/>
                <a:latin typeface="Calibri"/>
                <a:ea typeface="+mn-ea"/>
                <a:cs typeface="+mn-cs"/>
              </a:rPr>
              <a:t>SQL </a:t>
            </a:r>
            <a:r>
              <a:rPr kumimoji="0" lang="el-GR" sz="2400" b="0" i="0" u="none" strike="noStrike" kern="1200" cap="none" spc="0" normalizeH="0" baseline="0" noProof="0" smtClean="0">
                <a:ln>
                  <a:noFill/>
                </a:ln>
                <a:solidFill>
                  <a:srgbClr val="3E3D2D"/>
                </a:solidFill>
                <a:effectLst/>
                <a:uLnTx/>
                <a:uFillTx/>
                <a:latin typeface="Calibri"/>
                <a:ea typeface="+mn-ea"/>
                <a:cs typeface="+mn-cs"/>
              </a:rPr>
              <a:t>είναι οι </a:t>
            </a:r>
            <a:r>
              <a:rPr kumimoji="0" lang="en-US" sz="2400" b="0" i="0" u="none" strike="noStrike" kern="1200" cap="none" spc="0" normalizeH="0" baseline="0" noProof="0" smtClean="0">
                <a:ln>
                  <a:noFill/>
                </a:ln>
                <a:solidFill>
                  <a:srgbClr val="3E3D2D"/>
                </a:solidFill>
                <a:effectLst/>
                <a:uLnTx/>
                <a:uFillTx/>
                <a:latin typeface="Calibri"/>
                <a:ea typeface="+mn-ea"/>
                <a:cs typeface="+mn-cs"/>
              </a:rPr>
              <a:t>insert, update, delete, select</a:t>
            </a:r>
            <a:endParaRPr kumimoji="0" lang="el-GR" sz="2400" b="0" i="0" u="none" strike="noStrike" kern="1200" cap="none" spc="0" normalizeH="0" baseline="0" noProof="0" dirty="0">
              <a:ln>
                <a:noFill/>
              </a:ln>
              <a:solidFill>
                <a:srgbClr val="3E3D2D"/>
              </a:solidFill>
              <a:effectLst/>
              <a:uLnTx/>
              <a:uFillTx/>
              <a:latin typeface="Calibri"/>
              <a:ea typeface="+mn-ea"/>
              <a:cs typeface="+mn-cs"/>
            </a:endParaRPr>
          </a:p>
        </p:txBody>
      </p:sp>
      <p:pic>
        <p:nvPicPr>
          <p:cNvPr id="9" name="Picture 2" descr="http://www.w3resource.com/sql/sql-root-images/select-syntax.gif"/>
          <p:cNvPicPr>
            <a:picLocks noChangeAspect="1" noChangeArrowheads="1"/>
          </p:cNvPicPr>
          <p:nvPr/>
        </p:nvPicPr>
        <p:blipFill>
          <a:blip r:embed="rId3" cstate="print"/>
          <a:srcRect/>
          <a:stretch>
            <a:fillRect/>
          </a:stretch>
        </p:blipFill>
        <p:spPr bwMode="auto">
          <a:xfrm>
            <a:off x="4430193" y="1530119"/>
            <a:ext cx="3419475" cy="3123625"/>
          </a:xfrm>
          <a:prstGeom prst="rect">
            <a:avLst/>
          </a:prstGeom>
          <a:noFill/>
        </p:spPr>
      </p:pic>
    </p:spTree>
    <p:extLst>
      <p:ext uri="{BB962C8B-B14F-4D97-AF65-F5344CB8AC3E}">
        <p14:creationId xmlns:p14="http://schemas.microsoft.com/office/powerpoint/2010/main" val="1314430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Κατανεμημένες ΒΔ</a:t>
            </a:r>
          </a:p>
        </p:txBody>
      </p:sp>
      <p:sp>
        <p:nvSpPr>
          <p:cNvPr id="3" name="Θέση περιεχομένου 2"/>
          <p:cNvSpPr>
            <a:spLocks noGrp="1"/>
          </p:cNvSpPr>
          <p:nvPr>
            <p:ph idx="1"/>
          </p:nvPr>
        </p:nvSpPr>
        <p:spPr>
          <a:xfrm>
            <a:off x="437785" y="1300518"/>
            <a:ext cx="5574375"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Πρόκειται για ΒΔ που αποτελούνται από 2 ή περισσότερα αρχεία δεδομένων που βρίσκονται απομακρυσμένα μεταξύ τους και τα οποία συνδέονται μέσω ενός δικτύου υπολογιστών.</a:t>
            </a:r>
          </a:p>
          <a:p>
            <a:pPr lvl="0" indent="-274320">
              <a:spcBef>
                <a:spcPct val="20000"/>
              </a:spcBef>
              <a:buClr>
                <a:srgbClr val="94C600"/>
              </a:buClr>
              <a:buSzPct val="76000"/>
              <a:buFont typeface="Wingdings 2" pitchFamily="18" charset="2"/>
              <a:buChar char=""/>
            </a:pPr>
            <a:r>
              <a:rPr lang="el-GR" sz="2000" dirty="0">
                <a:solidFill>
                  <a:srgbClr val="3E3D2D"/>
                </a:solidFill>
              </a:rPr>
              <a:t>Οι χρήστες της ΒΔ μπορούν να προσπελάσουν τα δεδομένα χωρίς να απαιτείται</a:t>
            </a:r>
            <a:r>
              <a:rPr lang="en-US" sz="2000" dirty="0">
                <a:solidFill>
                  <a:srgbClr val="3E3D2D"/>
                </a:solidFill>
              </a:rPr>
              <a:t> </a:t>
            </a:r>
            <a:r>
              <a:rPr lang="el-GR" sz="2000" dirty="0">
                <a:solidFill>
                  <a:srgbClr val="3E3D2D"/>
                </a:solidFill>
              </a:rPr>
              <a:t>να επικοινωνήσουν μεταξύ τους όλα τα επιμέρους αρχεία. </a:t>
            </a:r>
          </a:p>
          <a:p>
            <a:pPr lvl="0" indent="-274320">
              <a:spcBef>
                <a:spcPct val="20000"/>
              </a:spcBef>
              <a:buClr>
                <a:srgbClr val="94C600"/>
              </a:buClr>
              <a:buSzPct val="76000"/>
              <a:buFont typeface="Wingdings 2" pitchFamily="18" charset="2"/>
              <a:buChar char=""/>
            </a:pPr>
            <a:r>
              <a:rPr lang="el-GR" sz="2000" dirty="0">
                <a:solidFill>
                  <a:srgbClr val="3E3D2D"/>
                </a:solidFill>
              </a:rPr>
              <a:t>Ωστόσο περιοδικά θα πρέπει το ΣΔΒΔ να συγχρονίζει τις διάσπαρτες ΒΔ για να διασφαλίζει ότι περιέχουν συνεπή δεδομένα</a:t>
            </a:r>
            <a:r>
              <a:rPr lang="en-US" sz="2000" dirty="0">
                <a:solidFill>
                  <a:srgbClr val="3E3D2D"/>
                </a:solidFill>
              </a:rPr>
              <a:t>.</a:t>
            </a:r>
            <a:endParaRPr lang="el-GR" sz="2000" dirty="0">
              <a:solidFill>
                <a:srgbClr val="3E3D2D"/>
              </a:solidFill>
            </a:endParaRP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28</a:t>
            </a:fld>
            <a:endParaRPr lang="el-GR" dirty="0"/>
          </a:p>
        </p:txBody>
      </p:sp>
      <p:pic>
        <p:nvPicPr>
          <p:cNvPr id="5" name="Picture 2" descr="servers"/>
          <p:cNvPicPr>
            <a:picLocks noChangeAspect="1" noChangeArrowheads="1"/>
          </p:cNvPicPr>
          <p:nvPr/>
        </p:nvPicPr>
        <p:blipFill>
          <a:blip r:embed="rId3" cstate="print"/>
          <a:srcRect/>
          <a:stretch>
            <a:fillRect/>
          </a:stretch>
        </p:blipFill>
        <p:spPr bwMode="auto">
          <a:xfrm>
            <a:off x="6228184" y="2137420"/>
            <a:ext cx="2232248" cy="1733712"/>
          </a:xfrm>
          <a:prstGeom prst="rect">
            <a:avLst/>
          </a:prstGeom>
          <a:noFill/>
        </p:spPr>
      </p:pic>
    </p:spTree>
    <p:extLst>
      <p:ext uri="{BB962C8B-B14F-4D97-AF65-F5344CB8AC3E}">
        <p14:creationId xmlns:p14="http://schemas.microsoft.com/office/powerpoint/2010/main" val="29722256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ibm.com/developerworks/data/library/techarticle/0206brown/images/ch5_fig3.gif"/>
          <p:cNvPicPr>
            <a:picLocks noChangeAspect="1" noChangeArrowheads="1"/>
          </p:cNvPicPr>
          <p:nvPr/>
        </p:nvPicPr>
        <p:blipFill>
          <a:blip r:embed="rId3" cstate="print"/>
          <a:srcRect/>
          <a:stretch>
            <a:fillRect/>
          </a:stretch>
        </p:blipFill>
        <p:spPr bwMode="auto">
          <a:xfrm>
            <a:off x="5127716" y="1993404"/>
            <a:ext cx="4004824" cy="2286015"/>
          </a:xfrm>
          <a:prstGeom prst="rect">
            <a:avLst/>
          </a:prstGeom>
          <a:noFill/>
        </p:spPr>
      </p:pic>
      <p:sp>
        <p:nvSpPr>
          <p:cNvPr id="2" name="Τίτλος 1"/>
          <p:cNvSpPr>
            <a:spLocks noGrp="1"/>
          </p:cNvSpPr>
          <p:nvPr>
            <p:ph type="title"/>
          </p:nvPr>
        </p:nvSpPr>
        <p:spPr/>
        <p:txBody>
          <a:bodyPr/>
          <a:lstStyle/>
          <a:p>
            <a:r>
              <a:rPr lang="el-GR" dirty="0"/>
              <a:t>Αντικειμενοστραφείς ΒΔ</a:t>
            </a:r>
          </a:p>
        </p:txBody>
      </p:sp>
      <p:sp>
        <p:nvSpPr>
          <p:cNvPr id="3" name="Θέση περιεχομένου 2"/>
          <p:cNvSpPr>
            <a:spLocks noGrp="1"/>
          </p:cNvSpPr>
          <p:nvPr>
            <p:ph idx="1"/>
          </p:nvPr>
        </p:nvSpPr>
        <p:spPr>
          <a:xfrm>
            <a:off x="437785" y="1300518"/>
            <a:ext cx="5214335" cy="3852804"/>
          </a:xfrm>
        </p:spPr>
        <p:txBody>
          <a:bodyPr>
            <a:noAutofit/>
          </a:bodyPr>
          <a:lstStyle/>
          <a:p>
            <a:pPr lvl="0" indent="-274320">
              <a:spcBef>
                <a:spcPct val="20000"/>
              </a:spcBef>
              <a:buClr>
                <a:srgbClr val="94C600"/>
              </a:buClr>
              <a:buSzPct val="76000"/>
              <a:buFont typeface="Wingdings 2" pitchFamily="18" charset="2"/>
              <a:buChar char=""/>
            </a:pPr>
            <a:r>
              <a:rPr lang="el-GR" sz="1700" dirty="0">
                <a:solidFill>
                  <a:srgbClr val="3E3D2D"/>
                </a:solidFill>
              </a:rPr>
              <a:t>Οι περισσότερες γλώσσες προγραμματισμού σήμερα είναι αντικειμενοστραφείς (</a:t>
            </a:r>
            <a:r>
              <a:rPr lang="en-US" sz="1700" dirty="0">
                <a:solidFill>
                  <a:srgbClr val="3E3D2D"/>
                </a:solidFill>
              </a:rPr>
              <a:t>Java, C++, C# </a:t>
            </a:r>
            <a:r>
              <a:rPr lang="el-GR" sz="1700" dirty="0" err="1">
                <a:solidFill>
                  <a:srgbClr val="3E3D2D"/>
                </a:solidFill>
              </a:rPr>
              <a:t>κλπ</a:t>
            </a:r>
            <a:r>
              <a:rPr lang="el-GR" sz="1700" dirty="0">
                <a:solidFill>
                  <a:srgbClr val="3E3D2D"/>
                </a:solidFill>
              </a:rPr>
              <a:t>)</a:t>
            </a:r>
            <a:r>
              <a:rPr lang="en-US" sz="1700" dirty="0">
                <a:solidFill>
                  <a:srgbClr val="3E3D2D"/>
                </a:solidFill>
              </a:rPr>
              <a:t>. </a:t>
            </a:r>
            <a:endParaRPr lang="el-GR" sz="1700" dirty="0">
              <a:solidFill>
                <a:srgbClr val="3E3D2D"/>
              </a:solidFill>
            </a:endParaRPr>
          </a:p>
          <a:p>
            <a:pPr lvl="0" indent="-274320">
              <a:spcBef>
                <a:spcPct val="20000"/>
              </a:spcBef>
              <a:buClr>
                <a:srgbClr val="94C600"/>
              </a:buClr>
              <a:buSzPct val="76000"/>
              <a:buFont typeface="Wingdings 2" pitchFamily="18" charset="2"/>
              <a:buChar char=""/>
            </a:pPr>
            <a:r>
              <a:rPr lang="el-GR" sz="1700" dirty="0">
                <a:solidFill>
                  <a:srgbClr val="3E3D2D"/>
                </a:solidFill>
              </a:rPr>
              <a:t>Οι αντικειμενοστραφείς ΒΔ δημιουργήθηκαν με σκοπό την ευκολότερη αλληλεπίδραση με αντικειμενοστραφείς γλώσσες προγραμματισμού.</a:t>
            </a:r>
          </a:p>
          <a:p>
            <a:pPr lvl="0" indent="-274320">
              <a:spcBef>
                <a:spcPct val="20000"/>
              </a:spcBef>
              <a:buClr>
                <a:srgbClr val="94C600"/>
              </a:buClr>
              <a:buSzPct val="76000"/>
              <a:buFont typeface="Wingdings 2" pitchFamily="18" charset="2"/>
              <a:buChar char=""/>
            </a:pPr>
            <a:r>
              <a:rPr lang="el-GR" sz="1700" dirty="0">
                <a:solidFill>
                  <a:srgbClr val="3E3D2D"/>
                </a:solidFill>
              </a:rPr>
              <a:t>Οι αντικειμενοστραφείς ΒΔ ακολουθούν ένα μοντέλο αναπαράστασης πληροφοριών ως αντικείμενα</a:t>
            </a:r>
          </a:p>
          <a:p>
            <a:pPr lvl="0" indent="-274320">
              <a:spcBef>
                <a:spcPct val="20000"/>
              </a:spcBef>
              <a:buClr>
                <a:srgbClr val="94C600"/>
              </a:buClr>
              <a:buSzPct val="76000"/>
              <a:buFont typeface="Wingdings 2" pitchFamily="18" charset="2"/>
              <a:buChar char=""/>
            </a:pPr>
            <a:r>
              <a:rPr lang="el-GR" sz="1700" dirty="0">
                <a:solidFill>
                  <a:srgbClr val="3E3D2D"/>
                </a:solidFill>
              </a:rPr>
              <a:t>Τα αντικείμενα μπορούν να αντιστοιχούν σε αντικείμενα του πραγματικού κόσμου (π.χ. αυτοκίνητο, πελάτης, τραπεζικός λογαριασμός)</a:t>
            </a:r>
          </a:p>
          <a:p>
            <a:pPr lvl="0" indent="-274320">
              <a:spcBef>
                <a:spcPct val="20000"/>
              </a:spcBef>
              <a:buClr>
                <a:srgbClr val="94C600"/>
              </a:buClr>
              <a:buSzPct val="76000"/>
              <a:buFont typeface="Wingdings 2" pitchFamily="18" charset="2"/>
              <a:buChar char=""/>
            </a:pPr>
            <a:r>
              <a:rPr lang="el-GR" sz="1700" dirty="0">
                <a:solidFill>
                  <a:srgbClr val="3E3D2D"/>
                </a:solidFill>
              </a:rPr>
              <a:t>Τα αντικείμενα στην ολότητά τους μπορούν να αποθηκευτούν και να ανακληθούν από την ΒΔ</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29</a:t>
            </a:fld>
            <a:endParaRPr lang="el-GR" dirty="0"/>
          </a:p>
        </p:txBody>
      </p:sp>
    </p:spTree>
    <p:extLst>
      <p:ext uri="{BB962C8B-B14F-4D97-AF65-F5344CB8AC3E}">
        <p14:creationId xmlns:p14="http://schemas.microsoft.com/office/powerpoint/2010/main" val="511222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a:t>
            </a:fld>
            <a:endParaRPr lang="el-GR" dirty="0"/>
          </a:p>
        </p:txBody>
      </p:sp>
    </p:spTree>
    <p:extLst>
      <p:ext uri="{BB962C8B-B14F-4D97-AF65-F5344CB8AC3E}">
        <p14:creationId xmlns:p14="http://schemas.microsoft.com/office/powerpoint/2010/main" val="2515394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30</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31</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32</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33</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pPr lvl="0"/>
            <a:r>
              <a:rPr lang="el-GR" dirty="0"/>
              <a:t>Βάσεις </a:t>
            </a:r>
            <a:r>
              <a:rPr lang="el-GR" dirty="0" smtClean="0"/>
              <a:t>Δεδομένων (2/2)</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l-GR" dirty="0" smtClean="0"/>
              <a:t>Πληροφορική </a:t>
            </a:r>
            <a:r>
              <a:rPr lang="en-US" dirty="0" smtClean="0"/>
              <a:t>II</a:t>
            </a:r>
            <a:endParaRPr lang="el-GR" dirty="0"/>
          </a:p>
        </p:txBody>
      </p:sp>
      <p:sp>
        <p:nvSpPr>
          <p:cNvPr id="3" name="Υπότιτλος 2"/>
          <p:cNvSpPr>
            <a:spLocks noGrp="1"/>
          </p:cNvSpPr>
          <p:nvPr>
            <p:ph type="subTitle" idx="1"/>
          </p:nvPr>
        </p:nvSpPr>
        <p:spPr>
          <a:xfrm>
            <a:off x="467544" y="2897167"/>
            <a:ext cx="8280920" cy="1460500"/>
          </a:xfrm>
        </p:spPr>
        <p:txBody>
          <a:bodyPr>
            <a:noAutofit/>
          </a:bodyPr>
          <a:lstStyle/>
          <a:p>
            <a:r>
              <a:rPr lang="el-GR" sz="2800" dirty="0" smtClean="0"/>
              <a:t>Ενότητα 10</a:t>
            </a:r>
            <a:r>
              <a:rPr lang="en-US" sz="2800" dirty="0" smtClean="0"/>
              <a:t> </a:t>
            </a:r>
            <a:r>
              <a:rPr lang="el-GR" sz="2800" dirty="0" smtClean="0"/>
              <a:t>:</a:t>
            </a:r>
            <a:r>
              <a:rPr lang="en-US" sz="2800" dirty="0" smtClean="0"/>
              <a:t> </a:t>
            </a:r>
            <a:r>
              <a:rPr lang="el-GR" sz="2800" b="1" dirty="0" smtClean="0"/>
              <a:t>Πολυμέσα και Πληροφοριακά Συστήματα</a:t>
            </a:r>
            <a:endParaRPr lang="el-GR" sz="1800" b="1" dirty="0" smtClean="0"/>
          </a:p>
          <a:p>
            <a:endParaRPr lang="en-US" sz="1800" dirty="0" smtClean="0"/>
          </a:p>
          <a:p>
            <a:endParaRPr lang="en-US" sz="1800" dirty="0" smtClean="0"/>
          </a:p>
          <a:p>
            <a:r>
              <a:rPr lang="el-GR" sz="2800" dirty="0" smtClean="0"/>
              <a:t>Δρ</a:t>
            </a:r>
            <a:r>
              <a:rPr lang="el-GR" sz="2800" dirty="0"/>
              <a:t>. Γκόγκος Χρήστος</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screen">
              <a:extLst>
                <a:ext uri="{28A0092B-C50C-407E-A947-70E740481C1C}">
                  <a14:useLocalDpi xmlns:a14="http://schemas.microsoft.com/office/drawing/2010/main"/>
                </a:ext>
              </a:extLst>
            </a:blip>
            <a:srcRect t="-12494"/>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8352928" cy="2702345"/>
          </a:xfrm>
        </p:spPr>
        <p:txBody>
          <a:bodyPr>
            <a:noAutofit/>
          </a:bodyPr>
          <a:lstStyle/>
          <a:p>
            <a:pPr algn="l"/>
            <a:r>
              <a:rPr lang="el-GR" sz="2400" dirty="0" smtClean="0"/>
              <a:t>Τμήμα </a:t>
            </a:r>
            <a:r>
              <a:rPr lang="el-GR" sz="2400" dirty="0"/>
              <a:t>Χρηματοοικονομικής &amp; </a:t>
            </a:r>
            <a:r>
              <a:rPr lang="el-GR" sz="2400" dirty="0" smtClean="0"/>
              <a:t>Ελεγκτικής (Παράρτημα Πρέβεζας)</a:t>
            </a:r>
            <a:endParaRPr lang="el-GR" sz="2400" dirty="0"/>
          </a:p>
          <a:p>
            <a:pPr algn="l"/>
            <a:r>
              <a:rPr lang="el-GR" b="1" dirty="0"/>
              <a:t>Πληροφορική </a:t>
            </a:r>
            <a:r>
              <a:rPr lang="el-GR" b="1" dirty="0" smtClean="0"/>
              <a:t>Ι</a:t>
            </a:r>
            <a:r>
              <a:rPr lang="en-US" b="1" dirty="0" smtClean="0"/>
              <a:t>I</a:t>
            </a:r>
            <a:endParaRPr lang="el-GR" b="1" dirty="0" smtClean="0"/>
          </a:p>
          <a:p>
            <a:pPr lvl="0" algn="l"/>
            <a:r>
              <a:rPr lang="el-GR" sz="2800" b="1" dirty="0" smtClean="0"/>
              <a:t>Ενότητα 10</a:t>
            </a:r>
            <a:r>
              <a:rPr lang="en-US" sz="2800" b="1" dirty="0" smtClean="0"/>
              <a:t> </a:t>
            </a:r>
            <a:r>
              <a:rPr lang="el-GR" sz="2800" b="1" dirty="0" smtClean="0"/>
              <a:t>:</a:t>
            </a:r>
            <a:r>
              <a:rPr lang="en-US" sz="2800" b="1" dirty="0" smtClean="0"/>
              <a:t> </a:t>
            </a:r>
            <a:r>
              <a:rPr lang="el-GR" sz="2800" dirty="0" smtClean="0"/>
              <a:t>Πολυμέσα </a:t>
            </a:r>
            <a:r>
              <a:rPr lang="el-GR" sz="2800" dirty="0"/>
              <a:t>και Πληροφοριακά </a:t>
            </a:r>
            <a:r>
              <a:rPr lang="el-GR" sz="2800" dirty="0" smtClean="0"/>
              <a:t>Συστήματα</a:t>
            </a:r>
          </a:p>
          <a:p>
            <a:pPr lvl="0" algn="l"/>
            <a:endParaRPr lang="en-US" sz="1200" smtClean="0"/>
          </a:p>
          <a:p>
            <a:pPr lvl="0" algn="l"/>
            <a:endParaRPr lang="el-GR" sz="2800" dirty="0"/>
          </a:p>
          <a:p>
            <a:pPr algn="l">
              <a:lnSpc>
                <a:spcPts val="2600"/>
              </a:lnSpc>
            </a:pPr>
            <a:r>
              <a:rPr lang="el-GR" sz="2800" dirty="0" smtClean="0">
                <a:solidFill>
                  <a:schemeClr val="tx2">
                    <a:lumMod val="50000"/>
                  </a:schemeClr>
                </a:solidFill>
              </a:rPr>
              <a:t>Δρ</a:t>
            </a:r>
            <a:r>
              <a:rPr lang="el-GR" sz="2800" dirty="0">
                <a:solidFill>
                  <a:schemeClr val="tx2">
                    <a:lumMod val="50000"/>
                  </a:schemeClr>
                </a:solidFill>
              </a:rPr>
              <a:t>. Γκόγκος Χρήστος</a:t>
            </a:r>
          </a:p>
          <a:p>
            <a:pPr algn="l">
              <a:lnSpc>
                <a:spcPts val="2600"/>
              </a:lnSpc>
            </a:pPr>
            <a:r>
              <a:rPr lang="el-GR" sz="2800" dirty="0" smtClean="0">
                <a:solidFill>
                  <a:schemeClr val="tx2">
                    <a:lumMod val="50000"/>
                  </a:schemeClr>
                </a:solidFill>
              </a:rPr>
              <a:t>Επίκουρος Καθηγητής</a:t>
            </a:r>
            <a:endParaRPr lang="en-US" sz="2800" dirty="0" smtClean="0">
              <a:solidFill>
                <a:schemeClr val="tx2">
                  <a:lumMod val="50000"/>
                </a:schemeClr>
              </a:solidFill>
            </a:endParaRPr>
          </a:p>
          <a:p>
            <a:pPr algn="l">
              <a:lnSpc>
                <a:spcPts val="2600"/>
              </a:lnSpc>
            </a:pPr>
            <a:r>
              <a:rPr lang="el-GR" sz="2400" dirty="0" smtClean="0">
                <a:solidFill>
                  <a:schemeClr val="tx2">
                    <a:lumMod val="50000"/>
                  </a:schemeClr>
                </a:solidFill>
              </a:rPr>
              <a:t>Άρτα,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a:stretch>
            <a:fillRect/>
          </a:stretch>
        </p:blipFill>
        <p:spPr>
          <a:xfrm>
            <a:off x="6948264" y="3547"/>
            <a:ext cx="2214640" cy="1031492"/>
          </a:xfrm>
          <a:prstGeom prst="rect">
            <a:avLst/>
          </a:prstGeom>
        </p:spPr>
      </p:pic>
    </p:spTree>
    <p:extLst>
      <p:ext uri="{BB962C8B-B14F-4D97-AF65-F5344CB8AC3E}">
        <p14:creationId xmlns:p14="http://schemas.microsoft.com/office/powerpoint/2010/main" val="23856713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Creative Commons.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t>37</a:t>
            </a:fld>
            <a:endParaRPr lang="el-GR" dirty="0"/>
          </a:p>
        </p:txBody>
      </p:sp>
    </p:spTree>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32312" y="4212553"/>
            <a:ext cx="6480048" cy="1285240"/>
          </a:xfrm>
          <a:prstGeom prst="rect">
            <a:avLst/>
          </a:prstGeom>
          <a:noFill/>
        </p:spPr>
      </p:pic>
      <p:sp>
        <p:nvSpPr>
          <p:cNvPr id="4" name="Θέση αριθμού διαφάνειας 3"/>
          <p:cNvSpPr>
            <a:spLocks noGrp="1"/>
          </p:cNvSpPr>
          <p:nvPr>
            <p:ph type="sldNum" sz="quarter" idx="12"/>
          </p:nvPr>
        </p:nvSpPr>
        <p:spPr/>
        <p:txBody>
          <a:bodyPr/>
          <a:lstStyle/>
          <a:p>
            <a:fld id="{53C4726A-630D-4CB4-B088-BAB00F4188E9}" type="slidenum">
              <a:rPr lang="el-GR" smtClean="0"/>
              <a:t>38</a:t>
            </a:fld>
            <a:endParaRPr lang="el-GR" dirty="0"/>
          </a:p>
        </p:txBody>
      </p:sp>
    </p:spTree>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Μέσα Πολυμέσων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Μέσο είναι ένας τρόπος μεταφοράς της πληροφορίας.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Ο </a:t>
            </a:r>
            <a:r>
              <a:rPr lang="el-GR" sz="2400" dirty="0">
                <a:solidFill>
                  <a:prstClr val="black">
                    <a:lumMod val="75000"/>
                    <a:lumOff val="25000"/>
                  </a:prstClr>
                </a:solidFill>
                <a:ea typeface="Tahoma" panose="020B0604030504040204" pitchFamily="34" charset="0"/>
                <a:cs typeface="Tahoma" panose="020B0604030504040204" pitchFamily="34" charset="0"/>
              </a:rPr>
              <a:t>προφορικός και γραπτός λόγος είναι 2 παραδείγματα μέσων.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Υπάρχουν </a:t>
            </a:r>
            <a:r>
              <a:rPr lang="el-GR" sz="2400" dirty="0">
                <a:solidFill>
                  <a:prstClr val="black">
                    <a:lumMod val="75000"/>
                    <a:lumOff val="25000"/>
                  </a:prstClr>
                </a:solidFill>
                <a:ea typeface="Tahoma" panose="020B0604030504040204" pitchFamily="34" charset="0"/>
                <a:cs typeface="Tahoma" panose="020B0604030504040204" pitchFamily="34" charset="0"/>
              </a:rPr>
              <a:t>πολλά είδη μεμονωμένων μέσων.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Πολυμέσα </a:t>
            </a:r>
            <a:r>
              <a:rPr lang="el-GR" sz="2400" dirty="0">
                <a:solidFill>
                  <a:prstClr val="black">
                    <a:lumMod val="75000"/>
                    <a:lumOff val="25000"/>
                  </a:prstClr>
                </a:solidFill>
                <a:ea typeface="Tahoma" panose="020B0604030504040204" pitchFamily="34" charset="0"/>
                <a:cs typeface="Tahoma" panose="020B0604030504040204" pitchFamily="34" charset="0"/>
              </a:rPr>
              <a:t>είναι η παράλληλη χρήση περισσότερων του ενός μέσου για τη μεταφορά μηνύματος ή πληροφορίας.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Χαρακτηριστικό </a:t>
            </a:r>
            <a:r>
              <a:rPr lang="el-GR" sz="2400" dirty="0">
                <a:solidFill>
                  <a:prstClr val="black">
                    <a:lumMod val="75000"/>
                    <a:lumOff val="25000"/>
                  </a:prstClr>
                </a:solidFill>
                <a:ea typeface="Tahoma" panose="020B0604030504040204" pitchFamily="34" charset="0"/>
                <a:cs typeface="Tahoma" panose="020B0604030504040204" pitchFamily="34" charset="0"/>
              </a:rPr>
              <a:t>παράδειγμα πολυμέσων είναι οι παρουσιάσεις μέσω διαφανειών.</a:t>
            </a:r>
          </a:p>
          <a:p>
            <a:pPr algn="just">
              <a:lnSpc>
                <a:spcPts val="2065"/>
              </a:lnSpc>
              <a:spcBef>
                <a:spcPts val="0"/>
              </a:spcBef>
              <a:spcAft>
                <a:spcPts val="0"/>
              </a:spcAft>
              <a:buClr>
                <a:srgbClr val="000000"/>
              </a:buClr>
              <a:buSzPts val="1200"/>
              <a:buFont typeface="+mj-lt"/>
              <a:buAutoNum type="arabicPeriod"/>
            </a:pPr>
            <a:endParaRPr lang="el-GR" sz="24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39</a:t>
            </a:fld>
            <a:endParaRPr lang="el-GR" dirty="0"/>
          </a:p>
        </p:txBody>
      </p:sp>
    </p:spTree>
    <p:extLst>
      <p:ext uri="{BB962C8B-B14F-4D97-AF65-F5344CB8AC3E}">
        <p14:creationId xmlns:p14="http://schemas.microsoft.com/office/powerpoint/2010/main" val="811491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val="31464285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Αλληλεπίδραση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Ένα PC μπορεί να παρουσιάσει πολλούς τύπους μέσων  ταυτόχρονα (όπως η τηλεόραση). Για παράδειγμα, κείμενο, εικόνα, μουσική και αφήγηση μπορούν να παίζουν συγχρόνως.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Η TV δεν είναι διαλογική, παρά μόνο «παραδίδει» το περιεχόμενο. Το PC υποστηρίζει τη χρήση διαλογικών πολυμέσων όπως τα παιχνίδια.</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Αλληλεπίδραση σημαίνει ο χρήστης και το πρόγραμμα να ανταποκρίνονται μεταξύ τους.</a:t>
            </a:r>
          </a:p>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Το πρόγραμμα παρέχει μια συνεχώς μεταβαλλόμενη σειρά επιλογών, την οποία ο χρήστης επιλέγει για να κατευθύνει τη ροή του προγράμματος.</a:t>
            </a:r>
          </a:p>
          <a:p>
            <a:pPr algn="just">
              <a:lnSpc>
                <a:spcPts val="2065"/>
              </a:lnSpc>
              <a:spcBef>
                <a:spcPts val="0"/>
              </a:spcBef>
              <a:spcAft>
                <a:spcPts val="0"/>
              </a:spcAft>
              <a:buClr>
                <a:srgbClr val="000000"/>
              </a:buClr>
              <a:buSzPts val="1200"/>
              <a:buFont typeface="+mj-lt"/>
              <a:buAutoNum type="arabicPeriod"/>
            </a:pPr>
            <a:endParaRPr lang="el-GR" sz="22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40</a:t>
            </a:fld>
            <a:endParaRPr lang="el-GR" dirty="0"/>
          </a:p>
        </p:txBody>
      </p:sp>
    </p:spTree>
    <p:extLst>
      <p:ext uri="{BB962C8B-B14F-4D97-AF65-F5344CB8AC3E}">
        <p14:creationId xmlns:p14="http://schemas.microsoft.com/office/powerpoint/2010/main" val="14262447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Αμφίδρομη Επικοινωνία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41</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1199367"/>
            <a:ext cx="5360640" cy="409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09605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Νέα Μέσα &amp; Ψηφιακή Σύγκλιση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200" dirty="0">
                <a:solidFill>
                  <a:prstClr val="black">
                    <a:lumMod val="75000"/>
                    <a:lumOff val="25000"/>
                  </a:prstClr>
                </a:solidFill>
                <a:ea typeface="Tahoma" panose="020B0604030504040204" pitchFamily="34" charset="0"/>
                <a:cs typeface="Tahoma" panose="020B0604030504040204" pitchFamily="34" charset="0"/>
              </a:rPr>
              <a:t>Ο όρος «νέα μέσα» καλύπτει όλους τους τύπους  πολυμέσων με τεχνολογία αλληλεπίδρασης.</a:t>
            </a:r>
          </a:p>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νέα μέσα περιλαμβάνουν όχι μόνο το περιεχόμενο των πολυμέσων, αλλά και τις τεχνολογίες επικοινωνίας όπως τα καλώδια (ειδικού τύπου), τις τηλεφωνικές γραμμές, τα δίκτυα και το Διαδίκτυο.</a:t>
            </a:r>
          </a:p>
          <a:p>
            <a:pPr marL="228600" lvl="0" indent="-228600">
              <a:lnSpc>
                <a:spcPct val="90000"/>
              </a:lnSpc>
              <a:spcBef>
                <a:spcPts val="1800"/>
              </a:spcBef>
              <a:buSzPct val="80000"/>
              <a:buFont typeface="Wingdings" pitchFamily="2" charset="2"/>
              <a:buChar char="§"/>
            </a:pPr>
            <a:r>
              <a:rPr lang="el-GR" sz="2200" dirty="0" smtClean="0">
                <a:solidFill>
                  <a:prstClr val="black">
                    <a:lumMod val="75000"/>
                    <a:lumOff val="25000"/>
                  </a:prstClr>
                </a:solidFill>
                <a:ea typeface="Tahoma" panose="020B0604030504040204" pitchFamily="34" charset="0"/>
                <a:cs typeface="Tahoma" panose="020B0604030504040204" pitchFamily="34" charset="0"/>
              </a:rPr>
              <a:t>Τα </a:t>
            </a:r>
            <a:r>
              <a:rPr lang="el-GR" sz="2200" dirty="0">
                <a:solidFill>
                  <a:prstClr val="black">
                    <a:lumMod val="75000"/>
                    <a:lumOff val="25000"/>
                  </a:prstClr>
                </a:solidFill>
                <a:ea typeface="Tahoma" panose="020B0604030504040204" pitchFamily="34" charset="0"/>
                <a:cs typeface="Tahoma" panose="020B0604030504040204" pitchFamily="34" charset="0"/>
              </a:rPr>
              <a:t>νέα μέσα βασίζονται στην έννοια της ψηφιακής  σύγκλισης, που σημαίνει το συνδυασμό πολλών διαφορετικών τεχνολογιών για τη μεταφορά διαφορετικών τύπων περιεχομένου και πληροφορίας σε ένα και μόνο ψηφιακό «κύκλωμα» (π.χ. ψηφιακή τηλεόραση).</a:t>
            </a:r>
          </a:p>
          <a:p>
            <a:pPr algn="just">
              <a:lnSpc>
                <a:spcPts val="2065"/>
              </a:lnSpc>
              <a:spcBef>
                <a:spcPts val="0"/>
              </a:spcBef>
              <a:spcAft>
                <a:spcPts val="0"/>
              </a:spcAft>
              <a:buClr>
                <a:srgbClr val="000000"/>
              </a:buClr>
              <a:buSzPts val="1200"/>
              <a:buFont typeface="Wingdings" panose="05000000000000000000" pitchFamily="2" charset="2"/>
              <a:buChar char="§"/>
            </a:pPr>
            <a:endParaRPr lang="el-GR" sz="22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42</a:t>
            </a:fld>
            <a:endParaRPr lang="el-GR" dirty="0"/>
          </a:p>
        </p:txBody>
      </p:sp>
    </p:spTree>
    <p:extLst>
      <p:ext uri="{BB962C8B-B14F-4D97-AF65-F5344CB8AC3E}">
        <p14:creationId xmlns:p14="http://schemas.microsoft.com/office/powerpoint/2010/main" val="4031582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Επίπεδα &amp; Διαστάσεις Πληροφορίας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Σημασία περιεχομένου</a:t>
            </a:r>
          </a:p>
          <a:p>
            <a:pPr marL="228600" lvl="0" indent="-228600">
              <a:lnSpc>
                <a:spcPct val="90000"/>
              </a:lnSpc>
              <a:spcBef>
                <a:spcPts val="1800"/>
              </a:spcBef>
              <a:buSzPct val="80000"/>
              <a:buFont typeface="Wingdings" pitchFamily="2" charset="2"/>
              <a:buChar char="§"/>
            </a:pP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err="1">
                <a:solidFill>
                  <a:prstClr val="black">
                    <a:lumMod val="75000"/>
                    <a:lumOff val="25000"/>
                  </a:prstClr>
                </a:solidFill>
                <a:ea typeface="Tahoma" panose="020B0604030504040204" pitchFamily="34" charset="0"/>
                <a:cs typeface="Tahoma" panose="020B0604030504040204" pitchFamily="34" charset="0"/>
              </a:rPr>
              <a:t>Υπερμέσα</a:t>
            </a:r>
            <a:r>
              <a:rPr lang="el-GR" sz="2800" dirty="0">
                <a:solidFill>
                  <a:prstClr val="black">
                    <a:lumMod val="75000"/>
                    <a:lumOff val="25000"/>
                  </a:prstClr>
                </a:solidFill>
                <a:ea typeface="Tahoma" panose="020B0604030504040204" pitchFamily="34" charset="0"/>
                <a:cs typeface="Tahoma" panose="020B0604030504040204" pitchFamily="34" charset="0"/>
              </a:rPr>
              <a:t> και Πλοήγηση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43</a:t>
            </a:fld>
            <a:endParaRPr lang="el-GR" dirty="0"/>
          </a:p>
        </p:txBody>
      </p:sp>
    </p:spTree>
    <p:extLst>
      <p:ext uri="{BB962C8B-B14F-4D97-AF65-F5344CB8AC3E}">
        <p14:creationId xmlns:p14="http://schemas.microsoft.com/office/powerpoint/2010/main" val="269106806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Περιεχόμενο</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Ο σκοπός των πολυμέσων είναι να κάνουν την πληροφορία (περιεχόμενο) </a:t>
            </a:r>
            <a:r>
              <a:rPr lang="el-GR" sz="2800" dirty="0" smtClean="0">
                <a:solidFill>
                  <a:prstClr val="black">
                    <a:lumMod val="75000"/>
                    <a:lumOff val="25000"/>
                  </a:prstClr>
                </a:solidFill>
                <a:ea typeface="Tahoma" panose="020B0604030504040204" pitchFamily="34" charset="0"/>
                <a:cs typeface="Tahoma" panose="020B0604030504040204" pitchFamily="34" charset="0"/>
              </a:rPr>
              <a:t>πιο </a:t>
            </a:r>
            <a:r>
              <a:rPr lang="el-GR" sz="2800" dirty="0">
                <a:solidFill>
                  <a:prstClr val="black">
                    <a:lumMod val="75000"/>
                    <a:lumOff val="25000"/>
                  </a:prstClr>
                </a:solidFill>
                <a:ea typeface="Tahoma" panose="020B0604030504040204" pitchFamily="34" charset="0"/>
                <a:cs typeface="Tahoma" panose="020B0604030504040204" pitchFamily="34" charset="0"/>
              </a:rPr>
              <a:t>άμεση, ελκυστική και απλή.</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Οι </a:t>
            </a:r>
            <a:r>
              <a:rPr lang="el-GR" sz="2800" dirty="0">
                <a:solidFill>
                  <a:prstClr val="black">
                    <a:lumMod val="75000"/>
                    <a:lumOff val="25000"/>
                  </a:prstClr>
                </a:solidFill>
                <a:ea typeface="Tahoma" panose="020B0604030504040204" pitchFamily="34" charset="0"/>
                <a:cs typeface="Tahoma" panose="020B0604030504040204" pitchFamily="34" charset="0"/>
              </a:rPr>
              <a:t>τεχνολογίες πολυμέσων δίνουν στο χρήστη την επιλογή του τύπου του περιεχομένου που θα παρουσιαστεί και του τρόπου παρουσίασης.</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Ανεξάρτητα </a:t>
            </a:r>
            <a:r>
              <a:rPr lang="el-GR" sz="2800" dirty="0">
                <a:solidFill>
                  <a:prstClr val="black">
                    <a:lumMod val="75000"/>
                    <a:lumOff val="25000"/>
                  </a:prstClr>
                </a:solidFill>
                <a:ea typeface="Tahoma" panose="020B0604030504040204" pitchFamily="34" charset="0"/>
                <a:cs typeface="Tahoma" panose="020B0604030504040204" pitchFamily="34" charset="0"/>
              </a:rPr>
              <a:t>της τεχνολογίας που θα χρησιμοποιηθεί στα πολυμέσα, </a:t>
            </a:r>
            <a:r>
              <a:rPr lang="el-GR" sz="2800" dirty="0" smtClean="0">
                <a:solidFill>
                  <a:prstClr val="black">
                    <a:lumMod val="75000"/>
                    <a:lumOff val="25000"/>
                  </a:prstClr>
                </a:solidFill>
                <a:ea typeface="Tahoma" panose="020B0604030504040204" pitchFamily="34" charset="0"/>
                <a:cs typeface="Tahoma" panose="020B0604030504040204" pitchFamily="34" charset="0"/>
              </a:rPr>
              <a:t>πρωταρχικός </a:t>
            </a:r>
            <a:r>
              <a:rPr lang="el-GR" sz="2800" dirty="0">
                <a:solidFill>
                  <a:prstClr val="black">
                    <a:lumMod val="75000"/>
                    <a:lumOff val="25000"/>
                  </a:prstClr>
                </a:solidFill>
                <a:ea typeface="Tahoma" panose="020B0604030504040204" pitchFamily="34" charset="0"/>
                <a:cs typeface="Tahoma" panose="020B0604030504040204" pitchFamily="34" charset="0"/>
              </a:rPr>
              <a:t>στόχος είναι η παροχή υψηλής ποιότητας περιεχομένου.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44</a:t>
            </a:fld>
            <a:endParaRPr lang="el-GR" dirty="0"/>
          </a:p>
        </p:txBody>
      </p:sp>
    </p:spTree>
    <p:extLst>
      <p:ext uri="{BB962C8B-B14F-4D97-AF65-F5344CB8AC3E}">
        <p14:creationId xmlns:p14="http://schemas.microsoft.com/office/powerpoint/2010/main" val="15750472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a:t>Υπερμέσα</a:t>
            </a:r>
            <a:r>
              <a:rPr lang="el-GR" dirty="0"/>
              <a:t> και Πλοήγηση</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διαδικασία μετακίνησης ανάμεσα στην «ηλεκτρονική» πληροφορία καλείται πλοήγηση.</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Τα καλά σχεδιασμένα προϊόντα πολυμέσων παρέχουν στο χρήστη ποικίλες μεθόδους πλοήγησης και επιλογής περιεχομένου.</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πλοήγηση πολυμέσων βασίζεται στα «</a:t>
            </a:r>
            <a:r>
              <a:rPr lang="el-GR" sz="2000" dirty="0" err="1">
                <a:solidFill>
                  <a:prstClr val="black">
                    <a:lumMod val="75000"/>
                    <a:lumOff val="25000"/>
                  </a:prstClr>
                </a:solidFill>
                <a:ea typeface="Tahoma" panose="020B0604030504040204" pitchFamily="34" charset="0"/>
                <a:cs typeface="Tahoma" panose="020B0604030504040204" pitchFamily="34" charset="0"/>
              </a:rPr>
              <a:t>υπερμέσα</a:t>
            </a:r>
            <a:r>
              <a:rPr lang="el-GR" sz="2000" dirty="0">
                <a:solidFill>
                  <a:prstClr val="black">
                    <a:lumMod val="75000"/>
                    <a:lumOff val="25000"/>
                  </a:prstClr>
                </a:solidFill>
                <a:ea typeface="Tahoma" panose="020B0604030504040204" pitchFamily="34" charset="0"/>
                <a:cs typeface="Tahoma" panose="020B0604030504040204" pitchFamily="34" charset="0"/>
              </a:rPr>
              <a:t>».</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Αυτά υποστηρίζουν τη σύνδεση διαφορετικών τύπων περιεχομένου.</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Με την επιλογή ενός συνδέσμου </a:t>
            </a:r>
            <a:r>
              <a:rPr lang="el-GR" sz="2000" dirty="0" err="1">
                <a:solidFill>
                  <a:prstClr val="black">
                    <a:lumMod val="75000"/>
                    <a:lumOff val="25000"/>
                  </a:prstClr>
                </a:solidFill>
                <a:ea typeface="Tahoma" panose="020B0604030504040204" pitchFamily="34" charset="0"/>
                <a:cs typeface="Tahoma" panose="020B0604030504040204" pitchFamily="34" charset="0"/>
              </a:rPr>
              <a:t>υπερ</a:t>
            </a:r>
            <a:r>
              <a:rPr lang="el-GR" sz="2000" dirty="0">
                <a:solidFill>
                  <a:prstClr val="black">
                    <a:lumMod val="75000"/>
                    <a:lumOff val="25000"/>
                  </a:prstClr>
                </a:solidFill>
                <a:ea typeface="Tahoma" panose="020B0604030504040204" pitchFamily="34" charset="0"/>
                <a:cs typeface="Tahoma" panose="020B0604030504040204" pitchFamily="34" charset="0"/>
              </a:rPr>
              <a:t>-κειμένου, οι χρήστες WWW μεταβαίνουν σε νέα ιστοσελίδα.</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Ομοίως και σε άλλες εφαρμογές πολυμέσων, όπου πραγματοποιείται μετακίνηση σε άλλο επίπεδο πληροφορίας.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45</a:t>
            </a:fld>
            <a:endParaRPr lang="el-GR" dirty="0"/>
          </a:p>
        </p:txBody>
      </p:sp>
    </p:spTree>
    <p:extLst>
      <p:ext uri="{BB962C8B-B14F-4D97-AF65-F5344CB8AC3E}">
        <p14:creationId xmlns:p14="http://schemas.microsoft.com/office/powerpoint/2010/main" val="15801222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Δημιουργία Περιεχομένου</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Η δημιουργία προϊόντων πολυμέσων (όπως παιχνίδια </a:t>
            </a:r>
            <a:r>
              <a:rPr lang="el-GR" sz="2400" dirty="0" smtClean="0">
                <a:solidFill>
                  <a:prstClr val="black">
                    <a:lumMod val="75000"/>
                    <a:lumOff val="25000"/>
                  </a:prstClr>
                </a:solidFill>
                <a:ea typeface="Tahoma" panose="020B0604030504040204" pitchFamily="34" charset="0"/>
                <a:cs typeface="Tahoma" panose="020B0604030504040204" pitchFamily="34" charset="0"/>
              </a:rPr>
              <a:t>και CD-ROM </a:t>
            </a:r>
            <a:r>
              <a:rPr lang="el-GR" sz="2400" dirty="0">
                <a:solidFill>
                  <a:prstClr val="black">
                    <a:lumMod val="75000"/>
                    <a:lumOff val="25000"/>
                  </a:prstClr>
                </a:solidFill>
                <a:ea typeface="Tahoma" panose="020B0604030504040204" pitchFamily="34" charset="0"/>
                <a:cs typeface="Tahoma" panose="020B0604030504040204" pitchFamily="34" charset="0"/>
              </a:rPr>
              <a:t>εγκυκλοπαιδειών) απαιτεί δεξιότητες </a:t>
            </a:r>
            <a:r>
              <a:rPr lang="el-GR" sz="2400" dirty="0" smtClean="0">
                <a:solidFill>
                  <a:prstClr val="black">
                    <a:lumMod val="75000"/>
                    <a:lumOff val="25000"/>
                  </a:prstClr>
                </a:solidFill>
                <a:ea typeface="Tahoma" panose="020B0604030504040204" pitchFamily="34" charset="0"/>
                <a:cs typeface="Tahoma" panose="020B0604030504040204" pitchFamily="34" charset="0"/>
              </a:rPr>
              <a:t>πολλών ανθρώπων</a:t>
            </a:r>
            <a:r>
              <a:rPr lang="el-GR" sz="2400" dirty="0">
                <a:solidFill>
                  <a:prstClr val="black">
                    <a:lumMod val="75000"/>
                    <a:lumOff val="25000"/>
                  </a:prstClr>
                </a:solidFill>
                <a:ea typeface="Tahoma" panose="020B0604030504040204" pitchFamily="34" charset="0"/>
                <a:cs typeface="Tahoma" panose="020B0604030504040204" pitchFamily="34" charset="0"/>
              </a:rPr>
              <a:t>, που συνεργάζονται στις εξής φάσεις:</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Καθορισμός </a:t>
            </a:r>
            <a:r>
              <a:rPr lang="el-GR" sz="2400" dirty="0">
                <a:solidFill>
                  <a:prstClr val="black">
                    <a:lumMod val="75000"/>
                    <a:lumOff val="25000"/>
                  </a:prstClr>
                </a:solidFill>
                <a:ea typeface="Tahoma" panose="020B0604030504040204" pitchFamily="34" charset="0"/>
                <a:cs typeface="Tahoma" panose="020B0604030504040204" pitchFamily="34" charset="0"/>
              </a:rPr>
              <a:t>Κοινού</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Σχέδιο </a:t>
            </a:r>
            <a:r>
              <a:rPr lang="el-GR" sz="2400" dirty="0">
                <a:solidFill>
                  <a:prstClr val="black">
                    <a:lumMod val="75000"/>
                    <a:lumOff val="25000"/>
                  </a:prstClr>
                </a:solidFill>
                <a:ea typeface="Tahoma" panose="020B0604030504040204" pitchFamily="34" charset="0"/>
                <a:cs typeface="Tahoma" panose="020B0604030504040204" pitchFamily="34" charset="0"/>
              </a:rPr>
              <a:t>και Πλοκή</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Επιλογή </a:t>
            </a:r>
            <a:r>
              <a:rPr lang="el-GR" sz="2400" dirty="0">
                <a:solidFill>
                  <a:prstClr val="black">
                    <a:lumMod val="75000"/>
                    <a:lumOff val="25000"/>
                  </a:prstClr>
                </a:solidFill>
                <a:ea typeface="Tahoma" panose="020B0604030504040204" pitchFamily="34" charset="0"/>
                <a:cs typeface="Tahoma" panose="020B0604030504040204" pitchFamily="34" charset="0"/>
              </a:rPr>
              <a:t>Εργαλείων</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Συγγραφή </a:t>
            </a:r>
            <a:r>
              <a:rPr lang="el-GR" sz="2400" dirty="0">
                <a:solidFill>
                  <a:prstClr val="black">
                    <a:lumMod val="75000"/>
                    <a:lumOff val="25000"/>
                  </a:prstClr>
                </a:solidFill>
                <a:ea typeface="Tahoma" panose="020B0604030504040204" pitchFamily="34" charset="0"/>
                <a:cs typeface="Tahoma" panose="020B0604030504040204" pitchFamily="34" charset="0"/>
              </a:rPr>
              <a:t>Εφαρμογής Πολυμέσων</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Έλεγχος</a:t>
            </a:r>
            <a:endParaRPr lang="el-GR" sz="2400"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46</a:t>
            </a:fld>
            <a:endParaRPr lang="el-GR" dirty="0"/>
          </a:p>
        </p:txBody>
      </p:sp>
    </p:spTree>
    <p:extLst>
      <p:ext uri="{BB962C8B-B14F-4D97-AF65-F5344CB8AC3E}">
        <p14:creationId xmlns:p14="http://schemas.microsoft.com/office/powerpoint/2010/main" val="20095674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Διαδικασία Ανάπτυξης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47</a:t>
            </a:fld>
            <a:endParaRPr lang="el-GR" dirty="0"/>
          </a:p>
        </p:txBody>
      </p:sp>
      <p:grpSp>
        <p:nvGrpSpPr>
          <p:cNvPr id="23" name="Ομάδα 22"/>
          <p:cNvGrpSpPr/>
          <p:nvPr/>
        </p:nvGrpSpPr>
        <p:grpSpPr>
          <a:xfrm>
            <a:off x="1763688" y="1184793"/>
            <a:ext cx="5832648" cy="4320480"/>
            <a:chOff x="1259632" y="1129308"/>
            <a:chExt cx="6400800" cy="4994275"/>
          </a:xfrm>
        </p:grpSpPr>
        <p:pic>
          <p:nvPicPr>
            <p:cNvPr id="8" name="Picture 2"/>
            <p:cNvPicPr>
              <a:picLocks noChangeAspect="1" noChangeArrowheads="1"/>
            </p:cNvPicPr>
            <p:nvPr/>
          </p:nvPicPr>
          <p:blipFill>
            <a:blip r:embed="rId3">
              <a:lum contrast="18000"/>
              <a:extLst>
                <a:ext uri="{28A0092B-C50C-407E-A947-70E740481C1C}">
                  <a14:useLocalDpi xmlns:a14="http://schemas.microsoft.com/office/drawing/2010/main" val="0"/>
                </a:ext>
              </a:extLst>
            </a:blip>
            <a:srcRect/>
            <a:stretch>
              <a:fillRect/>
            </a:stretch>
          </p:blipFill>
          <p:spPr bwMode="auto">
            <a:xfrm>
              <a:off x="1259632" y="1129308"/>
              <a:ext cx="64008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8"/>
            <p:cNvSpPr>
              <a:spLocks noChangeArrowheads="1"/>
            </p:cNvSpPr>
            <p:nvPr/>
          </p:nvSpPr>
          <p:spPr bwMode="auto">
            <a:xfrm>
              <a:off x="1716832" y="1330920"/>
              <a:ext cx="9906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0" name="Text Box 57"/>
            <p:cNvSpPr txBox="1">
              <a:spLocks noChangeArrowheads="1"/>
            </p:cNvSpPr>
            <p:nvPr/>
          </p:nvSpPr>
          <p:spPr bwMode="auto">
            <a:xfrm>
              <a:off x="1708895" y="1407120"/>
              <a:ext cx="1017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Κοινό ?</a:t>
              </a:r>
              <a:endParaRPr lang="en-US" sz="2000" b="1">
                <a:solidFill>
                  <a:schemeClr val="tx1"/>
                </a:solidFill>
                <a:latin typeface="Times New Roman" panose="02020603050405020304" pitchFamily="18" charset="0"/>
              </a:endParaRPr>
            </a:p>
          </p:txBody>
        </p:sp>
        <p:sp>
          <p:nvSpPr>
            <p:cNvPr id="11" name="Rectangle 59"/>
            <p:cNvSpPr>
              <a:spLocks noChangeArrowheads="1"/>
            </p:cNvSpPr>
            <p:nvPr/>
          </p:nvSpPr>
          <p:spPr bwMode="auto">
            <a:xfrm>
              <a:off x="6288832" y="1940520"/>
              <a:ext cx="1066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2" name="Rectangle 60"/>
            <p:cNvSpPr>
              <a:spLocks noChangeArrowheads="1"/>
            </p:cNvSpPr>
            <p:nvPr/>
          </p:nvSpPr>
          <p:spPr bwMode="auto">
            <a:xfrm>
              <a:off x="1970832" y="36677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3" name="Rectangle 61"/>
            <p:cNvSpPr>
              <a:spLocks noChangeArrowheads="1"/>
            </p:cNvSpPr>
            <p:nvPr/>
          </p:nvSpPr>
          <p:spPr bwMode="auto">
            <a:xfrm>
              <a:off x="5526832" y="32359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4" name="Rectangle 62"/>
            <p:cNvSpPr>
              <a:spLocks noChangeArrowheads="1"/>
            </p:cNvSpPr>
            <p:nvPr/>
          </p:nvSpPr>
          <p:spPr bwMode="auto">
            <a:xfrm>
              <a:off x="2948732" y="52679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5" name="Rectangle 63"/>
            <p:cNvSpPr>
              <a:spLocks noChangeArrowheads="1"/>
            </p:cNvSpPr>
            <p:nvPr/>
          </p:nvSpPr>
          <p:spPr bwMode="auto">
            <a:xfrm>
              <a:off x="5145832" y="48107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6" name="Rectangle 64"/>
            <p:cNvSpPr>
              <a:spLocks noChangeArrowheads="1"/>
            </p:cNvSpPr>
            <p:nvPr/>
          </p:nvSpPr>
          <p:spPr bwMode="auto">
            <a:xfrm>
              <a:off x="2847132" y="2308820"/>
              <a:ext cx="1295400" cy="609600"/>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endParaRPr lang="el-GR" sz="2400">
                <a:solidFill>
                  <a:schemeClr val="tx1"/>
                </a:solidFill>
                <a:latin typeface="Times New Roman" panose="02020603050405020304" pitchFamily="18" charset="0"/>
              </a:endParaRPr>
            </a:p>
          </p:txBody>
        </p:sp>
        <p:sp>
          <p:nvSpPr>
            <p:cNvPr id="17" name="Text Box 66"/>
            <p:cNvSpPr txBox="1">
              <a:spLocks noChangeArrowheads="1"/>
            </p:cNvSpPr>
            <p:nvPr/>
          </p:nvSpPr>
          <p:spPr bwMode="auto">
            <a:xfrm>
              <a:off x="2828082" y="5356820"/>
              <a:ext cx="1549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Περιεχόμενο</a:t>
              </a:r>
              <a:endParaRPr lang="en-US" sz="2000" b="1">
                <a:solidFill>
                  <a:schemeClr val="tx1"/>
                </a:solidFill>
                <a:latin typeface="Times New Roman" panose="02020603050405020304" pitchFamily="18" charset="0"/>
              </a:endParaRPr>
            </a:p>
          </p:txBody>
        </p:sp>
        <p:sp>
          <p:nvSpPr>
            <p:cNvPr id="18" name="Text Box 67"/>
            <p:cNvSpPr txBox="1">
              <a:spLocks noChangeArrowheads="1"/>
            </p:cNvSpPr>
            <p:nvPr/>
          </p:nvSpPr>
          <p:spPr bwMode="auto">
            <a:xfrm>
              <a:off x="2037507" y="3769320"/>
              <a:ext cx="1204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Εργαλεία</a:t>
              </a:r>
              <a:endParaRPr lang="en-US" sz="2000" b="1">
                <a:solidFill>
                  <a:schemeClr val="tx1"/>
                </a:solidFill>
                <a:latin typeface="Times New Roman" panose="02020603050405020304" pitchFamily="18" charset="0"/>
              </a:endParaRPr>
            </a:p>
          </p:txBody>
        </p:sp>
        <p:sp>
          <p:nvSpPr>
            <p:cNvPr id="19" name="Text Box 68"/>
            <p:cNvSpPr txBox="1">
              <a:spLocks noChangeArrowheads="1"/>
            </p:cNvSpPr>
            <p:nvPr/>
          </p:nvSpPr>
          <p:spPr bwMode="auto">
            <a:xfrm>
              <a:off x="3043982" y="2410420"/>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Σχέδιο</a:t>
              </a:r>
              <a:endParaRPr lang="en-US" sz="2000" b="1">
                <a:solidFill>
                  <a:schemeClr val="tx1"/>
                </a:solidFill>
                <a:latin typeface="Times New Roman" panose="02020603050405020304" pitchFamily="18" charset="0"/>
              </a:endParaRPr>
            </a:p>
          </p:txBody>
        </p:sp>
        <p:sp>
          <p:nvSpPr>
            <p:cNvPr id="20" name="Text Box 69"/>
            <p:cNvSpPr txBox="1">
              <a:spLocks noChangeArrowheads="1"/>
            </p:cNvSpPr>
            <p:nvPr/>
          </p:nvSpPr>
          <p:spPr bwMode="auto">
            <a:xfrm>
              <a:off x="5126782" y="4912320"/>
              <a:ext cx="1301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Συγγραφή</a:t>
              </a:r>
              <a:endParaRPr lang="en-US" sz="2000" b="1">
                <a:solidFill>
                  <a:schemeClr val="tx1"/>
                </a:solidFill>
                <a:latin typeface="Times New Roman" panose="02020603050405020304" pitchFamily="18" charset="0"/>
              </a:endParaRPr>
            </a:p>
          </p:txBody>
        </p:sp>
        <p:sp>
          <p:nvSpPr>
            <p:cNvPr id="21" name="Text Box 70"/>
            <p:cNvSpPr txBox="1">
              <a:spLocks noChangeArrowheads="1"/>
            </p:cNvSpPr>
            <p:nvPr/>
          </p:nvSpPr>
          <p:spPr bwMode="auto">
            <a:xfrm>
              <a:off x="5685582" y="3350220"/>
              <a:ext cx="109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Έλεγχος</a:t>
              </a:r>
              <a:endParaRPr lang="en-US" sz="2000" b="1">
                <a:solidFill>
                  <a:schemeClr val="tx1"/>
                </a:solidFill>
                <a:latin typeface="Times New Roman" panose="02020603050405020304" pitchFamily="18" charset="0"/>
              </a:endParaRPr>
            </a:p>
          </p:txBody>
        </p:sp>
        <p:sp>
          <p:nvSpPr>
            <p:cNvPr id="22" name="Text Box 71"/>
            <p:cNvSpPr txBox="1">
              <a:spLocks noChangeArrowheads="1"/>
            </p:cNvSpPr>
            <p:nvPr/>
          </p:nvSpPr>
          <p:spPr bwMode="auto">
            <a:xfrm>
              <a:off x="6358682" y="1978620"/>
              <a:ext cx="9636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333399"/>
                  </a:solidFill>
                  <a:latin typeface="Tahoma" panose="020B0604030504040204" pitchFamily="34" charset="0"/>
                </a:defRPr>
              </a:lvl1pPr>
              <a:lvl2pPr marL="742950" indent="-285750">
                <a:spcBef>
                  <a:spcPct val="20000"/>
                </a:spcBef>
                <a:buChar char="–"/>
                <a:defRPr sz="2800">
                  <a:solidFill>
                    <a:srgbClr val="333399"/>
                  </a:solidFill>
                  <a:latin typeface="Tahoma" panose="020B0604030504040204" pitchFamily="34" charset="0"/>
                </a:defRPr>
              </a:lvl2pPr>
              <a:lvl3pPr marL="1143000" indent="-228600">
                <a:spcBef>
                  <a:spcPct val="20000"/>
                </a:spcBef>
                <a:buChar char="•"/>
                <a:defRPr sz="2400">
                  <a:solidFill>
                    <a:srgbClr val="333399"/>
                  </a:solidFill>
                  <a:latin typeface="Tahoma" panose="020B0604030504040204" pitchFamily="34" charset="0"/>
                </a:defRPr>
              </a:lvl3pPr>
              <a:lvl4pPr marL="1600200" indent="-228600">
                <a:spcBef>
                  <a:spcPct val="20000"/>
                </a:spcBef>
                <a:buChar char="–"/>
                <a:defRPr sz="2000">
                  <a:solidFill>
                    <a:srgbClr val="333399"/>
                  </a:solidFill>
                  <a:latin typeface="Tahoma" panose="020B0604030504040204" pitchFamily="34" charset="0"/>
                </a:defRPr>
              </a:lvl4pPr>
              <a:lvl5pPr marL="2057400" indent="-228600">
                <a:spcBef>
                  <a:spcPct val="20000"/>
                </a:spcBef>
                <a:buChar char="»"/>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defRPr sz="2000">
                  <a:solidFill>
                    <a:srgbClr val="333399"/>
                  </a:solidFill>
                  <a:latin typeface="Tahoma" panose="020B0604030504040204" pitchFamily="34" charset="0"/>
                </a:defRPr>
              </a:lvl9pPr>
            </a:lstStyle>
            <a:p>
              <a:pPr algn="ctr" eaLnBrk="1" hangingPunct="1">
                <a:spcBef>
                  <a:spcPct val="0"/>
                </a:spcBef>
                <a:buFontTx/>
                <a:buNone/>
              </a:pPr>
              <a:r>
                <a:rPr lang="el-GR" sz="2000" b="1">
                  <a:solidFill>
                    <a:schemeClr val="tx1"/>
                  </a:solidFill>
                  <a:latin typeface="Times New Roman" panose="02020603050405020304" pitchFamily="18" charset="0"/>
                </a:rPr>
                <a:t>Προϊόν</a:t>
              </a:r>
              <a:endParaRPr lang="en-US" sz="2000" b="1">
                <a:solidFill>
                  <a:schemeClr val="tx1"/>
                </a:solidFill>
                <a:latin typeface="Times New Roman" panose="02020603050405020304" pitchFamily="18" charset="0"/>
              </a:endParaRPr>
            </a:p>
          </p:txBody>
        </p:sp>
      </p:grpSp>
    </p:spTree>
    <p:extLst>
      <p:ext uri="{BB962C8B-B14F-4D97-AF65-F5344CB8AC3E}">
        <p14:creationId xmlns:p14="http://schemas.microsoft.com/office/powerpoint/2010/main" val="16464748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Καθορισμός Κοινού</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Προτού γραφτεί οποιοσδήποτε κώδικας ή σχεδιαστεί οτιδήποτε, η ομάδα ανάπτυξης πρέπει να καθορίσει ποιο είναι το κοινό-στόχος του προϊόντος.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Στη </a:t>
            </a:r>
            <a:r>
              <a:rPr lang="el-GR" sz="2400" dirty="0">
                <a:solidFill>
                  <a:prstClr val="black">
                    <a:lumMod val="75000"/>
                    <a:lumOff val="25000"/>
                  </a:prstClr>
                </a:solidFill>
                <a:ea typeface="Tahoma" panose="020B0604030504040204" pitchFamily="34" charset="0"/>
                <a:cs typeface="Tahoma" panose="020B0604030504040204" pitchFamily="34" charset="0"/>
              </a:rPr>
              <a:t>συνέχεια πρέπει να καθοριστούν οι ανάγκες των χρηστών και ο τρόπος χρήσης του προϊόντος.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Το </a:t>
            </a:r>
            <a:r>
              <a:rPr lang="el-GR" sz="2400" dirty="0">
                <a:solidFill>
                  <a:prstClr val="black">
                    <a:lumMod val="75000"/>
                    <a:lumOff val="25000"/>
                  </a:prstClr>
                </a:solidFill>
                <a:ea typeface="Tahoma" panose="020B0604030504040204" pitchFamily="34" charset="0"/>
                <a:cs typeface="Tahoma" panose="020B0604030504040204" pitchFamily="34" charset="0"/>
              </a:rPr>
              <a:t>κοινό, οι ανάγκες και η χρήση προκύπτουν μέσα από σειρά ερωτήσεων που σχετίζονται με τους χρήστες.</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Οι </a:t>
            </a:r>
            <a:r>
              <a:rPr lang="el-GR" sz="2400" dirty="0">
                <a:solidFill>
                  <a:prstClr val="black">
                    <a:lumMod val="75000"/>
                    <a:lumOff val="25000"/>
                  </a:prstClr>
                </a:solidFill>
                <a:ea typeface="Tahoma" panose="020B0604030504040204" pitchFamily="34" charset="0"/>
                <a:cs typeface="Tahoma" panose="020B0604030504040204" pitchFamily="34" charset="0"/>
              </a:rPr>
              <a:t>απαντήσεις αναφέρονται και καθορίζουν την εμφάνιση και λειτουργία του προϊόντος.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48</a:t>
            </a:fld>
            <a:endParaRPr lang="el-GR" dirty="0"/>
          </a:p>
        </p:txBody>
      </p:sp>
    </p:spTree>
    <p:extLst>
      <p:ext uri="{BB962C8B-B14F-4D97-AF65-F5344CB8AC3E}">
        <p14:creationId xmlns:p14="http://schemas.microsoft.com/office/powerpoint/2010/main" val="40684267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Σχέδιο και Πλοκή</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Ο σχεδιασμός εφαρμογής πολυμέσων περιλαμβάνει τον καθορισμό του ακριβούς περιεχομένου που θα περιλαμβάνει το προϊόν, τη ροή της πληροφορίας σε αυτό και τα είδη των εργαλείων και επιλογών που θα επιζητήσει ο χρήστης.</a:t>
            </a:r>
          </a:p>
          <a:p>
            <a:pPr marL="228600" lvl="0" indent="-228600">
              <a:lnSpc>
                <a:spcPct val="90000"/>
              </a:lnSpc>
              <a:spcBef>
                <a:spcPts val="1800"/>
              </a:spcBef>
              <a:buSzPct val="80000"/>
              <a:buFont typeface="Wingdings" pitchFamily="2" charset="2"/>
              <a:buChar char="§"/>
            </a:pPr>
            <a:endParaRPr lang="el-GR" sz="24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Οι υπεύθυνοι ανάπτυξης της εφαρμογής (προϊόντος) συνήθως αναπαριστούν τη ροή της πληροφορίας του περιεχομένου (πλοκή) με τη δημιουργία σκίτσων που περιέχουν σκηνές από το προϊόν.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49</a:t>
            </a:fld>
            <a:endParaRPr lang="el-GR" dirty="0"/>
          </a:p>
        </p:txBody>
      </p:sp>
    </p:spTree>
    <p:extLst>
      <p:ext uri="{BB962C8B-B14F-4D97-AF65-F5344CB8AC3E}">
        <p14:creationId xmlns:p14="http://schemas.microsoft.com/office/powerpoint/2010/main" val="2888939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Σχεδιασμός ΒΔ – </a:t>
            </a:r>
            <a:r>
              <a:rPr lang="el-GR" dirty="0" smtClean="0"/>
              <a:t/>
            </a:r>
            <a:br>
              <a:rPr lang="el-GR" dirty="0" smtClean="0"/>
            </a:br>
            <a:r>
              <a:rPr lang="el-GR" dirty="0" smtClean="0"/>
              <a:t>μοντέλο </a:t>
            </a:r>
            <a:r>
              <a:rPr lang="el-GR" dirty="0"/>
              <a:t>οντοτήτων συσχετίσεων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a:t>
            </a:fld>
            <a:endParaRPr lang="el-GR" dirty="0"/>
          </a:p>
        </p:txBody>
      </p:sp>
      <p:sp>
        <p:nvSpPr>
          <p:cNvPr id="8" name="3 - Θέση περιεχομένου"/>
          <p:cNvSpPr txBox="1">
            <a:spLocks/>
          </p:cNvSpPr>
          <p:nvPr/>
        </p:nvSpPr>
        <p:spPr>
          <a:xfrm>
            <a:off x="899592" y="1492657"/>
            <a:ext cx="3419856" cy="3493008"/>
          </a:xfrm>
          <a:prstGeom prst="rect">
            <a:avLst/>
          </a:prstGeom>
        </p:spPr>
        <p:txBody>
          <a:bodyPr vert="horz" lIns="91440" tIns="45720" rIns="91440" bIns="45720" rtlCol="0">
            <a:normAutofit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Το 1970 o E.F. Codd έθεσε τις βάσεις για την ανάπτυξη του σχεσιακού μοντέλου σχεδίασης των βάσεων δεδομένων.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Στο μοντέλο αυτό υπήρχαν οι έννοιες των </a:t>
            </a:r>
            <a:r>
              <a:rPr kumimoji="0" lang="el-GR" sz="1800" b="1" i="0" u="none" strike="noStrike" kern="1200" cap="none" spc="0" normalizeH="0" baseline="0" noProof="0" smtClean="0">
                <a:ln>
                  <a:noFill/>
                </a:ln>
                <a:solidFill>
                  <a:srgbClr val="3E3D2D"/>
                </a:solidFill>
                <a:effectLst/>
                <a:uLnTx/>
                <a:uFillTx/>
                <a:latin typeface="Calibri"/>
                <a:ea typeface="+mn-ea"/>
                <a:cs typeface="+mn-cs"/>
              </a:rPr>
              <a:t>σχέσεων</a:t>
            </a:r>
            <a:r>
              <a:rPr kumimoji="0" lang="el-GR" sz="1800" b="0" i="0" u="none" strike="noStrike" kern="1200" cap="none" spc="0" normalizeH="0" baseline="0" noProof="0" smtClean="0">
                <a:ln>
                  <a:noFill/>
                </a:ln>
                <a:solidFill>
                  <a:srgbClr val="3E3D2D"/>
                </a:solidFill>
                <a:effectLst/>
                <a:uLnTx/>
                <a:uFillTx/>
                <a:latin typeface="Calibri"/>
                <a:ea typeface="+mn-ea"/>
                <a:cs typeface="+mn-cs"/>
              </a:rPr>
              <a:t>, των </a:t>
            </a:r>
            <a:r>
              <a:rPr kumimoji="0" lang="el-GR" sz="1800" b="1" i="0" u="none" strike="noStrike" kern="1200" cap="none" spc="0" normalizeH="0" baseline="0" noProof="0" smtClean="0">
                <a:ln>
                  <a:noFill/>
                </a:ln>
                <a:solidFill>
                  <a:srgbClr val="3E3D2D"/>
                </a:solidFill>
                <a:effectLst/>
                <a:uLnTx/>
                <a:uFillTx/>
                <a:latin typeface="Calibri"/>
                <a:ea typeface="+mn-ea"/>
                <a:cs typeface="+mn-cs"/>
              </a:rPr>
              <a:t>πλειάδων </a:t>
            </a:r>
            <a:r>
              <a:rPr kumimoji="0" lang="el-GR" sz="1800" b="0" i="0" u="none" strike="noStrike" kern="1200" cap="none" spc="0" normalizeH="0" baseline="0" noProof="0" smtClean="0">
                <a:ln>
                  <a:noFill/>
                </a:ln>
                <a:solidFill>
                  <a:srgbClr val="3E3D2D"/>
                </a:solidFill>
                <a:effectLst/>
                <a:uLnTx/>
                <a:uFillTx/>
                <a:latin typeface="Calibri"/>
                <a:ea typeface="+mn-ea"/>
                <a:cs typeface="+mn-cs"/>
              </a:rPr>
              <a:t>και των </a:t>
            </a:r>
            <a:r>
              <a:rPr kumimoji="0" lang="el-GR" sz="1800" b="1" i="0" u="none" strike="noStrike" kern="1200" cap="none" spc="0" normalizeH="0" baseline="0" noProof="0" smtClean="0">
                <a:ln>
                  <a:noFill/>
                </a:ln>
                <a:solidFill>
                  <a:srgbClr val="3E3D2D"/>
                </a:solidFill>
                <a:effectLst/>
                <a:uLnTx/>
                <a:uFillTx/>
                <a:latin typeface="Calibri"/>
                <a:ea typeface="+mn-ea"/>
                <a:cs typeface="+mn-cs"/>
              </a:rPr>
              <a:t>χαρακτηριστικών </a:t>
            </a:r>
            <a:r>
              <a:rPr kumimoji="0" lang="el-GR" sz="1800" b="0" i="0" u="none" strike="noStrike" kern="1200" cap="none" spc="0" normalizeH="0" baseline="0" noProof="0" smtClean="0">
                <a:ln>
                  <a:noFill/>
                </a:ln>
                <a:solidFill>
                  <a:srgbClr val="3E3D2D"/>
                </a:solidFill>
                <a:effectLst/>
                <a:uLnTx/>
                <a:uFillTx/>
                <a:latin typeface="Calibri"/>
                <a:ea typeface="+mn-ea"/>
                <a:cs typeface="+mn-cs"/>
              </a:rPr>
              <a:t>και οι οποίες σήμερα ονομάζονται συνήθως οντότητες ή πίνακες, εγγραφές ή γραμμές και ιδιότητες ή πεδία ή στήλες.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dirty="0" smtClean="0">
              <a:ln>
                <a:noFill/>
              </a:ln>
              <a:solidFill>
                <a:srgbClr val="3E3D2D"/>
              </a:solidFill>
              <a:effectLst/>
              <a:uLnTx/>
              <a:uFillTx/>
              <a:latin typeface="Calibri"/>
              <a:ea typeface="+mn-ea"/>
              <a:cs typeface="+mn-cs"/>
            </a:endParaRPr>
          </a:p>
        </p:txBody>
      </p:sp>
      <p:sp>
        <p:nvSpPr>
          <p:cNvPr id="9" name="4 - Θέση περιεχομένου"/>
          <p:cNvSpPr txBox="1">
            <a:spLocks/>
          </p:cNvSpPr>
          <p:nvPr/>
        </p:nvSpPr>
        <p:spPr>
          <a:xfrm>
            <a:off x="4502328" y="1492656"/>
            <a:ext cx="3419856" cy="3493008"/>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Το σχεσιακό μοντέλο είναι μια μοντελοποίηση των δεδομένων που αντιμετωπίζει τον πραγματικό κόσμο ως ένα σύνολο από οντότητες και συσχετίσεις μεταξύ των οντοτήτων.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Οι οντότητες είναι έννοιες (πραγματικές ή αφηρημένες) για τις οποίες συλλέγονται πληροφορίες. </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r>
              <a:rPr kumimoji="0" lang="el-GR" sz="1800" b="0" i="0" u="none" strike="noStrike" kern="1200" cap="none" spc="0" normalizeH="0" baseline="0" noProof="0" smtClean="0">
                <a:ln>
                  <a:noFill/>
                </a:ln>
                <a:solidFill>
                  <a:srgbClr val="3E3D2D"/>
                </a:solidFill>
                <a:effectLst/>
                <a:uLnTx/>
                <a:uFillTx/>
                <a:latin typeface="Calibri"/>
                <a:ea typeface="+mn-ea"/>
                <a:cs typeface="+mn-cs"/>
              </a:rPr>
              <a:t>Οι ιδιότητες είναι χαρακτηριστικά που περιγράφουν τις οντότητες.</a:t>
            </a:r>
          </a:p>
          <a:p>
            <a:pPr marL="342900" marR="0" lvl="0" indent="-274320" algn="l" defTabSz="914400" rtl="0" eaLnBrk="1" fontAlgn="auto" latinLnBrk="0" hangingPunct="1">
              <a:lnSpc>
                <a:spcPct val="100000"/>
              </a:lnSpc>
              <a:spcBef>
                <a:spcPct val="20000"/>
              </a:spcBef>
              <a:spcAft>
                <a:spcPts val="0"/>
              </a:spcAft>
              <a:buClr>
                <a:srgbClr val="94C600"/>
              </a:buClr>
              <a:buSzPct val="76000"/>
              <a:buFont typeface="Wingdings 2" pitchFamily="18" charset="2"/>
              <a:buChar char=""/>
              <a:tabLst/>
              <a:defRPr/>
            </a:pPr>
            <a:endParaRPr kumimoji="0" lang="el-GR" sz="1800" b="0" i="0" u="none" strike="noStrike" kern="1200" cap="none" spc="0" normalizeH="0" baseline="0" noProof="0" dirty="0">
              <a:ln>
                <a:noFill/>
              </a:ln>
              <a:solidFill>
                <a:srgbClr val="3E3D2D"/>
              </a:solidFill>
              <a:effectLst/>
              <a:uLnTx/>
              <a:uFillTx/>
              <a:latin typeface="Calibri"/>
              <a:ea typeface="+mn-ea"/>
              <a:cs typeface="+mn-cs"/>
            </a:endParaRPr>
          </a:p>
        </p:txBody>
      </p:sp>
    </p:spTree>
    <p:extLst>
      <p:ext uri="{BB962C8B-B14F-4D97-AF65-F5344CB8AC3E}">
        <p14:creationId xmlns:p14="http://schemas.microsoft.com/office/powerpoint/2010/main" val="41464593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Σκίτσα Πλοκής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50</a:t>
            </a:fld>
            <a:endParaRPr lang="el-GR" dirty="0"/>
          </a:p>
        </p:txBody>
      </p:sp>
      <p:pic>
        <p:nvPicPr>
          <p:cNvPr id="6" name="Picture 2" descr="C:\NortonSlides\art24\24-3.jpg"/>
          <p:cNvPicPr>
            <a:picLocks noChangeAspect="1" noChangeArrowheads="1"/>
          </p:cNvPicPr>
          <p:nvPr/>
        </p:nvPicPr>
        <p:blipFill>
          <a:blip r:embed="rId3">
            <a:extLst>
              <a:ext uri="{28A0092B-C50C-407E-A947-70E740481C1C}">
                <a14:useLocalDpi xmlns:a14="http://schemas.microsoft.com/office/drawing/2010/main" val="0"/>
              </a:ext>
            </a:extLst>
          </a:blip>
          <a:srcRect r="10001"/>
          <a:stretch>
            <a:fillRect/>
          </a:stretch>
        </p:blipFill>
        <p:spPr bwMode="auto">
          <a:xfrm>
            <a:off x="1475656" y="1057300"/>
            <a:ext cx="6477000" cy="4181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4513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Εργαλεία και Συγγραφή</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Οι υπεύθυνοι ανάπτυξης μπορούν να επιλέξουν από ένα ευρύ φάσμα εργαλείων για τα προϊόντα τους.</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επιλογή εξαρτάται από τον τύπο του περιεχομένου και τα χαρακτηριστικά της αλληλεπίδρασης και πλοήγησης που απαιτούνται από το προϊόν.</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Διαφορετικές </a:t>
            </a:r>
            <a:r>
              <a:rPr lang="el-GR" sz="2000" dirty="0" err="1">
                <a:solidFill>
                  <a:prstClr val="black">
                    <a:lumMod val="75000"/>
                    <a:lumOff val="25000"/>
                  </a:prstClr>
                </a:solidFill>
                <a:ea typeface="Tahoma" panose="020B0604030504040204" pitchFamily="34" charset="0"/>
                <a:cs typeface="Tahoma" panose="020B0604030504040204" pitchFamily="34" charset="0"/>
              </a:rPr>
              <a:t>υπο</a:t>
            </a:r>
            <a:r>
              <a:rPr lang="el-GR" sz="2000" dirty="0">
                <a:solidFill>
                  <a:prstClr val="black">
                    <a:lumMod val="75000"/>
                    <a:lumOff val="25000"/>
                  </a:prstClr>
                </a:solidFill>
                <a:ea typeface="Tahoma" panose="020B0604030504040204" pitchFamily="34" charset="0"/>
                <a:cs typeface="Tahoma" panose="020B0604030504040204" pitchFamily="34" charset="0"/>
              </a:rPr>
              <a:t>-ομάδες δημιουργούν διαφορετικά είδη περιεχομένου για το προϊόν. Οι συγγραφείς, για παράδειγμα, αναπτύσσουν τα κείμενα αφήγησης.</a:t>
            </a:r>
          </a:p>
          <a:p>
            <a:pPr marL="228600" lvl="0"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Η διαδικασία συνδυασμού όλων των διαφορετικών στοιχείων της εφαρμογής σε ένα ολοκληρωμένο προϊόν καλείται συγγραφή πολυμέσων και απαιτεί ειδικά εργαλεία που αναγνωρίζουν και ελέγχουν όλους τους τύπους του περιεχομένου.</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51</a:t>
            </a:fld>
            <a:endParaRPr lang="el-GR" dirty="0"/>
          </a:p>
        </p:txBody>
      </p:sp>
    </p:spTree>
    <p:extLst>
      <p:ext uri="{BB962C8B-B14F-4D97-AF65-F5344CB8AC3E}">
        <p14:creationId xmlns:p14="http://schemas.microsoft.com/office/powerpoint/2010/main" val="35646342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Έλεγχος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Πριν την προώθηση της εφαρμογής προς τους τελικούς χρήστες, το προϊόν πολυμέσων περνά από διάφορους τύπους δοκιμών.</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Εάν </a:t>
            </a:r>
            <a:r>
              <a:rPr lang="el-GR" sz="2400" dirty="0">
                <a:solidFill>
                  <a:prstClr val="black">
                    <a:lumMod val="75000"/>
                    <a:lumOff val="25000"/>
                  </a:prstClr>
                </a:solidFill>
                <a:ea typeface="Tahoma" panose="020B0604030504040204" pitchFamily="34" charset="0"/>
                <a:cs typeface="Tahoma" panose="020B0604030504040204" pitchFamily="34" charset="0"/>
              </a:rPr>
              <a:t>το προϊόν αποτύχει σε οποιαδήποτε βήμα των δοκιμών, επιστρέφει στη διαδικασία ανάπτυξης ή ακόμα και στην αρχική φάση σχεδιασμού.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52</a:t>
            </a:fld>
            <a:endParaRPr lang="el-GR" dirty="0"/>
          </a:p>
        </p:txBody>
      </p:sp>
    </p:spTree>
    <p:extLst>
      <p:ext uri="{BB962C8B-B14F-4D97-AF65-F5344CB8AC3E}">
        <p14:creationId xmlns:p14="http://schemas.microsoft.com/office/powerpoint/2010/main" val="2680552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Τεχνολογία Νέων Μέσων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Προκειμένου να χρησιμοποιηθούν διάφοροι τύποι </a:t>
            </a:r>
            <a:r>
              <a:rPr lang="el-GR" sz="2400" dirty="0" smtClean="0">
                <a:solidFill>
                  <a:prstClr val="black">
                    <a:lumMod val="75000"/>
                    <a:lumOff val="25000"/>
                  </a:prstClr>
                </a:solidFill>
                <a:ea typeface="Tahoma" panose="020B0604030504040204" pitchFamily="34" charset="0"/>
                <a:cs typeface="Tahoma" panose="020B0604030504040204" pitchFamily="34" charset="0"/>
              </a:rPr>
              <a:t>περιεχομένου </a:t>
            </a:r>
            <a:r>
              <a:rPr lang="el-GR" sz="2400" dirty="0">
                <a:solidFill>
                  <a:prstClr val="black">
                    <a:lumMod val="75000"/>
                    <a:lumOff val="25000"/>
                  </a:prstClr>
                </a:solidFill>
                <a:ea typeface="Tahoma" panose="020B0604030504040204" pitchFamily="34" charset="0"/>
                <a:cs typeface="Tahoma" panose="020B0604030504040204" pitchFamily="34" charset="0"/>
              </a:rPr>
              <a:t>και να επιτρέπεται η αλληλεπίδραση των  </a:t>
            </a:r>
            <a:r>
              <a:rPr lang="el-GR" sz="2400" dirty="0" smtClean="0">
                <a:solidFill>
                  <a:prstClr val="black">
                    <a:lumMod val="75000"/>
                    <a:lumOff val="25000"/>
                  </a:prstClr>
                </a:solidFill>
                <a:ea typeface="Tahoma" panose="020B0604030504040204" pitchFamily="34" charset="0"/>
                <a:cs typeface="Tahoma" panose="020B0604030504040204" pitchFamily="34" charset="0"/>
              </a:rPr>
              <a:t>χρηστών</a:t>
            </a:r>
            <a:r>
              <a:rPr lang="el-GR" sz="2400" dirty="0">
                <a:solidFill>
                  <a:prstClr val="black">
                    <a:lumMod val="75000"/>
                    <a:lumOff val="25000"/>
                  </a:prstClr>
                </a:solidFill>
                <a:ea typeface="Tahoma" panose="020B0604030504040204" pitchFamily="34" charset="0"/>
                <a:cs typeface="Tahoma" panose="020B0604030504040204" pitchFamily="34" charset="0"/>
              </a:rPr>
              <a:t>, τα προγράμματα πολυμέσων είναι σε θέση να </a:t>
            </a:r>
            <a:r>
              <a:rPr lang="el-GR" sz="2400" dirty="0" smtClean="0">
                <a:solidFill>
                  <a:prstClr val="black">
                    <a:lumMod val="75000"/>
                    <a:lumOff val="25000"/>
                  </a:prstClr>
                </a:solidFill>
                <a:ea typeface="Tahoma" panose="020B0604030504040204" pitchFamily="34" charset="0"/>
                <a:cs typeface="Tahoma" panose="020B0604030504040204" pitchFamily="34" charset="0"/>
              </a:rPr>
              <a:t>χρησιμοποιήσουν </a:t>
            </a:r>
            <a:r>
              <a:rPr lang="el-GR" sz="2400" dirty="0">
                <a:solidFill>
                  <a:prstClr val="black">
                    <a:lumMod val="75000"/>
                    <a:lumOff val="25000"/>
                  </a:prstClr>
                </a:solidFill>
                <a:ea typeface="Tahoma" panose="020B0604030504040204" pitchFamily="34" charset="0"/>
                <a:cs typeface="Tahoma" panose="020B0604030504040204" pitchFamily="34" charset="0"/>
              </a:rPr>
              <a:t>ευρύ φάσμα  των τεχνολογιών, όπως:</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MPEG και JPEG</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QuickTime</a:t>
            </a:r>
            <a:endParaRPr lang="el-GR" sz="2000" dirty="0">
              <a:solidFill>
                <a:prstClr val="black">
                  <a:lumMod val="75000"/>
                  <a:lumOff val="25000"/>
                </a:prstClr>
              </a:solidFill>
              <a:ea typeface="Tahoma" panose="020B0604030504040204" pitchFamily="34" charset="0"/>
              <a:cs typeface="Tahoma" panose="020B0604030504040204" pitchFamily="34" charset="0"/>
            </a:endParaRP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Video</a:t>
            </a:r>
            <a:r>
              <a:rPr lang="el-GR" sz="2000" dirty="0">
                <a:solidFill>
                  <a:prstClr val="black">
                    <a:lumMod val="75000"/>
                    <a:lumOff val="25000"/>
                  </a:prstClr>
                </a:solidFill>
                <a:ea typeface="Tahoma" panose="020B0604030504040204" pitchFamily="34" charset="0"/>
                <a:cs typeface="Tahoma" panose="020B0604030504040204" pitchFamily="34" charset="0"/>
              </a:rPr>
              <a:t> για Windows</a:t>
            </a: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RealAudio</a:t>
            </a:r>
            <a:r>
              <a:rPr lang="el-GR" sz="2000" dirty="0">
                <a:solidFill>
                  <a:prstClr val="black">
                    <a:lumMod val="75000"/>
                    <a:lumOff val="25000"/>
                  </a:prstClr>
                </a:solidFill>
                <a:ea typeface="Tahoma" panose="020B0604030504040204" pitchFamily="34" charset="0"/>
                <a:cs typeface="Tahoma" panose="020B0604030504040204" pitchFamily="34" charset="0"/>
              </a:rPr>
              <a:t> και </a:t>
            </a:r>
            <a:r>
              <a:rPr lang="el-GR" sz="2000" dirty="0" err="1">
                <a:solidFill>
                  <a:prstClr val="black">
                    <a:lumMod val="75000"/>
                    <a:lumOff val="25000"/>
                  </a:prstClr>
                </a:solidFill>
                <a:ea typeface="Tahoma" panose="020B0604030504040204" pitchFamily="34" charset="0"/>
                <a:cs typeface="Tahoma" panose="020B0604030504040204" pitchFamily="34" charset="0"/>
              </a:rPr>
              <a:t>RealVideo</a:t>
            </a:r>
            <a:endParaRPr lang="el-GR" sz="2000" dirty="0">
              <a:solidFill>
                <a:prstClr val="black">
                  <a:lumMod val="75000"/>
                  <a:lumOff val="25000"/>
                </a:prstClr>
              </a:solidFill>
              <a:ea typeface="Tahoma" panose="020B0604030504040204" pitchFamily="34" charset="0"/>
              <a:cs typeface="Tahoma" panose="020B0604030504040204" pitchFamily="34" charset="0"/>
            </a:endParaRPr>
          </a:p>
          <a:p>
            <a:pPr marL="628650" lvl="1" indent="-228600">
              <a:lnSpc>
                <a:spcPct val="90000"/>
              </a:lnSpc>
              <a:spcBef>
                <a:spcPts val="1800"/>
              </a:spcBef>
              <a:buSzPct val="80000"/>
              <a:buFont typeface="Wingdings" pitchFamily="2" charset="2"/>
              <a:buChar char="§"/>
            </a:pPr>
            <a:r>
              <a:rPr lang="el-GR" sz="2000" dirty="0">
                <a:solidFill>
                  <a:prstClr val="black">
                    <a:lumMod val="75000"/>
                    <a:lumOff val="25000"/>
                  </a:prstClr>
                </a:solidFill>
                <a:ea typeface="Tahoma" panose="020B0604030504040204" pitchFamily="34" charset="0"/>
                <a:cs typeface="Tahoma" panose="020B0604030504040204" pitchFamily="34" charset="0"/>
              </a:rPr>
              <a:t> </a:t>
            </a:r>
            <a:r>
              <a:rPr lang="el-GR" sz="2000" dirty="0" err="1">
                <a:solidFill>
                  <a:prstClr val="black">
                    <a:lumMod val="75000"/>
                    <a:lumOff val="25000"/>
                  </a:prstClr>
                </a:solidFill>
                <a:ea typeface="Tahoma" panose="020B0604030504040204" pitchFamily="34" charset="0"/>
                <a:cs typeface="Tahoma" panose="020B0604030504040204" pitchFamily="34" charset="0"/>
              </a:rPr>
              <a:t>Shockwave</a:t>
            </a:r>
            <a:endParaRPr lang="el-GR" sz="2000" dirty="0">
              <a:solidFill>
                <a:prstClr val="black">
                  <a:lumMod val="75000"/>
                  <a:lumOff val="25000"/>
                </a:prstClr>
              </a:solidFill>
              <a:ea typeface="Tahoma" panose="020B0604030504040204" pitchFamily="34" charset="0"/>
              <a:cs typeface="Tahoma" panose="020B0604030504040204" pitchFamily="34"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53</a:t>
            </a:fld>
            <a:endParaRPr lang="el-GR" dirty="0"/>
          </a:p>
        </p:txBody>
      </p:sp>
    </p:spTree>
    <p:extLst>
      <p:ext uri="{BB962C8B-B14F-4D97-AF65-F5344CB8AC3E}">
        <p14:creationId xmlns:p14="http://schemas.microsoft.com/office/powerpoint/2010/main" val="26017416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Πληροφοριακά Συστήματα</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Σκοπός Πληροφοριακών </a:t>
            </a: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Συστημάτων</a:t>
            </a: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Τύποι Πληροφοριακών </a:t>
            </a: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Συστημάτων</a:t>
            </a:r>
            <a:endParaRPr lang="el-GR" sz="28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Τμήμα Πληροφοριακών Συστημάτων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54</a:t>
            </a:fld>
            <a:endParaRPr lang="el-GR" dirty="0"/>
          </a:p>
        </p:txBody>
      </p:sp>
    </p:spTree>
    <p:extLst>
      <p:ext uri="{BB962C8B-B14F-4D97-AF65-F5344CB8AC3E}">
        <p14:creationId xmlns:p14="http://schemas.microsoft.com/office/powerpoint/2010/main" val="7563131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Χρήσεις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Ένα ΠΣ είναι ένας μηχανισμός που βοηθά τους χρήστες στη συλλογή, αποθήκευση, οργάνωση και χρήση της πληροφορίας. Αυτός είναι άλλωστε και ο κυρίαρχος σκοπός των Η/Υ.</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Ένα </a:t>
            </a:r>
            <a:r>
              <a:rPr lang="el-GR" sz="2800" dirty="0">
                <a:solidFill>
                  <a:prstClr val="black">
                    <a:lumMod val="75000"/>
                    <a:lumOff val="25000"/>
                  </a:prstClr>
                </a:solidFill>
                <a:ea typeface="Tahoma" panose="020B0604030504040204" pitchFamily="34" charset="0"/>
                <a:cs typeface="Tahoma" panose="020B0604030504040204" pitchFamily="34" charset="0"/>
              </a:rPr>
              <a:t>ΠΣ μπορεί να είναι και μη υπολογιστικό όπως, για παράδειγμα ένα βιβλίο διευθύνσεων.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Τα </a:t>
            </a:r>
            <a:r>
              <a:rPr lang="el-GR" sz="2800" dirty="0">
                <a:solidFill>
                  <a:prstClr val="black">
                    <a:lumMod val="75000"/>
                    <a:lumOff val="25000"/>
                  </a:prstClr>
                </a:solidFill>
                <a:ea typeface="Tahoma" panose="020B0604030504040204" pitchFamily="34" charset="0"/>
                <a:cs typeface="Tahoma" panose="020B0604030504040204" pitchFamily="34" charset="0"/>
              </a:rPr>
              <a:t>αυτοματοποιημένα (υπολογιστικά) ΠΣ μπορεί να είναι από μια απλή ΒΔ ονομάτων μέχρι ένα δορυφορικό σύστημα εντοπισμού.</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55</a:t>
            </a:fld>
            <a:endParaRPr lang="el-GR" dirty="0"/>
          </a:p>
        </p:txBody>
      </p:sp>
    </p:spTree>
    <p:extLst>
      <p:ext uri="{BB962C8B-B14F-4D97-AF65-F5344CB8AC3E}">
        <p14:creationId xmlns:p14="http://schemas.microsoft.com/office/powerpoint/2010/main" val="416549469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Μέρη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 Ένα ΠΣ έχει 3 βασικά μέρη:</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Το </a:t>
            </a:r>
            <a:r>
              <a:rPr lang="el-GR" sz="2400" dirty="0">
                <a:solidFill>
                  <a:prstClr val="black">
                    <a:lumMod val="75000"/>
                    <a:lumOff val="25000"/>
                  </a:prstClr>
                </a:solidFill>
                <a:ea typeface="Tahoma" panose="020B0604030504040204" pitchFamily="34" charset="0"/>
                <a:cs typeface="Tahoma" panose="020B0604030504040204" pitchFamily="34" charset="0"/>
              </a:rPr>
              <a:t>φυσικό μέσο αποθήκευσης των πληροφοριών, όπως είναι οι δίσκοι.</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Τη </a:t>
            </a:r>
            <a:r>
              <a:rPr lang="el-GR" sz="2400" dirty="0">
                <a:solidFill>
                  <a:prstClr val="black">
                    <a:lumMod val="75000"/>
                    <a:lumOff val="25000"/>
                  </a:prstClr>
                </a:solidFill>
                <a:ea typeface="Tahoma" panose="020B0604030504040204" pitchFamily="34" charset="0"/>
                <a:cs typeface="Tahoma" panose="020B0604030504040204" pitchFamily="34" charset="0"/>
              </a:rPr>
              <a:t>διαδικασία διαχείρισης της πληροφορίας που εξασφαλίζει και την ακεραιότητα αυτής.</a:t>
            </a:r>
          </a:p>
          <a:p>
            <a:pPr marL="628650" lvl="1"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Κανόνες </a:t>
            </a:r>
            <a:r>
              <a:rPr lang="el-GR" sz="2400" dirty="0">
                <a:solidFill>
                  <a:prstClr val="black">
                    <a:lumMod val="75000"/>
                    <a:lumOff val="25000"/>
                  </a:prstClr>
                </a:solidFill>
                <a:ea typeface="Tahoma" panose="020B0604030504040204" pitchFamily="34" charset="0"/>
                <a:cs typeface="Tahoma" panose="020B0604030504040204" pitchFamily="34" charset="0"/>
              </a:rPr>
              <a:t>χρήσης και διανομής της πληροφορίας, που εξασφαλίζουν τη «σωστή» πρόσβαση στο ΠΣ.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56</a:t>
            </a:fld>
            <a:endParaRPr lang="el-GR" dirty="0"/>
          </a:p>
        </p:txBody>
      </p:sp>
    </p:spTree>
    <p:extLst>
      <p:ext uri="{BB962C8B-B14F-4D97-AF65-F5344CB8AC3E}">
        <p14:creationId xmlns:p14="http://schemas.microsoft.com/office/powerpoint/2010/main" val="39970540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Τύποι ΠΣ</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800" dirty="0">
                <a:solidFill>
                  <a:prstClr val="black">
                    <a:lumMod val="75000"/>
                    <a:lumOff val="25000"/>
                  </a:prstClr>
                </a:solidFill>
                <a:ea typeface="Tahoma" panose="020B0604030504040204" pitchFamily="34" charset="0"/>
                <a:cs typeface="Tahoma" panose="020B0604030504040204" pitchFamily="34" charset="0"/>
              </a:rPr>
              <a:t>Συστήματα αυτοματισμού γραφείου</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επεξεργασίας συναλλαγών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υποστήριξης αποφάσεων</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Συστήματα </a:t>
            </a:r>
            <a:r>
              <a:rPr lang="el-GR" sz="2800" dirty="0">
                <a:solidFill>
                  <a:prstClr val="black">
                    <a:lumMod val="75000"/>
                    <a:lumOff val="25000"/>
                  </a:prstClr>
                </a:solidFill>
                <a:ea typeface="Tahoma" panose="020B0604030504040204" pitchFamily="34" charset="0"/>
                <a:cs typeface="Tahoma" panose="020B0604030504040204" pitchFamily="34" charset="0"/>
              </a:rPr>
              <a:t>πληροφοριών διεύθυνσης</a:t>
            </a:r>
          </a:p>
          <a:p>
            <a:pPr marL="228600" lvl="0" indent="-228600">
              <a:lnSpc>
                <a:spcPct val="90000"/>
              </a:lnSpc>
              <a:spcBef>
                <a:spcPts val="1800"/>
              </a:spcBef>
              <a:buSzPct val="80000"/>
              <a:buFont typeface="Wingdings" pitchFamily="2" charset="2"/>
              <a:buChar char="§"/>
            </a:pPr>
            <a:r>
              <a:rPr lang="el-GR" sz="2800" dirty="0" smtClean="0">
                <a:solidFill>
                  <a:prstClr val="black">
                    <a:lumMod val="75000"/>
                    <a:lumOff val="25000"/>
                  </a:prstClr>
                </a:solidFill>
                <a:ea typeface="Tahoma" panose="020B0604030504040204" pitchFamily="34" charset="0"/>
                <a:cs typeface="Tahoma" panose="020B0604030504040204" pitchFamily="34" charset="0"/>
              </a:rPr>
              <a:t>Έμπειρα </a:t>
            </a:r>
            <a:r>
              <a:rPr lang="el-GR" sz="2800" dirty="0">
                <a:solidFill>
                  <a:prstClr val="black">
                    <a:lumMod val="75000"/>
                    <a:lumOff val="25000"/>
                  </a:prstClr>
                </a:solidFill>
                <a:ea typeface="Tahoma" panose="020B0604030504040204" pitchFamily="34" charset="0"/>
                <a:cs typeface="Tahoma" panose="020B0604030504040204" pitchFamily="34" charset="0"/>
              </a:rPr>
              <a:t>(ή εξειδικευμένα)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57</a:t>
            </a:fld>
            <a:endParaRPr lang="el-GR" dirty="0"/>
          </a:p>
        </p:txBody>
      </p:sp>
    </p:spTree>
    <p:extLst>
      <p:ext uri="{BB962C8B-B14F-4D97-AF65-F5344CB8AC3E}">
        <p14:creationId xmlns:p14="http://schemas.microsoft.com/office/powerpoint/2010/main" val="8310920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Συστήματα Αυτοματισμού Γραφείου</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Χρησιμοποιούνται για να αυτοματοποιήσουν τις επαναλαμβανόμενες εργασίες «γραφείου», όπως η δημιουργία των εγγράφων, τιμολογίων, κ.λπ.</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Μπορούν </a:t>
            </a:r>
            <a:r>
              <a:rPr lang="el-GR" sz="2400" dirty="0">
                <a:solidFill>
                  <a:prstClr val="black">
                    <a:lumMod val="75000"/>
                    <a:lumOff val="25000"/>
                  </a:prstClr>
                </a:solidFill>
                <a:ea typeface="Tahoma" panose="020B0604030504040204" pitchFamily="34" charset="0"/>
                <a:cs typeface="Tahoma" panose="020B0604030504040204" pitchFamily="34" charset="0"/>
              </a:rPr>
              <a:t>να σχεδιαστούν από κοινό (εμπορίου) λογισμικό εφαρμογών με το οποίο αρκετοί χρήστες είναι εξοικειωμένοι (Microsoft Office).</a:t>
            </a:r>
          </a:p>
          <a:p>
            <a:pPr marL="228600" lvl="0" indent="-228600">
              <a:lnSpc>
                <a:spcPct val="90000"/>
              </a:lnSpc>
              <a:spcBef>
                <a:spcPts val="1800"/>
              </a:spcBef>
              <a:buSzPct val="80000"/>
              <a:buFont typeface="Wingdings" pitchFamily="2" charset="2"/>
              <a:buChar char="§"/>
            </a:pPr>
            <a:r>
              <a:rPr lang="el-GR" sz="2400" dirty="0" smtClean="0">
                <a:solidFill>
                  <a:prstClr val="black">
                    <a:lumMod val="75000"/>
                    <a:lumOff val="25000"/>
                  </a:prstClr>
                </a:solidFill>
                <a:ea typeface="Tahoma" panose="020B0604030504040204" pitchFamily="34" charset="0"/>
                <a:cs typeface="Tahoma" panose="020B0604030504040204" pitchFamily="34" charset="0"/>
              </a:rPr>
              <a:t>Σε </a:t>
            </a:r>
            <a:r>
              <a:rPr lang="el-GR" sz="2400" dirty="0">
                <a:solidFill>
                  <a:prstClr val="black">
                    <a:lumMod val="75000"/>
                    <a:lumOff val="25000"/>
                  </a:prstClr>
                </a:solidFill>
                <a:ea typeface="Tahoma" panose="020B0604030504040204" pitchFamily="34" charset="0"/>
                <a:cs typeface="Tahoma" panose="020B0604030504040204" pitchFamily="34" charset="0"/>
              </a:rPr>
              <a:t>μερικά συστήματα γραφείων, το λογισμικό του εμπορίου μπορεί να 	προσαρμοστεί στο να εκτελεί συγκεκριμένες διεργασίες, χωρίς αυτό να είναι πάντα απαραίτητο (MAC).</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58</a:t>
            </a:fld>
            <a:endParaRPr lang="el-GR" dirty="0"/>
          </a:p>
        </p:txBody>
      </p:sp>
    </p:spTree>
    <p:extLst>
      <p:ext uri="{BB962C8B-B14F-4D97-AF65-F5344CB8AC3E}">
        <p14:creationId xmlns:p14="http://schemas.microsoft.com/office/powerpoint/2010/main" val="27813963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Επεξεργασία Συναλλαγών</a:t>
            </a:r>
          </a:p>
        </p:txBody>
      </p:sp>
      <p:sp>
        <p:nvSpPr>
          <p:cNvPr id="3" name="Θέση περιεχομένου 2"/>
          <p:cNvSpPr>
            <a:spLocks noGrp="1"/>
          </p:cNvSpPr>
          <p:nvPr>
            <p:ph idx="1"/>
          </p:nvPr>
        </p:nvSpPr>
        <p:spPr>
          <a:xfrm>
            <a:off x="437785" y="1300518"/>
            <a:ext cx="8240150" cy="3852804"/>
          </a:xfrm>
        </p:spPr>
        <p:txBody>
          <a:bodyPr>
            <a:noAutofit/>
          </a:bodyPr>
          <a:lstStyle/>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Χρησιμοποιούνται για τη διαχείριση, επεξεργασία και παρακολούθηση ποικίλου τύπου συναλλαγών.</a:t>
            </a:r>
          </a:p>
          <a:p>
            <a:pPr marL="228600" lvl="0" indent="-228600">
              <a:lnSpc>
                <a:spcPct val="90000"/>
              </a:lnSpc>
              <a:spcBef>
                <a:spcPts val="1800"/>
              </a:spcBef>
              <a:buSzPct val="80000"/>
              <a:buFont typeface="Wingdings" pitchFamily="2" charset="2"/>
              <a:buChar char="§"/>
            </a:pPr>
            <a:endParaRPr lang="el-GR" sz="2400" dirty="0">
              <a:solidFill>
                <a:prstClr val="black">
                  <a:lumMod val="75000"/>
                  <a:lumOff val="25000"/>
                </a:prstClr>
              </a:solidFill>
              <a:ea typeface="Tahoma" panose="020B0604030504040204" pitchFamily="34" charset="0"/>
              <a:cs typeface="Tahoma" panose="020B0604030504040204" pitchFamily="34" charset="0"/>
            </a:endParaRPr>
          </a:p>
          <a:p>
            <a:pPr marL="228600" lvl="0" indent="-228600">
              <a:lnSpc>
                <a:spcPct val="90000"/>
              </a:lnSpc>
              <a:spcBef>
                <a:spcPts val="1800"/>
              </a:spcBef>
              <a:buSzPct val="80000"/>
              <a:buFont typeface="Wingdings" pitchFamily="2" charset="2"/>
              <a:buChar char="§"/>
            </a:pPr>
            <a:r>
              <a:rPr lang="el-GR" sz="2400" dirty="0">
                <a:solidFill>
                  <a:prstClr val="black">
                    <a:lumMod val="75000"/>
                    <a:lumOff val="25000"/>
                  </a:prstClr>
                </a:solidFill>
                <a:ea typeface="Tahoma" panose="020B0604030504040204" pitchFamily="34" charset="0"/>
                <a:cs typeface="Tahoma" panose="020B0604030504040204" pitchFamily="34" charset="0"/>
              </a:rPr>
              <a:t>Μια συναλλαγή είναι ένα γεγονός που μπορεί να εκφραστεί ως σειρά βημάτων, όπως η λήψη και η διεκπεραίωση μιας (τραπεζικής) εντολής από κάποιο  πελάτη.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59</a:t>
            </a:fld>
            <a:endParaRPr lang="el-GR" dirty="0"/>
          </a:p>
        </p:txBody>
      </p:sp>
    </p:spTree>
    <p:extLst>
      <p:ext uri="{BB962C8B-B14F-4D97-AF65-F5344CB8AC3E}">
        <p14:creationId xmlns:p14="http://schemas.microsoft.com/office/powerpoint/2010/main" val="6181903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Χαρακτηριστικά – ιδιότητες πινάκων</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Οι τιμές είναι ατομικές</a:t>
            </a:r>
            <a:r>
              <a:rPr lang="en-US" sz="2000" dirty="0">
                <a:solidFill>
                  <a:srgbClr val="3E3D2D"/>
                </a:solidFill>
              </a:rPr>
              <a:t>.</a:t>
            </a:r>
          </a:p>
          <a:p>
            <a:pPr lvl="0" indent="-274320">
              <a:spcBef>
                <a:spcPct val="20000"/>
              </a:spcBef>
              <a:buClr>
                <a:srgbClr val="94C600"/>
              </a:buClr>
              <a:buSzPct val="76000"/>
              <a:buFont typeface="Wingdings 2" pitchFamily="18" charset="2"/>
              <a:buChar char=""/>
            </a:pPr>
            <a:r>
              <a:rPr lang="el-GR" sz="2000" dirty="0">
                <a:solidFill>
                  <a:srgbClr val="3E3D2D"/>
                </a:solidFill>
              </a:rPr>
              <a:t>Οι τιμές στις στήλες είναι του ίδιου τύπου</a:t>
            </a:r>
            <a:r>
              <a:rPr lang="en-US" sz="2000" dirty="0">
                <a:solidFill>
                  <a:srgbClr val="3E3D2D"/>
                </a:solidFill>
              </a:rPr>
              <a:t>.</a:t>
            </a:r>
          </a:p>
          <a:p>
            <a:pPr lvl="0" indent="-274320">
              <a:spcBef>
                <a:spcPct val="20000"/>
              </a:spcBef>
              <a:buClr>
                <a:srgbClr val="94C600"/>
              </a:buClr>
              <a:buSzPct val="76000"/>
              <a:buFont typeface="Wingdings 2" pitchFamily="18" charset="2"/>
              <a:buChar char=""/>
            </a:pPr>
            <a:r>
              <a:rPr lang="el-GR" sz="2000" dirty="0">
                <a:solidFill>
                  <a:srgbClr val="3E3D2D"/>
                </a:solidFill>
              </a:rPr>
              <a:t>Κάθε γραμμή είναι μοναδική</a:t>
            </a:r>
            <a:r>
              <a:rPr lang="en-US" sz="2000" dirty="0">
                <a:solidFill>
                  <a:srgbClr val="3E3D2D"/>
                </a:solidFill>
              </a:rPr>
              <a:t>.</a:t>
            </a:r>
          </a:p>
          <a:p>
            <a:pPr lvl="0" indent="-274320">
              <a:spcBef>
                <a:spcPct val="20000"/>
              </a:spcBef>
              <a:buClr>
                <a:srgbClr val="94C600"/>
              </a:buClr>
              <a:buSzPct val="76000"/>
              <a:buFont typeface="Wingdings 2" pitchFamily="18" charset="2"/>
              <a:buChar char=""/>
            </a:pPr>
            <a:r>
              <a:rPr lang="el-GR" sz="2000" dirty="0">
                <a:solidFill>
                  <a:srgbClr val="3E3D2D"/>
                </a:solidFill>
              </a:rPr>
              <a:t>Η σειρά των στηλών δεν είναι σημαντική</a:t>
            </a:r>
            <a:r>
              <a:rPr lang="en-US" sz="2000" dirty="0">
                <a:solidFill>
                  <a:srgbClr val="3E3D2D"/>
                </a:solidFill>
              </a:rPr>
              <a:t>.</a:t>
            </a:r>
          </a:p>
          <a:p>
            <a:pPr lvl="0" indent="-274320">
              <a:spcBef>
                <a:spcPct val="20000"/>
              </a:spcBef>
              <a:buClr>
                <a:srgbClr val="94C600"/>
              </a:buClr>
              <a:buSzPct val="76000"/>
              <a:buFont typeface="Wingdings 2" pitchFamily="18" charset="2"/>
              <a:buChar char=""/>
            </a:pPr>
            <a:r>
              <a:rPr lang="el-GR" sz="2000" dirty="0">
                <a:solidFill>
                  <a:srgbClr val="3E3D2D"/>
                </a:solidFill>
              </a:rPr>
              <a:t>Η σειρά των γραμμών δεν είναι σημαντική</a:t>
            </a:r>
            <a:r>
              <a:rPr lang="en-US" sz="2000" dirty="0">
                <a:solidFill>
                  <a:srgbClr val="3E3D2D"/>
                </a:solidFill>
              </a:rPr>
              <a:t>.</a:t>
            </a:r>
          </a:p>
          <a:p>
            <a:pPr lvl="0" indent="-274320">
              <a:spcBef>
                <a:spcPct val="20000"/>
              </a:spcBef>
              <a:buClr>
                <a:srgbClr val="94C600"/>
              </a:buClr>
              <a:buSzPct val="76000"/>
              <a:buFont typeface="Wingdings 2" pitchFamily="18" charset="2"/>
              <a:buChar char=""/>
            </a:pPr>
            <a:r>
              <a:rPr lang="el-GR" sz="2000" dirty="0">
                <a:solidFill>
                  <a:srgbClr val="3E3D2D"/>
                </a:solidFill>
              </a:rPr>
              <a:t>Κάθε στήλη ενός πίνακα πρέπει να έχει μοναδικό  όνομα.</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a:t>
            </a:fld>
            <a:endParaRPr lang="el-GR" dirty="0"/>
          </a:p>
        </p:txBody>
      </p:sp>
    </p:spTree>
    <p:extLst>
      <p:ext uri="{BB962C8B-B14F-4D97-AF65-F5344CB8AC3E}">
        <p14:creationId xmlns:p14="http://schemas.microsoft.com/office/powerpoint/2010/main" val="35190665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Παραγγελία Προϊόντος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60</a:t>
            </a:fld>
            <a:endParaRPr lang="el-G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5292"/>
            <a:ext cx="6656313" cy="4542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1332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Αποφάσεων</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συστήματα αυτά συλλέγουν πλήθος δεδομένων της εταιρίας και τα χρησιμοποιούν για να παράγουν ειδικές εκθέσεις που συντελούν καταλυτικά στη λήψη των αποφάσεων.</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δεδομένα που χρησιμοποιούν μπορεί να προέρχονται από το ΠΣ επεξεργασίας συναλλαγών και από εξωτερικές πηγές, όπως εκθέσεις χρηματιστηρίου, πληροφορίες για τους ανταγωνιστές κ.λπ.</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Ως αποτέλεσμα παρέχουν ιδιαίτερα προσαρμοσμένες και δομημένες εκθέσεις που χρησιμοποιούνται σε συγκεκριμένες επιχειρησιακές  καταστάσεις.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61</a:t>
            </a:fld>
            <a:endParaRPr lang="el-GR" dirty="0"/>
          </a:p>
        </p:txBody>
      </p:sp>
    </p:spTree>
    <p:extLst>
      <p:ext uri="{BB962C8B-B14F-4D97-AF65-F5344CB8AC3E}">
        <p14:creationId xmlns:p14="http://schemas.microsoft.com/office/powerpoint/2010/main" val="268408198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Υποστήριξη Αποφάσεων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62</a:t>
            </a:fld>
            <a:endParaRPr lang="el-GR" dirty="0"/>
          </a:p>
        </p:txBody>
      </p:sp>
      <p:pic>
        <p:nvPicPr>
          <p:cNvPr id="25" name="Εικόνα 24"/>
          <p:cNvPicPr>
            <a:picLocks noChangeAspect="1"/>
          </p:cNvPicPr>
          <p:nvPr/>
        </p:nvPicPr>
        <p:blipFill>
          <a:blip r:embed="rId3"/>
          <a:stretch>
            <a:fillRect/>
          </a:stretch>
        </p:blipFill>
        <p:spPr>
          <a:xfrm>
            <a:off x="1547664" y="1016601"/>
            <a:ext cx="6120680" cy="4607748"/>
          </a:xfrm>
          <a:prstGeom prst="rect">
            <a:avLst/>
          </a:prstGeom>
        </p:spPr>
      </p:pic>
    </p:spTree>
    <p:extLst>
      <p:ext uri="{BB962C8B-B14F-4D97-AF65-F5344CB8AC3E}">
        <p14:creationId xmlns:p14="http://schemas.microsoft.com/office/powerpoint/2010/main" val="34373963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Έμπειρα Συστήματα</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Είναι εξειδικευμένα ΠΣ που εκτελούν ανθρώπινες διεργασίες, π.χ. λήψη αποφάσεων</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Τα ΕΣ χρησιμοποιούνται στην έγκριση τραπεζικών δανείων, στη λήψη αποφάσεων αγοράς μεγάλης κλίμακας καθώς και στην υποστήριξη των ιατρικών αποφάσεων και διαγνώσεων</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Στηρίζονται σε τεράστιες και λεπτομερείς ΒΔ που ονομάζονται </a:t>
            </a:r>
            <a:r>
              <a:rPr lang="el-GR" sz="2400" dirty="0" err="1">
                <a:solidFill>
                  <a:srgbClr val="000000"/>
                </a:solidFill>
                <a:ea typeface="Arial Unicode MS"/>
                <a:cs typeface="Times New Roman" pitchFamily="18" charset="0"/>
              </a:rPr>
              <a:t>Γνωσιακές</a:t>
            </a:r>
            <a:r>
              <a:rPr lang="el-GR" sz="2400" dirty="0">
                <a:solidFill>
                  <a:srgbClr val="000000"/>
                </a:solidFill>
                <a:ea typeface="Arial Unicode MS"/>
                <a:cs typeface="Times New Roman" pitchFamily="18" charset="0"/>
              </a:rPr>
              <a:t> ΒΔ</a:t>
            </a:r>
            <a:r>
              <a:rPr lang="el-GR" sz="24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Ειδικό λογισμικό, ο μηχανισμός εξαγωγής συμπεράσματος, αναλύει τα δεδομένα και απαντά σε ερωτήματα ή πραγματοποιεί επιλογές.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63</a:t>
            </a:fld>
            <a:endParaRPr lang="el-GR" dirty="0"/>
          </a:p>
        </p:txBody>
      </p:sp>
    </p:spTree>
    <p:extLst>
      <p:ext uri="{BB962C8B-B14F-4D97-AF65-F5344CB8AC3E}">
        <p14:creationId xmlns:p14="http://schemas.microsoft.com/office/powerpoint/2010/main" val="248579220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Έμπειρα Συστήματα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64</a:t>
            </a:fld>
            <a:endParaRPr lang="el-GR" dirty="0"/>
          </a:p>
        </p:txBody>
      </p:sp>
      <p:pic>
        <p:nvPicPr>
          <p:cNvPr id="31" name="Εικόνα 30"/>
          <p:cNvPicPr>
            <a:picLocks noChangeAspect="1"/>
          </p:cNvPicPr>
          <p:nvPr/>
        </p:nvPicPr>
        <p:blipFill>
          <a:blip r:embed="rId3"/>
          <a:stretch>
            <a:fillRect/>
          </a:stretch>
        </p:blipFill>
        <p:spPr>
          <a:xfrm>
            <a:off x="1475656" y="1022991"/>
            <a:ext cx="6261562" cy="4680569"/>
          </a:xfrm>
          <a:prstGeom prst="rect">
            <a:avLst/>
          </a:prstGeom>
        </p:spPr>
      </p:pic>
    </p:spTree>
    <p:extLst>
      <p:ext uri="{BB962C8B-B14F-4D97-AF65-F5344CB8AC3E}">
        <p14:creationId xmlns:p14="http://schemas.microsoft.com/office/powerpoint/2010/main" val="154848231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Ρόλος</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Το Τμήμα ΠΣ είναι αρμόδιο για το σχεδιασμό, υλοποίηση και διαχείριση του ΠΣ μιας εταιρίας.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Παλαιότερα το Τμήμα ΠΣ εξυπηρετούσε τις ανάγκες ενημέρωσης μόνο των διευθυντών. Μοντέρνα Τμήματα ΠΣ, υποστηρίζουν όλους τους εργαζομένους μιας επιχείρησης καθώς και τους σκοπούς της ίδιας της εταιρίας.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Οι εργασίες του Τμήματος ΠΣ περιλαμβάνουν το σχεδιασμό, προγραμματισμό, εγκατάσταση, και συντήρηση των συστημάτων, την παραγωγή εκθέσεων  και τον έλεγχο των δαπανών.</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65</a:t>
            </a:fld>
            <a:endParaRPr lang="el-GR" dirty="0"/>
          </a:p>
        </p:txBody>
      </p:sp>
    </p:spTree>
    <p:extLst>
      <p:ext uri="{BB962C8B-B14F-4D97-AF65-F5344CB8AC3E}">
        <p14:creationId xmlns:p14="http://schemas.microsoft.com/office/powerpoint/2010/main" val="411415488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Φορείς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66</a:t>
            </a:fld>
            <a:endParaRPr lang="el-GR" dirty="0"/>
          </a:p>
        </p:txBody>
      </p:sp>
      <p:sp>
        <p:nvSpPr>
          <p:cNvPr id="6" name="Rectangle 3"/>
          <p:cNvSpPr>
            <a:spLocks noChangeArrowheads="1"/>
          </p:cNvSpPr>
          <p:nvPr/>
        </p:nvSpPr>
        <p:spPr bwMode="auto">
          <a:xfrm>
            <a:off x="251520" y="1204490"/>
            <a:ext cx="9144000" cy="366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marL="681038">
              <a:spcBef>
                <a:spcPct val="20000"/>
              </a:spcBef>
              <a:buChar char="•"/>
              <a:tabLst>
                <a:tab pos="5248275" algn="l"/>
              </a:tabLst>
              <a:defRPr sz="3200">
                <a:solidFill>
                  <a:srgbClr val="333399"/>
                </a:solidFill>
                <a:latin typeface="Tahoma" panose="020B0604030504040204" pitchFamily="34" charset="0"/>
              </a:defRPr>
            </a:lvl1pPr>
            <a:lvl2pPr marL="1028700" indent="-285750">
              <a:spcBef>
                <a:spcPct val="20000"/>
              </a:spcBef>
              <a:buChar char="–"/>
              <a:tabLst>
                <a:tab pos="5248275" algn="l"/>
              </a:tabLst>
              <a:defRPr sz="2800">
                <a:solidFill>
                  <a:srgbClr val="333399"/>
                </a:solidFill>
                <a:latin typeface="Tahoma" panose="020B0604030504040204" pitchFamily="34" charset="0"/>
              </a:defRPr>
            </a:lvl2pPr>
            <a:lvl3pPr marL="1143000" indent="-228600">
              <a:spcBef>
                <a:spcPct val="20000"/>
              </a:spcBef>
              <a:buChar char="•"/>
              <a:tabLst>
                <a:tab pos="5248275" algn="l"/>
              </a:tabLst>
              <a:defRPr sz="2400">
                <a:solidFill>
                  <a:srgbClr val="333399"/>
                </a:solidFill>
                <a:latin typeface="Tahoma" panose="020B0604030504040204" pitchFamily="34" charset="0"/>
              </a:defRPr>
            </a:lvl3pPr>
            <a:lvl4pPr marL="1600200" indent="-228600">
              <a:spcBef>
                <a:spcPct val="20000"/>
              </a:spcBef>
              <a:buChar char="–"/>
              <a:tabLst>
                <a:tab pos="5248275" algn="l"/>
              </a:tabLst>
              <a:defRPr sz="2000">
                <a:solidFill>
                  <a:srgbClr val="333399"/>
                </a:solidFill>
                <a:latin typeface="Tahoma" panose="020B0604030504040204" pitchFamily="34" charset="0"/>
              </a:defRPr>
            </a:lvl4pPr>
            <a:lvl5pPr marL="2057400" indent="-228600">
              <a:spcBef>
                <a:spcPct val="20000"/>
              </a:spcBef>
              <a:buChar char="»"/>
              <a:tabLst>
                <a:tab pos="5248275" algn="l"/>
              </a:tabLst>
              <a:defRPr sz="2000">
                <a:solidFill>
                  <a:srgbClr val="333399"/>
                </a:solidFill>
                <a:latin typeface="Tahoma" panose="020B0604030504040204" pitchFamily="34" charset="0"/>
              </a:defRPr>
            </a:lvl5pPr>
            <a:lvl6pPr marL="25146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6pPr>
            <a:lvl7pPr marL="29718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7pPr>
            <a:lvl8pPr marL="34290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8pPr>
            <a:lvl9pPr marL="3886200" indent="-228600" eaLnBrk="0" fontAlgn="base" hangingPunct="0">
              <a:spcBef>
                <a:spcPct val="20000"/>
              </a:spcBef>
              <a:spcAft>
                <a:spcPct val="0"/>
              </a:spcAft>
              <a:buChar char="»"/>
              <a:tabLst>
                <a:tab pos="5248275" algn="l"/>
              </a:tabLst>
              <a:defRPr sz="2000">
                <a:solidFill>
                  <a:srgbClr val="333399"/>
                </a:solidFill>
                <a:latin typeface="Tahoma" panose="020B0604030504040204" pitchFamily="34" charset="0"/>
              </a:defRPr>
            </a:lvl9pPr>
          </a:lstStyle>
          <a:p>
            <a:pPr marL="1023938" indent="-342900" eaLnBrk="1" hangingPunct="1">
              <a:lnSpc>
                <a:spcPct val="120000"/>
              </a:lnSpc>
              <a:spcBef>
                <a:spcPct val="0"/>
              </a:spcBef>
              <a:buFont typeface="Wingdings" panose="05000000000000000000" pitchFamily="2" charset="2"/>
              <a:buChar char="§"/>
            </a:pPr>
            <a:r>
              <a:rPr lang="el-GR" sz="2000" b="1" dirty="0">
                <a:solidFill>
                  <a:schemeClr val="tx1"/>
                </a:solidFill>
                <a:latin typeface="+mn-lt"/>
              </a:rPr>
              <a:t>Ένα Τμήμα ΠΣ </a:t>
            </a:r>
            <a:r>
              <a:rPr lang="en-US" sz="2000" b="1" dirty="0">
                <a:solidFill>
                  <a:schemeClr val="tx1"/>
                </a:solidFill>
                <a:latin typeface="+mn-lt"/>
                <a:cs typeface="Times New Roman" panose="02020603050405020304" pitchFamily="18" charset="0"/>
              </a:rPr>
              <a:t>μπ</a:t>
            </a:r>
            <a:r>
              <a:rPr lang="en-US" sz="2000" b="1" dirty="0" err="1">
                <a:solidFill>
                  <a:schemeClr val="tx1"/>
                </a:solidFill>
                <a:latin typeface="+mn-lt"/>
                <a:cs typeface="Times New Roman" panose="02020603050405020304" pitchFamily="18" charset="0"/>
              </a:rPr>
              <a:t>ορεί</a:t>
            </a:r>
            <a:r>
              <a:rPr lang="en-US" sz="2000" b="1" dirty="0">
                <a:solidFill>
                  <a:schemeClr val="tx1"/>
                </a:solidFill>
                <a:latin typeface="+mn-lt"/>
                <a:cs typeface="Times New Roman" panose="02020603050405020304" pitchFamily="18" charset="0"/>
              </a:rPr>
              <a:t> να π</a:t>
            </a:r>
            <a:r>
              <a:rPr lang="en-US" sz="2000" b="1" dirty="0" err="1">
                <a:solidFill>
                  <a:schemeClr val="tx1"/>
                </a:solidFill>
                <a:latin typeface="+mn-lt"/>
                <a:cs typeface="Times New Roman" panose="02020603050405020304" pitchFamily="18" charset="0"/>
              </a:rPr>
              <a:t>εριλά</a:t>
            </a:r>
            <a:r>
              <a:rPr lang="en-US" sz="2000" b="1" dirty="0">
                <a:solidFill>
                  <a:schemeClr val="tx1"/>
                </a:solidFill>
                <a:latin typeface="+mn-lt"/>
                <a:cs typeface="Times New Roman" panose="02020603050405020304" pitchFamily="18" charset="0"/>
              </a:rPr>
              <a:t>βει πολλά μέλη με διαφορετικές δεξιότητες. </a:t>
            </a:r>
            <a:r>
              <a:rPr lang="en-US" sz="2000" b="1" dirty="0" err="1">
                <a:solidFill>
                  <a:schemeClr val="tx1"/>
                </a:solidFill>
                <a:latin typeface="+mn-lt"/>
                <a:cs typeface="Times New Roman" panose="02020603050405020304" pitchFamily="18" charset="0"/>
              </a:rPr>
              <a:t>Έν</a:t>
            </a:r>
            <a:r>
              <a:rPr lang="en-US" sz="2000" b="1" dirty="0">
                <a:solidFill>
                  <a:schemeClr val="tx1"/>
                </a:solidFill>
                <a:latin typeface="+mn-lt"/>
                <a:cs typeface="Times New Roman" panose="02020603050405020304" pitchFamily="18" charset="0"/>
              </a:rPr>
              <a:t>α μεγάλο </a:t>
            </a:r>
            <a:r>
              <a:rPr lang="el-GR" sz="2000" b="1" dirty="0">
                <a:solidFill>
                  <a:schemeClr val="tx1"/>
                </a:solidFill>
                <a:latin typeface="+mn-lt"/>
              </a:rPr>
              <a:t>Τμήμα ΠΣ </a:t>
            </a:r>
            <a:r>
              <a:rPr lang="en-US" sz="2000" b="1" dirty="0">
                <a:solidFill>
                  <a:schemeClr val="tx1"/>
                </a:solidFill>
                <a:latin typeface="+mn-lt"/>
                <a:cs typeface="Times New Roman" panose="02020603050405020304" pitchFamily="18" charset="0"/>
              </a:rPr>
              <a:t>μπ</a:t>
            </a:r>
            <a:r>
              <a:rPr lang="en-US" sz="2000" b="1" dirty="0" err="1">
                <a:solidFill>
                  <a:schemeClr val="tx1"/>
                </a:solidFill>
                <a:latin typeface="+mn-lt"/>
                <a:cs typeface="Times New Roman" panose="02020603050405020304" pitchFamily="18" charset="0"/>
              </a:rPr>
              <a:t>ορεί</a:t>
            </a:r>
            <a:r>
              <a:rPr lang="en-US" sz="2000" b="1" dirty="0">
                <a:solidFill>
                  <a:schemeClr val="tx1"/>
                </a:solidFill>
                <a:latin typeface="+mn-lt"/>
                <a:cs typeface="Times New Roman" panose="02020603050405020304" pitchFamily="18" charset="0"/>
              </a:rPr>
              <a:t> να π</a:t>
            </a:r>
            <a:r>
              <a:rPr lang="en-US" sz="2000" b="1" dirty="0" err="1">
                <a:solidFill>
                  <a:schemeClr val="tx1"/>
                </a:solidFill>
                <a:latin typeface="+mn-lt"/>
                <a:cs typeface="Times New Roman" panose="02020603050405020304" pitchFamily="18" charset="0"/>
              </a:rPr>
              <a:t>εριλά</a:t>
            </a:r>
            <a:r>
              <a:rPr lang="en-US" sz="2000" b="1" dirty="0">
                <a:solidFill>
                  <a:schemeClr val="tx1"/>
                </a:solidFill>
                <a:latin typeface="+mn-lt"/>
                <a:cs typeface="Times New Roman" panose="02020603050405020304" pitchFamily="18" charset="0"/>
              </a:rPr>
              <a:t>βει:</a:t>
            </a:r>
          </a:p>
          <a:p>
            <a:pPr eaLnBrk="1" hangingPunct="1">
              <a:lnSpc>
                <a:spcPct val="120000"/>
              </a:lnSpc>
              <a:spcBef>
                <a:spcPct val="0"/>
              </a:spcBef>
              <a:buFontTx/>
              <a:buNone/>
            </a:pPr>
            <a:endParaRPr lang="el-GR" sz="2000" b="1" dirty="0">
              <a:solidFill>
                <a:schemeClr val="tx1"/>
              </a:solidFill>
              <a:latin typeface="+mn-lt"/>
            </a:endParaRP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Διευθυντές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Προγρ</a:t>
            </a:r>
            <a:r>
              <a:rPr lang="en-US" sz="2000" dirty="0">
                <a:solidFill>
                  <a:schemeClr val="tx1"/>
                </a:solidFill>
                <a:latin typeface="+mn-lt"/>
                <a:cs typeface="Times New Roman" panose="02020603050405020304" pitchFamily="18" charset="0"/>
              </a:rPr>
              <a:t>αμματιστές</a:t>
            </a:r>
            <a:endParaRPr lang="en-US" sz="2000" dirty="0">
              <a:solidFill>
                <a:schemeClr val="tx1"/>
              </a:solidFill>
              <a:latin typeface="+mn-lt"/>
            </a:endParaRPr>
          </a:p>
          <a:p>
            <a:pPr eaLnBrk="1" hangingPunct="1">
              <a:lnSpc>
                <a:spcPct val="120000"/>
              </a:lnSpc>
              <a:spcBef>
                <a:spcPct val="0"/>
              </a:spcBef>
              <a:buFontTx/>
              <a:buNone/>
            </a:pPr>
            <a:r>
              <a:rPr lang="en-US" sz="2000" dirty="0">
                <a:solidFill>
                  <a:schemeClr val="tx1"/>
                </a:solidFill>
                <a:latin typeface="+mn-lt"/>
                <a:cs typeface="Times New Roman" panose="02020603050405020304" pitchFamily="18" charset="0"/>
              </a:rPr>
              <a:t>Επ</a:t>
            </a:r>
            <a:r>
              <a:rPr lang="en-US" sz="2000" dirty="0" err="1">
                <a:solidFill>
                  <a:schemeClr val="tx1"/>
                </a:solidFill>
                <a:latin typeface="+mn-lt"/>
                <a:cs typeface="Times New Roman" panose="02020603050405020304" pitchFamily="18" charset="0"/>
              </a:rPr>
              <a:t>ιστήμονες</a:t>
            </a:r>
            <a:r>
              <a:rPr lang="en-US" sz="2000" dirty="0">
                <a:solidFill>
                  <a:schemeClr val="tx1"/>
                </a:solidFill>
                <a:latin typeface="+mn-lt"/>
                <a:cs typeface="Times New Roman" panose="02020603050405020304" pitchFamily="18" charset="0"/>
              </a:rPr>
              <a:t> υπ</a:t>
            </a:r>
            <a:r>
              <a:rPr lang="en-US" sz="2000" dirty="0" err="1">
                <a:solidFill>
                  <a:schemeClr val="tx1"/>
                </a:solidFill>
                <a:latin typeface="+mn-lt"/>
                <a:cs typeface="Times New Roman" panose="02020603050405020304" pitchFamily="18" charset="0"/>
              </a:rPr>
              <a:t>ολογιστών</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Ειδικο</a:t>
            </a:r>
            <a:r>
              <a:rPr lang="el-GR" sz="2000" dirty="0" err="1">
                <a:solidFill>
                  <a:schemeClr val="tx1"/>
                </a:solidFill>
                <a:latin typeface="+mn-lt"/>
              </a:rPr>
              <a:t>ύς</a:t>
            </a:r>
            <a:r>
              <a:rPr lang="en-US" sz="2000" dirty="0">
                <a:solidFill>
                  <a:schemeClr val="tx1"/>
                </a:solidFill>
                <a:latin typeface="+mn-lt"/>
                <a:cs typeface="Times New Roman" panose="02020603050405020304" pitchFamily="18" charset="0"/>
              </a:rPr>
              <a:t> </a:t>
            </a:r>
            <a:r>
              <a:rPr lang="el-GR" sz="2000" dirty="0">
                <a:solidFill>
                  <a:schemeClr val="tx1"/>
                </a:solidFill>
                <a:latin typeface="+mn-lt"/>
              </a:rPr>
              <a:t>ΒΔ</a:t>
            </a:r>
            <a:endParaRPr lang="en-US" sz="2000" dirty="0">
              <a:solidFill>
                <a:schemeClr val="tx1"/>
              </a:solidFill>
              <a:latin typeface="+mn-lt"/>
              <a:cs typeface="Times New Roman" panose="02020603050405020304" pitchFamily="18" charset="0"/>
            </a:endParaRP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Αν</a:t>
            </a:r>
            <a:r>
              <a:rPr lang="en-US" sz="2000" dirty="0">
                <a:solidFill>
                  <a:schemeClr val="tx1"/>
                </a:solidFill>
                <a:latin typeface="+mn-lt"/>
                <a:cs typeface="Times New Roman" panose="02020603050405020304" pitchFamily="18" charset="0"/>
              </a:rPr>
              <a:t>αλυτές συστημάτων 	</a:t>
            </a:r>
            <a:r>
              <a:rPr lang="el-GR" sz="2000" dirty="0">
                <a:solidFill>
                  <a:schemeClr val="tx1"/>
                </a:solidFill>
                <a:latin typeface="+mn-lt"/>
              </a:rPr>
              <a:t>Υπεύθυνους</a:t>
            </a:r>
            <a:r>
              <a:rPr lang="en-US" sz="2000" dirty="0">
                <a:solidFill>
                  <a:schemeClr val="tx1"/>
                </a:solidFill>
                <a:latin typeface="+mn-lt"/>
                <a:cs typeface="Times New Roman" panose="02020603050405020304" pitchFamily="18" charset="0"/>
              </a:rPr>
              <a:t> α</a:t>
            </a:r>
            <a:r>
              <a:rPr lang="en-US" sz="2000" dirty="0" err="1">
                <a:solidFill>
                  <a:schemeClr val="tx1"/>
                </a:solidFill>
                <a:latin typeface="+mn-lt"/>
                <a:cs typeface="Times New Roman" panose="02020603050405020304" pitchFamily="18" charset="0"/>
              </a:rPr>
              <a:t>σφάλει</a:t>
            </a:r>
            <a:r>
              <a:rPr lang="en-US" sz="2000" dirty="0">
                <a:solidFill>
                  <a:schemeClr val="tx1"/>
                </a:solidFill>
                <a:latin typeface="+mn-lt"/>
                <a:cs typeface="Times New Roman" panose="02020603050405020304" pitchFamily="18" charset="0"/>
              </a:rPr>
              <a:t>ας</a:t>
            </a:r>
          </a:p>
          <a:p>
            <a:pPr eaLnBrk="1" hangingPunct="1">
              <a:lnSpc>
                <a:spcPct val="120000"/>
              </a:lnSpc>
              <a:spcBef>
                <a:spcPct val="0"/>
              </a:spcBef>
              <a:buFontTx/>
              <a:buNone/>
            </a:pPr>
            <a:r>
              <a:rPr lang="el-GR" sz="2000" dirty="0">
                <a:solidFill>
                  <a:schemeClr val="tx1"/>
                </a:solidFill>
                <a:latin typeface="+mn-lt"/>
              </a:rPr>
              <a:t>Α</a:t>
            </a:r>
            <a:r>
              <a:rPr lang="en-US" sz="2000" dirty="0" err="1">
                <a:solidFill>
                  <a:schemeClr val="tx1"/>
                </a:solidFill>
                <a:latin typeface="+mn-lt"/>
                <a:cs typeface="Times New Roman" panose="02020603050405020304" pitchFamily="18" charset="0"/>
              </a:rPr>
              <a:t>ρχιτέκτονες</a:t>
            </a:r>
            <a:r>
              <a:rPr lang="en-US" sz="2000" dirty="0">
                <a:solidFill>
                  <a:schemeClr val="tx1"/>
                </a:solidFill>
                <a:latin typeface="+mn-lt"/>
                <a:cs typeface="Times New Roman" panose="02020603050405020304" pitchFamily="18" charset="0"/>
              </a:rPr>
              <a:t> β</a:t>
            </a:r>
            <a:r>
              <a:rPr lang="en-US" sz="2000" dirty="0" err="1">
                <a:solidFill>
                  <a:schemeClr val="tx1"/>
                </a:solidFill>
                <a:latin typeface="+mn-lt"/>
                <a:cs typeface="Times New Roman" panose="02020603050405020304" pitchFamily="18" charset="0"/>
              </a:rPr>
              <a:t>οήθει</a:t>
            </a:r>
            <a:r>
              <a:rPr lang="en-US" sz="2000" dirty="0">
                <a:solidFill>
                  <a:schemeClr val="tx1"/>
                </a:solidFill>
                <a:latin typeface="+mn-lt"/>
                <a:cs typeface="Times New Roman" panose="02020603050405020304" pitchFamily="18" charset="0"/>
              </a:rPr>
              <a:t>ας χρηστών </a:t>
            </a:r>
            <a:r>
              <a:rPr lang="el-GR" sz="2000" dirty="0">
                <a:solidFill>
                  <a:schemeClr val="tx1"/>
                </a:solidFill>
                <a:latin typeface="+mn-lt"/>
              </a:rPr>
              <a:t>	Ε</a:t>
            </a:r>
            <a:r>
              <a:rPr lang="en-US" sz="2000" dirty="0">
                <a:solidFill>
                  <a:schemeClr val="tx1"/>
                </a:solidFill>
                <a:latin typeface="+mn-lt"/>
                <a:cs typeface="Times New Roman" panose="02020603050405020304" pitchFamily="18" charset="0"/>
              </a:rPr>
              <a:t>κπα</a:t>
            </a:r>
            <a:r>
              <a:rPr lang="en-US" sz="2000" dirty="0" err="1">
                <a:solidFill>
                  <a:schemeClr val="tx1"/>
                </a:solidFill>
                <a:latin typeface="+mn-lt"/>
                <a:cs typeface="Times New Roman" panose="02020603050405020304" pitchFamily="18" charset="0"/>
              </a:rPr>
              <a:t>ιδευτές</a:t>
            </a:r>
            <a:endParaRPr lang="en-US" sz="2000" dirty="0">
              <a:solidFill>
                <a:schemeClr val="tx1"/>
              </a:solidFill>
              <a:latin typeface="+mn-lt"/>
              <a:cs typeface="Times New Roman" panose="02020603050405020304" pitchFamily="18" charset="0"/>
            </a:endParaRPr>
          </a:p>
          <a:p>
            <a:pPr eaLnBrk="1" hangingPunct="1">
              <a:lnSpc>
                <a:spcPct val="120000"/>
              </a:lnSpc>
              <a:spcBef>
                <a:spcPct val="0"/>
              </a:spcBef>
              <a:buFontTx/>
              <a:buNone/>
            </a:pPr>
            <a:r>
              <a:rPr lang="el-GR" sz="2000" dirty="0">
                <a:solidFill>
                  <a:schemeClr val="tx1"/>
                </a:solidFill>
                <a:latin typeface="+mn-lt"/>
              </a:rPr>
              <a:t>Σ</a:t>
            </a:r>
            <a:r>
              <a:rPr lang="en-US" sz="2000" dirty="0" err="1">
                <a:solidFill>
                  <a:schemeClr val="tx1"/>
                </a:solidFill>
                <a:latin typeface="+mn-lt"/>
                <a:cs typeface="Times New Roman" panose="02020603050405020304" pitchFamily="18" charset="0"/>
              </a:rPr>
              <a:t>υγγρ</a:t>
            </a:r>
            <a:r>
              <a:rPr lang="en-US" sz="2000" dirty="0">
                <a:solidFill>
                  <a:schemeClr val="tx1"/>
                </a:solidFill>
                <a:latin typeface="+mn-lt"/>
                <a:cs typeface="Times New Roman" panose="02020603050405020304" pitchFamily="18" charset="0"/>
              </a:rPr>
              <a:t>αφείς </a:t>
            </a:r>
            <a:r>
              <a:rPr lang="el-GR" sz="2000" dirty="0">
                <a:solidFill>
                  <a:schemeClr val="tx1"/>
                </a:solidFill>
                <a:latin typeface="+mn-lt"/>
              </a:rPr>
              <a:t>τεχνικών κειμένων</a:t>
            </a:r>
            <a:r>
              <a:rPr lang="en-US" sz="2000" dirty="0">
                <a:solidFill>
                  <a:schemeClr val="tx1"/>
                </a:solidFill>
                <a:latin typeface="+mn-lt"/>
                <a:cs typeface="Times New Roman" panose="02020603050405020304" pitchFamily="18" charset="0"/>
              </a:rPr>
              <a:t> </a:t>
            </a:r>
            <a:r>
              <a:rPr lang="el-GR" sz="2000" dirty="0">
                <a:solidFill>
                  <a:schemeClr val="tx1"/>
                </a:solidFill>
                <a:latin typeface="+mn-lt"/>
              </a:rPr>
              <a:t>	Αντιπροσώπους αγοράς</a:t>
            </a:r>
            <a:endParaRPr lang="en-US" sz="2000" dirty="0">
              <a:solidFill>
                <a:schemeClr val="tx1"/>
              </a:solidFill>
              <a:latin typeface="+mn-lt"/>
            </a:endParaRPr>
          </a:p>
          <a:p>
            <a:pPr eaLnBrk="1" hangingPunct="1">
              <a:lnSpc>
                <a:spcPct val="120000"/>
              </a:lnSpc>
              <a:spcBef>
                <a:spcPct val="0"/>
              </a:spcBef>
              <a:buFontTx/>
              <a:buNone/>
            </a:pPr>
            <a:r>
              <a:rPr lang="el-GR" sz="2000" dirty="0" err="1">
                <a:solidFill>
                  <a:schemeClr val="tx1"/>
                </a:solidFill>
                <a:latin typeface="+mn-lt"/>
              </a:rPr>
              <a:t>Διαχειριστ</a:t>
            </a:r>
            <a:r>
              <a:rPr lang="en-US" sz="2000" dirty="0" err="1">
                <a:solidFill>
                  <a:schemeClr val="tx1"/>
                </a:solidFill>
                <a:latin typeface="+mn-lt"/>
                <a:cs typeface="Times New Roman" panose="02020603050405020304" pitchFamily="18" charset="0"/>
              </a:rPr>
              <a:t>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συστημάτων</a:t>
            </a:r>
            <a:r>
              <a:rPr lang="el-GR" sz="2000" dirty="0">
                <a:solidFill>
                  <a:schemeClr val="tx1"/>
                </a:solidFill>
                <a:latin typeface="+mn-lt"/>
              </a:rPr>
              <a:t>	Διαχειριστές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δικτύ</a:t>
            </a:r>
            <a:r>
              <a:rPr lang="el-GR" sz="2000" dirty="0">
                <a:solidFill>
                  <a:schemeClr val="tx1"/>
                </a:solidFill>
                <a:latin typeface="+mn-lt"/>
              </a:rPr>
              <a:t>ου</a:t>
            </a:r>
          </a:p>
          <a:p>
            <a:pPr eaLnBrk="1" hangingPunct="1">
              <a:lnSpc>
                <a:spcPct val="120000"/>
              </a:lnSpc>
              <a:spcBef>
                <a:spcPct val="0"/>
              </a:spcBef>
              <a:buFontTx/>
              <a:buNone/>
            </a:pPr>
            <a:r>
              <a:rPr lang="en-US" sz="2000" dirty="0" err="1">
                <a:solidFill>
                  <a:schemeClr val="tx1"/>
                </a:solidFill>
                <a:latin typeface="+mn-lt"/>
                <a:cs typeface="Times New Roman" panose="02020603050405020304" pitchFamily="18" charset="0"/>
              </a:rPr>
              <a:t>Τεχνικοί</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συντήρησης</a:t>
            </a:r>
            <a:r>
              <a:rPr lang="en-US" sz="2000" dirty="0">
                <a:solidFill>
                  <a:schemeClr val="tx1"/>
                </a:solidFill>
                <a:latin typeface="+mn-lt"/>
                <a:cs typeface="Times New Roman" panose="02020603050405020304" pitchFamily="18" charset="0"/>
              </a:rPr>
              <a:t> </a:t>
            </a:r>
            <a:r>
              <a:rPr lang="en-US" sz="2000" dirty="0" err="1">
                <a:solidFill>
                  <a:schemeClr val="tx1"/>
                </a:solidFill>
                <a:latin typeface="+mn-lt"/>
                <a:cs typeface="Times New Roman" panose="02020603050405020304" pitchFamily="18" charset="0"/>
              </a:rPr>
              <a:t>υλικού</a:t>
            </a:r>
            <a:endParaRPr lang="en-US" sz="2000" dirty="0">
              <a:solidFill>
                <a:schemeClr val="tx1"/>
              </a:solidFill>
              <a:latin typeface="+mn-lt"/>
              <a:cs typeface="Times New Roman" panose="02020603050405020304" pitchFamily="18" charset="0"/>
            </a:endParaRPr>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spTree>
    <p:extLst>
      <p:ext uri="{BB962C8B-B14F-4D97-AF65-F5344CB8AC3E}">
        <p14:creationId xmlns:p14="http://schemas.microsoft.com/office/powerpoint/2010/main" val="6991838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ΠΣ (Κύκλος </a:t>
            </a:r>
            <a:r>
              <a:rPr lang="el-GR" dirty="0"/>
              <a:t>Ζωής </a:t>
            </a:r>
            <a:r>
              <a:rPr lang="el-GR" dirty="0" smtClean="0"/>
              <a:t>ΠΣ)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67</a:t>
            </a:fld>
            <a:endParaRPr lang="el-GR" dirty="0"/>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sp>
        <p:nvSpPr>
          <p:cNvPr id="8"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800" dirty="0">
                <a:solidFill>
                  <a:srgbClr val="000000"/>
                </a:solidFill>
                <a:ea typeface="Arial Unicode MS"/>
                <a:cs typeface="Times New Roman" pitchFamily="18" charset="0"/>
              </a:rPr>
              <a:t>Η ανάπτυξη κύκλου ζωής των συστημάτων (SDLC) είναι μια οργανωμένη μέθοδος δημιουργίας ΠΣ.</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8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800" dirty="0">
                <a:solidFill>
                  <a:srgbClr val="000000"/>
                </a:solidFill>
                <a:ea typeface="Arial Unicode MS"/>
                <a:cs typeface="Times New Roman" pitchFamily="18" charset="0"/>
              </a:rPr>
              <a:t>Το SDLC περιλαμβάνει 5 φάσεις</a:t>
            </a:r>
            <a:r>
              <a:rPr lang="el-GR" sz="2800" dirty="0" smtClean="0">
                <a:solidFill>
                  <a:srgbClr val="000000"/>
                </a:solidFill>
                <a:ea typeface="Arial Unicode MS"/>
                <a:cs typeface="Times New Roman" pitchFamily="18" charset="0"/>
              </a:rPr>
              <a:t>:</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smtClean="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Ανάλυση Αναγκών</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Σχεδιασμός Συστήματος</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Ανάπτυξη</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Υλοποίηση</a:t>
            </a:r>
          </a:p>
          <a:p>
            <a:pPr lvl="1" algn="just">
              <a:lnSpc>
                <a:spcPts val="2065"/>
              </a:lnSpc>
              <a:spcBef>
                <a:spcPts val="0"/>
              </a:spcBef>
              <a:buClr>
                <a:srgbClr val="000000"/>
              </a:buClr>
              <a:buSzPct val="100000"/>
              <a:buFont typeface="Wingdings" panose="05000000000000000000" pitchFamily="2" charset="2"/>
              <a:buChar char="§"/>
            </a:pPr>
            <a:endParaRPr lang="el-GR" dirty="0">
              <a:solidFill>
                <a:srgbClr val="000000"/>
              </a:solidFill>
              <a:ea typeface="Arial Unicode MS"/>
              <a:cs typeface="Times New Roman" pitchFamily="18" charset="0"/>
            </a:endParaRPr>
          </a:p>
          <a:p>
            <a:pPr lvl="1" algn="just">
              <a:lnSpc>
                <a:spcPts val="2065"/>
              </a:lnSpc>
              <a:spcBef>
                <a:spcPts val="0"/>
              </a:spcBef>
              <a:buClr>
                <a:srgbClr val="000000"/>
              </a:buClr>
              <a:buSzPct val="100000"/>
              <a:buFont typeface="Wingdings" panose="05000000000000000000" pitchFamily="2" charset="2"/>
              <a:buChar char="§"/>
            </a:pPr>
            <a:r>
              <a:rPr lang="el-GR" dirty="0">
                <a:solidFill>
                  <a:srgbClr val="000000"/>
                </a:solidFill>
                <a:ea typeface="Arial Unicode MS"/>
                <a:cs typeface="Times New Roman" pitchFamily="18" charset="0"/>
              </a:rPr>
              <a:t>Συντήρηση</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p:txBody>
      </p:sp>
    </p:spTree>
    <p:extLst>
      <p:ext uri="{BB962C8B-B14F-4D97-AF65-F5344CB8AC3E}">
        <p14:creationId xmlns:p14="http://schemas.microsoft.com/office/powerpoint/2010/main" val="27940862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337220"/>
            <a:ext cx="4258816" cy="952500"/>
          </a:xfrm>
        </p:spPr>
        <p:txBody>
          <a:bodyPr>
            <a:normAutofit fontScale="90000"/>
          </a:bodyPr>
          <a:lstStyle/>
          <a:p>
            <a:r>
              <a:rPr lang="el-GR" dirty="0"/>
              <a:t>Ανάπτυξη </a:t>
            </a:r>
            <a:r>
              <a:rPr lang="el-GR" dirty="0" smtClean="0"/>
              <a:t>ΠΣ (Κύκλος </a:t>
            </a:r>
            <a:r>
              <a:rPr lang="el-GR" dirty="0"/>
              <a:t>Ζωής </a:t>
            </a:r>
            <a:r>
              <a:rPr lang="el-GR" dirty="0" smtClean="0"/>
              <a:t>ΠΣ)</a:t>
            </a:r>
            <a:endParaRPr lang="el-GR"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68</a:t>
            </a:fld>
            <a:endParaRPr lang="el-GR" dirty="0"/>
          </a:p>
        </p:txBody>
      </p:sp>
      <p:sp>
        <p:nvSpPr>
          <p:cNvPr id="7" name="Rectangle 7"/>
          <p:cNvSpPr>
            <a:spLocks noChangeArrowheads="1"/>
          </p:cNvSpPr>
          <p:nvPr/>
        </p:nvSpPr>
        <p:spPr bwMode="auto">
          <a:xfrm>
            <a:off x="-252536" y="4489450"/>
            <a:ext cx="91440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28528" tIns="0" rIns="0" bIns="0">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endParaRPr lang="en-US" sz="1200">
              <a:latin typeface="Arial" panose="020B0604020202020204" pitchFamily="34" charset="0"/>
              <a:cs typeface="Times New Roman" panose="02020603050405020304" pitchFamily="18" charset="0"/>
            </a:endParaRPr>
          </a:p>
          <a:p>
            <a:pPr algn="l" eaLnBrk="1" hangingPunct="1"/>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1956"/>
            <a:ext cx="2808904" cy="503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 Box 6"/>
          <p:cNvSpPr txBox="1">
            <a:spLocks noChangeArrowheads="1"/>
          </p:cNvSpPr>
          <p:nvPr/>
        </p:nvSpPr>
        <p:spPr bwMode="auto">
          <a:xfrm>
            <a:off x="6964413" y="551860"/>
            <a:ext cx="919291" cy="523220"/>
          </a:xfrm>
          <a:prstGeom prst="rect">
            <a:avLst/>
          </a:prstGeom>
          <a:noFill/>
          <a:ln w="9525">
            <a:solidFill>
              <a:srgbClr val="FF00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txBody>
          <a:bodyPr wrap="none">
            <a:spAutoFit/>
          </a:bodyPr>
          <a:lstStyle/>
          <a:p>
            <a:pPr algn="ctr" eaLnBrk="1" hangingPunct="1">
              <a:defRPr/>
            </a:pPr>
            <a:r>
              <a:rPr lang="en-US" sz="2800" b="1">
                <a:solidFill>
                  <a:srgbClr val="FF0000"/>
                </a:solidFill>
                <a:effectLst>
                  <a:outerShdw blurRad="38100" dist="38100" dir="2700000" algn="tl">
                    <a:srgbClr val="C0C0C0"/>
                  </a:outerShdw>
                </a:effectLst>
              </a:rPr>
              <a:t>SDLC</a:t>
            </a:r>
          </a:p>
        </p:txBody>
      </p:sp>
    </p:spTree>
    <p:extLst>
      <p:ext uri="{BB962C8B-B14F-4D97-AF65-F5344CB8AC3E}">
        <p14:creationId xmlns:p14="http://schemas.microsoft.com/office/powerpoint/2010/main" val="248120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1: Ανάλυση Αναγκών</a:t>
            </a:r>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Η ομάδα ανάπτυξης πρέπει να καθορίσει το πρόβλημα που θα επιλύει το ΠΣ, να αναλύσει το τρέχον  σύστημα και να επιλέξει τη λύση.</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Οι αναλυτές μπορούν να τεκμηριώσουν το τρέχον σύστημα χρησιμοποιώντας εργαλεία  όπως διαγράμματα ροής δεδομένων, δομημένη γλώσσα (</a:t>
            </a:r>
            <a:r>
              <a:rPr lang="el-GR" sz="2400" dirty="0" err="1">
                <a:solidFill>
                  <a:srgbClr val="000000"/>
                </a:solidFill>
                <a:ea typeface="Arial Unicode MS"/>
                <a:cs typeface="Times New Roman" pitchFamily="18" charset="0"/>
              </a:rPr>
              <a:t>ψευδοκώδικας</a:t>
            </a:r>
            <a:r>
              <a:rPr lang="el-GR" sz="2400" dirty="0">
                <a:solidFill>
                  <a:srgbClr val="000000"/>
                </a:solidFill>
                <a:ea typeface="Arial Unicode MS"/>
                <a:cs typeface="Times New Roman" pitchFamily="18" charset="0"/>
              </a:rPr>
              <a:t>) και δέντρα αποφάσεων.</a:t>
            </a:r>
          </a:p>
          <a:p>
            <a:pPr algn="just">
              <a:lnSpc>
                <a:spcPts val="2065"/>
              </a:lnSpc>
              <a:spcBef>
                <a:spcPts val="0"/>
              </a:spcBef>
              <a:spcAft>
                <a:spcPts val="0"/>
              </a:spcAft>
              <a:buClr>
                <a:srgbClr val="000000"/>
              </a:buClr>
              <a:buSzPct val="100000"/>
              <a:buFont typeface="Wingdings" panose="05000000000000000000" pitchFamily="2" charset="2"/>
              <a:buChar char="§"/>
            </a:pPr>
            <a:endParaRPr lang="el-GR" sz="2400" dirty="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ct val="100000"/>
              <a:buFont typeface="Wingdings" panose="05000000000000000000" pitchFamily="2" charset="2"/>
              <a:buChar char="§"/>
            </a:pPr>
            <a:r>
              <a:rPr lang="el-GR" sz="2400" dirty="0">
                <a:solidFill>
                  <a:srgbClr val="000000"/>
                </a:solidFill>
                <a:ea typeface="Arial Unicode MS"/>
                <a:cs typeface="Times New Roman" pitchFamily="18" charset="0"/>
              </a:rPr>
              <a:t>Η ομάδα μαθαίνει επίσης πως το τρέχον σύστημα (αν υπάρχει) λειτουργεί και πως ικανοποιεί (ή όχι) τις ανάγκες πληροφόρησης της εταιρίας.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69</a:t>
            </a:fld>
            <a:endParaRPr lang="el-GR" dirty="0"/>
          </a:p>
        </p:txBody>
      </p:sp>
    </p:spTree>
    <p:extLst>
      <p:ext uri="{BB962C8B-B14F-4D97-AF65-F5344CB8AC3E}">
        <p14:creationId xmlns:p14="http://schemas.microsoft.com/office/powerpoint/2010/main" val="267364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Πρωτεύον κλειδί</a:t>
            </a:r>
          </a:p>
        </p:txBody>
      </p:sp>
      <p:sp>
        <p:nvSpPr>
          <p:cNvPr id="3" name="Θέση περιεχομένου 2"/>
          <p:cNvSpPr>
            <a:spLocks noGrp="1"/>
          </p:cNvSpPr>
          <p:nvPr>
            <p:ph idx="1"/>
          </p:nvPr>
        </p:nvSpPr>
        <p:spPr>
          <a:xfrm>
            <a:off x="437785" y="1300518"/>
            <a:ext cx="4998311" cy="3852804"/>
          </a:xfrm>
        </p:spPr>
        <p:txBody>
          <a:bodyPr>
            <a:noAutofit/>
          </a:bodyPr>
          <a:lstStyle/>
          <a:p>
            <a:pPr lvl="0" indent="-274320">
              <a:spcBef>
                <a:spcPct val="20000"/>
              </a:spcBef>
              <a:buClr>
                <a:srgbClr val="94C600"/>
              </a:buClr>
              <a:buSzPct val="76000"/>
              <a:buFont typeface="Wingdings 2" pitchFamily="18" charset="2"/>
              <a:buChar char=""/>
            </a:pPr>
            <a:r>
              <a:rPr lang="el-GR" sz="2000" dirty="0">
                <a:solidFill>
                  <a:srgbClr val="3E3D2D"/>
                </a:solidFill>
              </a:rPr>
              <a:t>Το πρωτεύον κλειδί είναι ένα ή περισσότερα πεδία του πίνακα που η τιμή τους προσδιορίζει μοναδικά μια εγγραφή</a:t>
            </a:r>
          </a:p>
          <a:p>
            <a:pPr lvl="0" indent="-274320">
              <a:spcBef>
                <a:spcPct val="20000"/>
              </a:spcBef>
              <a:buClr>
                <a:srgbClr val="94C600"/>
              </a:buClr>
              <a:buSzPct val="76000"/>
              <a:buFont typeface="Wingdings 2" pitchFamily="18" charset="2"/>
              <a:buChar char=""/>
            </a:pPr>
            <a:r>
              <a:rPr lang="el-GR" sz="2000" dirty="0">
                <a:solidFill>
                  <a:srgbClr val="3E3D2D"/>
                </a:solidFill>
              </a:rPr>
              <a:t>Δεν είναι δυνατόν δύο εγγραφές του ίδιου πίνακα να έχουν το ίδιο πρωτεύον κλειδί.</a:t>
            </a:r>
          </a:p>
          <a:p>
            <a:pPr lvl="0" indent="-274320">
              <a:spcBef>
                <a:spcPct val="20000"/>
              </a:spcBef>
              <a:buClr>
                <a:srgbClr val="94C600"/>
              </a:buClr>
              <a:buSzPct val="76000"/>
              <a:buFont typeface="Wingdings 2" pitchFamily="18" charset="2"/>
              <a:buChar char=""/>
            </a:pPr>
            <a:r>
              <a:rPr lang="el-GR" sz="2000" dirty="0">
                <a:solidFill>
                  <a:srgbClr val="3E3D2D"/>
                </a:solidFill>
              </a:rPr>
              <a:t>Χρησιμοποιείται στις σχέσεις του με τους άλλους πίνακες</a:t>
            </a:r>
          </a:p>
          <a:p>
            <a:pPr lvl="0" indent="-274320">
              <a:spcBef>
                <a:spcPct val="20000"/>
              </a:spcBef>
              <a:buClr>
                <a:srgbClr val="94C600"/>
              </a:buClr>
              <a:buSzPct val="76000"/>
              <a:buFont typeface="Wingdings 2" pitchFamily="18" charset="2"/>
              <a:buChar char=""/>
            </a:pPr>
            <a:r>
              <a:rPr lang="el-GR" sz="2000" dirty="0">
                <a:solidFill>
                  <a:srgbClr val="3E3D2D"/>
                </a:solidFill>
              </a:rPr>
              <a:t>Ένα πρωτεύον κλειδί δεν μπορεί να είναι NULL (KENO)</a:t>
            </a:r>
          </a:p>
          <a:p>
            <a:pPr algn="just">
              <a:lnSpc>
                <a:spcPts val="2065"/>
              </a:lnSpc>
              <a:spcBef>
                <a:spcPts val="0"/>
              </a:spcBef>
              <a:spcAft>
                <a:spcPts val="0"/>
              </a:spcAft>
              <a:buClr>
                <a:srgbClr val="000000"/>
              </a:buClr>
              <a:buSzPts val="1200"/>
              <a:buFont typeface="+mj-lt"/>
              <a:buAutoNum type="arabicPeriod"/>
            </a:pPr>
            <a:endParaRPr lang="el-GR" sz="18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8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a:t>
            </a:fld>
            <a:endParaRPr lang="el-GR" dirty="0"/>
          </a:p>
        </p:txBody>
      </p:sp>
      <p:pic>
        <p:nvPicPr>
          <p:cNvPr id="5" name="Picture 2" descr="https://cdn1.iconfinder.com/data/icons/BRILLIANT/database/png/400/primary_key.png"/>
          <p:cNvPicPr>
            <a:picLocks noChangeAspect="1" noChangeArrowheads="1"/>
          </p:cNvPicPr>
          <p:nvPr/>
        </p:nvPicPr>
        <p:blipFill>
          <a:blip r:embed="rId3" cstate="print"/>
          <a:srcRect/>
          <a:stretch>
            <a:fillRect/>
          </a:stretch>
        </p:blipFill>
        <p:spPr bwMode="auto">
          <a:xfrm>
            <a:off x="5436096" y="1181365"/>
            <a:ext cx="3419475" cy="3419475"/>
          </a:xfrm>
          <a:prstGeom prst="rect">
            <a:avLst/>
          </a:prstGeom>
          <a:noFill/>
        </p:spPr>
      </p:pic>
    </p:spTree>
    <p:extLst>
      <p:ext uri="{BB962C8B-B14F-4D97-AF65-F5344CB8AC3E}">
        <p14:creationId xmlns:p14="http://schemas.microsoft.com/office/powerpoint/2010/main" val="73311710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Διάγραμμα Ροής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70</a:t>
            </a:fld>
            <a:endParaRPr lang="el-GR" dirty="0"/>
          </a:p>
        </p:txBody>
      </p:sp>
      <p:pic>
        <p:nvPicPr>
          <p:cNvPr id="6" name="Picture 2"/>
          <p:cNvPicPr>
            <a:picLocks noChangeAspect="1" noChangeArrowheads="1"/>
          </p:cNvPicPr>
          <p:nvPr/>
        </p:nvPicPr>
        <p:blipFill>
          <a:blip r:embed="rId3">
            <a:lum contrast="30000"/>
            <a:extLst>
              <a:ext uri="{28A0092B-C50C-407E-A947-70E740481C1C}">
                <a14:useLocalDpi xmlns:a14="http://schemas.microsoft.com/office/drawing/2010/main" val="0"/>
              </a:ext>
            </a:extLst>
          </a:blip>
          <a:srcRect r="2499"/>
          <a:stretch>
            <a:fillRect/>
          </a:stretch>
        </p:blipFill>
        <p:spPr bwMode="auto">
          <a:xfrm>
            <a:off x="0" y="1181365"/>
            <a:ext cx="8915400" cy="3436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253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2: Σχεδιασμός Συστήματος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71</a:t>
            </a:fld>
            <a:endParaRPr lang="el-GR" dirty="0"/>
          </a:p>
        </p:txBody>
      </p:sp>
      <p:sp>
        <p:nvSpPr>
          <p:cNvPr id="5" name="Θέση περιεχομένου 4"/>
          <p:cNvSpPr>
            <a:spLocks noGrp="1"/>
          </p:cNvSpPr>
          <p:nvPr>
            <p:ph idx="1"/>
          </p:nvPr>
        </p:nvSpPr>
        <p:spPr/>
        <p:txBody>
          <a:bodyPr>
            <a:normAutofit fontScale="70000" lnSpcReduction="20000"/>
          </a:bodyPr>
          <a:lstStyle/>
          <a:p>
            <a:r>
              <a:rPr lang="el-GR" dirty="0"/>
              <a:t>Η ομάδα καθορίζει πώς η επιλεγμένη λύση θα εφαρμοστεί. Για να το κάνει αυτό, οι σχεδιαστές μπορούν να χρησιμοποιήσουν 2 μεθόδους</a:t>
            </a:r>
            <a:r>
              <a:rPr lang="el-GR" dirty="0" smtClean="0"/>
              <a:t>:</a:t>
            </a:r>
          </a:p>
          <a:p>
            <a:pPr lvl="1"/>
            <a:r>
              <a:rPr lang="el-GR" sz="3200" dirty="0"/>
              <a:t>Από-πάνω-προς-τα-κάτω (</a:t>
            </a:r>
            <a:r>
              <a:rPr lang="el-GR" sz="3200" dirty="0" err="1"/>
              <a:t>top-down</a:t>
            </a:r>
            <a:r>
              <a:rPr lang="el-GR" sz="3200" dirty="0"/>
              <a:t>), όπου ο σχεδιασμός ξεκινά με μια γενική εικόνα και προχωρά ιεραρχικά προς τις λεπτομέρειες.</a:t>
            </a:r>
          </a:p>
          <a:p>
            <a:pPr lvl="1"/>
            <a:r>
              <a:rPr lang="el-GR" sz="3200" dirty="0"/>
              <a:t>Από-κάτω-προς-τα-πάνω (</a:t>
            </a:r>
            <a:r>
              <a:rPr lang="el-GR" sz="3200" dirty="0" err="1"/>
              <a:t>bottom-up</a:t>
            </a:r>
            <a:r>
              <a:rPr lang="el-GR" sz="3200" dirty="0"/>
              <a:t>), όπου ο σχεδιασμός αρχίζει με τις λεπτομέρειες και κινείται προς τις σημαντικότερες λειτουργίες.</a:t>
            </a:r>
          </a:p>
          <a:p>
            <a:pPr marL="0" indent="0">
              <a:buNone/>
            </a:pPr>
            <a:r>
              <a:rPr lang="el-GR" dirty="0"/>
              <a:t>Στην ίδια φάση κατασκευάζονται και μοντέλα ή/και πρωτότυπα τμημάτων του ΠΣ, ώστε να ελεγχθεί η αποτελεσματικότητα του σχεδιασμού.</a:t>
            </a:r>
          </a:p>
          <a:p>
            <a:endParaRPr lang="el-GR" dirty="0"/>
          </a:p>
        </p:txBody>
      </p:sp>
    </p:spTree>
    <p:extLst>
      <p:ext uri="{BB962C8B-B14F-4D97-AF65-F5344CB8AC3E}">
        <p14:creationId xmlns:p14="http://schemas.microsoft.com/office/powerpoint/2010/main" val="100156597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3: Ανάπτυξη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72</a:t>
            </a:fld>
            <a:endParaRPr lang="el-GR" dirty="0"/>
          </a:p>
        </p:txBody>
      </p:sp>
      <p:sp>
        <p:nvSpPr>
          <p:cNvPr id="5" name="Θέση περιεχομένου 4"/>
          <p:cNvSpPr>
            <a:spLocks noGrp="1"/>
          </p:cNvSpPr>
          <p:nvPr>
            <p:ph idx="1"/>
          </p:nvPr>
        </p:nvSpPr>
        <p:spPr/>
        <p:txBody>
          <a:bodyPr>
            <a:normAutofit fontScale="77500" lnSpcReduction="20000"/>
          </a:bodyPr>
          <a:lstStyle/>
          <a:p>
            <a:r>
              <a:rPr lang="el-GR" dirty="0"/>
              <a:t>Εδώ τα διάφορα τμήματα του λογισμικού είτε δημιουργούνται είτε αποκτούνται (αγοράζονται).</a:t>
            </a:r>
          </a:p>
          <a:p>
            <a:endParaRPr lang="el-GR" dirty="0"/>
          </a:p>
          <a:p>
            <a:r>
              <a:rPr lang="el-GR" dirty="0"/>
              <a:t>Οι προγραμματιστές επιλέγουν είτε τη δημιουργία του απαραίτητου λογισμικού από την αρχή είτε την προσαρμογή λογισμικού που αποκτήθηκε από άλλη πηγή.</a:t>
            </a:r>
          </a:p>
          <a:p>
            <a:endParaRPr lang="el-GR" dirty="0"/>
          </a:p>
          <a:p>
            <a:r>
              <a:rPr lang="el-GR" dirty="0"/>
              <a:t>Σε αυτή τη φάση αναπτύσσεται επίσης και η τεκμηρίωση του συστήματος, όπως τα εγχειρίδια χρήσης και η </a:t>
            </a:r>
            <a:r>
              <a:rPr lang="el-GR" dirty="0" err="1"/>
              <a:t>online</a:t>
            </a:r>
            <a:r>
              <a:rPr lang="el-GR" dirty="0"/>
              <a:t> βοήθεια των χρηστών.</a:t>
            </a:r>
          </a:p>
          <a:p>
            <a:endParaRPr lang="el-GR" dirty="0"/>
          </a:p>
        </p:txBody>
      </p:sp>
    </p:spTree>
    <p:extLst>
      <p:ext uri="{BB962C8B-B14F-4D97-AF65-F5344CB8AC3E}">
        <p14:creationId xmlns:p14="http://schemas.microsoft.com/office/powerpoint/2010/main" val="245693952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4: Υλοποίηση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73</a:t>
            </a:fld>
            <a:endParaRPr lang="el-GR" dirty="0"/>
          </a:p>
        </p:txBody>
      </p:sp>
      <p:sp>
        <p:nvSpPr>
          <p:cNvPr id="5" name="Θέση περιεχομένου 4"/>
          <p:cNvSpPr>
            <a:spLocks noGrp="1"/>
          </p:cNvSpPr>
          <p:nvPr>
            <p:ph idx="1"/>
          </p:nvPr>
        </p:nvSpPr>
        <p:spPr/>
        <p:txBody>
          <a:bodyPr>
            <a:noAutofit/>
          </a:bodyPr>
          <a:lstStyle/>
          <a:p>
            <a:r>
              <a:rPr lang="el-GR" sz="1800" dirty="0"/>
              <a:t>Κυρίαρχο ζήτημα σε αυτή τη φάση είναι η εγκατάσταση του συστήματος. 4 μέθοδοι μετατροπής υπάρχουν για τη μετάβαση από παλιό σύστημα σε νεότερο</a:t>
            </a:r>
            <a:r>
              <a:rPr lang="el-GR" sz="1800" dirty="0" smtClean="0"/>
              <a:t>:</a:t>
            </a:r>
            <a:endParaRPr lang="en-US" sz="1800" dirty="0" smtClean="0"/>
          </a:p>
          <a:p>
            <a:pPr lvl="1"/>
            <a:r>
              <a:rPr lang="el-GR" sz="1800" dirty="0"/>
              <a:t>Άμεση – όλοι οι χρήστες παύουν να χρησιμοποιούν το παλιό σύστημα και δουλεύουν με το νέο.</a:t>
            </a:r>
          </a:p>
          <a:p>
            <a:pPr lvl="1"/>
            <a:r>
              <a:rPr lang="el-GR" sz="1800" dirty="0"/>
              <a:t>Παράλληλη – το παλαιό σύστημα παραμένει σε λειτουργία όσο το νέο αυξάνει τα δεδομένα του.</a:t>
            </a:r>
          </a:p>
          <a:p>
            <a:pPr lvl="1"/>
            <a:r>
              <a:rPr lang="el-GR" sz="1800" dirty="0"/>
              <a:t>Ρυθμιζόμενη – οι χρήστες εργάζονται με το νέο σύστημα τμηματικά (βήμα-βήμα).</a:t>
            </a:r>
          </a:p>
          <a:p>
            <a:pPr lvl="1"/>
            <a:r>
              <a:rPr lang="el-GR" sz="1800" dirty="0"/>
              <a:t>Πιλοτική – Υποομάδα χρηστών χρησιμοποιεί το νέο σύστημα ενώ όλοι οι άλλοι εργάζονται με το παλαιό.</a:t>
            </a:r>
          </a:p>
          <a:p>
            <a:pPr marL="0" indent="0">
              <a:buNone/>
            </a:pPr>
            <a:r>
              <a:rPr lang="el-GR" sz="1800" dirty="0"/>
              <a:t>Η επιλογή της μεθόδου εξαρτάται από το εν λόγω ΠΣ</a:t>
            </a:r>
            <a:r>
              <a:rPr lang="el-GR" sz="1800" dirty="0" smtClean="0"/>
              <a:t>.</a:t>
            </a:r>
            <a:endParaRPr lang="el-GR" sz="1800" dirty="0"/>
          </a:p>
        </p:txBody>
      </p:sp>
    </p:spTree>
    <p:extLst>
      <p:ext uri="{BB962C8B-B14F-4D97-AF65-F5344CB8AC3E}">
        <p14:creationId xmlns:p14="http://schemas.microsoft.com/office/powerpoint/2010/main" val="413071879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Μέθοδοι Υλοποίησης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74</a:t>
            </a:fld>
            <a:endParaRPr lang="el-GR"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985292"/>
            <a:ext cx="6696744" cy="472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79646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Φάση 5: Συντήρηση</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75</a:t>
            </a:fld>
            <a:endParaRPr lang="el-GR" dirty="0"/>
          </a:p>
        </p:txBody>
      </p:sp>
      <p:sp>
        <p:nvSpPr>
          <p:cNvPr id="5" name="Θέση περιεχομένου 4"/>
          <p:cNvSpPr>
            <a:spLocks noGrp="1"/>
          </p:cNvSpPr>
          <p:nvPr>
            <p:ph idx="1"/>
          </p:nvPr>
        </p:nvSpPr>
        <p:spPr/>
        <p:txBody>
          <a:bodyPr>
            <a:noAutofit/>
          </a:bodyPr>
          <a:lstStyle/>
          <a:p>
            <a:r>
              <a:rPr lang="el-GR" sz="2400" dirty="0"/>
              <a:t>Κατά τη διάρκεια αυτής της φάσης, παρέχεται συνεχής υποστήριξη στους χρήστες του νέου συστήματος.</a:t>
            </a:r>
          </a:p>
          <a:p>
            <a:endParaRPr lang="el-GR" sz="2400" dirty="0"/>
          </a:p>
          <a:p>
            <a:r>
              <a:rPr lang="el-GR" sz="2400" dirty="0"/>
              <a:t>Επίσης, οι αλλαγές και οι βελτιώσεις είναι μέρος της </a:t>
            </a:r>
            <a:r>
              <a:rPr lang="el-GR" sz="2400" dirty="0" smtClean="0"/>
              <a:t>πέμπτης </a:t>
            </a:r>
            <a:r>
              <a:rPr lang="el-GR" sz="2400" dirty="0"/>
              <a:t>φάσης, όπως είναι και η διαδικασία απομόνωσης και επίλυσης των προβλημάτων του συστήματος.</a:t>
            </a:r>
          </a:p>
        </p:txBody>
      </p:sp>
    </p:spTree>
    <p:extLst>
      <p:ext uri="{BB962C8B-B14F-4D97-AF65-F5344CB8AC3E}">
        <p14:creationId xmlns:p14="http://schemas.microsoft.com/office/powerpoint/2010/main" val="246758408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Forouzan</a:t>
            </a:r>
            <a:r>
              <a:rPr lang="el-GR" sz="1600" dirty="0" smtClean="0">
                <a:solidFill>
                  <a:srgbClr val="000000"/>
                </a:solidFill>
                <a:ea typeface="Arial Unicode MS"/>
                <a:cs typeface="Times New Roman" pitchFamily="18" charset="0"/>
              </a:rPr>
              <a:t> B., </a:t>
            </a:r>
            <a:r>
              <a:rPr lang="el-GR" sz="1600" dirty="0" err="1" smtClean="0">
                <a:solidFill>
                  <a:srgbClr val="000000"/>
                </a:solidFill>
                <a:ea typeface="Arial Unicode MS"/>
                <a:cs typeface="Times New Roman" pitchFamily="18" charset="0"/>
              </a:rPr>
              <a:t>Mosharaf</a:t>
            </a:r>
            <a:r>
              <a:rPr lang="el-GR" sz="1600" dirty="0" smtClean="0">
                <a:solidFill>
                  <a:srgbClr val="000000"/>
                </a:solidFill>
                <a:ea typeface="Arial Unicode MS"/>
                <a:cs typeface="Times New Roman" pitchFamily="18" charset="0"/>
              </a:rPr>
              <a:t> F. Εισαγωγή στην επιστήμη των υπολογιστών. Εκδόσεις Κλειδάριθμος (2010)</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Σταυρακούδης</a:t>
            </a:r>
            <a:r>
              <a:rPr lang="el-GR" sz="1600" dirty="0" smtClean="0">
                <a:solidFill>
                  <a:srgbClr val="000000"/>
                </a:solidFill>
                <a:ea typeface="Arial Unicode MS"/>
                <a:cs typeface="Times New Roman" pitchFamily="18" charset="0"/>
              </a:rPr>
              <a:t> Α. Εισαγωγή στις υπολογιστικές μεθόδους για τις οικονομικές και επιχειρησιακές σπουδές. Κλειδάριθμος (2012)</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Β. Εισαγωγής τις βάσεις δεδομένων. Εκδότης Β. </a:t>
            </a:r>
            <a:r>
              <a:rPr lang="el-GR" sz="1600" dirty="0" err="1" smtClean="0">
                <a:solidFill>
                  <a:srgbClr val="000000"/>
                </a:solidFill>
                <a:ea typeface="Arial Unicode MS"/>
                <a:cs typeface="Times New Roman" pitchFamily="18" charset="0"/>
              </a:rPr>
              <a:t>Ταμπακάς</a:t>
            </a:r>
            <a:r>
              <a:rPr lang="el-GR" sz="1600" dirty="0" smtClean="0">
                <a:solidFill>
                  <a:srgbClr val="000000"/>
                </a:solidFill>
                <a:ea typeface="Arial Unicode MS"/>
                <a:cs typeface="Times New Roman" pitchFamily="18" charset="0"/>
              </a:rPr>
              <a:t>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Γιαννακουδάκης</a:t>
            </a:r>
            <a:r>
              <a:rPr lang="el-GR" sz="1600" dirty="0" smtClean="0">
                <a:solidFill>
                  <a:srgbClr val="000000"/>
                </a:solidFill>
                <a:ea typeface="Arial Unicode MS"/>
                <a:cs typeface="Times New Roman" pitchFamily="18" charset="0"/>
              </a:rPr>
              <a:t> Ε. Σχεδιασμός και διαχείριση Βάσεων Δεδομένων. Εκδόσεις Ευγενία Σ. Μπένου (2009).</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Biermann</a:t>
            </a:r>
            <a:r>
              <a:rPr lang="el-GR" sz="1600" dirty="0" smtClean="0">
                <a:solidFill>
                  <a:srgbClr val="000000"/>
                </a:solidFill>
                <a:ea typeface="Arial Unicode MS"/>
                <a:cs typeface="Times New Roman" pitchFamily="18" charset="0"/>
              </a:rPr>
              <a:t> A. Σπουδαίες ιδέες στην επιστήμη των υπολογιστών.  Πανεπιστημιακές εκδόσεις Κρήτης (2008).</a:t>
            </a:r>
          </a:p>
          <a:p>
            <a:pPr algn="just">
              <a:lnSpc>
                <a:spcPts val="2065"/>
              </a:lnSpc>
              <a:spcBef>
                <a:spcPts val="0"/>
              </a:spcBef>
              <a:spcAft>
                <a:spcPts val="0"/>
              </a:spcAft>
              <a:buClr>
                <a:srgbClr val="000000"/>
              </a:buClr>
              <a:buSzPct val="100000"/>
              <a:buFont typeface="+mj-lt"/>
              <a:buAutoNum type="arabicPeriod"/>
            </a:pPr>
            <a:r>
              <a:rPr lang="el-GR" sz="1600" dirty="0" err="1" smtClean="0">
                <a:solidFill>
                  <a:srgbClr val="000000"/>
                </a:solidFill>
                <a:ea typeface="Arial Unicode MS"/>
                <a:cs typeface="Times New Roman" pitchFamily="18" charset="0"/>
              </a:rPr>
              <a:t>Brookshear</a:t>
            </a:r>
            <a:r>
              <a:rPr lang="el-GR" sz="1600" dirty="0" smtClean="0">
                <a:solidFill>
                  <a:srgbClr val="000000"/>
                </a:solidFill>
                <a:ea typeface="Arial Unicode MS"/>
                <a:cs typeface="Times New Roman" pitchFamily="18" charset="0"/>
              </a:rPr>
              <a:t> J.G. Η επιστήμη των υπολογιστών, μια ολοκληρωμένη παρουσίαση. Εκδόσεις Κλειδάριθμος (2009).</a:t>
            </a:r>
          </a:p>
          <a:p>
            <a:pPr algn="just">
              <a:lnSpc>
                <a:spcPts val="2065"/>
              </a:lnSpc>
              <a:spcBef>
                <a:spcPts val="0"/>
              </a:spcBef>
              <a:spcAft>
                <a:spcPts val="0"/>
              </a:spcAft>
              <a:buClr>
                <a:srgbClr val="000000"/>
              </a:buClr>
              <a:buSzPct val="100000"/>
              <a:buFont typeface="+mj-lt"/>
              <a:buAutoNum type="arabicPeriod"/>
            </a:pPr>
            <a:r>
              <a:rPr lang="el-GR" sz="1600" dirty="0" smtClean="0">
                <a:solidFill>
                  <a:srgbClr val="000000"/>
                </a:solidFill>
                <a:ea typeface="Arial Unicode MS"/>
                <a:cs typeface="Times New Roman" pitchFamily="18" charset="0"/>
              </a:rPr>
              <a:t>Πληροφοριακά συστήματα επιχειρήσεων II. </a:t>
            </a:r>
            <a:r>
              <a:rPr lang="el-GR" sz="1600" dirty="0" err="1" smtClean="0">
                <a:solidFill>
                  <a:srgbClr val="000000"/>
                </a:solidFill>
                <a:ea typeface="Arial Unicode MS"/>
                <a:cs typeface="Times New Roman" pitchFamily="18" charset="0"/>
              </a:rPr>
              <a:t>Πολλάλης</a:t>
            </a:r>
            <a:r>
              <a:rPr lang="el-GR" sz="1600" dirty="0" smtClean="0">
                <a:solidFill>
                  <a:srgbClr val="000000"/>
                </a:solidFill>
                <a:ea typeface="Arial Unicode MS"/>
                <a:cs typeface="Times New Roman" pitchFamily="18" charset="0"/>
              </a:rPr>
              <a:t>, Γιαννακόπουλος, Δημόπουλος. Εκδόσεις Σταμούλη (2004).</a:t>
            </a:r>
          </a:p>
          <a:p>
            <a:pPr algn="just">
              <a:lnSpc>
                <a:spcPts val="2065"/>
              </a:lnSpc>
              <a:spcBef>
                <a:spcPts val="0"/>
              </a:spcBef>
              <a:spcAft>
                <a:spcPts val="0"/>
              </a:spcAft>
              <a:buClr>
                <a:srgbClr val="000000"/>
              </a:buClr>
              <a:buSzPts val="1200"/>
              <a:buFont typeface="+mj-lt"/>
              <a:buAutoNum type="arabicPeriod"/>
            </a:pPr>
            <a:endParaRPr lang="el-GR" sz="1600" dirty="0" smtClean="0">
              <a:solidFill>
                <a:srgbClr val="000000"/>
              </a:solidFill>
              <a:ea typeface="Arial Unicode MS"/>
              <a:cs typeface="Times New Roman" pitchFamily="18" charset="0"/>
            </a:endParaRPr>
          </a:p>
          <a:p>
            <a:pPr algn="just">
              <a:lnSpc>
                <a:spcPts val="2065"/>
              </a:lnSpc>
              <a:spcBef>
                <a:spcPts val="0"/>
              </a:spcBef>
              <a:spcAft>
                <a:spcPts val="0"/>
              </a:spcAft>
              <a:buClr>
                <a:srgbClr val="000000"/>
              </a:buClr>
              <a:buSzPts val="1200"/>
              <a:buFont typeface="Wingdings" panose="05000000000000000000" pitchFamily="2" charset="2"/>
              <a:buChar char="§"/>
            </a:pPr>
            <a:endParaRPr lang="el-GR" sz="1600" dirty="0">
              <a:solidFill>
                <a:srgbClr val="000000"/>
              </a:solidFill>
              <a:ea typeface="Arial Unicode MS"/>
              <a:cs typeface="Times New Roman" pitchFamily="18"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76</a:t>
            </a:fld>
            <a:endParaRPr lang="el-GR" dirty="0"/>
          </a:p>
        </p:txBody>
      </p:sp>
    </p:spTree>
    <p:extLst>
      <p:ext uri="{BB962C8B-B14F-4D97-AF65-F5344CB8AC3E}">
        <p14:creationId xmlns:p14="http://schemas.microsoft.com/office/powerpoint/2010/main" val="256915635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t>77</a:t>
            </a:fld>
            <a:endParaRPr lang="el-GR" altLang="el-GR" dirty="0" smtClean="0">
              <a:solidFill>
                <a:schemeClr val="bg1"/>
              </a:solidFill>
            </a:endParaRPr>
          </a:p>
        </p:txBody>
      </p:sp>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2308322"/>
          </a:xfrm>
          <a:prstGeom prst="rect">
            <a:avLst/>
          </a:prstGeom>
        </p:spPr>
        <p:txBody>
          <a:bodyPr wrap="square" lIns="91436" tIns="45719" rIns="91436" bIns="45719">
            <a:spAutoFit/>
          </a:bodyPr>
          <a:lstStyle/>
          <a:p>
            <a:pPr algn="just"/>
            <a:r>
              <a:rPr lang="el-GR" sz="2400" dirty="0">
                <a:solidFill>
                  <a:schemeClr val="bg1">
                    <a:lumMod val="50000"/>
                  </a:schemeClr>
                </a:solidFill>
              </a:rPr>
              <a:t>Copyright Τεχνολογικό Ίδρυμα Ηπείρου. Δρ. Γκόγκος </a:t>
            </a:r>
            <a:r>
              <a:rPr lang="el-GR" sz="2400" dirty="0" smtClean="0">
                <a:solidFill>
                  <a:schemeClr val="bg1">
                    <a:lumMod val="50000"/>
                  </a:schemeClr>
                </a:solidFill>
              </a:rPr>
              <a:t>Χρήστος.</a:t>
            </a:r>
            <a:endParaRPr lang="el-GR" sz="2400" dirty="0">
              <a:solidFill>
                <a:schemeClr val="bg1">
                  <a:lumMod val="50000"/>
                </a:schemeClr>
              </a:solidFill>
            </a:endParaRPr>
          </a:p>
          <a:p>
            <a:pPr algn="just"/>
            <a:r>
              <a:rPr lang="el-GR" sz="2400" dirty="0" smtClean="0">
                <a:solidFill>
                  <a:schemeClr val="bg1">
                    <a:lumMod val="50000"/>
                  </a:schemeClr>
                </a:solidFill>
              </a:rPr>
              <a:t>Πληροφορική Ι</a:t>
            </a:r>
            <a:r>
              <a:rPr lang="en-US" sz="2400" dirty="0" smtClean="0">
                <a:solidFill>
                  <a:schemeClr val="bg1">
                    <a:lumMod val="50000"/>
                  </a:schemeClr>
                </a:solidFill>
              </a:rPr>
              <a:t>I</a:t>
            </a:r>
            <a:r>
              <a:rPr lang="el-GR" sz="2400" dirty="0" smtClean="0">
                <a:solidFill>
                  <a:schemeClr val="bg1">
                    <a:lumMod val="50000"/>
                  </a:schemeClr>
                </a:solidFill>
              </a:rPr>
              <a:t>. </a:t>
            </a:r>
            <a:endParaRPr lang="el-GR" sz="2400" dirty="0">
              <a:solidFill>
                <a:schemeClr val="bg1">
                  <a:lumMod val="50000"/>
                </a:schemeClr>
              </a:solidFill>
            </a:endParaRPr>
          </a:p>
          <a:p>
            <a:pPr algn="just"/>
            <a:r>
              <a:rPr lang="el-GR" sz="2400" dirty="0">
                <a:solidFill>
                  <a:schemeClr val="bg1">
                    <a:lumMod val="50000"/>
                  </a:schemeClr>
                </a:solidFill>
              </a:rPr>
              <a:t>Έκδοση: 1.0 </a:t>
            </a:r>
            <a:r>
              <a:rPr lang="el-GR" sz="2400" dirty="0" smtClean="0">
                <a:solidFill>
                  <a:schemeClr val="bg1">
                    <a:lumMod val="50000"/>
                  </a:schemeClr>
                </a:solidFill>
              </a:rPr>
              <a:t>Άρτα, 2015. </a:t>
            </a:r>
            <a:r>
              <a:rPr lang="el-GR" sz="2400" dirty="0">
                <a:solidFill>
                  <a:schemeClr val="bg1">
                    <a:lumMod val="50000"/>
                  </a:schemeClr>
                </a:solidFill>
              </a:rPr>
              <a:t>Διαθέσιμο από τη δικτυακή διεύθυνση:</a:t>
            </a:r>
          </a:p>
          <a:p>
            <a:pPr algn="just"/>
            <a:r>
              <a:rPr lang="en-US" sz="2400" dirty="0" smtClean="0">
                <a:solidFill>
                  <a:schemeClr val="bg1">
                    <a:lumMod val="50000"/>
                  </a:schemeClr>
                </a:solidFill>
                <a:hlinkClick r:id="rId3"/>
              </a:rPr>
              <a:t>http</a:t>
            </a:r>
            <a:r>
              <a:rPr lang="en-US" sz="2400" dirty="0">
                <a:solidFill>
                  <a:schemeClr val="bg1">
                    <a:lumMod val="50000"/>
                  </a:schemeClr>
                </a:solidFill>
                <a:hlinkClick r:id="rId3"/>
              </a:rPr>
              <a:t>://</a:t>
            </a:r>
            <a:r>
              <a:rPr lang="en-US" sz="2400" dirty="0" smtClean="0">
                <a:solidFill>
                  <a:schemeClr val="bg1">
                    <a:lumMod val="50000"/>
                  </a:schemeClr>
                </a:solidFill>
                <a:hlinkClick r:id="rId3"/>
              </a:rPr>
              <a:t>eclass.teiep.gr/OpenClass/courses/ACC137/</a:t>
            </a:r>
            <a:r>
              <a:rPr lang="el-GR" sz="2400" dirty="0" smtClean="0">
                <a:solidFill>
                  <a:schemeClr val="bg1">
                    <a:lumMod val="50000"/>
                  </a:schemeClr>
                </a:solidFill>
              </a:rPr>
              <a:t> </a:t>
            </a:r>
          </a:p>
          <a:p>
            <a:pPr algn="just"/>
            <a:endParaRPr lang="el-GR" sz="2400" dirty="0">
              <a:solidFill>
                <a:schemeClr val="bg1">
                  <a:lumMod val="50000"/>
                </a:schemeClr>
              </a:solidFill>
            </a:endParaRPr>
          </a:p>
        </p:txBody>
      </p:sp>
    </p:spTree>
    <p:extLst>
      <p:ext uri="{BB962C8B-B14F-4D97-AF65-F5344CB8AC3E}">
        <p14:creationId xmlns:p14="http://schemas.microsoft.com/office/powerpoint/2010/main" val="24442207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παρέχει 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
        <p:nvSpPr>
          <p:cNvPr id="5" name="Θέση αριθμού διαφάνειας 4"/>
          <p:cNvSpPr>
            <a:spLocks noGrp="1"/>
          </p:cNvSpPr>
          <p:nvPr>
            <p:ph type="sldNum" sz="quarter" idx="12"/>
          </p:nvPr>
        </p:nvSpPr>
        <p:spPr/>
        <p:txBody>
          <a:bodyPr/>
          <a:lstStyle/>
          <a:p>
            <a:fld id="{53C4726A-630D-4CB4-B088-BAB00F4188E9}" type="slidenum">
              <a:rPr lang="el-GR" smtClean="0"/>
              <a:t>78</a:t>
            </a:fld>
            <a:endParaRPr lang="el-GR" dirty="0"/>
          </a:p>
        </p:txBody>
      </p:sp>
    </p:spTree>
    <p:extLst>
      <p:ext uri="{BB962C8B-B14F-4D97-AF65-F5344CB8AC3E}">
        <p14:creationId xmlns:p14="http://schemas.microsoft.com/office/powerpoint/2010/main" val="10977143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dirty="0"/>
              <a:t>Επεξεργασία: </a:t>
            </a:r>
            <a:r>
              <a:rPr lang="el-GR" sz="2900" b="1" dirty="0" smtClean="0"/>
              <a:t>Ευάγγελος Καρβούνης</a:t>
            </a:r>
            <a:endParaRPr lang="el-GR" sz="2900" b="1" dirty="0"/>
          </a:p>
          <a:p>
            <a:pPr algn="r"/>
            <a:r>
              <a:rPr lang="el-GR" sz="2900" dirty="0" smtClean="0"/>
              <a:t>Άρτα, 2015</a:t>
            </a:r>
            <a:endParaRPr lang="el-GR" sz="2900" dirty="0"/>
          </a:p>
        </p:txBody>
      </p:sp>
      <p:pic>
        <p:nvPicPr>
          <p:cNvPr id="1027"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
        <p:nvSpPr>
          <p:cNvPr id="2" name="Θέση αριθμού διαφάνειας 1"/>
          <p:cNvSpPr>
            <a:spLocks noGrp="1"/>
          </p:cNvSpPr>
          <p:nvPr>
            <p:ph type="sldNum" sz="quarter" idx="12"/>
          </p:nvPr>
        </p:nvSpPr>
        <p:spPr/>
        <p:txBody>
          <a:bodyPr/>
          <a:lstStyle/>
          <a:p>
            <a:fld id="{53C4726A-630D-4CB4-B088-BAB00F4188E9}" type="slidenum">
              <a:rPr lang="el-GR" smtClean="0"/>
              <a:t>79</a:t>
            </a:fld>
            <a:endParaRPr lang="el-GR" dirty="0"/>
          </a:p>
        </p:txBody>
      </p:sp>
    </p:spTree>
    <p:extLst>
      <p:ext uri="{BB962C8B-B14F-4D97-AF65-F5344CB8AC3E}">
        <p14:creationId xmlns:p14="http://schemas.microsoft.com/office/powerpoint/2010/main" val="2817920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Πρωτεύον κλειδί (παράδειγμα)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8</a:t>
            </a:fld>
            <a:endParaRPr lang="el-GR" dirty="0"/>
          </a:p>
        </p:txBody>
      </p:sp>
      <p:pic>
        <p:nvPicPr>
          <p:cNvPr id="9" name="Picture 2"/>
          <p:cNvPicPr>
            <a:picLocks noChangeAspect="1" noChangeArrowheads="1"/>
          </p:cNvPicPr>
          <p:nvPr/>
        </p:nvPicPr>
        <p:blipFill>
          <a:blip r:embed="rId3" cstate="print"/>
          <a:srcRect/>
          <a:stretch>
            <a:fillRect/>
          </a:stretch>
        </p:blipFill>
        <p:spPr bwMode="auto">
          <a:xfrm>
            <a:off x="323528" y="1471043"/>
            <a:ext cx="3752539" cy="2995589"/>
          </a:xfrm>
          <a:prstGeom prst="rect">
            <a:avLst/>
          </a:prstGeom>
          <a:noFill/>
          <a:ln w="9525">
            <a:noFill/>
            <a:miter lim="800000"/>
            <a:headEnd/>
            <a:tailEnd/>
          </a:ln>
          <a:effectLst/>
        </p:spPr>
      </p:pic>
      <p:sp>
        <p:nvSpPr>
          <p:cNvPr id="10" name="7 - TextBox"/>
          <p:cNvSpPr txBox="1"/>
          <p:nvPr/>
        </p:nvSpPr>
        <p:spPr>
          <a:xfrm>
            <a:off x="4740735" y="4143466"/>
            <a:ext cx="3946065"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l-GR" sz="1800" b="0" i="0" u="sng" strike="noStrike" kern="0" cap="none" spc="0" normalizeH="0" baseline="0" noProof="0" dirty="0" smtClean="0">
                <a:ln>
                  <a:noFill/>
                </a:ln>
                <a:solidFill>
                  <a:prstClr val="black"/>
                </a:solidFill>
                <a:effectLst/>
                <a:uLnTx/>
                <a:uFillTx/>
              </a:rPr>
              <a:t>Δεν</a:t>
            </a:r>
            <a:r>
              <a:rPr kumimoji="0" lang="el-GR" sz="1800" b="0" i="0" u="none" strike="noStrike" kern="0" cap="none" spc="0" normalizeH="0" baseline="0" noProof="0" dirty="0" smtClean="0">
                <a:ln>
                  <a:noFill/>
                </a:ln>
                <a:solidFill>
                  <a:prstClr val="black"/>
                </a:solidFill>
                <a:effectLst/>
                <a:uLnTx/>
                <a:uFillTx/>
              </a:rPr>
              <a:t> μπορούν να υπάρξουν στην βάση 2 εγγραφές με το ίδιο πρωτεύον κλειδί</a:t>
            </a:r>
          </a:p>
        </p:txBody>
      </p:sp>
      <p:pic>
        <p:nvPicPr>
          <p:cNvPr id="11" name="Picture 4"/>
          <p:cNvPicPr>
            <a:picLocks noChangeAspect="1" noChangeArrowheads="1"/>
          </p:cNvPicPr>
          <p:nvPr/>
        </p:nvPicPr>
        <p:blipFill>
          <a:blip r:embed="rId4" cstate="print"/>
          <a:srcRect/>
          <a:stretch>
            <a:fillRect/>
          </a:stretch>
        </p:blipFill>
        <p:spPr bwMode="auto">
          <a:xfrm>
            <a:off x="4355976" y="1633364"/>
            <a:ext cx="4598602" cy="2304256"/>
          </a:xfrm>
          <a:prstGeom prst="rect">
            <a:avLst/>
          </a:prstGeom>
          <a:noFill/>
          <a:ln w="9525">
            <a:noFill/>
            <a:miter lim="800000"/>
            <a:headEnd/>
            <a:tailEnd/>
          </a:ln>
          <a:effectLst/>
        </p:spPr>
      </p:pic>
    </p:spTree>
    <p:extLst>
      <p:ext uri="{BB962C8B-B14F-4D97-AF65-F5344CB8AC3E}">
        <p14:creationId xmlns:p14="http://schemas.microsoft.com/office/powerpoint/2010/main" val="10735986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dirty="0"/>
              <a:t>Εισαγωγή στην επιστήμη των υπολογιστών (Μέρος </a:t>
            </a:r>
            <a:r>
              <a:rPr lang="el-GR" dirty="0" smtClean="0"/>
              <a:t>Δ)</a:t>
            </a:r>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Ξένα κλειδιά</a:t>
            </a:r>
          </a:p>
        </p:txBody>
      </p:sp>
      <p:sp>
        <p:nvSpPr>
          <p:cNvPr id="3" name="Θέση περιεχομένου 2"/>
          <p:cNvSpPr>
            <a:spLocks noGrp="1"/>
          </p:cNvSpPr>
          <p:nvPr>
            <p:ph idx="1"/>
          </p:nvPr>
        </p:nvSpPr>
        <p:spPr>
          <a:xfrm>
            <a:off x="437785" y="1300518"/>
            <a:ext cx="8240150" cy="3852804"/>
          </a:xfrm>
        </p:spPr>
        <p:txBody>
          <a:bodyPr>
            <a:noAutofit/>
          </a:bodyPr>
          <a:lstStyle/>
          <a:p>
            <a:pPr lvl="0" indent="-274320">
              <a:spcBef>
                <a:spcPct val="20000"/>
              </a:spcBef>
              <a:buClr>
                <a:srgbClr val="94C600"/>
              </a:buClr>
              <a:buSzPct val="76000"/>
              <a:buFont typeface="Wingdings 2" pitchFamily="18" charset="2"/>
              <a:buChar char=""/>
            </a:pPr>
            <a:r>
              <a:rPr lang="el-GR" sz="2400" dirty="0">
                <a:solidFill>
                  <a:srgbClr val="3E3D2D"/>
                </a:solidFill>
              </a:rPr>
              <a:t>Είναι ένα σύνολο από μια ή περισσότερες στήλες ενός πίνακα που δεν προσδιορίζουν μοναδικά τις εγγραφές του πίνακα αλλά χρησιμοποιούνται ως σύνδεσμος με αντίστοιχες στήλες σε άλλους πίνακες.</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t>9</a:t>
            </a:fld>
            <a:endParaRPr lang="el-GR" dirty="0"/>
          </a:p>
        </p:txBody>
      </p:sp>
    </p:spTree>
    <p:extLst>
      <p:ext uri="{BB962C8B-B14F-4D97-AF65-F5344CB8AC3E}">
        <p14:creationId xmlns:p14="http://schemas.microsoft.com/office/powerpoint/2010/main" val="8185873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3758</TotalTime>
  <Words>4459</Words>
  <Application>Microsoft Office PowerPoint</Application>
  <PresentationFormat>Προβολή στην οθόνη (16:10)</PresentationFormat>
  <Paragraphs>568</Paragraphs>
  <Slides>80</Slides>
  <Notes>80</Notes>
  <HiddenSlides>0</HiddenSlides>
  <MMClips>0</MMClips>
  <ScaleCrop>false</ScaleCrop>
  <HeadingPairs>
    <vt:vector size="8" baseType="variant">
      <vt:variant>
        <vt:lpstr>Γραμματοσειρές που χρησιμοποιούνται</vt:lpstr>
      </vt:variant>
      <vt:variant>
        <vt:i4>7</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80</vt:i4>
      </vt:variant>
    </vt:vector>
  </HeadingPairs>
  <TitlesOfParts>
    <vt:vector size="89" baseType="lpstr">
      <vt:lpstr>Arial Unicode MS</vt:lpstr>
      <vt:lpstr>Arial</vt:lpstr>
      <vt:lpstr>Calibri</vt:lpstr>
      <vt:lpstr>Tahoma</vt:lpstr>
      <vt:lpstr>Times New Roman</vt:lpstr>
      <vt:lpstr>Wingdings</vt:lpstr>
      <vt:lpstr>Wingdings 2</vt:lpstr>
      <vt:lpstr>Θέμα του Office</vt:lpstr>
      <vt:lpstr>Visio</vt:lpstr>
      <vt:lpstr>Πληροφορική Υγείας</vt:lpstr>
      <vt:lpstr>Παρουσίαση του PowerPoint</vt:lpstr>
      <vt:lpstr>Άδειες Χρήσης</vt:lpstr>
      <vt:lpstr>Χρηματοδότηση</vt:lpstr>
      <vt:lpstr>Σχεδιασμός ΒΔ –  μοντέλο οντοτήτων συσχετίσεων</vt:lpstr>
      <vt:lpstr>Χαρακτηριστικά – ιδιότητες πινάκων</vt:lpstr>
      <vt:lpstr>Πρωτεύον κλειδί</vt:lpstr>
      <vt:lpstr>Πρωτεύον κλειδί (παράδειγμα)</vt:lpstr>
      <vt:lpstr>Ξένα κλειδιά</vt:lpstr>
      <vt:lpstr>Ξένο κλειδί (παράδειγμα ακεραιότητας αναφορών)</vt:lpstr>
      <vt:lpstr>Σχέσεις ένα προς πολλά (1:Ν)</vt:lpstr>
      <vt:lpstr>Σχέσεις πολλά προς πολλά (Μ:Ν)</vt:lpstr>
      <vt:lpstr>Σχέσεις ένα προς ένα (1:1)</vt:lpstr>
      <vt:lpstr>Κανονικοποίηση (normalization)</vt:lpstr>
      <vt:lpstr>Συναρτησιακές εξαρτήσεις</vt:lpstr>
      <vt:lpstr>Παράδειγμα κανονικοποίησης</vt:lpstr>
      <vt:lpstr>Πρώτη κανονική μορφή (1NF)</vt:lpstr>
      <vt:lpstr>Πλεονασμός</vt:lpstr>
      <vt:lpstr>Δεύτερη κανονική μορφή (2NF)</vt:lpstr>
      <vt:lpstr>Διαδικασία μετατροπής ενός  πίνακα σε 2NF</vt:lpstr>
      <vt:lpstr>Προβλήματα που εξακολουθούν  να υπάρχουν </vt:lpstr>
      <vt:lpstr>Τρίτη κανονική μορφή (3NF)</vt:lpstr>
      <vt:lpstr>Διαδικασία μετατροπής πίνακα σε 3NF</vt:lpstr>
      <vt:lpstr>Πλεονεκτήματα της 3NF</vt:lpstr>
      <vt:lpstr>Σχεσιακό μοντέλο παραδείγματος σε 3NF</vt:lpstr>
      <vt:lpstr>Παράδειγμα σχεσιακού σχήματος </vt:lpstr>
      <vt:lpstr>Η γλώσσα SQL</vt:lpstr>
      <vt:lpstr>Κατανεμημένες ΒΔ</vt:lpstr>
      <vt:lpstr>Αντικειμενοστραφείς ΒΔ</vt:lpstr>
      <vt:lpstr>Βιβλιογραφία</vt:lpstr>
      <vt:lpstr>Σημείωμα Αναφοράς</vt:lpstr>
      <vt:lpstr>Σημείωμα Αδειοδότησης</vt:lpstr>
      <vt:lpstr>Παρουσίαση του PowerPoint</vt:lpstr>
      <vt:lpstr>Τέλος Ενότητας</vt:lpstr>
      <vt:lpstr>Πληροφορική II</vt:lpstr>
      <vt:lpstr>Παρουσίαση του PowerPoint</vt:lpstr>
      <vt:lpstr>Άδειες Χρήσης</vt:lpstr>
      <vt:lpstr>Χρηματοδότηση</vt:lpstr>
      <vt:lpstr>Μέσα Πολυμέσων</vt:lpstr>
      <vt:lpstr>Αλληλεπίδραση</vt:lpstr>
      <vt:lpstr>Αμφίδρομη Επικοινωνία</vt:lpstr>
      <vt:lpstr>Νέα Μέσα &amp; Ψηφιακή Σύγκλιση</vt:lpstr>
      <vt:lpstr>Επίπεδα &amp; Διαστάσεις Πληροφορίας</vt:lpstr>
      <vt:lpstr>Περιεχόμενο</vt:lpstr>
      <vt:lpstr>Υπερμέσα και Πλοήγηση</vt:lpstr>
      <vt:lpstr>Δημιουργία Περιεχομένου</vt:lpstr>
      <vt:lpstr>Διαδικασία Ανάπτυξης</vt:lpstr>
      <vt:lpstr>Καθορισμός Κοινού</vt:lpstr>
      <vt:lpstr>Σχέδιο και Πλοκή</vt:lpstr>
      <vt:lpstr>Σκίτσα Πλοκής</vt:lpstr>
      <vt:lpstr>Εργαλεία και Συγγραφή</vt:lpstr>
      <vt:lpstr>Έλεγχος</vt:lpstr>
      <vt:lpstr>Τεχνολογία Νέων Μέσων</vt:lpstr>
      <vt:lpstr>Πληροφοριακά Συστήματα</vt:lpstr>
      <vt:lpstr>Χρήσεις ΠΣ</vt:lpstr>
      <vt:lpstr>Μέρη ΠΣ</vt:lpstr>
      <vt:lpstr>Τύποι ΠΣ</vt:lpstr>
      <vt:lpstr>Συστήματα Αυτοματισμού Γραφείου</vt:lpstr>
      <vt:lpstr>Επεξεργασία Συναλλαγών</vt:lpstr>
      <vt:lpstr>Παραγγελία Προϊόντος</vt:lpstr>
      <vt:lpstr>Υποστήριξη Αποφάσεων</vt:lpstr>
      <vt:lpstr>Υποστήριξη Αποφάσεων</vt:lpstr>
      <vt:lpstr>Έμπειρα Συστήματα</vt:lpstr>
      <vt:lpstr>Έμπειρα Συστήματα</vt:lpstr>
      <vt:lpstr>Ρόλος</vt:lpstr>
      <vt:lpstr>Φορείς</vt:lpstr>
      <vt:lpstr>Ανάπτυξη ΠΣ (Κύκλος Ζωής ΠΣ)</vt:lpstr>
      <vt:lpstr>Ανάπτυξη ΠΣ (Κύκλος Ζωής ΠΣ)</vt:lpstr>
      <vt:lpstr>Φάση 1: Ανάλυση Αναγκών</vt:lpstr>
      <vt:lpstr>Διάγραμμα Ροής</vt:lpstr>
      <vt:lpstr>Φάση 2: Σχεδιασμός Συστήματος</vt:lpstr>
      <vt:lpstr>Φάση 3: Ανάπτυξη</vt:lpstr>
      <vt:lpstr>Φάση 4: Υλοποίηση</vt:lpstr>
      <vt:lpstr>Μέθοδοι Υλοποίησης</vt:lpstr>
      <vt:lpstr>Φάση 5: Συντήρηση</vt:lpstr>
      <vt:lpstr>Βιβλιογραφία</vt:lpstr>
      <vt:lpstr>Σημείωμα Αναφοράς</vt:lpstr>
      <vt:lpstr>Σημείωμα Αδειοδότησης</vt:lpstr>
      <vt:lpstr>Παρουσίαση του PowerPoint</vt:lpstr>
      <vt:lpstr>Τέλος Ενότητας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Gogos</dc:creator>
  <cp:lastModifiedBy>Evaggelos Karvounis</cp:lastModifiedBy>
  <cp:revision>285</cp:revision>
  <dcterms:created xsi:type="dcterms:W3CDTF">2012-09-06T09:03:05Z</dcterms:created>
  <dcterms:modified xsi:type="dcterms:W3CDTF">2015-09-30T16:38:12Z</dcterms:modified>
</cp:coreProperties>
</file>