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6" r:id="rId3"/>
    <p:sldId id="422" r:id="rId4"/>
    <p:sldId id="536" r:id="rId5"/>
    <p:sldId id="534" r:id="rId6"/>
    <p:sldId id="551" r:id="rId7"/>
    <p:sldId id="554" r:id="rId8"/>
    <p:sldId id="538" r:id="rId9"/>
    <p:sldId id="549" r:id="rId10"/>
    <p:sldId id="552" r:id="rId11"/>
    <p:sldId id="550" r:id="rId12"/>
    <p:sldId id="539" r:id="rId13"/>
    <p:sldId id="556" r:id="rId14"/>
    <p:sldId id="548" r:id="rId15"/>
    <p:sldId id="540" r:id="rId16"/>
    <p:sldId id="541" r:id="rId17"/>
    <p:sldId id="542" r:id="rId18"/>
    <p:sldId id="543" r:id="rId19"/>
    <p:sldId id="544" r:id="rId20"/>
    <p:sldId id="555" r:id="rId21"/>
    <p:sldId id="545" r:id="rId22"/>
    <p:sldId id="546" r:id="rId23"/>
    <p:sldId id="558" r:id="rId24"/>
    <p:sldId id="547" r:id="rId25"/>
    <p:sldId id="553" r:id="rId26"/>
    <p:sldId id="532" r:id="rId27"/>
    <p:sldId id="484" r:id="rId28"/>
  </p:sldIdLst>
  <p:sldSz cx="9144000" cy="6858000" type="screen4x3"/>
  <p:notesSz cx="6819900" cy="9931400"/>
  <p:custDataLst>
    <p:tags r:id="rId31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1942" autoAdjust="0"/>
  </p:normalViewPr>
  <p:slideViewPr>
    <p:cSldViewPr>
      <p:cViewPr>
        <p:scale>
          <a:sx n="84" d="100"/>
          <a:sy n="84" d="100"/>
        </p:scale>
        <p:origin x="-63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Μαθήματα</c:v>
                </c:pt>
              </c:strCache>
            </c:strRef>
          </c:tx>
          <c:explosion val="25"/>
          <c:dLbls>
            <c:spPr>
              <a:solidFill>
                <a:schemeClr val="bg1">
                  <a:alpha val="83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Α-</c:v>
                </c:pt>
                <c:pt idx="1">
                  <c:v>Α-</c:v>
                </c:pt>
                <c:pt idx="2">
                  <c:v>Α+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67</c:v>
                </c:pt>
                <c:pt idx="1">
                  <c:v>28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C39C4B-D38B-4650-A070-D8D1551DDE1F}" type="datetimeFigureOut">
              <a:rPr lang="el-GR"/>
              <a:pPr>
                <a:defRPr/>
              </a:pPr>
              <a:t>30/10/2014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BD5BEC-DF20-4789-91C0-F90EE320C5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541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41CF8-EF2F-4CE5-903A-E603488AE39D}" type="datetimeFigureOut">
              <a:rPr lang="el-GR"/>
              <a:pPr>
                <a:defRPr/>
              </a:pPr>
              <a:t>30/10/2014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D06594-15AB-444D-BCAA-C7093E73FE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499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12E50-B175-4F12-AB41-B8C4B0B2A19C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2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CC27B-0AAE-450A-9A47-A1E0A09AD2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134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F954E-E079-47CB-914C-FD35D912AF95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679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κριτήριο αυτοτέλειας</a:t>
            </a:r>
            <a:r>
              <a:rPr lang="en-US" b="1" dirty="0" smtClean="0"/>
              <a:t> (</a:t>
            </a:r>
            <a:r>
              <a:rPr lang="el-GR" dirty="0" smtClean="0"/>
              <a:t>θα πρέπει να είναι ολοκληρωμένο επιτρέποντας την αυτοτελή μελέτη του</a:t>
            </a:r>
            <a:r>
              <a:rPr lang="en-US" dirty="0" smtClean="0"/>
              <a:t>)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Συνήθως ένα ΑΨΜ καλύπτει πλήρως ένα μάθημα του Προγράμματος Σπουδών (ΠΣ).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Μπορεί όμως και να καλύπτει ένα υποσύνολο των θεματικών ενοτήτων του μαθήματος του ΠΣ, υπό την προϋπόθεση ότι το καλυπτόμενο υποσύνολο πληροί το κριτήριο της αυτοτέλειας. </a:t>
            </a:r>
            <a:r>
              <a:rPr lang="el-GR" smtClean="0"/>
              <a:t>Σε ειδικές περιπτώσεις, ένα ΑΨΜ μπορεί να αφορά μάθημα που δεν εντάσσεται σε συγκεκριμένο ΠΣ.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695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F5451-E5B7-4C18-B88B-A8749E986B86}" type="slidenum">
              <a:rPr lang="el-GR" altLang="el-GR" smtClean="0"/>
              <a:pPr/>
              <a:t>27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4986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1B8-1F05-4022-8D87-A74DE5F953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A581-2B6A-4AF1-99D6-E0C2D2A88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52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AD3192C6-9D12-480F-BE93-21292CB1081E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9" name="1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" name="50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36C0-ED0C-4234-8C4A-3ACC85AFBEC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232949E2-321F-45D2-8F66-B57FF39E06D6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 sz="2800" baseline="0"/>
            </a:lvl1pPr>
            <a:lvl2pPr>
              <a:spcBef>
                <a:spcPts val="1200"/>
              </a:spcBef>
              <a:buClr>
                <a:srgbClr val="0089D0"/>
              </a:buClr>
              <a:defRPr sz="2400" baseline="0"/>
            </a:lvl2pPr>
            <a:lvl3pPr>
              <a:spcBef>
                <a:spcPts val="1200"/>
              </a:spcBef>
              <a:buClr>
                <a:srgbClr val="0089D0"/>
              </a:buClr>
              <a:defRPr sz="2000" baseline="0"/>
            </a:lvl3pPr>
            <a:lvl4pPr>
              <a:spcBef>
                <a:spcPts val="1200"/>
              </a:spcBef>
              <a:buClr>
                <a:srgbClr val="0089D0"/>
              </a:buClr>
              <a:defRPr sz="1800" baseline="0"/>
            </a:lvl4pPr>
            <a:lvl5pPr>
              <a:spcBef>
                <a:spcPts val="1200"/>
              </a:spcBef>
              <a:buClr>
                <a:srgbClr val="0089D0"/>
              </a:buClr>
              <a:defRPr sz="1600" baseline="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6631-8AF5-4265-9412-C49A3FE3D9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09575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B97A-2B31-4EB4-86F2-A0024EC69E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2797-AACB-482A-B767-97936A7A58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31A0-85BF-4D03-A28C-2755192979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0834-5D8D-48F6-A396-3836A596447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2BC5-D6A5-4971-8658-CD57D396B3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189-24C0-44B8-8F5E-FB25A90A55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CFE4E18A-23EA-48A6-9403-068825C18D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5" r:id="rId2"/>
    <p:sldLayoutId id="214748411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6" r:id="rId12"/>
    <p:sldLayoutId id="2147484117" r:id="rId13"/>
    <p:sldLayoutId id="21474841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oki@ioa.teiep.g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1944688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200" b="1" dirty="0" smtClean="0">
              <a:solidFill>
                <a:srgbClr val="0089D0"/>
              </a:solidFill>
            </a:endParaRP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900" b="1" cap="small" dirty="0" err="1" smtClean="0">
                <a:solidFill>
                  <a:srgbClr val="0089D0"/>
                </a:solidFill>
              </a:rPr>
              <a:t>Ημεριδα</a:t>
            </a:r>
            <a:r>
              <a:rPr lang="el-GR" sz="2900" b="1" cap="small" dirty="0" smtClean="0">
                <a:solidFill>
                  <a:srgbClr val="0089D0"/>
                </a:solidFill>
              </a:rPr>
              <a:t> </a:t>
            </a:r>
            <a:r>
              <a:rPr lang="el-GR" sz="2900" b="1" cap="small" dirty="0" err="1" smtClean="0">
                <a:solidFill>
                  <a:srgbClr val="0089D0"/>
                </a:solidFill>
              </a:rPr>
              <a:t>Ενημερωσησ</a:t>
            </a:r>
            <a:r>
              <a:rPr lang="el-GR" sz="2900" b="1" cap="small" dirty="0" smtClean="0">
                <a:solidFill>
                  <a:srgbClr val="0089D0"/>
                </a:solidFill>
              </a:rPr>
              <a:t>  «</a:t>
            </a:r>
            <a:r>
              <a:rPr lang="el-GR" sz="2900" b="1" cap="small" dirty="0" err="1" smtClean="0">
                <a:solidFill>
                  <a:srgbClr val="0089D0"/>
                </a:solidFill>
              </a:rPr>
              <a:t>Ανοικτα</a:t>
            </a:r>
            <a:r>
              <a:rPr lang="el-GR" sz="2900" b="1" cap="small" dirty="0" smtClean="0">
                <a:solidFill>
                  <a:srgbClr val="0089D0"/>
                </a:solidFill>
              </a:rPr>
              <a:t> </a:t>
            </a:r>
            <a:r>
              <a:rPr lang="el-GR" sz="2900" b="1" cap="small" dirty="0" err="1" smtClean="0">
                <a:solidFill>
                  <a:srgbClr val="0089D0"/>
                </a:solidFill>
              </a:rPr>
              <a:t>Ακαδημαϊκα</a:t>
            </a:r>
            <a:r>
              <a:rPr lang="el-GR" sz="2900" b="1" cap="small" dirty="0" smtClean="0">
                <a:solidFill>
                  <a:srgbClr val="0089D0"/>
                </a:solidFill>
              </a:rPr>
              <a:t> </a:t>
            </a:r>
            <a:r>
              <a:rPr lang="el-GR" sz="2900" b="1" cap="small" dirty="0" err="1" smtClean="0">
                <a:solidFill>
                  <a:srgbClr val="0089D0"/>
                </a:solidFill>
              </a:rPr>
              <a:t>Μαθηματα</a:t>
            </a:r>
            <a:r>
              <a:rPr lang="el-GR" sz="2900" b="1" cap="small" dirty="0" smtClean="0">
                <a:solidFill>
                  <a:srgbClr val="0089D0"/>
                </a:solidFill>
              </a:rPr>
              <a:t> </a:t>
            </a:r>
            <a:r>
              <a:rPr lang="el-GR" sz="2900" b="1" cap="small" dirty="0" smtClean="0">
                <a:solidFill>
                  <a:srgbClr val="0089D0"/>
                </a:solidFill>
              </a:rPr>
              <a:t>στο </a:t>
            </a:r>
            <a:r>
              <a:rPr lang="el-GR" sz="2900" b="1" cap="small" dirty="0" smtClean="0">
                <a:solidFill>
                  <a:srgbClr val="0089D0"/>
                </a:solidFill>
              </a:rPr>
              <a:t>ΤΕΙ </a:t>
            </a:r>
            <a:r>
              <a:rPr lang="el-GR" sz="2900" b="1" cap="small" dirty="0" err="1" smtClean="0">
                <a:solidFill>
                  <a:srgbClr val="0089D0"/>
                </a:solidFill>
              </a:rPr>
              <a:t>Ηπειρου</a:t>
            </a:r>
            <a:r>
              <a:rPr lang="el-GR" sz="2900" b="1" cap="small" dirty="0" smtClean="0">
                <a:solidFill>
                  <a:srgbClr val="0089D0"/>
                </a:solidFill>
              </a:rPr>
              <a:t>»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900" b="1" cap="small" dirty="0" smtClean="0">
              <a:solidFill>
                <a:srgbClr val="0089D0"/>
              </a:solidFill>
            </a:endParaRP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600" b="1" dirty="0" smtClean="0"/>
              <a:t>Παρουσίαση Προγράμματος </a:t>
            </a:r>
            <a:r>
              <a:rPr lang="el-GR" sz="2600" b="1" dirty="0" smtClean="0">
                <a:solidFill>
                  <a:srgbClr val="0089D0"/>
                </a:solidFill>
              </a:rPr>
              <a:t>Ανοικτά Ακαδημαϊκά Μαθήματα στο ΤΕΙ Ηπείρου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Ευγενία Τόκη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ΤΕΙ Ηπείρου</a:t>
            </a: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Ιωάννινα, Οκτώβριος 2014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732463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Ομάδα 6"/>
          <p:cNvGrpSpPr/>
          <p:nvPr/>
        </p:nvGrpSpPr>
        <p:grpSpPr>
          <a:xfrm>
            <a:off x="2915816" y="5733256"/>
            <a:ext cx="864096" cy="792088"/>
            <a:chOff x="2627784" y="5733256"/>
            <a:chExt cx="864096" cy="792088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89" y="5733256"/>
              <a:ext cx="497938" cy="5926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27784" y="6237312"/>
              <a:ext cx="864096" cy="288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40000" lnSpcReduction="20000"/>
            </a:bodyPr>
            <a:lstStyle/>
            <a:p>
              <a:pPr algn="ctr"/>
              <a:r>
                <a:rPr lang="el-GR" dirty="0" smtClean="0"/>
                <a:t>ΤΕΙ ΗΠΕΙΡΟΥ</a:t>
              </a:r>
              <a:endParaRPr lang="en-GB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</a:t>
            </a:r>
            <a:r>
              <a:rPr lang="en-US" dirty="0" smtClean="0"/>
              <a:t> </a:t>
            </a:r>
            <a:r>
              <a:rPr lang="el-GR" dirty="0" smtClean="0"/>
              <a:t>ΑΨΜ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Κριτήριο αυτοτέλειας</a:t>
            </a:r>
            <a:r>
              <a:rPr lang="en-US" b="1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θα </a:t>
            </a:r>
            <a:r>
              <a:rPr lang="el-GR" sz="2400" dirty="0"/>
              <a:t>πρέπει να είναι ολοκληρωμένο επιτρέποντας την αυτοτελή μελέτη </a:t>
            </a:r>
            <a:r>
              <a:rPr lang="el-GR" sz="2400" dirty="0" smtClean="0"/>
              <a:t>του</a:t>
            </a:r>
            <a:r>
              <a:rPr lang="en-US" sz="2400" dirty="0" smtClean="0"/>
              <a:t>)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r>
              <a:rPr lang="el-GR" dirty="0" smtClean="0"/>
              <a:t>Συνήθως </a:t>
            </a:r>
            <a:r>
              <a:rPr lang="el-GR" dirty="0"/>
              <a:t>ένα ΑΨΜ καλύπτει πλήρως ένα μάθημα του Προγράμματος Σπουδών (ΠΣ). </a:t>
            </a:r>
            <a:endParaRPr lang="en-US" dirty="0" smtClean="0"/>
          </a:p>
          <a:p>
            <a:r>
              <a:rPr lang="el-GR" sz="2400" i="1" dirty="0" smtClean="0"/>
              <a:t>Μπορεί </a:t>
            </a:r>
            <a:r>
              <a:rPr lang="el-GR" sz="2400" i="1" dirty="0"/>
              <a:t>όμως και να καλύπτει ένα υποσύνολο των θεματικών ενοτήτων του μαθήματος του ΠΣ, υπό την προϋπόθεση ότι το καλυπτόμενο υποσύνολο πληροί το κριτήριο της αυτοτέλειας. </a:t>
            </a:r>
            <a:endParaRPr lang="en-US" sz="2400" i="1" dirty="0" smtClean="0"/>
          </a:p>
          <a:p>
            <a:r>
              <a:rPr lang="el-GR" sz="2400" i="1" dirty="0" smtClean="0"/>
              <a:t>Σε </a:t>
            </a:r>
            <a:r>
              <a:rPr lang="el-GR" sz="2400" i="1" dirty="0"/>
              <a:t>ειδικές περιπτώσεις, ένα ΑΨΜ μπορεί να αφορά μάθημα που δεν εντάσσεται σε συγκεκριμένο ΠΣ.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913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smtClean="0"/>
              <a:t>δεν είναι ΑΑΜ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</a:t>
            </a:r>
            <a:r>
              <a:rPr lang="en-US" dirty="0" smtClean="0"/>
              <a:t> </a:t>
            </a:r>
            <a:r>
              <a:rPr lang="el-GR" dirty="0" smtClean="0"/>
              <a:t> είναι  </a:t>
            </a:r>
            <a:r>
              <a:rPr lang="el-GR" dirty="0"/>
              <a:t>πρόγραμμα σπουδών </a:t>
            </a:r>
            <a:endParaRPr lang="en-US" dirty="0" smtClean="0"/>
          </a:p>
          <a:p>
            <a:r>
              <a:rPr lang="el-GR" dirty="0"/>
              <a:t>Δεν</a:t>
            </a:r>
            <a:r>
              <a:rPr lang="en-US" dirty="0"/>
              <a:t> </a:t>
            </a:r>
            <a:r>
              <a:rPr lang="el-GR" dirty="0"/>
              <a:t> είναι </a:t>
            </a:r>
            <a:r>
              <a:rPr lang="el-GR" dirty="0" smtClean="0"/>
              <a:t>πρόγραμμα </a:t>
            </a:r>
            <a:r>
              <a:rPr lang="el-GR" dirty="0"/>
              <a:t>εξ αποστάσεως </a:t>
            </a:r>
            <a:r>
              <a:rPr lang="el-GR" dirty="0" smtClean="0"/>
              <a:t>εκπαίδευσης</a:t>
            </a:r>
            <a:endParaRPr lang="el-GR" dirty="0"/>
          </a:p>
          <a:p>
            <a:r>
              <a:rPr lang="el-GR" dirty="0" smtClean="0"/>
              <a:t>Δεν </a:t>
            </a:r>
            <a:r>
              <a:rPr lang="el-GR" dirty="0"/>
              <a:t>χορηγεί </a:t>
            </a:r>
            <a:r>
              <a:rPr lang="el-GR" dirty="0" smtClean="0"/>
              <a:t>πτυχίο/πιστοποιητικό/αποδεικτικό γνώσης</a:t>
            </a:r>
            <a:endParaRPr lang="el-GR" dirty="0"/>
          </a:p>
          <a:p>
            <a:r>
              <a:rPr lang="el-GR" dirty="0" smtClean="0"/>
              <a:t>Δεν προβλέπει εκπαιδευτική </a:t>
            </a:r>
            <a:r>
              <a:rPr lang="el-GR" dirty="0"/>
              <a:t>υποστήριξη του ακαδημαϊκού προσωπικού ΤΕΙ </a:t>
            </a:r>
            <a:r>
              <a:rPr lang="el-GR" dirty="0" smtClean="0"/>
              <a:t>Ηπείρου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368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Εξαιρετικής σημασίας- επιχειρείται: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η </a:t>
            </a:r>
            <a:r>
              <a:rPr lang="el-GR" b="1" dirty="0" smtClean="0"/>
              <a:t>σύνδεση</a:t>
            </a:r>
            <a:r>
              <a:rPr lang="el-GR" dirty="0" smtClean="0"/>
              <a:t> του ιδρύματος με την κοινωνία, 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ο ακαδημαϊκός πλούτος των ΑΕΙ ανοίγεται στο κοινό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η </a:t>
            </a:r>
            <a:r>
              <a:rPr lang="el-GR" b="1" dirty="0" smtClean="0"/>
              <a:t>εδραίωση</a:t>
            </a:r>
            <a:r>
              <a:rPr lang="el-GR" dirty="0" smtClean="0"/>
              <a:t> της φήμης του ιδρύματος (ακαδημαϊκές υπηρεσίες επιπέδου )</a:t>
            </a:r>
          </a:p>
        </p:txBody>
      </p:sp>
    </p:spTree>
    <p:extLst>
      <p:ext uri="{BB962C8B-B14F-4D97-AF65-F5344CB8AC3E}">
        <p14:creationId xmlns:p14="http://schemas.microsoft.com/office/powerpoint/2010/main" val="26052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Αναμενόμενα Οφέλη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94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θα ωφεληθεί;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el-GR" dirty="0" smtClean="0"/>
              <a:t>Φοιτητές</a:t>
            </a:r>
          </a:p>
          <a:p>
            <a:r>
              <a:rPr lang="el-GR" dirty="0" smtClean="0"/>
              <a:t>Απόφοιτοι</a:t>
            </a:r>
          </a:p>
          <a:p>
            <a:r>
              <a:rPr lang="el-GR" dirty="0" smtClean="0"/>
              <a:t>Κοινό</a:t>
            </a:r>
          </a:p>
          <a:p>
            <a:r>
              <a:rPr lang="el-GR" dirty="0" smtClean="0"/>
              <a:t>Κοινωνικές ομάδες</a:t>
            </a:r>
          </a:p>
          <a:p>
            <a:r>
              <a:rPr lang="el-GR" dirty="0" smtClean="0"/>
              <a:t>Εκπαιδευτικό προσωπικό</a:t>
            </a:r>
          </a:p>
          <a:p>
            <a:r>
              <a:rPr lang="el-GR" dirty="0" smtClean="0"/>
              <a:t>ΤΕΙ Ηπείρου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807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Αναμενόμενα Αποτελέσματα – Ποιοί?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φοιτητής θα έχει </a:t>
            </a:r>
            <a:r>
              <a:rPr lang="el-GR" dirty="0" err="1" smtClean="0">
                <a:solidFill>
                  <a:srgbClr val="FF0000"/>
                </a:solidFill>
              </a:rPr>
              <a:t>χωροχρονικά</a:t>
            </a:r>
            <a:r>
              <a:rPr lang="el-GR" dirty="0" smtClean="0"/>
              <a:t> ανεξάρτητη πρόσβαση =&gt; βελτίωση μαθησιακών αποτελεσμάτων</a:t>
            </a:r>
          </a:p>
          <a:p>
            <a:r>
              <a:rPr lang="el-GR" dirty="0" smtClean="0"/>
              <a:t>Απόφοιτος δημιουργία συνθηκών για</a:t>
            </a:r>
            <a:r>
              <a:rPr lang="en-US" dirty="0" smtClean="0"/>
              <a:t>  </a:t>
            </a:r>
            <a:r>
              <a:rPr lang="el-GR" dirty="0" smtClean="0">
                <a:solidFill>
                  <a:srgbClr val="FF0000"/>
                </a:solidFill>
              </a:rPr>
              <a:t>Δια Βίου Μάθηση</a:t>
            </a:r>
          </a:p>
          <a:p>
            <a:r>
              <a:rPr lang="el-GR" dirty="0" smtClean="0"/>
              <a:t>το κοινό θα αποκτήσει </a:t>
            </a:r>
            <a:r>
              <a:rPr lang="el-GR" dirty="0" smtClean="0">
                <a:solidFill>
                  <a:srgbClr val="FF0000"/>
                </a:solidFill>
              </a:rPr>
              <a:t>πρόσβαση</a:t>
            </a:r>
            <a:r>
              <a:rPr lang="el-GR" dirty="0" smtClean="0"/>
              <a:t> στην πολύτιμη γνώση που παράγεται από τα ιδρύματα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κοινωνικές ομάδες </a:t>
            </a:r>
            <a:r>
              <a:rPr lang="el-GR" dirty="0" smtClean="0"/>
              <a:t>που θα αποκτήσουν πρόσβαση σε γνωστικούς τομείς (π.χ. άνεργοι , κάτοικοι απομακρυσμένων περιοχών)</a:t>
            </a:r>
          </a:p>
          <a:p>
            <a:r>
              <a:rPr lang="el-GR" dirty="0" smtClean="0"/>
              <a:t>δυνατότητα για </a:t>
            </a:r>
            <a:r>
              <a:rPr lang="el-GR" dirty="0" smtClean="0">
                <a:solidFill>
                  <a:srgbClr val="FF0000"/>
                </a:solidFill>
              </a:rPr>
              <a:t>συνεχή</a:t>
            </a:r>
            <a:r>
              <a:rPr lang="el-GR" dirty="0" smtClean="0"/>
              <a:t> επιμόρφωσή και προαγωγή των γνώσεων και των δεξιοτήτων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26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τα μέλη ΕΠ: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Προετοιμάζει τα μέλη ΕΠ για τη νέα εποχή</a:t>
            </a:r>
          </a:p>
          <a:p>
            <a:r>
              <a:rPr lang="el-GR" dirty="0" smtClean="0"/>
              <a:t>Το περιβάλλον της εκπαίδευσης αλλάζει</a:t>
            </a:r>
          </a:p>
          <a:p>
            <a:r>
              <a:rPr lang="el-GR" dirty="0" smtClean="0"/>
              <a:t>Προσαρμογή: Μεταβάλλεται </a:t>
            </a:r>
            <a:r>
              <a:rPr lang="el-GR" dirty="0"/>
              <a:t>η διάρκεια της </a:t>
            </a:r>
            <a:r>
              <a:rPr lang="el-GR" dirty="0" smtClean="0"/>
              <a:t>γνώσης</a:t>
            </a:r>
          </a:p>
          <a:p>
            <a:endParaRPr lang="el-GR" dirty="0"/>
          </a:p>
          <a:p>
            <a:r>
              <a:rPr lang="el-GR" dirty="0" smtClean="0"/>
              <a:t>Αναγνώριση </a:t>
            </a:r>
            <a:r>
              <a:rPr lang="el-GR" dirty="0"/>
              <a:t>του εκπαιδευτικού έργου για τα μέλη </a:t>
            </a:r>
            <a:r>
              <a:rPr lang="el-GR" dirty="0" smtClean="0"/>
              <a:t>ΕΠ</a:t>
            </a:r>
          </a:p>
          <a:p>
            <a:r>
              <a:rPr lang="el-GR" dirty="0" smtClean="0"/>
              <a:t>Ενισχύεται η κουλτούρα ΑΨΜ </a:t>
            </a:r>
            <a:r>
              <a:rPr lang="el-GR" sz="2400" dirty="0" smtClean="0"/>
              <a:t>(</a:t>
            </a:r>
            <a:r>
              <a:rPr lang="el-GR" sz="2400" dirty="0" err="1" smtClean="0"/>
              <a:t>Λογο</a:t>
            </a:r>
            <a:r>
              <a:rPr lang="el-GR" sz="2400" dirty="0" smtClean="0"/>
              <a:t> έκανε εμείς?)</a:t>
            </a:r>
            <a:endParaRPr lang="el-GR" sz="2400" dirty="0"/>
          </a:p>
          <a:p>
            <a:r>
              <a:rPr lang="el-GR" dirty="0"/>
              <a:t>Κίνητρο για αναγνώριση του καλού δασκάλου</a:t>
            </a:r>
          </a:p>
          <a:p>
            <a:r>
              <a:rPr lang="el-GR" dirty="0"/>
              <a:t>Τείνουμε να βλέπουμε μόνο τις δημοσιεύσεις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0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το ΤΕΙ Ηπείρου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μιας κληρονομιάς (120 ΑΨΜ) </a:t>
            </a:r>
            <a:r>
              <a:rPr lang="el-GR" sz="2400" dirty="0" smtClean="0"/>
              <a:t>(Υποδομή για εικονικά προγράμματα σπουδών - συμπραξίες)</a:t>
            </a:r>
          </a:p>
          <a:p>
            <a:r>
              <a:rPr lang="el-GR" dirty="0" smtClean="0"/>
              <a:t>Τεχνογνωσία</a:t>
            </a:r>
          </a:p>
          <a:p>
            <a:r>
              <a:rPr lang="el-GR" dirty="0" smtClean="0"/>
              <a:t>Ενημέρωση/Προβολή/Εκπαίδευση προσωπικού και μελών ΕΠ</a:t>
            </a:r>
          </a:p>
          <a:p>
            <a:r>
              <a:rPr lang="el-GR" dirty="0"/>
              <a:t>Αυξάνει στην </a:t>
            </a:r>
            <a:r>
              <a:rPr lang="el-GR" dirty="0" smtClean="0"/>
              <a:t>προστιθέμενη </a:t>
            </a:r>
            <a:r>
              <a:rPr lang="el-GR" dirty="0"/>
              <a:t>αξία </a:t>
            </a:r>
            <a:r>
              <a:rPr lang="el-GR" dirty="0" smtClean="0"/>
              <a:t>του </a:t>
            </a:r>
            <a:r>
              <a:rPr lang="en-US" dirty="0"/>
              <a:t>brand </a:t>
            </a:r>
            <a:r>
              <a:rPr lang="en-US" dirty="0" smtClean="0"/>
              <a:t>name </a:t>
            </a:r>
            <a:r>
              <a:rPr lang="el-GR" dirty="0" smtClean="0"/>
              <a:t>του ΤΕΙ Ηπείρου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έργο σε Νούμερα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1/2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249424"/>
            <a:ext cx="7427168" cy="4325112"/>
          </a:xfrm>
        </p:spPr>
        <p:txBody>
          <a:bodyPr>
            <a:normAutofit fontScale="92500" lnSpcReduction="1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36 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l-GR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119</a:t>
            </a:r>
          </a:p>
          <a:p>
            <a:endParaRPr lang="el-GR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5  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evi\AppData\Local\Microsoft\Windows\Temporary Internet Files\Content.IE5\0R2QXD94\MC9002416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34" y="2060848"/>
            <a:ext cx="1173419" cy="10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evi\AppData\Local\Microsoft\Windows\Temporary Internet Files\Content.IE5\QMWC3WEJ\MC9004154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34" y="3645024"/>
            <a:ext cx="1779098" cy="13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 schoolh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71" y="5445224"/>
            <a:ext cx="954782" cy="9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έργο σε Νούμερα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1/2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75337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r>
              <a:rPr lang="en-US" altLang="el-GR" sz="2400" dirty="0" smtClean="0"/>
              <a:t>Creative Commons.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0B8BA-C70D-43CC-B479-D34CBE8617ED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164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83568" y="40770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Η αναφορά στην Παρουσίαση αυτή να γίνεται ως εξής:</a:t>
            </a:r>
          </a:p>
          <a:p>
            <a:r>
              <a:rPr lang="el-GR" altLang="el-GR" dirty="0" smtClean="0">
                <a:latin typeface="Calibri" pitchFamily="34" charset="0"/>
              </a:rPr>
              <a:t>Τόκη, Ε.Ι. (2014), </a:t>
            </a:r>
            <a:r>
              <a:rPr lang="el-GR" altLang="el-GR" dirty="0" smtClean="0">
                <a:latin typeface="Calibri" pitchFamily="34" charset="0"/>
              </a:rPr>
              <a:t>«Παρουσίαση Προγράμματος Ανοικτά </a:t>
            </a:r>
            <a:r>
              <a:rPr lang="el-GR" altLang="el-GR" dirty="0" smtClean="0">
                <a:latin typeface="Calibri" pitchFamily="34" charset="0"/>
              </a:rPr>
              <a:t>Ακαδημαϊκά Μαθήματα στο ΤΕΙ </a:t>
            </a:r>
            <a:r>
              <a:rPr lang="el-GR" altLang="el-GR" dirty="0" smtClean="0">
                <a:latin typeface="Calibri" pitchFamily="34" charset="0"/>
              </a:rPr>
              <a:t>Ηπείρου», </a:t>
            </a:r>
            <a:r>
              <a:rPr lang="el-GR" altLang="el-GR" dirty="0">
                <a:latin typeface="Calibri" pitchFamily="34" charset="0"/>
              </a:rPr>
              <a:t>Ημερίδα ενημέρωσης «</a:t>
            </a:r>
            <a:r>
              <a:rPr lang="el-GR" altLang="el-GR" dirty="0" smtClean="0">
                <a:latin typeface="Calibri" pitchFamily="34" charset="0"/>
              </a:rPr>
              <a:t>Ανοικτά Ακαδημαϊκά Μαθήματα στο ΤΕΙ Ηπείρου», </a:t>
            </a:r>
            <a:r>
              <a:rPr lang="el-GR" altLang="el-GR" dirty="0" smtClean="0">
                <a:latin typeface="Calibri" pitchFamily="34" charset="0"/>
              </a:rPr>
              <a:t>31.10.2014</a:t>
            </a:r>
            <a:endParaRPr lang="en-US" alt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Πρόοδος του έργου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20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Πρόοδος έργου – υποέργο 2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Τεχνικές προδιαγραφές εξοπλισμού</a:t>
            </a:r>
          </a:p>
          <a:p>
            <a:r>
              <a:rPr lang="el-GR" dirty="0" smtClean="0"/>
              <a:t>Διαγωνισμός </a:t>
            </a:r>
          </a:p>
          <a:p>
            <a:r>
              <a:rPr lang="el-GR" dirty="0" smtClean="0"/>
              <a:t>Κατοχυρώθηκε</a:t>
            </a:r>
          </a:p>
          <a:p>
            <a:r>
              <a:rPr lang="el-GR" dirty="0" smtClean="0"/>
              <a:t>Παραδόθηκε και εγκαταστάθηκε ο εξοπλισμός</a:t>
            </a:r>
          </a:p>
          <a:p>
            <a:r>
              <a:rPr lang="el-GR" dirty="0" smtClean="0"/>
              <a:t>Παραλαβή εξοπλισμού</a:t>
            </a:r>
            <a:endParaRPr lang="en-US" dirty="0" smtClean="0"/>
          </a:p>
          <a:p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Πρόοδος έργου – υποέργο 1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Πρόσκληση για 3 εξωτερικούς συνεργάτες για Α+</a:t>
            </a:r>
          </a:p>
          <a:p>
            <a:r>
              <a:rPr lang="el-GR" dirty="0" smtClean="0"/>
              <a:t>Σύμβαση</a:t>
            </a:r>
          </a:p>
          <a:p>
            <a:r>
              <a:rPr lang="el-GR" dirty="0" smtClean="0"/>
              <a:t>Εκπαίδευση των συνεργατών σε  τεχνικά θέματα εξοπλισμού</a:t>
            </a:r>
          </a:p>
          <a:p>
            <a:r>
              <a:rPr lang="el-GR" dirty="0" smtClean="0"/>
              <a:t>Συμβάσεις με εκπαιδευτικό προσωπικό</a:t>
            </a:r>
          </a:p>
          <a:p>
            <a:r>
              <a:rPr lang="el-GR" dirty="0" smtClean="0"/>
              <a:t>Πρόσκληση για εξωτερικούς συνεργάτες για Α-, Α</a:t>
            </a:r>
          </a:p>
          <a:p>
            <a:r>
              <a:rPr lang="el-GR" dirty="0" smtClean="0"/>
              <a:t>Έχει ξεκινήσει η βιντεοσκόπηση ΑΨΜ </a:t>
            </a:r>
            <a:r>
              <a:rPr lang="el-GR" sz="2000" dirty="0" smtClean="0"/>
              <a:t>(</a:t>
            </a:r>
            <a:r>
              <a:rPr lang="el-GR" sz="2000" dirty="0" err="1" smtClean="0"/>
              <a:t>Τόκη</a:t>
            </a:r>
            <a:r>
              <a:rPr lang="el-GR" sz="2000" dirty="0" smtClean="0"/>
              <a:t>, </a:t>
            </a:r>
            <a:r>
              <a:rPr lang="el-GR" sz="2000" dirty="0" err="1" smtClean="0"/>
              <a:t>Σιαφάκα</a:t>
            </a:r>
            <a:r>
              <a:rPr lang="el-GR" sz="2000" dirty="0" smtClean="0"/>
              <a:t>,  </a:t>
            </a:r>
            <a:r>
              <a:rPr lang="el-GR" sz="2000" dirty="0" err="1" smtClean="0"/>
              <a:t>Βαρτζιώτης</a:t>
            </a:r>
            <a:r>
              <a:rPr lang="el-GR" sz="2000" dirty="0" smtClean="0"/>
              <a:t>)</a:t>
            </a:r>
            <a:endParaRPr lang="el-GR" dirty="0" smtClean="0"/>
          </a:p>
          <a:p>
            <a:r>
              <a:rPr lang="el-GR" dirty="0" smtClean="0"/>
              <a:t>Έχει ήδη ξεκινήσει η βιντεοσκόπηση γεγονότων </a:t>
            </a:r>
            <a:r>
              <a:rPr lang="el-GR" sz="2000" dirty="0" smtClean="0"/>
              <a:t>(ημερίδα Λογοθεραπείας-ΔΑΣΤΑ, Τελετή λήξης ΠΕΓΑ κα Γκούβα)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25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Δραστηριοτήτων</a:t>
            </a:r>
            <a:br>
              <a:rPr lang="el-G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0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δραστηριοτήτων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sz="2400" dirty="0"/>
              <a:t>τα </a:t>
            </a:r>
            <a:r>
              <a:rPr lang="el-GR" sz="2400" dirty="0" smtClean="0"/>
              <a:t>μαθήματα</a:t>
            </a:r>
            <a:r>
              <a:rPr lang="el-GR" sz="2400" dirty="0"/>
              <a:t> </a:t>
            </a:r>
            <a:r>
              <a:rPr lang="el-GR" sz="2400" dirty="0" smtClean="0"/>
              <a:t>Α-,Α, Α+(ψηφιακό υλικό, διαμόρφωση σύμφωνα με τις προδιαγραφές)</a:t>
            </a:r>
            <a:endParaRPr lang="en-US" sz="2400" dirty="0" smtClean="0"/>
          </a:p>
          <a:p>
            <a:pPr marL="857250" lvl="2" indent="0">
              <a:buNone/>
            </a:pPr>
            <a:r>
              <a:rPr lang="en-US" sz="2000" dirty="0" smtClean="0"/>
              <a:t>A-: 2600 </a:t>
            </a:r>
            <a:r>
              <a:rPr lang="el-GR" sz="2000" dirty="0" smtClean="0"/>
              <a:t>ώρες, 67 ΑΨΜ</a:t>
            </a:r>
          </a:p>
          <a:p>
            <a:pPr marL="857250" lvl="2" indent="0">
              <a:buNone/>
            </a:pPr>
            <a:r>
              <a:rPr lang="el-GR" dirty="0" smtClean="0"/>
              <a:t>Α : 1000 ώρες, 28 ΑΨΜ</a:t>
            </a:r>
          </a:p>
          <a:p>
            <a:pPr marL="857250" lvl="2" indent="0">
              <a:buNone/>
            </a:pPr>
            <a:r>
              <a:rPr lang="el-GR" sz="2000" dirty="0" smtClean="0"/>
              <a:t>Α+: 900 ώρες, 24 ΑΨΜ</a:t>
            </a:r>
            <a:endParaRPr lang="el-GR" sz="2000" dirty="0"/>
          </a:p>
          <a:p>
            <a:pPr lvl="1"/>
            <a:r>
              <a:rPr lang="el-GR" sz="2400" dirty="0" smtClean="0"/>
              <a:t>συντονισμός βιντεοσκοπήσεων, </a:t>
            </a:r>
          </a:p>
          <a:p>
            <a:pPr lvl="1"/>
            <a:r>
              <a:rPr lang="el-GR" sz="2400" dirty="0" smtClean="0"/>
              <a:t>Αίθουσες και πρόγραμμα μαθημάτων</a:t>
            </a:r>
            <a:endParaRPr lang="el-GR" sz="2400" dirty="0"/>
          </a:p>
          <a:p>
            <a:pPr lvl="1"/>
            <a:r>
              <a:rPr lang="el-GR" sz="2400" dirty="0" smtClean="0"/>
              <a:t>Οργάνωση</a:t>
            </a:r>
            <a:r>
              <a:rPr lang="en-US" sz="2400" dirty="0" smtClean="0"/>
              <a:t>/</a:t>
            </a:r>
            <a:r>
              <a:rPr lang="el-GR" sz="2400" dirty="0" smtClean="0"/>
              <a:t>ενημέρωσης</a:t>
            </a:r>
            <a:r>
              <a:rPr lang="el-GR" sz="2400" dirty="0"/>
              <a:t>/εκπαίδευσης των μελών ΕΠ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8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επόμενα βήματα </a:t>
            </a:r>
            <a:r>
              <a:rPr lang="el-GR" sz="2000" dirty="0" smtClean="0"/>
              <a:t>(</a:t>
            </a:r>
            <a:r>
              <a:rPr lang="el-GR" sz="2000" dirty="0"/>
              <a:t>Χειμερινό/Εαρινό 2014-2015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1916832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400" dirty="0">
                <a:latin typeface="+mn-lt"/>
                <a:cs typeface="+mn-cs"/>
              </a:rPr>
              <a:t>Καθηγητές: </a:t>
            </a:r>
            <a:r>
              <a:rPr lang="el-GR" sz="2000" dirty="0" smtClean="0">
                <a:latin typeface="+mn-lt"/>
                <a:cs typeface="+mn-cs"/>
              </a:rPr>
              <a:t>διαμόρφωση </a:t>
            </a:r>
            <a:r>
              <a:rPr lang="el-GR" sz="2000" dirty="0">
                <a:latin typeface="+mn-lt"/>
                <a:cs typeface="+mn-cs"/>
              </a:rPr>
              <a:t>μαθημάτων και εισαγωγή μεταδεδομένων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400" dirty="0">
                <a:latin typeface="+mn-lt"/>
                <a:cs typeface="+mn-cs"/>
              </a:rPr>
              <a:t>Ομάδα Υλοποίησης: </a:t>
            </a:r>
            <a:r>
              <a:rPr lang="el-GR" sz="2000" dirty="0">
                <a:latin typeface="+mn-lt"/>
                <a:cs typeface="+mn-cs"/>
              </a:rPr>
              <a:t>Επεξεργασία/Διαμόρφωση ΑΨΜ </a:t>
            </a:r>
            <a:endParaRPr lang="el-GR" sz="2400" dirty="0" smtClean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400" dirty="0" smtClean="0">
                <a:latin typeface="+mn-lt"/>
                <a:cs typeface="+mn-cs"/>
              </a:rPr>
              <a:t>Καθηγητές</a:t>
            </a:r>
            <a:r>
              <a:rPr lang="el-GR" sz="2400" dirty="0">
                <a:latin typeface="+mn-lt"/>
                <a:cs typeface="+mn-cs"/>
              </a:rPr>
              <a:t>: </a:t>
            </a:r>
            <a:r>
              <a:rPr lang="el-GR" sz="2000" dirty="0">
                <a:latin typeface="+mn-lt"/>
                <a:cs typeface="+mn-cs"/>
              </a:rPr>
              <a:t>Βιντεοσκόπηση</a:t>
            </a:r>
            <a:r>
              <a:rPr lang="el-GR" sz="2400" dirty="0">
                <a:latin typeface="+mn-lt"/>
                <a:cs typeface="+mn-cs"/>
              </a:rPr>
              <a:t> </a:t>
            </a:r>
            <a:endParaRPr lang="el-GR" sz="2400" dirty="0" smtClean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400" dirty="0" smtClean="0">
                <a:latin typeface="+mn-lt"/>
                <a:cs typeface="+mn-cs"/>
              </a:rPr>
              <a:t>Ομάδα </a:t>
            </a:r>
            <a:r>
              <a:rPr lang="el-GR" sz="2400" dirty="0">
                <a:latin typeface="+mn-lt"/>
                <a:cs typeface="+mn-cs"/>
              </a:rPr>
              <a:t>Υλοποίησης: </a:t>
            </a:r>
            <a:r>
              <a:rPr lang="el-GR" sz="2000" dirty="0">
                <a:latin typeface="+mn-lt"/>
                <a:cs typeface="+mn-cs"/>
              </a:rPr>
              <a:t>Επεξεργασία Βίντεο </a:t>
            </a:r>
            <a:endParaRPr lang="el-GR" sz="2400" dirty="0" smtClean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400" dirty="0" smtClean="0">
                <a:latin typeface="+mn-lt"/>
                <a:cs typeface="+mn-cs"/>
              </a:rPr>
              <a:t>Ολοκλήρωση </a:t>
            </a:r>
            <a:r>
              <a:rPr lang="el-GR" sz="2400" dirty="0">
                <a:latin typeface="+mn-lt"/>
                <a:cs typeface="+mn-cs"/>
              </a:rPr>
              <a:t>της Ιδρυματικής Πλατφόρμας-11/2014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000" dirty="0">
                <a:latin typeface="+mn-lt"/>
                <a:cs typeface="+mn-cs"/>
              </a:rPr>
              <a:t>Έλεγχος ΑΨΜ από διδάσκοντα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000" dirty="0" smtClean="0">
                <a:latin typeface="+mn-lt"/>
                <a:cs typeface="+mn-cs"/>
              </a:rPr>
              <a:t>ΑΨΜ</a:t>
            </a:r>
            <a:endParaRPr lang="el-GR" sz="200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000" dirty="0"/>
              <a:t>Έλεγχος συμμόρφωσης </a:t>
            </a:r>
            <a:r>
              <a:rPr lang="el-GR" sz="2000" dirty="0" smtClean="0"/>
              <a:t>ΑΨΜ με </a:t>
            </a:r>
            <a:r>
              <a:rPr lang="el-GR" sz="2000" dirty="0"/>
              <a:t>τις </a:t>
            </a:r>
            <a:r>
              <a:rPr lang="el-GR" sz="2000" dirty="0" smtClean="0"/>
              <a:t>τεχνικές προδιαγραφές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Font typeface="Arial" charset="0"/>
              <a:buChar char="•"/>
            </a:pPr>
            <a:r>
              <a:rPr lang="el-GR" sz="2000" dirty="0" smtClean="0"/>
              <a:t>120 ΑΨΜ </a:t>
            </a:r>
            <a:r>
              <a:rPr lang="el-GR" sz="2000" dirty="0"/>
              <a:t>στην </a:t>
            </a:r>
            <a:r>
              <a:rPr lang="el-GR" sz="2000" dirty="0" smtClean="0"/>
              <a:t>πλατφόρμα (Ιούλιος 2015)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702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l-GR" sz="2000" dirty="0" smtClean="0">
              <a:latin typeface="Calibri" pitchFamily="34" charset="0"/>
            </a:endParaRPr>
          </a:p>
          <a:p>
            <a:r>
              <a:rPr lang="el-GR" sz="2000" dirty="0" err="1"/>
              <a:t>Μπαλαούρας</a:t>
            </a:r>
            <a:r>
              <a:rPr lang="el-GR" sz="2000" dirty="0"/>
              <a:t>, </a:t>
            </a:r>
            <a:r>
              <a:rPr lang="el-GR" sz="2000" dirty="0" smtClean="0"/>
              <a:t>Π. &amp; </a:t>
            </a:r>
            <a:r>
              <a:rPr lang="el-GR" sz="2000" dirty="0" err="1" smtClean="0"/>
              <a:t>Μεράκος</a:t>
            </a:r>
            <a:r>
              <a:rPr lang="el-GR" sz="2000" dirty="0" smtClean="0"/>
              <a:t>, Λ. (2014). «Προδιαγραφές </a:t>
            </a:r>
            <a:r>
              <a:rPr lang="el-GR" sz="2000" dirty="0"/>
              <a:t>Ανοικτών Μαθημάτων </a:t>
            </a:r>
            <a:r>
              <a:rPr lang="en-US" sz="2000" dirty="0"/>
              <a:t>v</a:t>
            </a:r>
            <a:r>
              <a:rPr lang="el-GR" sz="2000" dirty="0" smtClean="0"/>
              <a:t>1.01», </a:t>
            </a:r>
            <a:r>
              <a:rPr lang="el-GR" altLang="el-GR" sz="2000" dirty="0" smtClean="0">
                <a:latin typeface="Calibri" pitchFamily="34" charset="0"/>
              </a:rPr>
              <a:t>«Ανοικτά </a:t>
            </a:r>
            <a:r>
              <a:rPr lang="el-GR" altLang="el-GR" sz="2000" dirty="0">
                <a:latin typeface="Calibri" pitchFamily="34" charset="0"/>
              </a:rPr>
              <a:t>Ακαδημαϊκά Μαθήματα στο Πανεπιστήμιο Αθηνών</a:t>
            </a:r>
            <a:r>
              <a:rPr lang="el-GR" altLang="el-GR" sz="2000" dirty="0" smtClean="0">
                <a:latin typeface="Calibri" pitchFamily="34" charset="0"/>
              </a:rPr>
              <a:t>» Μάιος 2014</a:t>
            </a:r>
          </a:p>
          <a:p>
            <a:r>
              <a:rPr lang="el-GR" altLang="el-GR" sz="2000" dirty="0" err="1" smtClean="0">
                <a:latin typeface="Calibri" pitchFamily="34" charset="0"/>
              </a:rPr>
              <a:t>Τσιμπάνης</a:t>
            </a:r>
            <a:r>
              <a:rPr lang="el-GR" altLang="el-GR" sz="2000" dirty="0" smtClean="0">
                <a:latin typeface="Calibri" pitchFamily="34" charset="0"/>
              </a:rPr>
              <a:t> </a:t>
            </a:r>
            <a:r>
              <a:rPr lang="el-GR" altLang="el-GR" sz="2000" dirty="0">
                <a:latin typeface="Calibri" pitchFamily="34" charset="0"/>
              </a:rPr>
              <a:t>Κ</a:t>
            </a:r>
            <a:r>
              <a:rPr lang="el-GR" altLang="el-GR" sz="2000" b="1" dirty="0">
                <a:latin typeface="Calibri" pitchFamily="34" charset="0"/>
              </a:rPr>
              <a:t>.</a:t>
            </a:r>
            <a:r>
              <a:rPr lang="el-GR" altLang="el-GR" sz="2000" dirty="0">
                <a:latin typeface="Calibri" pitchFamily="34" charset="0"/>
              </a:rPr>
              <a:t> (2014), «Ανοικτά Ακαδημαϊκά Μαθήματα στο Πανεπιστήμιο Αθηνών – Επίδειξη Ανοικτού Ψηφιακού Μαθήματος», «Ανοικτά Ακαδημαϊκά Μαθήματα στο Πανεπιστήμιο Αθηνών», Α’ Κύκλος Εκπαίδευσης Προσωπικού Υποστήριξης 20.05.2014</a:t>
            </a:r>
            <a:endParaRPr lang="en-US" altLang="el-GR" sz="20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4771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 txBox="1">
            <a:spLocks/>
          </p:cNvSpPr>
          <p:nvPr/>
        </p:nvSpPr>
        <p:spPr>
          <a:xfrm>
            <a:off x="685800" y="3789362"/>
            <a:ext cx="7772400" cy="1943894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>ευχαριστώ για την προσοχή σας!</a:t>
            </a:r>
            <a: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/>
            </a:r>
            <a:b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</a:b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Ευγενία </a:t>
            </a:r>
            <a:r>
              <a:rPr lang="el-G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Τόκη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hlinkClick r:id="rId3"/>
              </a:rPr>
              <a:t>toki@ioa.teiep.gr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ΤΕΙ Ηπείρου</a:t>
            </a:r>
            <a: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Ιωάννινα, Οκτώβριος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2014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459" name="Εικόνα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732463"/>
            <a:ext cx="2881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Ομάδα 4"/>
          <p:cNvGrpSpPr/>
          <p:nvPr/>
        </p:nvGrpSpPr>
        <p:grpSpPr>
          <a:xfrm>
            <a:off x="2987824" y="5733256"/>
            <a:ext cx="864096" cy="792088"/>
            <a:chOff x="2627784" y="5733256"/>
            <a:chExt cx="864096" cy="79208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389" y="5733256"/>
              <a:ext cx="497938" cy="5926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27784" y="6237312"/>
              <a:ext cx="864096" cy="288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40000" lnSpcReduction="20000"/>
            </a:bodyPr>
            <a:lstStyle/>
            <a:p>
              <a:pPr algn="ctr"/>
              <a:r>
                <a:rPr lang="el-GR" dirty="0" smtClean="0"/>
                <a:t>ΤΕΙ ΗΠΕΙΡΟΥ</a:t>
              </a:r>
              <a:endParaRPr lang="en-GB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E19C-ED68-4549-908D-B8477B8BCEA8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/>
          </a:bodyPr>
          <a:lstStyle/>
          <a:p>
            <a:r>
              <a:rPr lang="el-GR" dirty="0" smtClean="0"/>
              <a:t>Το έργο </a:t>
            </a:r>
          </a:p>
          <a:p>
            <a:r>
              <a:rPr lang="el-GR" dirty="0" smtClean="0"/>
              <a:t>Στόχοι του έργου</a:t>
            </a:r>
          </a:p>
          <a:p>
            <a:r>
              <a:rPr lang="el-GR" dirty="0" smtClean="0"/>
              <a:t>Αναμενόμενα Οφέλη</a:t>
            </a:r>
          </a:p>
          <a:p>
            <a:r>
              <a:rPr lang="el-GR" dirty="0" smtClean="0"/>
              <a:t>Πρόοδος έργου</a:t>
            </a:r>
          </a:p>
          <a:p>
            <a:r>
              <a:rPr lang="el-GR" dirty="0" smtClean="0"/>
              <a:t>Προγραμματισμός Δραστηριοτήτων</a:t>
            </a:r>
          </a:p>
        </p:txBody>
      </p:sp>
    </p:spTree>
    <p:extLst>
      <p:ext uri="{BB962C8B-B14F-4D97-AF65-F5344CB8AC3E}">
        <p14:creationId xmlns:p14="http://schemas.microsoft.com/office/powerpoint/2010/main" val="6206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έργο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61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ανοιχτά  Ακαδημαϊκά μαθήματα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Έργο που υλοποιείται πανελλαδικά σε πολλά ΑΕΙ </a:t>
            </a: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Οριζόντια δράση</a:t>
            </a:r>
            <a:r>
              <a:rPr lang="el-GR" dirty="0" smtClean="0"/>
              <a:t>: </a:t>
            </a:r>
            <a:r>
              <a:rPr lang="en-US" dirty="0" err="1" smtClean="0"/>
              <a:t>Gunet</a:t>
            </a:r>
            <a:r>
              <a:rPr lang="en-US" dirty="0" smtClean="0"/>
              <a:t> </a:t>
            </a:r>
          </a:p>
          <a:p>
            <a:pPr lvl="1"/>
            <a:r>
              <a:rPr lang="el-GR" dirty="0" smtClean="0">
                <a:solidFill>
                  <a:srgbClr val="0000FF"/>
                </a:solidFill>
              </a:rPr>
              <a:t>Κάθετες δράσεις: </a:t>
            </a:r>
            <a:r>
              <a:rPr lang="el-GR" dirty="0" smtClean="0"/>
              <a:t>ΑΕΙ (ΕΚΠΑ, ΑΠΘ, Πανεπιστήμιο Πατρών, Πανεπιστήμιο Ιωαννίνων, …, ΤΕΙ Αθήνας, </a:t>
            </a:r>
            <a:r>
              <a:rPr lang="el-GR" dirty="0"/>
              <a:t>ΤΕΙ </a:t>
            </a:r>
            <a:r>
              <a:rPr lang="el-GR" dirty="0" smtClean="0"/>
              <a:t>Ηπείρου, ΤΕΙ Πειραιά, ΤΕΙ Κρήτης, …)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854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έργου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7292" y="26608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07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έργου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ανοιχτού εκπαιδευτικού </a:t>
            </a:r>
            <a:r>
              <a:rPr lang="el-GR" dirty="0"/>
              <a:t>ψηφιακού </a:t>
            </a:r>
            <a:r>
              <a:rPr lang="el-GR" dirty="0" smtClean="0"/>
              <a:t>περιεχομένου</a:t>
            </a:r>
          </a:p>
          <a:p>
            <a:r>
              <a:rPr lang="el-GR" dirty="0" smtClean="0"/>
              <a:t>δημιουργία </a:t>
            </a:r>
            <a:r>
              <a:rPr lang="el-GR" dirty="0"/>
              <a:t>του κατάλληλου μηχανισμού υποστήριξης </a:t>
            </a:r>
            <a:r>
              <a:rPr lang="el-GR" dirty="0" smtClean="0"/>
              <a:t>(δυνατότητα αναζήτησης) </a:t>
            </a:r>
          </a:p>
          <a:p>
            <a:r>
              <a:rPr lang="el-GR" dirty="0" smtClean="0"/>
              <a:t>ενίσχυση </a:t>
            </a:r>
            <a:r>
              <a:rPr lang="el-GR" dirty="0"/>
              <a:t>και </a:t>
            </a:r>
            <a:r>
              <a:rPr lang="el-GR" dirty="0" smtClean="0"/>
              <a:t>καλλιέργεια </a:t>
            </a:r>
            <a:r>
              <a:rPr lang="el-GR" dirty="0"/>
              <a:t>κουλτούρας αξιοποίησης των νέων δυνατοτήτων που παρέχουν οι Τεχνολογίες Πληροφορικής και Επικοινωνιών (ΤΠΕ) από τα μέλη </a:t>
            </a:r>
            <a:r>
              <a:rPr lang="el-GR" dirty="0" smtClean="0"/>
              <a:t>ΕΠ</a:t>
            </a:r>
            <a:r>
              <a:rPr lang="el-GR" dirty="0"/>
              <a:t>, </a:t>
            </a:r>
            <a:r>
              <a:rPr lang="el-GR" dirty="0" smtClean="0"/>
              <a:t>ως ενισχυτικής δράσης συμβατικής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41520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Ανοιχτά Ψηφιακά Μαθήματα (ΑΨΜ)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Μαθήματα που μπορεί να δεί κανείς μέσω διαδικτύου και τα οποία είναι διαθέσιμα (δωρεάν):</a:t>
            </a:r>
          </a:p>
          <a:p>
            <a:pPr lvl="1"/>
            <a:r>
              <a:rPr lang="el-GR" dirty="0" smtClean="0"/>
              <a:t>σε </a:t>
            </a:r>
            <a:r>
              <a:rPr lang="el-GR" dirty="0"/>
              <a:t>φοιτητές </a:t>
            </a:r>
            <a:r>
              <a:rPr lang="el-GR" dirty="0" smtClean="0"/>
              <a:t>του </a:t>
            </a:r>
            <a:r>
              <a:rPr lang="el-GR" dirty="0"/>
              <a:t>ΤΕΙ </a:t>
            </a:r>
            <a:r>
              <a:rPr lang="el-GR" dirty="0" smtClean="0"/>
              <a:t>Ηπείρου, </a:t>
            </a:r>
          </a:p>
          <a:p>
            <a:pPr lvl="1"/>
            <a:r>
              <a:rPr lang="el-GR" dirty="0" smtClean="0"/>
              <a:t>σε όποιον επιθυμεί:</a:t>
            </a:r>
          </a:p>
          <a:p>
            <a:pPr lvl="2"/>
            <a:r>
              <a:rPr lang="el-GR" dirty="0" smtClean="0"/>
              <a:t>να </a:t>
            </a:r>
            <a:r>
              <a:rPr lang="el-GR" dirty="0"/>
              <a:t>παρακολουθήσει ως ακροατής μια διάλεξη ή </a:t>
            </a:r>
            <a:r>
              <a:rPr lang="el-GR" dirty="0" smtClean="0"/>
              <a:t>σειρά </a:t>
            </a:r>
            <a:r>
              <a:rPr lang="el-GR" dirty="0"/>
              <a:t>διαλέξεων </a:t>
            </a:r>
            <a:endParaRPr lang="el-GR" dirty="0" smtClean="0"/>
          </a:p>
          <a:p>
            <a:pPr lvl="2"/>
            <a:r>
              <a:rPr lang="el-GR" dirty="0" smtClean="0"/>
              <a:t>να </a:t>
            </a:r>
            <a:r>
              <a:rPr lang="el-GR" dirty="0"/>
              <a:t>ενημερωθεί μέσα από το υλικό για κάποιο θέμα ειδικότητας </a:t>
            </a:r>
            <a:r>
              <a:rPr lang="el-GR" dirty="0" smtClean="0"/>
              <a:t>συναδέλφου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06631-8AF5-4265-9412-C49A3FE3D950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1814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άδεια χρήσης&amp;quot;&quot;/&gt;&lt;property id=&quot;20307&quot; value=&quot;326&quot;/&gt;&lt;/object&gt;&lt;object type=&quot;3&quot; unique_id=&quot;10006&quot;&gt;&lt;property id=&quot;20148&quot; value=&quot;5&quot;/&gt;&lt;property id=&quot;20300&quot; value=&quot;Slide 3 - &amp;quot;χρηματοδότηση&amp;quot;&quot;/&gt;&lt;property id=&quot;20307&quot; value=&quot;422&quot;/&gt;&lt;/object&gt;&lt;object type=&quot;3&quot; unique_id=&quot;10016&quot;&gt;&lt;property id=&quot;20148&quot; value=&quot;5&quot;/&gt;&lt;property id=&quot;20300&quot; value=&quot;Slide 27&quot;/&gt;&lt;property id=&quot;20307&quot; value=&quot;484&quot;/&gt;&lt;/object&gt;&lt;object type=&quot;3&quot; unique_id=&quot;10173&quot;&gt;&lt;property id=&quot;20148&quot; value=&quot;5&quot;/&gt;&lt;property id=&quot;20300&quot; value=&quot;Slide 4 - &amp;quot;Περιεχόμενα&amp;quot;&quot;/&gt;&lt;property id=&quot;20307&quot; value=&quot;536&quot;/&gt;&lt;/object&gt;&lt;object type=&quot;3&quot; unique_id=&quot;10174&quot;&gt;&lt;property id=&quot;20148&quot; value=&quot;5&quot;/&gt;&lt;property id=&quot;20300&quot; value=&quot;Slide 5 - &amp;quot;Το έργο&amp;quot;&quot;/&gt;&lt;property id=&quot;20307&quot; value=&quot;534&quot;/&gt;&lt;/object&gt;&lt;object type=&quot;3&quot; unique_id=&quot;10175&quot;&gt;&lt;property id=&quot;20148&quot; value=&quot;5&quot;/&gt;&lt;property id=&quot;20300&quot; value=&quot;Slide 6 - &amp;quot;Τι είναι ανοιχτά  Ακαδημαϊκά μαθήματα&amp;quot;&quot;/&gt;&lt;property id=&quot;20307&quot; value=&quot;551&quot;/&gt;&lt;/object&gt;&lt;object type=&quot;3&quot; unique_id=&quot;10176&quot;&gt;&lt;property id=&quot;20148&quot; value=&quot;5&quot;/&gt;&lt;property id=&quot;20300&quot; value=&quot;Slide 8 - &amp;quot;Στόχοι του έργου&amp;quot;&quot;/&gt;&lt;property id=&quot;20307&quot; value=&quot;538&quot;/&gt;&lt;/object&gt;&lt;object type=&quot;3&quot; unique_id=&quot;10177&quot;&gt;&lt;property id=&quot;20148&quot; value=&quot;5&quot;/&gt;&lt;property id=&quot;20300&quot; value=&quot;Slide 9 - &amp;quot;Τι είναι Ανοιχτά Ψηφιακά Μαθήματα (ΑΨΜ)&amp;quot;&quot;/&gt;&lt;property id=&quot;20307&quot; value=&quot;549&quot;/&gt;&lt;/object&gt;&lt;object type=&quot;3&quot; unique_id=&quot;10178&quot;&gt;&lt;property id=&quot;20148&quot; value=&quot;5&quot;/&gt;&lt;property id=&quot;20300&quot; value=&quot;Slide 10 - &amp;quot;Περιεχόμενο ΑΨΜ&amp;quot;&quot;/&gt;&lt;property id=&quot;20307&quot; value=&quot;552&quot;/&gt;&lt;/object&gt;&lt;object type=&quot;3&quot; unique_id=&quot;10179&quot;&gt;&lt;property id=&quot;20148&quot; value=&quot;5&quot;/&gt;&lt;property id=&quot;20300&quot; value=&quot;Slide 11 - &amp;quot;Τι δεν είναι ΑΑΜ&amp;quot;&quot;/&gt;&lt;property id=&quot;20307&quot; value=&quot;550&quot;/&gt;&lt;/object&gt;&lt;object type=&quot;3&quot; unique_id=&quot;10180&quot;&gt;&lt;property id=&quot;20148&quot; value=&quot;5&quot;/&gt;&lt;property id=&quot;20300&quot; value=&quot;Slide 12 - &amp;quot;Εξαιρετικής σημασίας- επιχειρείται:&amp;quot;&quot;/&gt;&lt;property id=&quot;20307&quot; value=&quot;539&quot;/&gt;&lt;/object&gt;&lt;object type=&quot;3&quot; unique_id=&quot;10181&quot;&gt;&lt;property id=&quot;20148&quot; value=&quot;5&quot;/&gt;&lt;property id=&quot;20300&quot; value=&quot;Slide 14 - &amp;quot;Ποιος θα ωφεληθεί;&amp;quot;&quot;/&gt;&lt;property id=&quot;20307&quot; value=&quot;548&quot;/&gt;&lt;/object&gt;&lt;object type=&quot;3&quot; unique_id=&quot;10182&quot;&gt;&lt;property id=&quot;20148&quot; value=&quot;5&quot;/&gt;&lt;property id=&quot;20300&quot; value=&quot;Slide 15 - &amp;quot;Αναμενόμενα Αποτελέσματα – Ποιοί?&amp;quot;&quot;/&gt;&lt;property id=&quot;20307&quot; value=&quot;540&quot;/&gt;&lt;/object&gt;&lt;object type=&quot;3&quot; unique_id=&quot;10183&quot;&gt;&lt;property id=&quot;20148&quot; value=&quot;5&quot;/&gt;&lt;property id=&quot;20300&quot; value=&quot;Slide 16 - &amp;quot;Για τα μέλη ΕΠ:&amp;quot;&quot;/&gt;&lt;property id=&quot;20307&quot; value=&quot;541&quot;/&gt;&lt;/object&gt;&lt;object type=&quot;3&quot; unique_id=&quot;10184&quot;&gt;&lt;property id=&quot;20148&quot; value=&quot;5&quot;/&gt;&lt;property id=&quot;20300&quot; value=&quot;Slide 17 - &amp;quot;Για το ΤΕΙ Ηπείρου&amp;quot;&quot;/&gt;&lt;property id=&quot;20307&quot; value=&quot;542&quot;/&gt;&lt;/object&gt;&lt;object type=&quot;3&quot; unique_id=&quot;10185&quot;&gt;&lt;property id=&quot;20148&quot; value=&quot;5&quot;/&gt;&lt;property id=&quot;20300&quot; value=&quot;Slide 18 - &amp;quot;Το έργο σε Νούμερα - 1/2&amp;quot;&quot;/&gt;&lt;property id=&quot;20307&quot; value=&quot;543&quot;/&gt;&lt;/object&gt;&lt;object type=&quot;3&quot; unique_id=&quot;10186&quot;&gt;&lt;property id=&quot;20148&quot; value=&quot;5&quot;/&gt;&lt;property id=&quot;20300&quot; value=&quot;Slide 19 - &amp;quot;Το έργο σε Νούμερα - 1/2&amp;quot;&quot;/&gt;&lt;property id=&quot;20307&quot; value=&quot;544&quot;/&gt;&lt;/object&gt;&lt;object type=&quot;3&quot; unique_id=&quot;10187&quot;&gt;&lt;property id=&quot;20148&quot; value=&quot;5&quot;/&gt;&lt;property id=&quot;20300&quot; value=&quot;Slide 21 - &amp;quot;Πρόοδος έργου – υποέργο 2&amp;quot;&quot;/&gt;&lt;property id=&quot;20307&quot; value=&quot;545&quot;/&gt;&lt;/object&gt;&lt;object type=&quot;3&quot; unique_id=&quot;10188&quot;&gt;&lt;property id=&quot;20148&quot; value=&quot;5&quot;/&gt;&lt;property id=&quot;20300&quot; value=&quot;Slide 22 - &amp;quot;Πρόοδος έργου – υποέργο 1&amp;quot;&quot;/&gt;&lt;property id=&quot;20307&quot; value=&quot;546&quot;/&gt;&lt;/object&gt;&lt;object type=&quot;3&quot; unique_id=&quot;10189&quot;&gt;&lt;property id=&quot;20148&quot; value=&quot;5&quot;/&gt;&lt;property id=&quot;20300&quot; value=&quot;Slide 24 - &amp;quot;Προγραμματισμός δραστηριοτήτων&amp;quot;&quot;/&gt;&lt;property id=&quot;20307&quot; value=&quot;547&quot;/&gt;&lt;/object&gt;&lt;object type=&quot;3&quot; unique_id=&quot;10190&quot;&gt;&lt;property id=&quot;20148&quot; value=&quot;5&quot;/&gt;&lt;property id=&quot;20300&quot; value=&quot;Slide 26 - &amp;quot;Βιβλιογραφία&amp;quot;&quot;/&gt;&lt;property id=&quot;20307&quot; value=&quot;532&quot;/&gt;&lt;/object&gt;&lt;object type=&quot;3&quot; unique_id=&quot;10272&quot;&gt;&lt;property id=&quot;20148&quot; value=&quot;5&quot;/&gt;&lt;property id=&quot;20300&quot; value=&quot;Slide 25 - &amp;quot;Τα επόμενα βήματα (Χειμερινό/Εαρινό 2014-2015)&amp;quot;&quot;/&gt;&lt;property id=&quot;20307&quot; value=&quot;553&quot;/&gt;&lt;/object&gt;&lt;object type=&quot;3&quot; unique_id=&quot;10598&quot;&gt;&lt;property id=&quot;20148&quot; value=&quot;5&quot;/&gt;&lt;property id=&quot;20300&quot; value=&quot;Slide 7 - &amp;quot;Στόχοι του έργου&amp;quot;&quot;/&gt;&lt;property id=&quot;20307&quot; value=&quot;554&quot;/&gt;&lt;/object&gt;&lt;object type=&quot;3&quot; unique_id=&quot;10599&quot;&gt;&lt;property id=&quot;20148&quot; value=&quot;5&quot;/&gt;&lt;property id=&quot;20300&quot; value=&quot;Slide 13 - &amp;quot;Αναμενόμενα Οφέλη&amp;quot;&quot;/&gt;&lt;property id=&quot;20307&quot; value=&quot;556&quot;/&gt;&lt;/object&gt;&lt;object type=&quot;3&quot; unique_id=&quot;10600&quot;&gt;&lt;property id=&quot;20148&quot; value=&quot;5&quot;/&gt;&lt;property id=&quot;20300&quot; value=&quot;Slide 20 - &amp;quot;Πρόοδος του έργου&amp;quot;&quot;/&gt;&lt;property id=&quot;20307&quot; value=&quot;555&quot;/&gt;&lt;/object&gt;&lt;object type=&quot;3&quot; unique_id=&quot;10601&quot;&gt;&lt;property id=&quot;20148&quot; value=&quot;5&quot;/&gt;&lt;property id=&quot;20300&quot; value=&quot;Slide 23 - &amp;quot;Προγραμματισμός Δραστηριοτήτων&amp;#x0D;&amp;#x0A;&amp;quot;&quot;/&gt;&lt;property id=&quot;20307&quot; value=&quot;5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</TotalTime>
  <Words>928</Words>
  <Application>Microsoft Office PowerPoint</Application>
  <PresentationFormat>Προβολή στην οθόνη (4:3)</PresentationFormat>
  <Paragraphs>143</Paragraphs>
  <Slides>27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Παρουσίαση του PowerPoint</vt:lpstr>
      <vt:lpstr>άδεια χρήσης</vt:lpstr>
      <vt:lpstr>χρηματοδότηση</vt:lpstr>
      <vt:lpstr>Περιεχόμενα</vt:lpstr>
      <vt:lpstr>Το έργο</vt:lpstr>
      <vt:lpstr>Τι είναι ανοιχτά  Ακαδημαϊκά μαθήματα</vt:lpstr>
      <vt:lpstr>Στόχοι του έργου</vt:lpstr>
      <vt:lpstr>Στόχοι του έργου</vt:lpstr>
      <vt:lpstr>Τι είναι Ανοιχτά Ψηφιακά Μαθήματα (ΑΨΜ)</vt:lpstr>
      <vt:lpstr>Περιεχόμενο ΑΨΜ</vt:lpstr>
      <vt:lpstr>Τι δεν είναι ΑΑΜ</vt:lpstr>
      <vt:lpstr>Εξαιρετικής σημασίας- επιχειρείται:</vt:lpstr>
      <vt:lpstr>Αναμενόμενα Οφέλη</vt:lpstr>
      <vt:lpstr>Ποιος θα ωφεληθεί;</vt:lpstr>
      <vt:lpstr>Αναμενόμενα Αποτελέσματα – Ποιοί?</vt:lpstr>
      <vt:lpstr>Για τα μέλη ΕΠ:</vt:lpstr>
      <vt:lpstr>Για το ΤΕΙ Ηπείρου</vt:lpstr>
      <vt:lpstr>Το έργο σε Νούμερα - 1/2</vt:lpstr>
      <vt:lpstr>Το έργο σε Νούμερα - 1/2</vt:lpstr>
      <vt:lpstr>Πρόοδος του έργου</vt:lpstr>
      <vt:lpstr>Πρόοδος έργου – υποέργο 2</vt:lpstr>
      <vt:lpstr>Πρόοδος έργου – υποέργο 1</vt:lpstr>
      <vt:lpstr>Προγραμματισμός Δραστηριοτήτων </vt:lpstr>
      <vt:lpstr>Προγραμματισμός δραστηριοτήτων</vt:lpstr>
      <vt:lpstr>Τα επόμενα βήματα (Χειμερινό/Εαρινό 2014-2015)</vt:lpstr>
      <vt:lpstr>Βιβλιογραφία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Eugenia I. Toki</cp:lastModifiedBy>
  <cp:revision>619</cp:revision>
  <dcterms:created xsi:type="dcterms:W3CDTF">2012-09-06T09:03:05Z</dcterms:created>
  <dcterms:modified xsi:type="dcterms:W3CDTF">2014-10-30T16:53:54Z</dcterms:modified>
</cp:coreProperties>
</file>