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409" r:id="rId5"/>
    <p:sldId id="410" r:id="rId6"/>
    <p:sldId id="259" r:id="rId7"/>
    <p:sldId id="292" r:id="rId8"/>
    <p:sldId id="262" r:id="rId9"/>
    <p:sldId id="371" r:id="rId10"/>
    <p:sldId id="402" r:id="rId11"/>
    <p:sldId id="386" r:id="rId12"/>
    <p:sldId id="403" r:id="rId13"/>
    <p:sldId id="404" r:id="rId14"/>
    <p:sldId id="405" r:id="rId15"/>
    <p:sldId id="406" r:id="rId16"/>
    <p:sldId id="407" r:id="rId17"/>
    <p:sldId id="387" r:id="rId18"/>
    <p:sldId id="408" r:id="rId19"/>
    <p:sldId id="411" r:id="rId20"/>
    <p:sldId id="412" r:id="rId21"/>
    <p:sldId id="413" r:id="rId22"/>
    <p:sldId id="414" r:id="rId23"/>
    <p:sldId id="277" r:id="rId24"/>
    <p:sldId id="291" r:id="rId25"/>
    <p:sldId id="27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18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21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l-GR" sz="2800" dirty="0" smtClean="0">
                <a:solidFill>
                  <a:schemeClr val="tx1"/>
                </a:solidFill>
              </a:rPr>
              <a:t>10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Ποσοτική Μεθοδολογία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                                               &amp;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 Ερευνητική Ερώτηση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115967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Είδη ποσοτικών σχεδιασμών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45596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b="1" u="sng" dirty="0" smtClean="0"/>
              <a:t>Περιγραφικές:</a:t>
            </a:r>
            <a:r>
              <a:rPr lang="el-GR" sz="3200" u="sng" dirty="0" smtClean="0"/>
              <a:t> </a:t>
            </a:r>
            <a:endParaRPr lang="en-US" sz="3200" u="sng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800" dirty="0" smtClean="0"/>
              <a:t>ο στόχος είναι η περιγραφή μιας κατάστασης για την οποία ελάχιστα είναι γνωστά</a:t>
            </a:r>
            <a:r>
              <a:rPr lang="en-US" sz="2800" dirty="0" smtClean="0"/>
              <a:t>.</a:t>
            </a:r>
          </a:p>
          <a:p>
            <a:pPr algn="just"/>
            <a:endParaRPr lang="el-GR" sz="32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3200" b="1" u="sng" dirty="0" smtClean="0"/>
              <a:t>Συγκριτικές ή συσχετικές</a:t>
            </a:r>
            <a:r>
              <a:rPr lang="el-GR" sz="3200" u="sng" dirty="0" smtClean="0"/>
              <a:t>:</a:t>
            </a:r>
            <a:endParaRPr lang="en-US" sz="3200" u="sng" dirty="0" smtClean="0"/>
          </a:p>
          <a:p>
            <a:pPr algn="just">
              <a:buFont typeface="Wingdings" pitchFamily="2" charset="2"/>
              <a:buChar char="ü"/>
            </a:pPr>
            <a:r>
              <a:rPr lang="el-GR" sz="2800" dirty="0" smtClean="0"/>
              <a:t>ο στόχος είναι να συγκριθούν δυο (ή περισσότερες) μεταβλητές ή να συσχετιστούν δυο (ή περισσότερες) μεταβλητές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 algn="just"/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Είδη ποσοτικών σχεδιασμών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45596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b="1" u="sng" dirty="0" smtClean="0"/>
              <a:t>Αξιολογικές: </a:t>
            </a:r>
            <a:endParaRPr lang="en-US" sz="3200" b="1" u="sng" dirty="0" smtClean="0"/>
          </a:p>
          <a:p>
            <a:pPr lvl="1" algn="just">
              <a:buFont typeface="Wingdings" pitchFamily="2" charset="2"/>
              <a:buChar char="ü"/>
            </a:pPr>
            <a:r>
              <a:rPr lang="el-GR" sz="2800" dirty="0" smtClean="0"/>
              <a:t>ο στόχος είναι να αξιολογηθεί πόσο μια πράξει επηρεάζει ή λειτουργεί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lvl="1" algn="just"/>
            <a:endParaRPr lang="el-GR" sz="28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3200" b="1" u="sng" dirty="0" smtClean="0"/>
              <a:t>Πειραματικές (αιτιατές</a:t>
            </a:r>
            <a:r>
              <a:rPr lang="el-GR" sz="3200" u="sng" dirty="0" smtClean="0"/>
              <a:t>):</a:t>
            </a:r>
            <a:endParaRPr lang="en-US" sz="3200" u="sng" dirty="0" smtClean="0"/>
          </a:p>
          <a:p>
            <a:pPr lvl="1" algn="just">
              <a:buFont typeface="Wingdings" pitchFamily="2" charset="2"/>
              <a:buChar char="ü"/>
            </a:pPr>
            <a:r>
              <a:rPr lang="el-GR" sz="2800" dirty="0" smtClean="0"/>
              <a:t>ο στόχος είναι να επιβεβαιωθεί ή να απορριφθεί η σχέση μεταξύ δυο ή περισσοτέρων μεταβλητών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</a:p>
          <a:p>
            <a:pPr algn="just"/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τίτλος</a:t>
            </a:r>
            <a:r>
              <a:rPr lang="en-GB" dirty="0" smtClean="0"/>
              <a:t>/</a:t>
            </a:r>
            <a:r>
              <a:rPr lang="el-GR" dirty="0" smtClean="0"/>
              <a:t>ερώτηση</a:t>
            </a:r>
            <a:br>
              <a:rPr lang="el-GR" dirty="0" smtClean="0"/>
            </a:br>
            <a:r>
              <a:rPr lang="el-GR" dirty="0" smtClean="0"/>
              <a:t>ποσοτικής ερευνητικής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45596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l-GR" sz="3200" b="1" dirty="0" smtClean="0"/>
              <a:t>Περιγραφικές ποσοτικές ερωτήσεις 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Ø"/>
              <a:defRPr/>
            </a:pPr>
            <a:r>
              <a:rPr lang="el-GR" sz="3200" dirty="0" smtClean="0">
                <a:solidFill>
                  <a:srgbClr val="0070C0"/>
                </a:solidFill>
              </a:rPr>
              <a:t>	Πόσο συχνά οι πρωτοετής φοιτητές και πρωτοετής φοιτήτριες στην Ελλάδα κάνουν </a:t>
            </a:r>
            <a:r>
              <a:rPr lang="en-GB" sz="3200" dirty="0" smtClean="0">
                <a:solidFill>
                  <a:srgbClr val="0070C0"/>
                </a:solidFill>
              </a:rPr>
              <a:t>upload </a:t>
            </a:r>
            <a:r>
              <a:rPr lang="el-GR" sz="3200" dirty="0" smtClean="0">
                <a:solidFill>
                  <a:srgbClr val="0070C0"/>
                </a:solidFill>
              </a:rPr>
              <a:t>στο </a:t>
            </a:r>
            <a:r>
              <a:rPr lang="en-GB" sz="3200" dirty="0" err="1" smtClean="0">
                <a:solidFill>
                  <a:srgbClr val="0070C0"/>
                </a:solidFill>
              </a:rPr>
              <a:t>facebook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l-GR" sz="3200" dirty="0" smtClean="0">
                <a:solidFill>
                  <a:srgbClr val="0070C0"/>
                </a:solidFill>
              </a:rPr>
              <a:t>φωτογραφίες και σχόλια</a:t>
            </a:r>
            <a:r>
              <a:rPr lang="en-GB" sz="3200" dirty="0" smtClean="0">
                <a:solidFill>
                  <a:srgbClr val="0070C0"/>
                </a:solidFill>
              </a:rPr>
              <a:t>?</a:t>
            </a:r>
            <a:r>
              <a:rPr lang="el-GR" sz="3200" dirty="0" smtClean="0"/>
              <a:t> </a:t>
            </a:r>
          </a:p>
          <a:p>
            <a:pPr marL="274320" indent="-274320">
              <a:spcBef>
                <a:spcPts val="580"/>
              </a:spcBef>
              <a:defRPr/>
            </a:pPr>
            <a:endParaRPr lang="el-GR" sz="3200" dirty="0" smtClean="0">
              <a:solidFill>
                <a:srgbClr val="00B050"/>
              </a:solidFill>
            </a:endParaRP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Απαντά στο πόσο, πόσο συχνά, ποιες οι διαφορές </a:t>
            </a:r>
          </a:p>
          <a:p>
            <a:pPr algn="just"/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τίτλος</a:t>
            </a:r>
            <a:r>
              <a:rPr lang="en-GB" dirty="0" smtClean="0"/>
              <a:t>/</a:t>
            </a:r>
            <a:r>
              <a:rPr lang="el-GR" dirty="0" smtClean="0"/>
              <a:t>ερώτηση</a:t>
            </a:r>
            <a:br>
              <a:rPr lang="el-GR" dirty="0" smtClean="0"/>
            </a:br>
            <a:r>
              <a:rPr lang="el-GR" dirty="0" smtClean="0"/>
              <a:t>ποσοτικής ερευνητικής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45596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l-GR" sz="3200" b="1" dirty="0" smtClean="0"/>
              <a:t>Συγκριτικές ποσοτικές ερωτήσεις 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Ø"/>
              <a:defRPr/>
            </a:pPr>
            <a:r>
              <a:rPr lang="el-GR" sz="3200" dirty="0" smtClean="0">
                <a:solidFill>
                  <a:srgbClr val="0070C0"/>
                </a:solidFill>
              </a:rPr>
              <a:t>	Ποια οι σχέση (ή διαφορά) στη ποσότητα φωτογραφιών και σχολίων  που κάνουν </a:t>
            </a:r>
            <a:r>
              <a:rPr lang="en-GB" sz="3200" dirty="0" smtClean="0">
                <a:solidFill>
                  <a:srgbClr val="0070C0"/>
                </a:solidFill>
              </a:rPr>
              <a:t>upload </a:t>
            </a:r>
            <a:r>
              <a:rPr lang="el-GR" sz="3200" dirty="0" smtClean="0">
                <a:solidFill>
                  <a:srgbClr val="0070C0"/>
                </a:solidFill>
              </a:rPr>
              <a:t>στο </a:t>
            </a:r>
            <a:r>
              <a:rPr lang="en-GB" sz="3200" dirty="0" err="1" smtClean="0">
                <a:solidFill>
                  <a:srgbClr val="0070C0"/>
                </a:solidFill>
              </a:rPr>
              <a:t>facebook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l-GR" sz="3200" dirty="0" smtClean="0">
                <a:solidFill>
                  <a:srgbClr val="0070C0"/>
                </a:solidFill>
              </a:rPr>
              <a:t>μεταξύ πρωτοετών φοιτητών και πρωτοετών φοιτητριών στην Ελλάδα</a:t>
            </a:r>
            <a:r>
              <a:rPr lang="en-GB" sz="3200" dirty="0" smtClean="0">
                <a:solidFill>
                  <a:srgbClr val="0070C0"/>
                </a:solidFill>
              </a:rPr>
              <a:t>?</a:t>
            </a:r>
            <a:r>
              <a:rPr lang="el-GR" sz="3200" dirty="0" smtClean="0"/>
              <a:t>    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  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  Απαντά στο ποια είναι οι διαφορά μεταξύ τουλάχιστον δυο μεταβλητών</a:t>
            </a:r>
          </a:p>
          <a:p>
            <a:pPr marL="274320" indent="-274320">
              <a:spcBef>
                <a:spcPts val="580"/>
              </a:spcBef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τίτλος</a:t>
            </a:r>
            <a:r>
              <a:rPr lang="en-GB" dirty="0" smtClean="0"/>
              <a:t>/</a:t>
            </a:r>
            <a:r>
              <a:rPr lang="el-GR" dirty="0" smtClean="0"/>
              <a:t>ερώτηση</a:t>
            </a:r>
            <a:br>
              <a:rPr lang="el-GR" dirty="0" smtClean="0"/>
            </a:br>
            <a:r>
              <a:rPr lang="el-GR" dirty="0" smtClean="0"/>
              <a:t>ποσοτικής ερευνητικής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45596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l-GR" sz="3200" b="1" dirty="0" smtClean="0"/>
              <a:t>Αξιολογικές ποσοτικές ερωτήσεις (ή ερωτήσεις που διερευνούν μια σχέση)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Ø"/>
              <a:defRPr/>
            </a:pPr>
            <a:r>
              <a:rPr lang="el-GR" sz="3200" dirty="0" smtClean="0">
                <a:solidFill>
                  <a:srgbClr val="0070C0"/>
                </a:solidFill>
              </a:rPr>
              <a:t>	 Πόσο επηρεάζει το </a:t>
            </a:r>
            <a:r>
              <a:rPr lang="en-GB" sz="3200" dirty="0" smtClean="0">
                <a:solidFill>
                  <a:srgbClr val="0070C0"/>
                </a:solidFill>
              </a:rPr>
              <a:t>uploading </a:t>
            </a:r>
            <a:r>
              <a:rPr lang="el-GR" sz="3200" dirty="0" smtClean="0">
                <a:solidFill>
                  <a:srgbClr val="0070C0"/>
                </a:solidFill>
              </a:rPr>
              <a:t>στο </a:t>
            </a:r>
            <a:r>
              <a:rPr lang="en-GB" sz="3200" dirty="0" err="1" smtClean="0">
                <a:solidFill>
                  <a:srgbClr val="0070C0"/>
                </a:solidFill>
              </a:rPr>
              <a:t>facebook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l-GR" sz="3200" dirty="0" smtClean="0">
                <a:solidFill>
                  <a:srgbClr val="0070C0"/>
                </a:solidFill>
              </a:rPr>
              <a:t>φωτογραφιών και σχολίων  τους πρωτοετής φοιτητές και πρωτοετής φοιτήτριες στη επιτυχή φοίτηση στα πανεπιστήμια στην Ελλάδα?</a:t>
            </a:r>
            <a:endParaRPr lang="el-GR" sz="3200" dirty="0" smtClean="0"/>
          </a:p>
          <a:p>
            <a:pPr marL="274320" indent="-274320">
              <a:spcBef>
                <a:spcPts val="580"/>
              </a:spcBef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  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  Απαντά στο πόσο</a:t>
            </a:r>
            <a:r>
              <a:rPr lang="el-GR" sz="3200" dirty="0" smtClean="0">
                <a:solidFill>
                  <a:srgbClr val="0070C0"/>
                </a:solidFill>
              </a:rPr>
              <a:t>  </a:t>
            </a:r>
            <a:endParaRPr lang="el-GR" sz="3200" dirty="0" smtClean="0"/>
          </a:p>
          <a:p>
            <a:pPr marL="731520" lvl="1" indent="-274320">
              <a:spcBef>
                <a:spcPts val="580"/>
              </a:spcBef>
              <a:defRPr/>
            </a:pPr>
            <a:endParaRPr lang="el-GR" sz="3200" dirty="0" smtClean="0">
              <a:solidFill>
                <a:srgbClr val="00B050"/>
              </a:solidFill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τίτλος</a:t>
            </a:r>
            <a:r>
              <a:rPr lang="en-GB" dirty="0" smtClean="0"/>
              <a:t>/</a:t>
            </a:r>
            <a:r>
              <a:rPr lang="el-GR" dirty="0" smtClean="0"/>
              <a:t>ερώτηση</a:t>
            </a:r>
            <a:br>
              <a:rPr lang="el-GR" dirty="0" smtClean="0"/>
            </a:br>
            <a:r>
              <a:rPr lang="el-GR" dirty="0" smtClean="0"/>
              <a:t>ποσοτικής ερευνητικής ερώτησης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45596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l-GR" sz="3200" b="1" dirty="0" smtClean="0"/>
              <a:t>Πειραματικές ποσοτικές ερωτήσεις (ερωτήσεις που διερευνούν </a:t>
            </a:r>
            <a:r>
              <a:rPr lang="el-GR" sz="3200" b="1" dirty="0" err="1" smtClean="0"/>
              <a:t>αιτιακές</a:t>
            </a:r>
            <a:r>
              <a:rPr lang="el-GR" sz="3200" b="1" dirty="0" smtClean="0"/>
              <a:t> σχέσεις)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Ø"/>
              <a:defRPr/>
            </a:pPr>
            <a:r>
              <a:rPr lang="el-GR" sz="3200" dirty="0" smtClean="0">
                <a:solidFill>
                  <a:srgbClr val="0070C0"/>
                </a:solidFill>
              </a:rPr>
              <a:t>	 Φοιτητές και φοιτήτριες στην Ελλάδα που ξοδεύουν περισσότερες από 5 ώρες ημερησίως να κάνουν </a:t>
            </a:r>
            <a:r>
              <a:rPr lang="en-GB" sz="3200" dirty="0" smtClean="0">
                <a:solidFill>
                  <a:srgbClr val="0070C0"/>
                </a:solidFill>
              </a:rPr>
              <a:t>upload </a:t>
            </a:r>
            <a:r>
              <a:rPr lang="el-GR" sz="3200" dirty="0" smtClean="0">
                <a:solidFill>
                  <a:srgbClr val="0070C0"/>
                </a:solidFill>
              </a:rPr>
              <a:t>φωτογραφίες και σχόλια στο </a:t>
            </a:r>
            <a:r>
              <a:rPr lang="en-GB" sz="3200" dirty="0" err="1" smtClean="0">
                <a:solidFill>
                  <a:srgbClr val="0070C0"/>
                </a:solidFill>
              </a:rPr>
              <a:t>facebook</a:t>
            </a:r>
            <a:r>
              <a:rPr lang="el-GR" sz="3200" dirty="0" smtClean="0">
                <a:solidFill>
                  <a:srgbClr val="0070C0"/>
                </a:solidFill>
              </a:rPr>
              <a:t> επιτυγχάνουν σε λιγότερο από το 50% των μαθημάτων τους.</a:t>
            </a:r>
            <a:endParaRPr lang="el-GR" sz="3200" dirty="0" smtClean="0"/>
          </a:p>
          <a:p>
            <a:pPr marL="274320" indent="-274320">
              <a:spcBef>
                <a:spcPts val="580"/>
              </a:spcBef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  </a:t>
            </a:r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ü"/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 Απαντά στην επαλήθευση ή διάψευση μιας ερευνητικής υπόθεσης </a:t>
            </a:r>
            <a:r>
              <a:rPr lang="el-GR" sz="3200" dirty="0" smtClean="0">
                <a:solidFill>
                  <a:srgbClr val="0070C0"/>
                </a:solidFill>
              </a:rPr>
              <a:t>  </a:t>
            </a:r>
            <a:endParaRPr lang="el-GR" sz="3200" dirty="0" smtClean="0"/>
          </a:p>
          <a:p>
            <a:pPr marL="731520" lvl="1" indent="-274320">
              <a:spcBef>
                <a:spcPts val="580"/>
              </a:spcBef>
              <a:buFont typeface="Wingdings" pitchFamily="2" charset="2"/>
              <a:buChar char="ü"/>
              <a:defRPr/>
            </a:pPr>
            <a:endParaRPr lang="el-GR" sz="3200" dirty="0" smtClean="0"/>
          </a:p>
          <a:p>
            <a:pPr marL="731520" lvl="1" indent="-274320">
              <a:spcBef>
                <a:spcPts val="580"/>
              </a:spcBef>
              <a:defRPr/>
            </a:pPr>
            <a:endParaRPr lang="el-GR" sz="3200" dirty="0" smtClean="0">
              <a:solidFill>
                <a:srgbClr val="00B050"/>
              </a:solidFill>
            </a:endParaRPr>
          </a:p>
          <a:p>
            <a:pPr marL="274320" indent="-274320">
              <a:spcBef>
                <a:spcPts val="580"/>
              </a:spcBef>
              <a:defRPr/>
            </a:pPr>
            <a:r>
              <a:rPr lang="el-GR" sz="32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έννοια των μεταβλητών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268760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b="1" dirty="0" smtClean="0"/>
              <a:t>Μεταβλητή </a:t>
            </a:r>
            <a:r>
              <a:rPr lang="el-GR" sz="3200" dirty="0" smtClean="0"/>
              <a:t>είναι κάθε τι που μεταβάλλεται. Δηλαδή δεν παραμένει σε σταθερή κατάσταση (τιμή) και το οποίο μπορεί να μετρηθεί π.χ. κάποια ιδιότητα ή χαρακτηριστικό, όπως Α.Π., ηλικία κλπ.</a:t>
            </a:r>
          </a:p>
          <a:p>
            <a:pPr algn="just">
              <a:buFont typeface="Arial" pitchFamily="34" charset="0"/>
              <a:buChar char="•"/>
            </a:pPr>
            <a:endParaRPr lang="el-GR" sz="32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3200" dirty="0" smtClean="0"/>
              <a:t>Η μεταβλητές διακρίνονται σε </a:t>
            </a:r>
            <a:r>
              <a:rPr lang="el-GR" sz="3200" b="1" dirty="0" smtClean="0"/>
              <a:t>Ανεξάρτητες</a:t>
            </a:r>
            <a:r>
              <a:rPr lang="el-GR" sz="3200" dirty="0" smtClean="0"/>
              <a:t> </a:t>
            </a:r>
            <a:r>
              <a:rPr lang="el-GR" sz="3200" b="1" dirty="0" smtClean="0"/>
              <a:t>Μεταβλητές</a:t>
            </a:r>
            <a:r>
              <a:rPr lang="el-GR" sz="3200" dirty="0" smtClean="0"/>
              <a:t> και </a:t>
            </a:r>
            <a:r>
              <a:rPr lang="el-GR" sz="3200" b="1" dirty="0" smtClean="0"/>
              <a:t>Εξαρτημένες Μεταβλητές  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800" b="1" dirty="0" smtClean="0"/>
              <a:t>Ανεξάρτητη Μεταβλητή </a:t>
            </a:r>
            <a:r>
              <a:rPr lang="el-GR" sz="2800" dirty="0" smtClean="0"/>
              <a:t>είναι εκείνη που ενεργεί ως αίτιο και επηρεάζει κάποια άλλη μεταβλητή 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800" b="1" dirty="0" smtClean="0"/>
              <a:t>Εξαρτημένη Μεταβλητή </a:t>
            </a:r>
            <a:r>
              <a:rPr lang="el-GR" sz="2800" dirty="0" smtClean="0"/>
              <a:t>είναι εκείνη η οποία επηρεάζεται από κάποια άλλη μεταβλητή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έννοια των μεταβλητών 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529572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dirty="0" smtClean="0"/>
              <a:t>Φοιτητές και φοιτήτριες στην Ελλάδα που ξοδεύουν περισσότερες από 5 ώρες ημερησίως να κάνουν </a:t>
            </a:r>
            <a:r>
              <a:rPr lang="el-GR" sz="3200" dirty="0" err="1" smtClean="0"/>
              <a:t>upload</a:t>
            </a:r>
            <a:r>
              <a:rPr lang="el-GR" sz="3200" dirty="0" smtClean="0"/>
              <a:t> φωτογραφίες και σχόλια στο </a:t>
            </a:r>
            <a:r>
              <a:rPr lang="el-GR" sz="3200" dirty="0" err="1" smtClean="0"/>
              <a:t>facebook</a:t>
            </a:r>
            <a:r>
              <a:rPr lang="el-GR" sz="3200" dirty="0" smtClean="0"/>
              <a:t> επιτυγχάνουν σε λιγότερο από το 50% των μαθημάτων τους.</a:t>
            </a:r>
          </a:p>
          <a:p>
            <a:pPr algn="just"/>
            <a:endParaRPr lang="el-GR" sz="32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3200" dirty="0" smtClean="0"/>
              <a:t>Ανεξάρτητη μεταβλητή (ενεργεί ως αίτιο).</a:t>
            </a:r>
          </a:p>
          <a:p>
            <a:pPr algn="just"/>
            <a:r>
              <a:rPr lang="el-GR" sz="3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l-GR" sz="3200" dirty="0" smtClean="0"/>
              <a:t>Εξαρτημένη μεταβλητή (είναι το αποτέλεσμα).</a:t>
            </a: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18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10,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10,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</a:rPr>
              <a:t>10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Ποσοτική Μεθοδολογία 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&amp;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		Ερευνητική </a:t>
            </a:r>
            <a:r>
              <a:rPr lang="el-GR" sz="2800" b="1" dirty="0" smtClean="0">
                <a:solidFill>
                  <a:schemeClr val="tx1"/>
                </a:solidFill>
              </a:rPr>
              <a:t>Ερώτηση</a:t>
            </a:r>
          </a:p>
          <a:p>
            <a:pPr algn="l"/>
            <a:endParaRPr lang="el-GR" sz="2800" b="1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6043959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10,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Παρουσίαση των  στόχων και των σκοπών της ποιοτικής ανάλυσης. Επεξήγηση των σταδίων δημιουργίας ποιοτικής ανάλυσης, καθώς και </a:t>
            </a:r>
            <a:r>
              <a:rPr lang="el-GR" sz="3200" smtClean="0"/>
              <a:t>του τρόπου παρουσίασης των ποιοτικών αποτελεσμάτων.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5756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Είδη ποσοτικών ερευνών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Περιγραφικές ποσοτικές ερωτήσεις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Συγκριτικές ποσοτικές ερωτήσεις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Αξιολογικές ποσοτικές ερωτήσεις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Πειραματικές ποσοτικές ερωτήσεις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Η έννοια των μεταβλητών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Ποσοτική Μεθοδολογία </a:t>
            </a:r>
          </a:p>
          <a:p>
            <a:r>
              <a:rPr lang="el-GR" b="1" dirty="0" smtClean="0"/>
              <a:t>&amp; </a:t>
            </a:r>
          </a:p>
          <a:p>
            <a:r>
              <a:rPr lang="el-GR" b="1" dirty="0" smtClean="0"/>
              <a:t>Ερευνητική Ερώτηση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Είδη ποσοτικών ερευνών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961620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b="1" u="sng" dirty="0" smtClean="0"/>
              <a:t>Πειραματικές</a:t>
            </a:r>
            <a:r>
              <a:rPr lang="el-GR" sz="3200" dirty="0" smtClean="0"/>
              <a:t>:</a:t>
            </a:r>
            <a:r>
              <a:rPr lang="en-US" sz="3200" dirty="0" smtClean="0"/>
              <a:t> </a:t>
            </a:r>
            <a:r>
              <a:rPr lang="el-GR" sz="3200" dirty="0" smtClean="0"/>
              <a:t>περιλαμβάνουν την διεξαγωγή πειράματος το οποίο περιλαμβάνει τρία στοιχεία: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l-GR" sz="2800" b="1" dirty="0" err="1" smtClean="0"/>
              <a:t>τυχαιοποίηση</a:t>
            </a:r>
            <a:r>
              <a:rPr lang="el-GR" sz="2800" dirty="0" smtClean="0"/>
              <a:t> (ο ερευνητής δημιουργεί τουλάχιστον 2 ομάδων και την τυχαία τοποθέτηση των ατόμων σε κάθε ομάδα)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l-GR" sz="2800" b="1" dirty="0" smtClean="0"/>
              <a:t>έλεγχο</a:t>
            </a:r>
            <a:r>
              <a:rPr lang="el-GR" sz="2800" dirty="0" smtClean="0"/>
              <a:t> (ο ερευνητής ελέγχει ποια από τις δυο ομάδες θα δοθεί η πειραματική δράση) και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l-GR" sz="2800" b="1" dirty="0" smtClean="0"/>
              <a:t>χειρισμό</a:t>
            </a:r>
            <a:r>
              <a:rPr lang="el-GR" sz="2800" dirty="0" smtClean="0"/>
              <a:t> (ο ερευνητής αποφασίζει ποιοι πληρούν τα κριτήρια να συμμετέχουν στην έρευνα και ποιοι όχι)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Είδη ποσοτικών ερευνών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10,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961620"/>
            <a:ext cx="8892480" cy="2979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3200" b="1" u="sng" dirty="0" err="1" smtClean="0"/>
              <a:t>Ψευδο</a:t>
            </a:r>
            <a:r>
              <a:rPr lang="el-GR" sz="3200" b="1" u="sng" dirty="0" smtClean="0"/>
              <a:t>-πειραματικές</a:t>
            </a:r>
            <a:r>
              <a:rPr lang="el-GR" sz="3200" u="sng" dirty="0" smtClean="0"/>
              <a:t>: </a:t>
            </a:r>
            <a:r>
              <a:rPr lang="el-GR" sz="3200" dirty="0" smtClean="0"/>
              <a:t>περιλαμβάνουν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lvl="1" algn="just">
              <a:buFont typeface="Wingdings" pitchFamily="2" charset="2"/>
              <a:buChar char="ü"/>
            </a:pPr>
            <a:r>
              <a:rPr lang="el-GR" sz="2800" dirty="0" smtClean="0"/>
              <a:t>την διεξαγωγή πειράματος το οποίο όμως στερείται τουλάχιστον ένα από τα παραπάνω στοιχεία.</a:t>
            </a:r>
          </a:p>
          <a:p>
            <a:pPr algn="just"/>
            <a:endParaRPr lang="el-GR" sz="32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3200" b="1" u="sng" dirty="0" smtClean="0"/>
              <a:t>Μη-πειραματικές</a:t>
            </a:r>
            <a:r>
              <a:rPr lang="el-GR" sz="3200" b="1" dirty="0" smtClean="0"/>
              <a:t>:</a:t>
            </a:r>
            <a:r>
              <a:rPr lang="en-US" sz="3200" b="1" dirty="0" smtClean="0"/>
              <a:t> </a:t>
            </a:r>
            <a:r>
              <a:rPr lang="el-GR" sz="3200" dirty="0" smtClean="0"/>
              <a:t>περιλαμβάνουν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lvl="1" algn="just">
              <a:buFont typeface="Wingdings" pitchFamily="2" charset="2"/>
              <a:buChar char="ü"/>
            </a:pPr>
            <a:r>
              <a:rPr lang="el-GR" sz="2800" dirty="0" smtClean="0"/>
              <a:t>την διεξαγωγή έρευνας δίχως τη διεξαγωγή πειράματος </a:t>
            </a:r>
          </a:p>
          <a:p>
            <a:pPr algn="just">
              <a:buFont typeface="Arial" pitchFamily="34" charset="0"/>
              <a:buChar char="•"/>
            </a:pPr>
            <a:endParaRPr lang="el-GR" sz="3200" dirty="0" smtClean="0"/>
          </a:p>
          <a:p>
            <a:pPr algn="just">
              <a:buFont typeface="Arial" pitchFamily="34" charset="0"/>
              <a:buChar char="•"/>
            </a:pPr>
            <a:endParaRPr lang="el-GR" sz="3200" dirty="0" smtClean="0"/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1059</Words>
  <Application>Microsoft Office PowerPoint</Application>
  <PresentationFormat>Προβολή στην οθόνη (4:3)</PresentationFormat>
  <Paragraphs>211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Θέμα του Office</vt:lpstr>
      <vt:lpstr>2_Θέμα του Office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Είδη ποσοτικών ερευνών</vt:lpstr>
      <vt:lpstr>Είδη ποσοτικών ερευνών</vt:lpstr>
      <vt:lpstr>Είδη ποσοτικών σχεδιασμών </vt:lpstr>
      <vt:lpstr>Είδη ποσοτικών σχεδιασμών </vt:lpstr>
      <vt:lpstr>τίτλος/ερώτηση ποσοτικής ερευνητικής ερώτησης</vt:lpstr>
      <vt:lpstr>τίτλος/ερώτηση ποσοτικής ερευνητικής ερώτησης</vt:lpstr>
      <vt:lpstr>τίτλος/ερώτηση ποσοτικής ερευνητικής ερώτησης</vt:lpstr>
      <vt:lpstr>τίτλος/ερώτηση ποσοτικής ερευνητικής ερώτησης</vt:lpstr>
      <vt:lpstr>Η έννοια των μεταβλητών </vt:lpstr>
      <vt:lpstr>Η έννοια των μεταβλητών </vt:lpstr>
      <vt:lpstr>Διαφάνεια 18</vt:lpstr>
      <vt:lpstr>Σημείωμα Αδειοδότησης</vt:lpstr>
      <vt:lpstr>Σημείωμα Αναφοράς</vt:lpstr>
      <vt:lpstr>Διατήρηση Σημειωμάτων</vt:lpstr>
      <vt:lpstr>Διαφάνεια 22</vt:lpstr>
      <vt:lpstr>Διαφάνεια 23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174</cp:revision>
  <dcterms:created xsi:type="dcterms:W3CDTF">2015-04-14T16:45:01Z</dcterms:created>
  <dcterms:modified xsi:type="dcterms:W3CDTF">2015-07-19T19:11:11Z</dcterms:modified>
</cp:coreProperties>
</file>