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9" r:id="rId3"/>
    <p:sldId id="257" r:id="rId4"/>
    <p:sldId id="259" r:id="rId5"/>
    <p:sldId id="306" r:id="rId6"/>
    <p:sldId id="307" r:id="rId7"/>
    <p:sldId id="308" r:id="rId8"/>
    <p:sldId id="309" r:id="rId9"/>
    <p:sldId id="310" r:id="rId10"/>
    <p:sldId id="290" r:id="rId11"/>
    <p:sldId id="295" r:id="rId12"/>
    <p:sldId id="305" r:id="rId13"/>
    <p:sldId id="292" r:id="rId14"/>
    <p:sldId id="293" r:id="rId15"/>
    <p:sldId id="280" r:id="rId16"/>
  </p:sldIdLst>
  <p:sldSz cx="9144000" cy="5715000" type="screen16x10"/>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76" y="-58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
        <p:nvSpPr>
          <p:cNvPr id="7" name="Ορθογώνιο 6"/>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7"/>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Γεωργική Χημεία, </a:t>
            </a:r>
            <a:r>
              <a:rPr lang="el-GR" sz="1000" b="1" dirty="0" err="1" smtClean="0">
                <a:solidFill>
                  <a:schemeClr val="bg1"/>
                </a:solidFill>
              </a:rPr>
              <a:t>φασματοφωτομετρία</a:t>
            </a:r>
            <a:r>
              <a:rPr lang="el-GR" sz="1000" dirty="0" smtClean="0">
                <a:solidFill>
                  <a:schemeClr val="bg1"/>
                </a:solidFill>
              </a:rPr>
              <a:t>, Τμήμα</a:t>
            </a:r>
            <a:r>
              <a:rPr lang="el-GR" sz="1000" baseline="0" dirty="0" smtClean="0">
                <a:solidFill>
                  <a:schemeClr val="bg1"/>
                </a:solidFill>
              </a:rPr>
              <a:t> Τεχνολόγων γεωπόνων</a:t>
            </a:r>
            <a:r>
              <a:rPr lang="el-GR" sz="1000" dirty="0" smtClean="0">
                <a:solidFill>
                  <a:schemeClr val="bg1"/>
                </a:solidFill>
              </a:rPr>
              <a:t>,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10" name="Εικόνα 9"/>
          <p:cNvPicPr>
            <a:picLocks noChangeAspect="1"/>
          </p:cNvPicPr>
          <p:nvPr userDrawn="1"/>
        </p:nvPicPr>
        <p:blipFill>
          <a:blip r:embed="rId13"/>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Γεωργική Χημεία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l-GR" sz="2800" dirty="0" smtClean="0"/>
              <a:t>1</a:t>
            </a:r>
            <a:r>
              <a:rPr lang="en-US" sz="2800" dirty="0" smtClean="0"/>
              <a:t>1</a:t>
            </a:r>
            <a:r>
              <a:rPr lang="el-GR" sz="2800" dirty="0" smtClean="0"/>
              <a:t>:</a:t>
            </a:r>
            <a:r>
              <a:rPr lang="en-US" sz="2800" dirty="0" smtClean="0"/>
              <a:t> </a:t>
            </a:r>
            <a:r>
              <a:rPr lang="el-GR" sz="2800" b="1" dirty="0" err="1"/>
              <a:t>φασματοφωτομετρία</a:t>
            </a:r>
            <a:endParaRPr lang="el-GR" sz="2800" b="1" dirty="0" smtClean="0"/>
          </a:p>
          <a:p>
            <a:r>
              <a:rPr lang="el-GR" sz="2800" dirty="0" smtClean="0"/>
              <a:t>Γεώργιος Παπαδόπουλος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8952"/>
            <a:ext cx="8240150" cy="3852804"/>
          </a:xfrm>
        </p:spPr>
        <p:txBody>
          <a:bodyPr>
            <a:noAutofit/>
          </a:bodyPr>
          <a:lstStyle/>
          <a:p>
            <a:pPr lvl="0">
              <a:buFont typeface="+mj-lt"/>
              <a:buAutoNum type="arabicPeriod"/>
            </a:pPr>
            <a:r>
              <a:rPr lang="el-GR" sz="1400" dirty="0" err="1"/>
              <a:t>Λάλια</a:t>
            </a:r>
            <a:r>
              <a:rPr lang="el-GR" sz="1400" dirty="0"/>
              <a:t>-</a:t>
            </a:r>
            <a:r>
              <a:rPr lang="el-GR" sz="1400" dirty="0" err="1"/>
              <a:t>Καντούρη</a:t>
            </a:r>
            <a:r>
              <a:rPr lang="el-GR" sz="1400" dirty="0"/>
              <a:t> Μ., Παπαστεφάνου Σ. </a:t>
            </a:r>
            <a:r>
              <a:rPr lang="el-GR" sz="1400" i="1" dirty="0"/>
              <a:t>Γενική και Ανόργανη Χημεία</a:t>
            </a:r>
            <a:r>
              <a:rPr lang="el-GR" sz="1400" dirty="0"/>
              <a:t>: </a:t>
            </a:r>
            <a:r>
              <a:rPr lang="el-GR" sz="1400" i="1" dirty="0"/>
              <a:t>Αρχές και Εργαστηριακές Ασκήσεις, </a:t>
            </a:r>
            <a:r>
              <a:rPr lang="el-GR" sz="1400" dirty="0"/>
              <a:t>2</a:t>
            </a:r>
            <a:r>
              <a:rPr lang="el-GR" sz="1400" baseline="30000" dirty="0"/>
              <a:t>η</a:t>
            </a:r>
            <a:r>
              <a:rPr lang="el-GR" sz="1400" dirty="0"/>
              <a:t> έκδοση,  Εκδόσεις Ζήτη, </a:t>
            </a:r>
            <a:r>
              <a:rPr lang="el-GR" sz="1400" dirty="0" err="1"/>
              <a:t>Θεσασαλονίκη</a:t>
            </a:r>
            <a:r>
              <a:rPr lang="el-GR" sz="1400" dirty="0"/>
              <a:t>, 2012.</a:t>
            </a:r>
          </a:p>
          <a:p>
            <a:pPr lvl="0">
              <a:buFont typeface="+mj-lt"/>
              <a:buAutoNum type="arabicPeriod"/>
            </a:pPr>
            <a:r>
              <a:rPr lang="el-GR" sz="1400" dirty="0"/>
              <a:t>Ξένου ΚΔ, Ξένου Ε. </a:t>
            </a:r>
            <a:r>
              <a:rPr lang="el-GR" sz="1400" i="1" dirty="0"/>
              <a:t>Γενική και Ανόργανη Χημεία</a:t>
            </a:r>
            <a:r>
              <a:rPr lang="el-GR" sz="1400" dirty="0"/>
              <a:t>, Μακεδονικές Εκδόσεις, </a:t>
            </a:r>
            <a:r>
              <a:rPr lang="el-GR" sz="1400" dirty="0" err="1"/>
              <a:t>Θεσασαλονίκη</a:t>
            </a:r>
            <a:r>
              <a:rPr lang="el-GR" sz="1400" dirty="0"/>
              <a:t>, 2009.</a:t>
            </a:r>
          </a:p>
          <a:p>
            <a:pPr lvl="0">
              <a:buFont typeface="+mj-lt"/>
              <a:buAutoNum type="arabicPeriod"/>
            </a:pPr>
            <a:r>
              <a:rPr lang="el-GR" sz="1400" dirty="0"/>
              <a:t>Ν. </a:t>
            </a:r>
            <a:r>
              <a:rPr lang="el-GR" sz="1400" dirty="0" err="1"/>
              <a:t>Λυδάκης</a:t>
            </a:r>
            <a:r>
              <a:rPr lang="el-GR" sz="1400" dirty="0"/>
              <a:t> – </a:t>
            </a:r>
            <a:r>
              <a:rPr lang="el-GR" sz="1400" dirty="0" err="1"/>
              <a:t>Σημαντήρης</a:t>
            </a:r>
            <a:r>
              <a:rPr lang="el-GR" sz="1400" dirty="0"/>
              <a:t>, </a:t>
            </a:r>
            <a:r>
              <a:rPr lang="el-GR" sz="1400" i="1" dirty="0"/>
              <a:t>ΓΕΝΙΚΗ ΧΗΜΕΙΑ &amp; ΕΝΟΡΓΑΝΗ ΑΝΑΛΥΣΗ:  Θέματα &amp;  Εργαστηριακές Ασκήσεις</a:t>
            </a:r>
            <a:r>
              <a:rPr lang="el-GR" sz="1400" dirty="0"/>
              <a:t>, Δεύτερη έκδοση, Εκδόσεις ΤΖΙΟΛΑ, Θεσσαλονίκη, 2009. </a:t>
            </a:r>
          </a:p>
          <a:p>
            <a:pPr lvl="0">
              <a:buFont typeface="+mj-lt"/>
              <a:buAutoNum type="arabicPeriod"/>
            </a:pPr>
            <a:r>
              <a:rPr lang="en-US" sz="1400" dirty="0"/>
              <a:t>Clark JM, Jr., Switzer, RL. </a:t>
            </a:r>
            <a:r>
              <a:rPr lang="el-GR" sz="1400" dirty="0"/>
              <a:t>Πειραματική Βιοχημεία, 2</a:t>
            </a:r>
            <a:r>
              <a:rPr lang="el-GR" sz="1400" baseline="30000" dirty="0"/>
              <a:t>η</a:t>
            </a:r>
            <a:r>
              <a:rPr lang="el-GR" sz="1400" dirty="0"/>
              <a:t> έκδοση. 2</a:t>
            </a:r>
            <a:r>
              <a:rPr lang="el-GR" sz="1400" baseline="30000" dirty="0"/>
              <a:t>η</a:t>
            </a:r>
            <a:r>
              <a:rPr lang="el-GR" sz="1400" dirty="0"/>
              <a:t> ανατύπωση. Πανεπιστημιακές Εκδόσεις Κρήτης, Ηράκλειο, 2000. </a:t>
            </a:r>
          </a:p>
          <a:p>
            <a:pPr lvl="0">
              <a:buFont typeface="+mj-lt"/>
              <a:buAutoNum type="arabicPeriod"/>
            </a:pPr>
            <a:r>
              <a:rPr lang="en-US" sz="1400" dirty="0" err="1"/>
              <a:t>McMurry</a:t>
            </a:r>
            <a:r>
              <a:rPr lang="en-US" sz="1400" dirty="0"/>
              <a:t> G</a:t>
            </a:r>
            <a:r>
              <a:rPr lang="el-GR" sz="1400" dirty="0"/>
              <a:t>. </a:t>
            </a:r>
            <a:r>
              <a:rPr lang="el-GR" sz="1400" i="1" dirty="0"/>
              <a:t>Οργανική Χημεία, </a:t>
            </a:r>
            <a:r>
              <a:rPr lang="el-GR" sz="1400" dirty="0"/>
              <a:t>Πανεπιστημιακές Εκδόσεις Κρήτης, Ηράκλειο, 2012 (ανατύπωση σε ενιαίο τόμο). </a:t>
            </a:r>
          </a:p>
          <a:p>
            <a:pPr lvl="0">
              <a:buFont typeface="+mj-lt"/>
              <a:buAutoNum type="arabicPeriod"/>
            </a:pPr>
            <a:r>
              <a:rPr lang="en-US" sz="1400" dirty="0"/>
              <a:t>Berg J, </a:t>
            </a:r>
            <a:r>
              <a:rPr lang="en-US" sz="1400" dirty="0" err="1"/>
              <a:t>Tymoczko</a:t>
            </a:r>
            <a:r>
              <a:rPr lang="en-US" sz="1400" dirty="0"/>
              <a:t> J, </a:t>
            </a:r>
            <a:r>
              <a:rPr lang="en-US" sz="1400" dirty="0" err="1"/>
              <a:t>Stryer</a:t>
            </a:r>
            <a:r>
              <a:rPr lang="en-US" sz="1400" dirty="0"/>
              <a:t> L. </a:t>
            </a:r>
            <a:r>
              <a:rPr lang="el-GR" sz="1400" i="1" dirty="0"/>
              <a:t>Βιοχημεία</a:t>
            </a:r>
            <a:r>
              <a:rPr lang="en-US" sz="1400" dirty="0"/>
              <a:t>, 7</a:t>
            </a:r>
            <a:r>
              <a:rPr lang="el-GR" sz="1400" baseline="30000" dirty="0"/>
              <a:t>η</a:t>
            </a:r>
            <a:r>
              <a:rPr lang="el-GR" sz="1400" dirty="0"/>
              <a:t> έκδοση</a:t>
            </a:r>
            <a:r>
              <a:rPr lang="en-US" sz="1400" dirty="0"/>
              <a:t>, </a:t>
            </a:r>
            <a:r>
              <a:rPr lang="el-GR" sz="1400" dirty="0"/>
              <a:t>Πανεπιστημιακές Εκδόσεις Κρήτης</a:t>
            </a:r>
            <a:r>
              <a:rPr lang="en-US" sz="1400" dirty="0"/>
              <a:t>, </a:t>
            </a:r>
            <a:r>
              <a:rPr lang="el-GR" sz="1400" dirty="0"/>
              <a:t>Ηράκλειο</a:t>
            </a:r>
            <a:r>
              <a:rPr lang="en-US" sz="1400" dirty="0"/>
              <a:t>, 2014. </a:t>
            </a:r>
            <a:endParaRPr lang="el-GR" sz="1400" dirty="0"/>
          </a:p>
          <a:p>
            <a:pPr lvl="0">
              <a:buFont typeface="+mj-lt"/>
              <a:buAutoNum type="arabicPeriod"/>
            </a:pPr>
            <a:r>
              <a:rPr lang="en-US" sz="1400" dirty="0"/>
              <a:t>Pauling, L. </a:t>
            </a:r>
            <a:r>
              <a:rPr lang="en-US" sz="1400" i="1" dirty="0"/>
              <a:t>General Chemistry</a:t>
            </a:r>
            <a:r>
              <a:rPr lang="en-US" sz="1400" dirty="0"/>
              <a:t>, Dover Publications, New York, 1970</a:t>
            </a:r>
            <a:r>
              <a:rPr lang="en-GB" sz="1400" dirty="0"/>
              <a:t>. </a:t>
            </a:r>
            <a:endParaRPr lang="el-GR" sz="1400" dirty="0"/>
          </a:p>
          <a:p>
            <a:pPr lvl="0">
              <a:buFont typeface="+mj-lt"/>
              <a:buAutoNum type="arabicPeriod"/>
            </a:pPr>
            <a:r>
              <a:rPr lang="en-GB" sz="1400" dirty="0"/>
              <a:t>Jones L. and Atkins P. </a:t>
            </a:r>
            <a:r>
              <a:rPr lang="en-GB" sz="1400" i="1" dirty="0"/>
              <a:t>Chemistry: Molecules, Matter, and Change</a:t>
            </a:r>
            <a:r>
              <a:rPr lang="en-GB" sz="1400" dirty="0"/>
              <a:t>, 4</a:t>
            </a:r>
            <a:r>
              <a:rPr lang="en-GB" sz="1400" baseline="30000" dirty="0"/>
              <a:t>th</a:t>
            </a:r>
            <a:r>
              <a:rPr lang="en-GB" sz="1400" dirty="0"/>
              <a:t> edition, WH Freeman, New York, 2000. </a:t>
            </a:r>
            <a:endParaRPr lang="el-GR" sz="1400" dirty="0"/>
          </a:p>
          <a:p>
            <a:pPr lvl="0">
              <a:buFont typeface="+mj-lt"/>
              <a:buAutoNum type="arabicPeriod"/>
            </a:pPr>
            <a:r>
              <a:rPr lang="en-US" sz="1400" dirty="0"/>
              <a:t>Young</a:t>
            </a:r>
            <a:r>
              <a:rPr lang="el-GR" sz="1400" dirty="0"/>
              <a:t>, </a:t>
            </a:r>
            <a:r>
              <a:rPr lang="en-US" sz="1400" dirty="0"/>
              <a:t>H</a:t>
            </a:r>
            <a:r>
              <a:rPr lang="el-GR" sz="1400" dirty="0"/>
              <a:t>, </a:t>
            </a:r>
            <a:r>
              <a:rPr lang="en-US" sz="1400" dirty="0"/>
              <a:t>Freedman R</a:t>
            </a:r>
            <a:r>
              <a:rPr lang="el-GR" sz="1400" dirty="0"/>
              <a:t>. </a:t>
            </a:r>
            <a:r>
              <a:rPr lang="el-GR" sz="1400" i="1" dirty="0"/>
              <a:t>Πανεπιστημιακή Φυσική, με σύγχρονη φυσική</a:t>
            </a:r>
            <a:r>
              <a:rPr lang="el-GR" sz="1400" dirty="0"/>
              <a:t>. Εκδόσεις </a:t>
            </a:r>
            <a:r>
              <a:rPr lang="el-GR" sz="1400" dirty="0" err="1"/>
              <a:t>Παπαζήση</a:t>
            </a:r>
            <a:r>
              <a:rPr lang="el-GR" sz="1400" dirty="0"/>
              <a:t>. Αθήνα, 2012.</a:t>
            </a: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Παπαδόπουλος,</a:t>
            </a:r>
            <a:r>
              <a:rPr lang="en-US" sz="2400" dirty="0" smtClean="0">
                <a:solidFill>
                  <a:schemeClr val="bg1">
                    <a:lumMod val="50000"/>
                  </a:schemeClr>
                </a:solidFill>
              </a:rPr>
              <a:t> </a:t>
            </a:r>
            <a:r>
              <a:rPr lang="el-GR" sz="2400" dirty="0" smtClean="0">
                <a:solidFill>
                  <a:schemeClr val="bg1">
                    <a:lumMod val="50000"/>
                  </a:schemeClr>
                </a:solidFill>
              </a:rPr>
              <a:t>Γ. Γεωργική Χημεία. </a:t>
            </a:r>
            <a:r>
              <a:rPr lang="el-GR" sz="2400" dirty="0">
                <a:solidFill>
                  <a:schemeClr val="bg1">
                    <a:lumMod val="50000"/>
                  </a:schemeClr>
                </a:solidFill>
              </a:rPr>
              <a:t>Τεχνολογικό Ίδρυμα </a:t>
            </a:r>
            <a:r>
              <a:rPr lang="el-GR" sz="2400" dirty="0" smtClean="0">
                <a:solidFill>
                  <a:schemeClr val="bg1">
                    <a:lumMod val="50000"/>
                  </a:schemeClr>
                </a:solidFill>
              </a:rPr>
              <a:t>Ηπείρου. Διαθέσιμο από:</a:t>
            </a:r>
            <a:endParaRPr lang="el-GR" sz="2400" dirty="0">
              <a:solidFill>
                <a:schemeClr val="bg1">
                  <a:lumMod val="50000"/>
                </a:schemeClr>
              </a:solidFill>
            </a:endParaRPr>
          </a:p>
          <a:p>
            <a:pPr algn="just"/>
            <a:r>
              <a:rPr lang="en-US" sz="2400" dirty="0">
                <a:solidFill>
                  <a:schemeClr val="bg1">
                    <a:lumMod val="50000"/>
                  </a:schemeClr>
                </a:solidFill>
              </a:rPr>
              <a:t>http://eclass.teiep.gr/courses/DEMO118/</a:t>
            </a:r>
            <a:endParaRPr lang="el-GR" sz="2400" dirty="0">
              <a:solidFill>
                <a:schemeClr val="bg1">
                  <a:lumMod val="50000"/>
                </a:schemeClr>
              </a:solidFill>
            </a:endParaRPr>
          </a:p>
        </p:txBody>
      </p:sp>
    </p:spTree>
    <p:extLst>
      <p:ext uri="{BB962C8B-B14F-4D97-AF65-F5344CB8AC3E}">
        <p14:creationId xmlns:p14="http://schemas.microsoft.com/office/powerpoint/2010/main" val="181975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Αντώνιος Σακελλάριος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err="1"/>
              <a:t>φασματοφωτομετρία</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Τεχνολόγων Γεωπόνων</a:t>
            </a:r>
          </a:p>
          <a:p>
            <a:pPr algn="l"/>
            <a:r>
              <a:rPr lang="el-GR" b="1" dirty="0"/>
              <a:t>Γεωργική Χημεία</a:t>
            </a:r>
          </a:p>
          <a:p>
            <a:pPr algn="l"/>
            <a:r>
              <a:rPr lang="el-GR" sz="2800" b="1" dirty="0" smtClean="0"/>
              <a:t>Ενότητα </a:t>
            </a:r>
            <a:r>
              <a:rPr lang="el-GR" sz="2800" b="1" dirty="0" smtClean="0"/>
              <a:t>1</a:t>
            </a:r>
            <a:r>
              <a:rPr lang="en-US" sz="2800" b="1" smtClean="0"/>
              <a:t>1</a:t>
            </a:r>
            <a:r>
              <a:rPr lang="el-GR" sz="2800" b="1" smtClean="0"/>
              <a:t>:</a:t>
            </a:r>
            <a:r>
              <a:rPr lang="en-US" sz="2800" dirty="0" smtClean="0"/>
              <a:t> </a:t>
            </a:r>
            <a:r>
              <a:rPr lang="el-GR" sz="2800" b="1" dirty="0" err="1"/>
              <a:t>φασματοφωτομετρία</a:t>
            </a:r>
            <a:endParaRPr lang="el-GR" sz="2800" b="1" dirty="0" smtClean="0"/>
          </a:p>
          <a:p>
            <a:pPr algn="l"/>
            <a:r>
              <a:rPr lang="el-GR" sz="2800" dirty="0" smtClean="0">
                <a:solidFill>
                  <a:schemeClr val="tx2">
                    <a:lumMod val="50000"/>
                  </a:schemeClr>
                </a:solidFill>
              </a:rPr>
              <a:t>Γεώργιος Παπαδόπουλος</a:t>
            </a:r>
          </a:p>
          <a:p>
            <a:pPr algn="l">
              <a:lnSpc>
                <a:spcPts val="2600"/>
              </a:lnSpc>
            </a:pPr>
            <a:r>
              <a:rPr lang="el-GR" sz="2400" dirty="0" smtClean="0">
                <a:solidFill>
                  <a:schemeClr val="tx2">
                    <a:lumMod val="50000"/>
                  </a:schemeClr>
                </a:solidFill>
              </a:rPr>
              <a:t>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Υλικά</a:t>
            </a:r>
          </a:p>
        </p:txBody>
      </p:sp>
      <p:sp>
        <p:nvSpPr>
          <p:cNvPr id="3" name="Θέση περιεχομένου 2"/>
          <p:cNvSpPr>
            <a:spLocks noGrp="1"/>
          </p:cNvSpPr>
          <p:nvPr>
            <p:ph idx="1"/>
          </p:nvPr>
        </p:nvSpPr>
        <p:spPr/>
        <p:txBody>
          <a:bodyPr>
            <a:normAutofit fontScale="70000" lnSpcReduction="20000"/>
          </a:bodyPr>
          <a:lstStyle/>
          <a:p>
            <a:r>
              <a:rPr lang="el-GR" dirty="0"/>
              <a:t>Διάλυμα θειικού χαλκού (</a:t>
            </a:r>
            <a:r>
              <a:rPr lang="en-US" dirty="0" err="1"/>
              <a:t>CuSO</a:t>
            </a:r>
            <a:r>
              <a:rPr lang="el-GR" baseline="-25000" dirty="0"/>
              <a:t>4</a:t>
            </a:r>
            <a:r>
              <a:rPr lang="el-GR" dirty="0"/>
              <a:t>) σε </a:t>
            </a:r>
            <a:r>
              <a:rPr lang="el-GR" dirty="0" err="1"/>
              <a:t>απεσταγμένο</a:t>
            </a:r>
            <a:r>
              <a:rPr lang="el-GR" dirty="0"/>
              <a:t> νερό. Ένα σύνηθες διάλυμα σε αυτή τη περίπτωση είναι 0,4 Μ.</a:t>
            </a:r>
          </a:p>
          <a:p>
            <a:r>
              <a:rPr lang="el-GR" dirty="0"/>
              <a:t>Κυψελίδες, πλαστικές μήκους οπτικής διαδρομής 1 </a:t>
            </a:r>
            <a:r>
              <a:rPr lang="en-US" dirty="0"/>
              <a:t>cm</a:t>
            </a:r>
            <a:r>
              <a:rPr lang="el-GR" dirty="0"/>
              <a:t>, χωρητικότητας </a:t>
            </a:r>
            <a:r>
              <a:rPr lang="el-GR" dirty="0" err="1"/>
              <a:t>περ</a:t>
            </a:r>
            <a:r>
              <a:rPr lang="el-GR" dirty="0"/>
              <a:t>. 2 </a:t>
            </a:r>
            <a:r>
              <a:rPr lang="en-US" dirty="0"/>
              <a:t>ml</a:t>
            </a:r>
            <a:r>
              <a:rPr lang="el-GR" dirty="0"/>
              <a:t>.</a:t>
            </a:r>
          </a:p>
          <a:p>
            <a:r>
              <a:rPr lang="el-GR" dirty="0"/>
              <a:t>Δοκιμαστικοί σωλήνες (έως 8) χωρητικότητας 10-15 </a:t>
            </a:r>
            <a:r>
              <a:rPr lang="en-US" dirty="0"/>
              <a:t>ml</a:t>
            </a:r>
            <a:endParaRPr lang="el-GR" dirty="0"/>
          </a:p>
          <a:p>
            <a:r>
              <a:rPr lang="el-GR" dirty="0" err="1"/>
              <a:t>Απεσταγμένο</a:t>
            </a:r>
            <a:r>
              <a:rPr lang="el-GR" dirty="0"/>
              <a:t> (</a:t>
            </a:r>
            <a:r>
              <a:rPr lang="el-GR" dirty="0" err="1"/>
              <a:t>απιοντισμένο</a:t>
            </a:r>
            <a:r>
              <a:rPr lang="el-GR" dirty="0"/>
              <a:t>) νερό σε κωνική φιάλη 125 </a:t>
            </a:r>
            <a:r>
              <a:rPr lang="en-US" dirty="0"/>
              <a:t>ml</a:t>
            </a:r>
            <a:r>
              <a:rPr lang="el-GR" dirty="0"/>
              <a:t>.</a:t>
            </a:r>
          </a:p>
          <a:p>
            <a:r>
              <a:rPr lang="el-GR" dirty="0"/>
              <a:t>Σιφώνια των 10, 5, 2, 1, και 0,5 </a:t>
            </a:r>
            <a:r>
              <a:rPr lang="en-US" dirty="0"/>
              <a:t>ml</a:t>
            </a:r>
            <a:r>
              <a:rPr lang="el-GR" dirty="0"/>
              <a:t>, για αραιώσεις με </a:t>
            </a:r>
            <a:r>
              <a:rPr lang="el-GR" dirty="0" err="1"/>
              <a:t>απεσταγμένο</a:t>
            </a:r>
            <a:r>
              <a:rPr lang="el-GR" dirty="0"/>
              <a:t> νερό του μητρικού διαλύματος θειικού χαλκού.</a:t>
            </a:r>
          </a:p>
          <a:p>
            <a:r>
              <a:rPr lang="el-GR" dirty="0"/>
              <a:t>Δοχείο ζέσεως των 50 </a:t>
            </a:r>
            <a:r>
              <a:rPr lang="en-US" dirty="0"/>
              <a:t>ml</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283994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a:t>Τοποθετούμε στο δοχείο ζέσεως όγκο θειικού χαλκού μέχρι 10 </a:t>
            </a:r>
            <a:r>
              <a:rPr lang="en-US" dirty="0"/>
              <a:t>ml</a:t>
            </a:r>
            <a:r>
              <a:rPr lang="el-GR" dirty="0"/>
              <a:t>. Αριθμούμε τους δοκιμαστικούς σωλήνες 1 μέχρι 8. Στον πρώτο τοποθετούμε 2 </a:t>
            </a:r>
            <a:r>
              <a:rPr lang="en-US" dirty="0"/>
              <a:t>ml </a:t>
            </a:r>
            <a:r>
              <a:rPr lang="el-GR" dirty="0" err="1"/>
              <a:t>απεσταγμένου</a:t>
            </a:r>
            <a:r>
              <a:rPr lang="el-GR" dirty="0"/>
              <a:t> (</a:t>
            </a:r>
            <a:r>
              <a:rPr lang="el-GR" dirty="0" err="1"/>
              <a:t>απιοντισμένου</a:t>
            </a:r>
            <a:r>
              <a:rPr lang="el-GR" dirty="0"/>
              <a:t>) νερού. Στους υπόλοιπους τοποθετούμε θειικό χαλκό και </a:t>
            </a:r>
            <a:r>
              <a:rPr lang="el-GR" dirty="0" err="1"/>
              <a:t>απεσταγμένο</a:t>
            </a:r>
            <a:r>
              <a:rPr lang="el-GR" dirty="0"/>
              <a:t> (</a:t>
            </a:r>
            <a:r>
              <a:rPr lang="el-GR" dirty="0" err="1"/>
              <a:t>απιοντισμένο</a:t>
            </a:r>
            <a:r>
              <a:rPr lang="el-GR" dirty="0"/>
              <a:t>) νερό στις δεδομένες ποσότητες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298450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Διαδικασία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144538158"/>
              </p:ext>
            </p:extLst>
          </p:nvPr>
        </p:nvGraphicFramePr>
        <p:xfrm>
          <a:off x="539552" y="1946548"/>
          <a:ext cx="7890877" cy="2926080"/>
        </p:xfrm>
        <a:graphic>
          <a:graphicData uri="http://schemas.openxmlformats.org/drawingml/2006/table">
            <a:tbl>
              <a:tblPr firstRow="1" firstCol="1" lastRow="1" lastCol="1" bandRow="1" bandCol="1">
                <a:tableStyleId>{5C22544A-7EE6-4342-B048-85BDC9FD1C3A}</a:tableStyleId>
              </a:tblPr>
              <a:tblGrid>
                <a:gridCol w="531726"/>
                <a:gridCol w="1641849"/>
                <a:gridCol w="1622680"/>
                <a:gridCol w="1694355"/>
                <a:gridCol w="1350150"/>
                <a:gridCol w="1050117"/>
              </a:tblGrid>
              <a:tr h="960107">
                <a:tc>
                  <a:txBody>
                    <a:bodyPr/>
                    <a:lstStyle/>
                    <a:p>
                      <a:pPr algn="ctr">
                        <a:spcAft>
                          <a:spcPts val="0"/>
                        </a:spcAft>
                      </a:pPr>
                      <a:r>
                        <a:rPr lang="el-GR" sz="1600" dirty="0">
                          <a:effectLst/>
                        </a:rPr>
                        <a:t>Α/Α</a:t>
                      </a:r>
                      <a:endParaRPr lang="el-GR" sz="1600" dirty="0">
                        <a:effectLst/>
                        <a:latin typeface="Times New Roman"/>
                        <a:ea typeface="MS Mincho"/>
                      </a:endParaRPr>
                    </a:p>
                  </a:txBody>
                  <a:tcPr marL="90010" marR="90010" marT="0" marB="0"/>
                </a:tc>
                <a:tc>
                  <a:txBody>
                    <a:bodyPr/>
                    <a:lstStyle/>
                    <a:p>
                      <a:pPr algn="ctr">
                        <a:spcAft>
                          <a:spcPts val="0"/>
                        </a:spcAft>
                      </a:pPr>
                      <a:r>
                        <a:rPr lang="el-GR" sz="1600" dirty="0">
                          <a:effectLst/>
                        </a:rPr>
                        <a:t>Όγκος </a:t>
                      </a:r>
                      <a:r>
                        <a:rPr lang="el-GR" sz="1600" dirty="0" err="1">
                          <a:effectLst/>
                        </a:rPr>
                        <a:t>απεσταγμένου</a:t>
                      </a:r>
                      <a:r>
                        <a:rPr lang="el-GR" sz="1600" dirty="0">
                          <a:effectLst/>
                        </a:rPr>
                        <a:t> </a:t>
                      </a:r>
                      <a:r>
                        <a:rPr lang="en-US" sz="1600" dirty="0">
                          <a:effectLst/>
                        </a:rPr>
                        <a:t>    </a:t>
                      </a:r>
                      <a:r>
                        <a:rPr lang="el-GR" sz="1600" dirty="0">
                          <a:effectLst/>
                        </a:rPr>
                        <a:t>νερού</a:t>
                      </a:r>
                      <a:r>
                        <a:rPr lang="en-US" sz="1600" dirty="0">
                          <a:effectLst/>
                        </a:rPr>
                        <a:t>, ml</a:t>
                      </a:r>
                      <a:endParaRPr lang="el-GR" sz="1600" dirty="0">
                        <a:effectLst/>
                        <a:latin typeface="Times New Roman"/>
                        <a:ea typeface="MS Mincho"/>
                      </a:endParaRPr>
                    </a:p>
                  </a:txBody>
                  <a:tcPr marL="90010" marR="90010" marT="0" marB="0"/>
                </a:tc>
                <a:tc>
                  <a:txBody>
                    <a:bodyPr/>
                    <a:lstStyle/>
                    <a:p>
                      <a:pPr algn="ctr">
                        <a:spcAft>
                          <a:spcPts val="0"/>
                        </a:spcAft>
                      </a:pPr>
                      <a:r>
                        <a:rPr lang="el-GR" sz="1600">
                          <a:effectLst/>
                        </a:rPr>
                        <a:t>Όγκος 0,4Μ διαλύματος θειικού χαλκού, </a:t>
                      </a:r>
                      <a:r>
                        <a:rPr lang="en-US" sz="1600">
                          <a:effectLst/>
                        </a:rPr>
                        <a:t>ml</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Αραίωση αρχικού διαλύματος και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τελική συγκέντρωση</a:t>
                      </a:r>
                    </a:p>
                    <a:p>
                      <a:pPr algn="ctr">
                        <a:spcAft>
                          <a:spcPts val="0"/>
                        </a:spcAft>
                      </a:pPr>
                      <a:r>
                        <a:rPr lang="el-GR" sz="1600">
                          <a:effectLst/>
                        </a:rPr>
                        <a:t> </a:t>
                      </a:r>
                    </a:p>
                    <a:p>
                      <a:pPr algn="r">
                        <a:spcAft>
                          <a:spcPts val="0"/>
                        </a:spcAft>
                      </a:pPr>
                      <a:r>
                        <a:rPr lang="el-GR" sz="1600">
                          <a:effectLst/>
                        </a:rPr>
                        <a:t>Μ</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Α</a:t>
                      </a:r>
                      <a:r>
                        <a:rPr lang="el-GR" sz="1600" baseline="-25000">
                          <a:effectLst/>
                        </a:rPr>
                        <a:t>780</a:t>
                      </a:r>
                      <a:r>
                        <a:rPr lang="en-US" sz="1600" baseline="-25000">
                          <a:effectLst/>
                        </a:rPr>
                        <a:t> nm</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1</a:t>
                      </a:r>
                      <a:endParaRPr lang="el-GR" sz="1600">
                        <a:effectLst/>
                        <a:latin typeface="Times New Roman"/>
                        <a:ea typeface="MS Mincho"/>
                      </a:endParaRPr>
                    </a:p>
                  </a:txBody>
                  <a:tcPr marL="90010" marR="90010" marT="0" marB="0"/>
                </a:tc>
                <a:tc>
                  <a:txBody>
                    <a:bodyPr/>
                    <a:lstStyle/>
                    <a:p>
                      <a:pPr algn="ctr">
                        <a:spcAft>
                          <a:spcPts val="0"/>
                        </a:spcAft>
                      </a:pPr>
                      <a:r>
                        <a:rPr lang="en-US" sz="1600">
                          <a:effectLst/>
                        </a:rPr>
                        <a:t>2</a:t>
                      </a:r>
                      <a:endParaRPr lang="el-GR" sz="1600">
                        <a:effectLst/>
                        <a:latin typeface="Times New Roman"/>
                        <a:ea typeface="MS Mincho"/>
                      </a:endParaRPr>
                    </a:p>
                  </a:txBody>
                  <a:tcPr marL="90010" marR="90010" marT="0" marB="0"/>
                </a:tc>
                <a:tc>
                  <a:txBody>
                    <a:bodyPr/>
                    <a:lstStyle/>
                    <a:p>
                      <a:pPr algn="ctr">
                        <a:spcAft>
                          <a:spcPts val="0"/>
                        </a:spcAft>
                      </a:pPr>
                      <a:r>
                        <a:rPr lang="en-US" sz="1600">
                          <a:effectLst/>
                        </a:rPr>
                        <a:t>--</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Μόνον διαλύτης</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 (τυφλό)</a:t>
                      </a:r>
                      <a:endParaRPr lang="el-GR" sz="1600">
                        <a:effectLst/>
                        <a:latin typeface="Times New Roman"/>
                        <a:ea typeface="MS Mincho"/>
                      </a:endParaRPr>
                    </a:p>
                  </a:txBody>
                  <a:tcPr marL="90010" marR="90010" marT="0" marB="0"/>
                </a:tc>
                <a:tc>
                  <a:txBody>
                    <a:bodyPr/>
                    <a:lstStyle/>
                    <a:p>
                      <a:pPr algn="ctr">
                        <a:spcAft>
                          <a:spcPts val="0"/>
                        </a:spcAft>
                      </a:pPr>
                      <a:r>
                        <a:rPr lang="en-US" sz="1600">
                          <a:effectLst/>
                        </a:rPr>
                        <a:t>0 (</a:t>
                      </a:r>
                      <a:r>
                        <a:rPr lang="el-GR" sz="1600">
                          <a:effectLst/>
                        </a:rPr>
                        <a:t>τυφλό)</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2</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7,875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0,125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3</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7,75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0,25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4</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3,75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0,25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3,5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6</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1,5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0,5</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7</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1</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1</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½</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0,2Μ</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 </a:t>
                      </a:r>
                      <a:endParaRPr lang="el-GR" sz="1600">
                        <a:effectLst/>
                        <a:latin typeface="Times New Roman"/>
                        <a:ea typeface="MS Mincho"/>
                      </a:endParaRPr>
                    </a:p>
                  </a:txBody>
                  <a:tcPr marL="90010" marR="90010" marT="0" marB="0"/>
                </a:tc>
              </a:tr>
              <a:tr h="240027">
                <a:tc>
                  <a:txBody>
                    <a:bodyPr/>
                    <a:lstStyle/>
                    <a:p>
                      <a:pPr algn="ctr">
                        <a:spcAft>
                          <a:spcPts val="0"/>
                        </a:spcAft>
                      </a:pPr>
                      <a:r>
                        <a:rPr lang="en-US" sz="1600">
                          <a:effectLst/>
                        </a:rPr>
                        <a:t>8</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2</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Καμία</a:t>
                      </a:r>
                      <a:endParaRPr lang="el-GR" sz="1600">
                        <a:effectLst/>
                        <a:latin typeface="Times New Roman"/>
                        <a:ea typeface="MS Mincho"/>
                      </a:endParaRPr>
                    </a:p>
                  </a:txBody>
                  <a:tcPr marL="90010" marR="90010" marT="0" marB="0"/>
                </a:tc>
                <a:tc>
                  <a:txBody>
                    <a:bodyPr/>
                    <a:lstStyle/>
                    <a:p>
                      <a:pPr algn="ctr">
                        <a:spcAft>
                          <a:spcPts val="0"/>
                        </a:spcAft>
                      </a:pPr>
                      <a:r>
                        <a:rPr lang="el-GR" sz="1600">
                          <a:effectLst/>
                        </a:rPr>
                        <a:t>0,4Μ</a:t>
                      </a:r>
                      <a:endParaRPr lang="el-GR" sz="1600">
                        <a:effectLst/>
                        <a:latin typeface="Times New Roman"/>
                        <a:ea typeface="MS Mincho"/>
                      </a:endParaRPr>
                    </a:p>
                  </a:txBody>
                  <a:tcPr marL="90010" marR="90010" marT="0" marB="0"/>
                </a:tc>
                <a:tc>
                  <a:txBody>
                    <a:bodyPr/>
                    <a:lstStyle/>
                    <a:p>
                      <a:pPr algn="ctr">
                        <a:spcAft>
                          <a:spcPts val="0"/>
                        </a:spcAft>
                      </a:pPr>
                      <a:r>
                        <a:rPr lang="el-GR" sz="1600" dirty="0">
                          <a:effectLst/>
                        </a:rPr>
                        <a:t> </a:t>
                      </a:r>
                      <a:endParaRPr lang="el-GR" sz="1600" dirty="0">
                        <a:effectLst/>
                        <a:latin typeface="Times New Roman"/>
                        <a:ea typeface="MS Mincho"/>
                      </a:endParaRPr>
                    </a:p>
                  </a:txBody>
                  <a:tcPr marL="90010" marR="90010" marT="0" marB="0"/>
                </a:tc>
              </a:tr>
            </a:tbl>
          </a:graphicData>
        </a:graphic>
      </p:graphicFrame>
      <p:sp>
        <p:nvSpPr>
          <p:cNvPr id="6" name="Rectangle 1"/>
          <p:cNvSpPr>
            <a:spLocks noChangeArrowheads="1"/>
          </p:cNvSpPr>
          <p:nvPr/>
        </p:nvSpPr>
        <p:spPr bwMode="auto">
          <a:xfrm>
            <a:off x="1403648" y="14893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ja-JP"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ΠΙΝΑΚΑΣ Ι: Αραιώσεις διαλύματος θειικού χαλκού και τιμές απορροφητικότητας</a:t>
            </a:r>
            <a:endParaRPr kumimoji="0" lang="el-GR" altLang="ja-JP"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623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Διαδικασία</a:t>
            </a:r>
          </a:p>
        </p:txBody>
      </p:sp>
      <p:sp>
        <p:nvSpPr>
          <p:cNvPr id="3" name="Θέση περιεχομένου 2"/>
          <p:cNvSpPr>
            <a:spLocks noGrp="1"/>
          </p:cNvSpPr>
          <p:nvPr>
            <p:ph idx="1"/>
          </p:nvPr>
        </p:nvSpPr>
        <p:spPr/>
        <p:txBody>
          <a:bodyPr>
            <a:normAutofit fontScale="92500" lnSpcReduction="20000"/>
          </a:bodyPr>
          <a:lstStyle/>
          <a:p>
            <a:r>
              <a:rPr lang="el-GR" dirty="0"/>
              <a:t>Αφού παρασκευαστούν με προσοχή όλες οι αραιώσεις του αρχικού διαλύματος, οι φοιτητές θα πρέπει να συμπληρώσουν την 4</a:t>
            </a:r>
            <a:r>
              <a:rPr lang="el-GR" baseline="30000" dirty="0"/>
              <a:t>η</a:t>
            </a:r>
            <a:r>
              <a:rPr lang="el-GR" dirty="0"/>
              <a:t> στήλη (συντελεστής αραίωσης, διαιρώντας τον όγκο του διαλύματος θειικού χαλκού δια του όγκου διαλύτη, που χρησιμοποιήθηκε στη παρασκευή του κάθε αραιωμένου διαλύματος). Στη συνέχεια, να συμπληρώσουν την 5</a:t>
            </a:r>
            <a:r>
              <a:rPr lang="el-GR" baseline="30000" dirty="0"/>
              <a:t>η</a:t>
            </a:r>
            <a:r>
              <a:rPr lang="el-GR" dirty="0"/>
              <a:t> στήλη πολλαπλασιάζοντας το αποτέλεσμα της 4</a:t>
            </a:r>
            <a:r>
              <a:rPr lang="el-GR" baseline="30000" dirty="0"/>
              <a:t>ης</a:t>
            </a:r>
            <a:r>
              <a:rPr lang="el-GR" dirty="0"/>
              <a:t> στήλης επί 0,4 Μ.</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155299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Διαδικασία</a:t>
            </a:r>
          </a:p>
        </p:txBody>
      </p:sp>
      <p:sp>
        <p:nvSpPr>
          <p:cNvPr id="3" name="Θέση περιεχομένου 2"/>
          <p:cNvSpPr>
            <a:spLocks noGrp="1"/>
          </p:cNvSpPr>
          <p:nvPr>
            <p:ph idx="1"/>
          </p:nvPr>
        </p:nvSpPr>
        <p:spPr/>
        <p:txBody>
          <a:bodyPr>
            <a:normAutofit fontScale="55000" lnSpcReduction="20000"/>
          </a:bodyPr>
          <a:lstStyle/>
          <a:p>
            <a:r>
              <a:rPr lang="el-GR" dirty="0"/>
              <a:t>Στη συνέχεια θα πρέπει να γίνουν οι μετρήσεις στο </a:t>
            </a:r>
            <a:r>
              <a:rPr lang="el-GR" dirty="0" err="1"/>
              <a:t>φασματοφωτόμετρο</a:t>
            </a:r>
            <a:r>
              <a:rPr lang="el-GR" dirty="0"/>
              <a:t>, το οποίο είναι ήδη ρυθμισμένο να μετρά σε μήκος κύματος 780 </a:t>
            </a:r>
            <a:r>
              <a:rPr lang="en-US" dirty="0"/>
              <a:t>nm</a:t>
            </a:r>
            <a:r>
              <a:rPr lang="el-GR" dirty="0"/>
              <a:t>. </a:t>
            </a:r>
          </a:p>
          <a:p>
            <a:r>
              <a:rPr lang="el-GR" dirty="0"/>
              <a:t>Πρώτα θα γίνει μηδενισμός του </a:t>
            </a:r>
            <a:r>
              <a:rPr lang="el-GR" dirty="0" err="1"/>
              <a:t>φασματοφωτομέτρου</a:t>
            </a:r>
            <a:r>
              <a:rPr lang="el-GR" dirty="0"/>
              <a:t> με τυφλό δείγμα (αρ. 1, καθαρός διαλύτης, δηλ. </a:t>
            </a:r>
            <a:r>
              <a:rPr lang="el-GR" dirty="0" err="1"/>
              <a:t>απεσταγμένο</a:t>
            </a:r>
            <a:r>
              <a:rPr lang="el-GR" dirty="0"/>
              <a:t> νερό). </a:t>
            </a:r>
            <a:r>
              <a:rPr lang="el-GR" b="1" i="1" dirty="0"/>
              <a:t>Προσοχή στον τρόπο χειρισμού της κυψελίδας.</a:t>
            </a:r>
            <a:r>
              <a:rPr lang="el-GR" i="1" dirty="0"/>
              <a:t> Όπως βλέπετε στο Σχήμα η κυψελίδα έχει μια επιφάνεια εισόδου και μια εξόδου φωτός, και δύο επιφάνειες χειρισμού (δηλ που μπορούμε να ακουμπήσουμε τα χέρια, και έχουν διαφορετική υφή). Αυτές είναι οι επιφάνειες στις οποίες βάζουμε τα δάκτυλά μας για να κρατάμε τη κυψελίδα. Συνήθως είναι χαραγμένες (σε πλαστικές κυψελίδες όπως εδώ) ή με αδιαφανές υλικό (γυαλί ή χαλαζία, το τελευταίο για μετρήσεις στην περιοχή του υπεριώδους φωτός).</a:t>
            </a:r>
            <a:endParaRPr lang="el-GR" dirty="0"/>
          </a:p>
          <a:p>
            <a:r>
              <a:rPr lang="el-GR" dirty="0"/>
              <a:t>Θεωρούμε αξιωματικά την όποια απορροφητικότητα αυτού του διαλύματος ίση με το μηδέν. Το συγκεκριμένο </a:t>
            </a:r>
            <a:r>
              <a:rPr lang="el-GR" dirty="0" err="1"/>
              <a:t>φασματοφωτόμετρο</a:t>
            </a:r>
            <a:r>
              <a:rPr lang="el-GR" dirty="0"/>
              <a:t> (</a:t>
            </a:r>
            <a:r>
              <a:rPr lang="en-US" dirty="0"/>
              <a:t>Hitachi</a:t>
            </a:r>
            <a:r>
              <a:rPr lang="el-GR" dirty="0"/>
              <a:t>) έχει τη δυνατότητα αυτόματου μηδενισμού, πράγμα που κάνουμε με τη βοήθεια του υπεύθυνου του εργαστηρίου.</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431846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1334</TotalTime>
  <Words>954</Words>
  <Application>Microsoft Office PowerPoint</Application>
  <PresentationFormat>Προβολή στην οθόνη (16:10)</PresentationFormat>
  <Paragraphs>142</Paragraphs>
  <Slides>15</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Γεωργική Χημεία</vt:lpstr>
      <vt:lpstr>Παρουσίαση του PowerPoint</vt:lpstr>
      <vt:lpstr>Άδειες Χρήσης</vt:lpstr>
      <vt:lpstr>Χρηματοδότηση</vt:lpstr>
      <vt:lpstr>Υλικά</vt:lpstr>
      <vt:lpstr>Παρουσίαση του PowerPoint</vt:lpstr>
      <vt:lpstr>Διαδικασία</vt:lpstr>
      <vt:lpstr>Διαδικασία</vt:lpstr>
      <vt:lpstr>Διαδικασία</vt:lpstr>
      <vt:lpstr>Βιβλιογραφία</vt:lpstr>
      <vt:lpstr>Διατήρηση Σημειωμάτων</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cosine</cp:lastModifiedBy>
  <cp:revision>179</cp:revision>
  <dcterms:created xsi:type="dcterms:W3CDTF">2012-09-06T09:03:05Z</dcterms:created>
  <dcterms:modified xsi:type="dcterms:W3CDTF">2015-11-22T17:59:02Z</dcterms:modified>
</cp:coreProperties>
</file>