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290" r:id="rId11"/>
    <p:sldId id="295" r:id="rId12"/>
    <p:sldId id="291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5391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Ιοντικές ιδιότητες και ρυθμιστικές ιδιότητες και ρυθμιστική δράση των διαλυμάτων των αμινοξέων,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gunet.gr/modules/document/document.php?course=LABGU280&amp;openDir=/52678eb6ccy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Ιοντικές ιδιότητες και ρυθμιστικές ιδιότητες και ρυθμιστική δράση των διαλυμάτων των αμινοξέων</a:t>
            </a:r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057300"/>
            <a:ext cx="8496944" cy="3852804"/>
          </a:xfrm>
        </p:spPr>
        <p:txBody>
          <a:bodyPr>
            <a:noAutofit/>
          </a:bodyPr>
          <a:lstStyle/>
          <a:p>
            <a:r>
              <a:rPr lang="el-GR" sz="1800" dirty="0"/>
              <a:t>1. </a:t>
            </a:r>
            <a:r>
              <a:rPr lang="en-US" sz="1800" dirty="0"/>
              <a:t>J</a:t>
            </a:r>
            <a:r>
              <a:rPr lang="el-GR" sz="1800" dirty="0"/>
              <a:t>. </a:t>
            </a:r>
            <a:r>
              <a:rPr lang="en-US" sz="1800" dirty="0"/>
              <a:t>Clark</a:t>
            </a:r>
            <a:r>
              <a:rPr lang="el-GR" sz="1800" dirty="0"/>
              <a:t>, </a:t>
            </a:r>
            <a:r>
              <a:rPr lang="en-US" sz="1800" dirty="0"/>
              <a:t>R</a:t>
            </a:r>
            <a:r>
              <a:rPr lang="el-GR" sz="1800" dirty="0"/>
              <a:t>. </a:t>
            </a:r>
            <a:r>
              <a:rPr lang="en-US" sz="1800" dirty="0"/>
              <a:t>Switzer</a:t>
            </a:r>
            <a:r>
              <a:rPr lang="el-GR" sz="1800" dirty="0"/>
              <a:t>. Πειραματική Βιοχημεία. 2</a:t>
            </a:r>
            <a:r>
              <a:rPr lang="el-GR" sz="1800" baseline="30000" dirty="0"/>
              <a:t>η</a:t>
            </a:r>
            <a:r>
              <a:rPr lang="el-GR" sz="1800" dirty="0"/>
              <a:t> έκδοση. Πανεπιστημιακές Εκδόσεις Κρήτης, Ηράκλειο 2000. </a:t>
            </a:r>
          </a:p>
          <a:p>
            <a:r>
              <a:rPr lang="el-GR" sz="1800" dirty="0"/>
              <a:t>2. J.M. B</a:t>
            </a:r>
            <a:r>
              <a:rPr lang="en-US" sz="1800" dirty="0"/>
              <a:t>erg</a:t>
            </a:r>
            <a:r>
              <a:rPr lang="el-GR" sz="1800" dirty="0"/>
              <a:t>, J.L T</a:t>
            </a:r>
            <a:r>
              <a:rPr lang="en-US" sz="1800" dirty="0" err="1"/>
              <a:t>ymozcko</a:t>
            </a:r>
            <a:r>
              <a:rPr lang="el-GR" sz="1800" dirty="0"/>
              <a:t>., L.S</a:t>
            </a:r>
            <a:r>
              <a:rPr lang="en-US" sz="1800" dirty="0" err="1"/>
              <a:t>ryer</a:t>
            </a:r>
            <a:r>
              <a:rPr lang="el-GR" sz="1800" dirty="0"/>
              <a:t>, Βιοχημεία, 5</a:t>
            </a:r>
            <a:r>
              <a:rPr lang="el-GR" sz="1800" baseline="30000" dirty="0"/>
              <a:t>η</a:t>
            </a:r>
            <a:r>
              <a:rPr lang="el-GR" sz="1800" dirty="0"/>
              <a:t> έκδοση, Πανεπιστημιακές Εκδόσεις Κρήτης, Ηράκλειο 2012. </a:t>
            </a:r>
          </a:p>
          <a:p>
            <a:r>
              <a:rPr lang="el-GR" sz="1800" dirty="0"/>
              <a:t>3. </a:t>
            </a:r>
            <a:r>
              <a:rPr lang="el-GR" sz="1800" dirty="0" err="1"/>
              <a:t>Γρ</a:t>
            </a:r>
            <a:r>
              <a:rPr lang="el-GR" sz="1800" dirty="0"/>
              <a:t>. Χ. </a:t>
            </a:r>
            <a:r>
              <a:rPr lang="el-GR" sz="1800" dirty="0" err="1"/>
              <a:t>Διαμαντίδη</a:t>
            </a:r>
            <a:r>
              <a:rPr lang="el-GR" sz="1800" dirty="0"/>
              <a:t>, Εισαγωγή στη Βιοχημεία, 3</a:t>
            </a:r>
            <a:r>
              <a:rPr lang="el-GR" sz="1800" baseline="30000" dirty="0"/>
              <a:t>η</a:t>
            </a:r>
            <a:r>
              <a:rPr lang="el-GR" sz="1800" dirty="0"/>
              <a:t> έκδοση, </a:t>
            </a:r>
            <a:r>
              <a:rPr lang="en-US" sz="1800" dirty="0"/>
              <a:t>University Studio Press</a:t>
            </a:r>
            <a:r>
              <a:rPr lang="el-GR" sz="1800" dirty="0"/>
              <a:t>, Θεσσαλονίκη, 2007.</a:t>
            </a:r>
          </a:p>
          <a:p>
            <a:r>
              <a:rPr lang="el-GR" sz="1800" dirty="0"/>
              <a:t>4. Άσκηση 3 στο Εργαστήριο Γεωργικής Χημείας: Μέτρηση του </a:t>
            </a:r>
            <a:r>
              <a:rPr lang="en-US" sz="1800" dirty="0"/>
              <a:t>pH</a:t>
            </a:r>
            <a:r>
              <a:rPr lang="el-GR" sz="1800" dirty="0"/>
              <a:t>. </a:t>
            </a:r>
            <a:r>
              <a:rPr lang="en-US" sz="1800" dirty="0"/>
              <a:t>E-class, </a:t>
            </a:r>
            <a:r>
              <a:rPr lang="en-US" sz="1800" u="sng" dirty="0">
                <a:hlinkClick r:id="rId3"/>
              </a:rPr>
              <a:t>http://eclass.gunet.gr/modules/document/document.php?course=LABGU280&amp;openDir=/52678eb6ccy1</a:t>
            </a:r>
            <a:r>
              <a:rPr lang="en-US" sz="1800" dirty="0"/>
              <a:t>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Ιοντικές ιδιότητες και ρυθμιστικές ιδιότητες και ρυθμιστική δράση των διαλυμάτων των αμινοξέων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/>
              <a:t>Ιοντικές ιδιότητες και ρυθμιστικές ιδιότητες και ρυθμιστική δράση των διαλυμάτων των </a:t>
            </a:r>
            <a:r>
              <a:rPr lang="el-GR" sz="2800" dirty="0" smtClean="0"/>
              <a:t>αμινοξέων</a:t>
            </a:r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Προσδιορισμός της άγνωστης συγκέντρωσης υδατικών διαλυμάτων </a:t>
            </a:r>
            <a:r>
              <a:rPr lang="el-GR" dirty="0" err="1"/>
              <a:t>γλυκίνης</a:t>
            </a:r>
            <a:r>
              <a:rPr lang="el-GR" dirty="0"/>
              <a:t> με τιτλοδότηση τους με διαλύματα </a:t>
            </a:r>
            <a:r>
              <a:rPr lang="en-GB" dirty="0"/>
              <a:t>HC</a:t>
            </a:r>
            <a:r>
              <a:rPr lang="el-GR" dirty="0"/>
              <a:t>1 και </a:t>
            </a:r>
            <a:r>
              <a:rPr lang="en-GB" dirty="0" err="1"/>
              <a:t>NaOH</a:t>
            </a:r>
            <a:r>
              <a:rPr lang="en-GB" dirty="0"/>
              <a:t> </a:t>
            </a:r>
            <a:r>
              <a:rPr lang="el-GR" dirty="0"/>
              <a:t>γνωστής συγκέντρωσης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84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της μεθόδου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Υδατικό διάλυμα </a:t>
            </a:r>
            <a:r>
              <a:rPr lang="el-GR" dirty="0" err="1"/>
              <a:t>γλυκίνης</a:t>
            </a:r>
            <a:r>
              <a:rPr lang="el-GR" dirty="0"/>
              <a:t> τιτλοδοτείται με διάλυμα </a:t>
            </a:r>
            <a:r>
              <a:rPr lang="en-GB" dirty="0"/>
              <a:t>HC</a:t>
            </a:r>
            <a:r>
              <a:rPr lang="el-GR" dirty="0"/>
              <a:t>1, συγκέντρωσης 2Ν, και με διάλυμα </a:t>
            </a:r>
            <a:r>
              <a:rPr lang="en-GB" dirty="0" err="1"/>
              <a:t>NaOH</a:t>
            </a:r>
            <a:r>
              <a:rPr lang="el-GR" dirty="0"/>
              <a:t>, συγκέντρωσης 2Ν. Οι τιμές του </a:t>
            </a:r>
            <a:r>
              <a:rPr lang="en-US" dirty="0"/>
              <a:t>p</a:t>
            </a:r>
            <a:r>
              <a:rPr lang="el-GR" dirty="0"/>
              <a:t>Η καταγράφονται και κατασκευάζεται η καμπύλη τιτλοδότησης σε χαρτί γραφικής παράστασης («</a:t>
            </a:r>
            <a:r>
              <a:rPr lang="el-GR" dirty="0" err="1"/>
              <a:t>μιλλιμετρέ</a:t>
            </a:r>
            <a:r>
              <a:rPr lang="el-GR" dirty="0"/>
              <a:t>»). Από την καμπύλη αυτή προσδιορίζονται τα σημεία καμπής.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19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Σκεύη - </a:t>
            </a:r>
            <a:r>
              <a:rPr lang="el-GR" dirty="0" err="1"/>
              <a:t>Οργανα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α) Ποτήρια ζέσεως</a:t>
            </a:r>
          </a:p>
          <a:p>
            <a:pPr marL="0" indent="0">
              <a:buNone/>
            </a:pPr>
            <a:r>
              <a:rPr lang="el-GR" dirty="0" err="1"/>
              <a:t>β)Ογκομετρικές</a:t>
            </a:r>
            <a:r>
              <a:rPr lang="el-GR" dirty="0"/>
              <a:t> φιάλες</a:t>
            </a:r>
          </a:p>
          <a:p>
            <a:pPr marL="0" indent="0">
              <a:buNone/>
            </a:pPr>
            <a:r>
              <a:rPr lang="el-GR" dirty="0"/>
              <a:t>γ) </a:t>
            </a:r>
            <a:r>
              <a:rPr lang="el-GR" dirty="0" err="1"/>
              <a:t>Προχοϊδα</a:t>
            </a:r>
            <a:r>
              <a:rPr lang="el-GR" dirty="0"/>
              <a:t> - στήριγμα</a:t>
            </a:r>
          </a:p>
          <a:p>
            <a:pPr marL="0" indent="0">
              <a:buNone/>
            </a:pPr>
            <a:r>
              <a:rPr lang="el-GR" dirty="0"/>
              <a:t>δ) Μαγνητικός αναδευτήρας και μαγνήτης</a:t>
            </a:r>
          </a:p>
          <a:p>
            <a:pPr marL="0" indent="0">
              <a:buNone/>
            </a:pPr>
            <a:r>
              <a:rPr lang="el-GR" dirty="0"/>
              <a:t>ε) </a:t>
            </a:r>
            <a:r>
              <a:rPr lang="el-GR" dirty="0" err="1"/>
              <a:t>Πεχάμετρο</a:t>
            </a:r>
            <a:r>
              <a:rPr lang="el-GR" dirty="0"/>
              <a:t> (ψηφιακό)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989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Αντιδραστήρια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α) </a:t>
            </a:r>
            <a:r>
              <a:rPr lang="el-GR" dirty="0" err="1"/>
              <a:t>Γλυκίνη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β) Πρότυπα ρυθμιστικά διαλύματα </a:t>
            </a:r>
          </a:p>
          <a:p>
            <a:pPr marL="0" indent="0">
              <a:buNone/>
            </a:pPr>
            <a:r>
              <a:rPr lang="el-GR" dirty="0"/>
              <a:t>γ) Διάλυμα HC1, 2Ν </a:t>
            </a:r>
          </a:p>
          <a:p>
            <a:pPr marL="0" indent="0">
              <a:buNone/>
            </a:pPr>
            <a:r>
              <a:rPr lang="el-GR" dirty="0"/>
              <a:t>δ) Διάλυμα </a:t>
            </a:r>
            <a:r>
              <a:rPr lang="el-GR" dirty="0" err="1"/>
              <a:t>NaOH</a:t>
            </a:r>
            <a:r>
              <a:rPr lang="el-GR" dirty="0"/>
              <a:t>, 2Ν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284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Πορεία εργασίας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α) Παρασκευή υδατικών διαλυμάτων </a:t>
            </a:r>
            <a:r>
              <a:rPr lang="el-GR" sz="1400" dirty="0" err="1"/>
              <a:t>ΝαΟΗ</a:t>
            </a:r>
            <a:r>
              <a:rPr lang="el-GR" sz="1400" dirty="0"/>
              <a:t> και HC1 2Ν. </a:t>
            </a:r>
          </a:p>
          <a:p>
            <a:pPr marL="0" indent="0">
              <a:buNone/>
            </a:pPr>
            <a:r>
              <a:rPr lang="el-GR" sz="1400" dirty="0"/>
              <a:t>β) Παρασκευή υδατικού διαλύματος </a:t>
            </a:r>
            <a:r>
              <a:rPr lang="el-GR" sz="1400" dirty="0" err="1"/>
              <a:t>γλυκίνης</a:t>
            </a:r>
            <a:r>
              <a:rPr lang="el-GR" sz="1400" dirty="0"/>
              <a:t> (l g </a:t>
            </a:r>
            <a:r>
              <a:rPr lang="el-GR" sz="1400" dirty="0" err="1"/>
              <a:t>γλυκίνης</a:t>
            </a:r>
            <a:r>
              <a:rPr lang="el-GR" sz="1400" dirty="0"/>
              <a:t> σε 80 ml Η2Ο). </a:t>
            </a:r>
          </a:p>
          <a:p>
            <a:pPr marL="0" indent="0">
              <a:buNone/>
            </a:pPr>
            <a:r>
              <a:rPr lang="el-GR" sz="1400" dirty="0"/>
              <a:t>γ) Στο υδατικό διάλυμα </a:t>
            </a:r>
            <a:r>
              <a:rPr lang="el-GR" sz="1400" dirty="0" err="1"/>
              <a:t>γλυκίνης</a:t>
            </a:r>
            <a:r>
              <a:rPr lang="el-GR" sz="1400" dirty="0"/>
              <a:t> που σας δίνεται θα βάλετε τον μαγνήτη και θα το τοποθετήσετε στον μαγνητικό αναδευτήρα. Στην συνέχεια θα προσαρμόσετε το ηλεκτρόδιο του </a:t>
            </a:r>
            <a:r>
              <a:rPr lang="el-GR" sz="1400" dirty="0" err="1"/>
              <a:t>πεχαμέτρου</a:t>
            </a:r>
            <a:r>
              <a:rPr lang="el-GR" sz="1400" dirty="0"/>
              <a:t> και την </a:t>
            </a:r>
            <a:r>
              <a:rPr lang="el-GR" sz="1400" dirty="0" err="1"/>
              <a:t>προχοΐδα</a:t>
            </a:r>
            <a:r>
              <a:rPr lang="el-GR" sz="1400" dirty="0"/>
              <a:t>. Προσθέτετε στο υπό ανάδευση διάλυμα </a:t>
            </a:r>
            <a:r>
              <a:rPr lang="el-GR" sz="1400" dirty="0" err="1"/>
              <a:t>αμινοξέος</a:t>
            </a:r>
            <a:r>
              <a:rPr lang="el-GR" sz="1400" dirty="0"/>
              <a:t> 1 σταγόνα διαλύματος HC1 και καταγράφετε την τιμή του </a:t>
            </a:r>
            <a:r>
              <a:rPr lang="el-GR" sz="1400" dirty="0" err="1"/>
              <a:t>pΗ</a:t>
            </a:r>
            <a:r>
              <a:rPr lang="el-GR" sz="1400" dirty="0"/>
              <a:t>. Η προσθήκη ανά μία σταγόνα συνεχίζεται μέχρι να μην αλλάζει το ρΗ του διαλύματος. Συνεχίζετε με ~ 0,5 ml μέχρι το </a:t>
            </a:r>
            <a:r>
              <a:rPr lang="el-GR" sz="1400" dirty="0" err="1"/>
              <a:t>pΗ</a:t>
            </a:r>
            <a:r>
              <a:rPr lang="el-GR" sz="1400" dirty="0"/>
              <a:t> = 1. </a:t>
            </a:r>
          </a:p>
          <a:p>
            <a:pPr marL="0" indent="0">
              <a:buNone/>
            </a:pPr>
            <a:r>
              <a:rPr lang="el-GR" sz="1400" dirty="0"/>
              <a:t>Αντίστοιχα δουλεύετε με το διάλυμα </a:t>
            </a:r>
            <a:r>
              <a:rPr lang="el-GR" sz="1400" dirty="0" err="1"/>
              <a:t>NaOH</a:t>
            </a:r>
            <a:r>
              <a:rPr lang="el-GR" sz="1400" dirty="0"/>
              <a:t> μέχρι το </a:t>
            </a:r>
            <a:r>
              <a:rPr lang="el-GR" sz="1400" dirty="0" err="1"/>
              <a:t>pΗ</a:t>
            </a:r>
            <a:r>
              <a:rPr lang="el-GR" sz="1400" dirty="0"/>
              <a:t> = 11. γ) Η πορεία του σταδίου β) επαναλαμβάνεται με τυφλό </a:t>
            </a:r>
            <a:r>
              <a:rPr lang="el-GR" sz="1400" dirty="0" err="1"/>
              <a:t>διάλυιια</a:t>
            </a:r>
            <a:r>
              <a:rPr lang="el-GR" sz="1400" dirty="0"/>
              <a:t> 80 ml Η20).</a:t>
            </a:r>
          </a:p>
          <a:p>
            <a:pPr marL="0" indent="0">
              <a:buNone/>
            </a:pPr>
            <a:r>
              <a:rPr lang="el-GR" sz="1400" dirty="0" smtClean="0"/>
              <a:t>δ</a:t>
            </a:r>
            <a:r>
              <a:rPr lang="el-GR" sz="1400" dirty="0"/>
              <a:t>) Συμπλήρωση των στηλών του πίνακα και κατασκευή της καμπύλης τιτλοδότησης , </a:t>
            </a:r>
            <a:r>
              <a:rPr lang="el-GR" sz="1400" dirty="0" err="1"/>
              <a:t>pΗ</a:t>
            </a:r>
            <a:r>
              <a:rPr lang="el-GR" sz="1400" dirty="0"/>
              <a:t> συναρτήσει </a:t>
            </a:r>
            <a:r>
              <a:rPr lang="el-GR" sz="1400" dirty="0" err="1"/>
              <a:t>meq</a:t>
            </a:r>
            <a:r>
              <a:rPr lang="el-GR" sz="1400" dirty="0"/>
              <a:t> οξέος ή βάσης, στήλη (1) με στήλη (5). </a:t>
            </a:r>
          </a:p>
          <a:p>
            <a:pPr marL="0" indent="0">
              <a:buNone/>
            </a:pPr>
            <a:r>
              <a:rPr lang="el-GR" sz="1400" dirty="0"/>
              <a:t>ε) Υπολογισμός της συγκέντρωσης του </a:t>
            </a:r>
            <a:r>
              <a:rPr lang="el-GR" sz="1400" dirty="0" err="1"/>
              <a:t>αμινοξέος</a:t>
            </a:r>
            <a:r>
              <a:rPr lang="el-GR" sz="1400" dirty="0"/>
              <a:t> από τη καμπύλη τιτλοδότησης. (Υπόδειξη: πώς θα βρούμε πόσα ισοδύναμα οξέος ή βάσης χρησιμοποιήθηκαν για να εξουδετερωθεί η ιοντική ομάδα (</a:t>
            </a:r>
            <a:r>
              <a:rPr lang="el-GR" sz="1400" dirty="0" err="1"/>
              <a:t>καρβοξυλική</a:t>
            </a:r>
            <a:r>
              <a:rPr lang="el-GR" sz="1400" dirty="0"/>
              <a:t> ή αμινική) της </a:t>
            </a:r>
            <a:r>
              <a:rPr lang="el-GR" sz="1400" dirty="0" err="1"/>
              <a:t>γλυκίνης</a:t>
            </a:r>
            <a:r>
              <a:rPr lang="el-GR" sz="1400" dirty="0" smtClean="0"/>
              <a:t>;).</a:t>
            </a:r>
          </a:p>
          <a:p>
            <a:pPr marL="0" indent="0">
              <a:buNone/>
            </a:pPr>
            <a:r>
              <a:rPr lang="el-GR" sz="1400" dirty="0" smtClean="0"/>
              <a:t>στ</a:t>
            </a:r>
            <a:r>
              <a:rPr lang="el-GR" sz="1400" dirty="0"/>
              <a:t>) Προσδιορισμός από την καμπύλη των σημείων καμπής και σύγκρισή τους με τις θεωρητικές τιμές. </a:t>
            </a:r>
          </a:p>
          <a:p>
            <a:pPr marL="0" indent="0">
              <a:buNone/>
            </a:pP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6738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1373</TotalTime>
  <Words>776</Words>
  <Application>Microsoft Office PowerPoint</Application>
  <PresentationFormat>Προβολή στην οθόνη (16:10)</PresentationFormat>
  <Paragraphs>88</Paragraphs>
  <Slides>15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Σκοπός </vt:lpstr>
      <vt:lpstr>Αρχή της μεθόδου </vt:lpstr>
      <vt:lpstr>Σκεύη - Οργανα</vt:lpstr>
      <vt:lpstr>Αντιδραστήρια</vt:lpstr>
      <vt:lpstr>Πορεία εργασίας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176</cp:revision>
  <dcterms:created xsi:type="dcterms:W3CDTF">2012-09-06T09:03:05Z</dcterms:created>
  <dcterms:modified xsi:type="dcterms:W3CDTF">2015-11-20T17:44:45Z</dcterms:modified>
</cp:coreProperties>
</file>