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5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7" r:id="rId16"/>
    <p:sldId id="316" r:id="rId17"/>
    <p:sldId id="290" r:id="rId18"/>
    <p:sldId id="295" r:id="rId19"/>
    <p:sldId id="305" r:id="rId20"/>
    <p:sldId id="292" r:id="rId21"/>
    <p:sldId id="293" r:id="rId22"/>
    <p:sldId id="280" r:id="rId23"/>
  </p:sldIdLst>
  <p:sldSz cx="9144000" cy="5715000" type="screen16x10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76" y="-5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</a:t>
            </a:r>
            <a:r>
              <a:rPr lang="el-GR" sz="1000" b="1" dirty="0" err="1" smtClean="0">
                <a:solidFill>
                  <a:schemeClr val="bg1"/>
                </a:solidFill>
              </a:rPr>
              <a:t>Αλκαλιμετρία</a:t>
            </a:r>
            <a:r>
              <a:rPr lang="el-GR" sz="1000" b="1" dirty="0" smtClean="0">
                <a:solidFill>
                  <a:schemeClr val="bg1"/>
                </a:solidFill>
              </a:rPr>
              <a:t> - Οξυμετρία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com/276/%CE%A4%CE%B6%CE%B9%CF%8C%CE%BB%CE%B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6:</a:t>
            </a:r>
            <a:r>
              <a:rPr lang="en-US" sz="2800" dirty="0" smtClean="0"/>
              <a:t> </a:t>
            </a:r>
            <a:r>
              <a:rPr lang="el-GR" sz="2800" b="1" dirty="0" err="1"/>
              <a:t>Αλκαλιμετρία</a:t>
            </a:r>
            <a:r>
              <a:rPr lang="el-GR" sz="2800" b="1" dirty="0"/>
              <a:t> - Οξυμετρία</a:t>
            </a:r>
            <a:endParaRPr lang="el-GR" sz="2800" dirty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Οπισθογκομέτρηση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μερικές φορές είναι απαραίτητο να προσθέσουμε περίσσεια πρότυπου διαλύματος στο αναλυόμενο δείγμα και να προσδιορίσουμε κατόπιν την ποσότητα του προτύπου διαλύματος που δεν αντέδρασε με προσθήκη ενός νέου προτύπου διαλύματος.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81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Τελικό σημείο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είναι το σημείο της αντίδρασης στο οποίο θεωρείται ότι έχει περατωθεί η </a:t>
            </a:r>
            <a:r>
              <a:rPr lang="el-GR" dirty="0" err="1"/>
              <a:t>ογκομέτρηση</a:t>
            </a:r>
            <a:r>
              <a:rPr lang="el-GR" dirty="0"/>
              <a:t> και το οποίο μπορεί να ανιχνευθεί πειραματικά από κάποια αλλαγή στις φυσικές ή χημικές ιδιότητες του διαλύματος (πχ αλλαγή χρώματος, σχηματισμός ιζήματος κλπ). Στην πράξη πολλές χημικές ουσίες δεν ευνοούν την εμφάνιση τέτοιων μακροσκοπικών αλλαγών. Στις περιπτώσεις αυτές </a:t>
            </a:r>
            <a:r>
              <a:rPr lang="el-GR" i="1" dirty="0"/>
              <a:t>προστίθεται μια τρίτη ουσία</a:t>
            </a:r>
            <a:r>
              <a:rPr lang="el-GR" dirty="0"/>
              <a:t> που αντιδρά μόνο όταν η κύρια αντίδραση έχει ολοκληρωθεί. Τέτοιες ουσίες λέγονται </a:t>
            </a:r>
            <a:r>
              <a:rPr lang="el-GR" i="1" u="sng" dirty="0"/>
              <a:t>δείκτες</a:t>
            </a:r>
            <a:r>
              <a:rPr lang="el-GR" dirty="0"/>
              <a:t> και προκαλούν την εμφάνιση ή την εξαφάνιση χρώματος, την αλλαγή από ένα χρώμα σε άλλο ή την εμφάνιση ή εξαφάνιση της θολότητας του διαλύματος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803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 της </a:t>
            </a:r>
            <a:r>
              <a:rPr lang="el-GR" dirty="0" err="1"/>
              <a:t>ογκομέτρησης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l-GR" i="1" dirty="0"/>
              <a:t>η διαφορά μεταξύ τελικού και ισοδύναμου σημείου</a:t>
            </a:r>
            <a:r>
              <a:rPr lang="el-GR" dirty="0"/>
              <a:t>.</a:t>
            </a:r>
          </a:p>
          <a:p>
            <a:r>
              <a:rPr lang="el-GR" dirty="0"/>
              <a:t>Θα το καταλάβετε καλύτερα αν μελετήσετε τα Σχήματα 4 και 5, και συνειδητοποιήσετε σε ποιο </a:t>
            </a:r>
            <a:r>
              <a:rPr lang="en-US" dirty="0"/>
              <a:t>pH </a:t>
            </a:r>
            <a:r>
              <a:rPr lang="el-GR" dirty="0"/>
              <a:t>καταγράφουμε </a:t>
            </a:r>
            <a:r>
              <a:rPr lang="el-GR" i="1" dirty="0"/>
              <a:t>πειραματικά </a:t>
            </a:r>
            <a:r>
              <a:rPr lang="el-GR" dirty="0"/>
              <a:t>την ισοδυναμία, και σε ποιο </a:t>
            </a:r>
            <a:r>
              <a:rPr lang="en-US" dirty="0"/>
              <a:t>pH </a:t>
            </a:r>
            <a:r>
              <a:rPr lang="el-GR" dirty="0"/>
              <a:t>συμβαίνει </a:t>
            </a:r>
            <a:r>
              <a:rPr lang="el-GR" i="1" dirty="0"/>
              <a:t>πραγματικά</a:t>
            </a:r>
            <a:r>
              <a:rPr lang="el-GR" dirty="0"/>
              <a:t> αυτή η ισοδυναμία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65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62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/>
              <a:t>Προϋποθέσεις για να χρησιμοποιηθεί μια χημική αντίδραση στην ογκομετρική ανάλυση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l-GR" dirty="0"/>
              <a:t>Η αντίδραση πρέπει να είναι </a:t>
            </a:r>
            <a:r>
              <a:rPr lang="el-GR" i="1" u="sng" dirty="0" err="1"/>
              <a:t>στοιχειομετική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Η αντίδραση πρέπει να είναι </a:t>
            </a:r>
            <a:r>
              <a:rPr lang="el-GR" i="1" u="sng" dirty="0"/>
              <a:t>ποσοτική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Η αντίδραση πρέπει να είναι </a:t>
            </a:r>
            <a:r>
              <a:rPr lang="el-GR" i="1" u="sng" dirty="0"/>
              <a:t>ταχεία</a:t>
            </a:r>
            <a:r>
              <a:rPr lang="el-GR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Πρέπει </a:t>
            </a:r>
            <a:r>
              <a:rPr lang="el-GR" i="1" dirty="0"/>
              <a:t>να υπάρχει </a:t>
            </a:r>
            <a:r>
              <a:rPr lang="el-GR" i="1" u="sng" dirty="0"/>
              <a:t>τρόπος καθορισμού του τελικού σημείου</a:t>
            </a:r>
            <a:r>
              <a:rPr lang="el-GR" dirty="0"/>
              <a:t> (με δείκτες ή με φυσικοχημικές μεθόδους).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40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/>
              <a:t>Ταξινόμηση των ογκομετρικών μεθόδων </a:t>
            </a:r>
            <a:r>
              <a:rPr lang="el-GR" dirty="0" smtClean="0"/>
              <a:t>ανάλυσης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dirty="0" err="1"/>
              <a:t>Ογκομετρήσεις</a:t>
            </a:r>
            <a:r>
              <a:rPr lang="el-GR" dirty="0"/>
              <a:t> </a:t>
            </a:r>
            <a:r>
              <a:rPr lang="el-GR" i="1" u="sng" dirty="0"/>
              <a:t>εξουδετέρωσης</a:t>
            </a:r>
            <a:r>
              <a:rPr lang="el-GR" dirty="0"/>
              <a:t>.</a:t>
            </a:r>
          </a:p>
          <a:p>
            <a:pPr lvl="1"/>
            <a:r>
              <a:rPr lang="el-GR" i="1" u="sng" dirty="0" err="1"/>
              <a:t>Οξειδοαναγωγικές</a:t>
            </a:r>
            <a:r>
              <a:rPr lang="el-GR" dirty="0"/>
              <a:t> </a:t>
            </a:r>
            <a:r>
              <a:rPr lang="el-GR" dirty="0" err="1"/>
              <a:t>ογκομετρήσεις</a:t>
            </a:r>
            <a:r>
              <a:rPr lang="el-GR" dirty="0"/>
              <a:t>.</a:t>
            </a:r>
          </a:p>
          <a:p>
            <a:pPr lvl="1"/>
            <a:r>
              <a:rPr lang="el-GR" dirty="0" err="1"/>
              <a:t>Ογκομετρήσεις</a:t>
            </a:r>
            <a:r>
              <a:rPr lang="el-GR" dirty="0"/>
              <a:t> </a:t>
            </a:r>
            <a:r>
              <a:rPr lang="el-GR" i="1" u="sng" dirty="0"/>
              <a:t>καθιζήσεως</a:t>
            </a:r>
            <a:r>
              <a:rPr lang="el-GR" dirty="0"/>
              <a:t> (σχηματισμός ιζήματος).</a:t>
            </a:r>
          </a:p>
          <a:p>
            <a:pPr lvl="1"/>
            <a:r>
              <a:rPr lang="el-GR" i="1" u="sng" dirty="0" err="1"/>
              <a:t>Συμπλοκομετρικές</a:t>
            </a:r>
            <a:r>
              <a:rPr lang="el-GR" dirty="0"/>
              <a:t> </a:t>
            </a:r>
            <a:r>
              <a:rPr lang="el-GR" dirty="0" err="1"/>
              <a:t>ογκομετρήσεις</a:t>
            </a:r>
            <a:r>
              <a:rPr lang="el-GR" dirty="0"/>
              <a:t> (σχηματισμός συμπλοκών ενώσεων π.χ. </a:t>
            </a:r>
            <a:r>
              <a:rPr lang="en-GB" dirty="0"/>
              <a:t>Ca</a:t>
            </a:r>
            <a:r>
              <a:rPr lang="el-GR" baseline="30000" dirty="0"/>
              <a:t>2+</a:t>
            </a:r>
            <a:r>
              <a:rPr lang="el-GR" dirty="0"/>
              <a:t> με </a:t>
            </a:r>
            <a:r>
              <a:rPr lang="en-GB" dirty="0"/>
              <a:t>EDTA</a:t>
            </a:r>
            <a:r>
              <a:rPr lang="el-GR" dirty="0"/>
              <a:t>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57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Ογκομετρήσεις</a:t>
            </a:r>
            <a:r>
              <a:rPr lang="el-GR" dirty="0"/>
              <a:t> εξουδετέρωσης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88296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/>
              <a:t>Οξυμετρία-</a:t>
            </a:r>
            <a:r>
              <a:rPr lang="el-GR" b="1" dirty="0" err="1" smtClean="0"/>
              <a:t>Αλκαλιμετρία</a:t>
            </a:r>
            <a:endParaRPr lang="el-GR" b="1" dirty="0" smtClean="0"/>
          </a:p>
          <a:p>
            <a:r>
              <a:rPr lang="el-GR" dirty="0"/>
              <a:t>Η </a:t>
            </a:r>
            <a:r>
              <a:rPr lang="el-GR" b="1" dirty="0"/>
              <a:t>οξυμετρία </a:t>
            </a:r>
            <a:r>
              <a:rPr lang="el-GR" dirty="0"/>
              <a:t>είναι ο κλάδος της </a:t>
            </a:r>
            <a:r>
              <a:rPr lang="el-GR" dirty="0" err="1"/>
              <a:t>ογκομέτρησης</a:t>
            </a:r>
            <a:r>
              <a:rPr lang="el-GR" dirty="0"/>
              <a:t> που περιλαμβάνει προσδιορισμό συγκεντρώσεων βάσεων με πρότυπο διάλυμα οξέος. Ενώ, </a:t>
            </a:r>
            <a:r>
              <a:rPr lang="el-GR" b="1" dirty="0" err="1"/>
              <a:t>αλκαλιμετρία</a:t>
            </a:r>
            <a:r>
              <a:rPr lang="el-GR" dirty="0"/>
              <a:t> έχουμε όταν </a:t>
            </a:r>
            <a:r>
              <a:rPr lang="el-GR" dirty="0" err="1"/>
              <a:t>ογκομετρείται</a:t>
            </a:r>
            <a:r>
              <a:rPr lang="el-GR" dirty="0"/>
              <a:t> ένα οξύ με πρότυπο διάλυμα βάσης.</a:t>
            </a:r>
          </a:p>
          <a:p>
            <a:r>
              <a:rPr lang="el-GR" dirty="0"/>
              <a:t>Η αντίδραση που λαμβάνει χώρα είναι η εξής:</a:t>
            </a:r>
          </a:p>
          <a:p>
            <a:r>
              <a:rPr lang="el-GR" dirty="0"/>
              <a:t> </a:t>
            </a:r>
            <a:r>
              <a:rPr lang="el-GR" dirty="0" smtClean="0"/>
              <a:t>Η</a:t>
            </a:r>
            <a:r>
              <a:rPr lang="el-GR" baseline="30000" dirty="0"/>
              <a:t>+</a:t>
            </a:r>
            <a:r>
              <a:rPr lang="el-GR" dirty="0"/>
              <a:t> + </a:t>
            </a:r>
            <a:r>
              <a:rPr lang="en-GB" dirty="0"/>
              <a:t>OH</a:t>
            </a:r>
            <a:r>
              <a:rPr lang="el-GR" baseline="30000" dirty="0"/>
              <a:t>-</a:t>
            </a:r>
            <a:r>
              <a:rPr lang="el-GR" dirty="0"/>
              <a:t> </a:t>
            </a:r>
            <a:r>
              <a:rPr lang="el-GR" dirty="0">
                <a:sym typeface="Wingdings 3"/>
              </a:rPr>
              <a:t></a:t>
            </a:r>
            <a:r>
              <a:rPr lang="el-GR" dirty="0"/>
              <a:t> Η</a:t>
            </a:r>
            <a:r>
              <a:rPr lang="el-GR" baseline="-25000" dirty="0"/>
              <a:t>2</a:t>
            </a:r>
            <a:r>
              <a:rPr lang="el-GR" dirty="0"/>
              <a:t>Ο    ή      Η</a:t>
            </a:r>
            <a:r>
              <a:rPr lang="el-GR" baseline="-25000" dirty="0"/>
              <a:t>3</a:t>
            </a:r>
            <a:r>
              <a:rPr lang="el-GR" dirty="0"/>
              <a:t>Ο</a:t>
            </a:r>
            <a:r>
              <a:rPr lang="el-GR" baseline="30000" dirty="0"/>
              <a:t>+</a:t>
            </a:r>
            <a:r>
              <a:rPr lang="el-GR" dirty="0"/>
              <a:t> + </a:t>
            </a:r>
            <a:r>
              <a:rPr lang="en-GB" dirty="0"/>
              <a:t>OH</a:t>
            </a:r>
            <a:r>
              <a:rPr lang="el-GR" baseline="30000" dirty="0"/>
              <a:t>-</a:t>
            </a:r>
            <a:r>
              <a:rPr lang="el-GR" dirty="0"/>
              <a:t> </a:t>
            </a:r>
            <a:r>
              <a:rPr lang="el-GR" dirty="0">
                <a:sym typeface="Wingdings 3"/>
              </a:rPr>
              <a:t></a:t>
            </a:r>
            <a:r>
              <a:rPr lang="el-GR" dirty="0"/>
              <a:t> 2 Η</a:t>
            </a:r>
            <a:r>
              <a:rPr lang="el-GR" baseline="-25000" dirty="0"/>
              <a:t>2</a:t>
            </a:r>
            <a:r>
              <a:rPr lang="el-GR" dirty="0"/>
              <a:t>Ο</a:t>
            </a:r>
          </a:p>
          <a:p>
            <a:r>
              <a:rPr lang="el-GR" dirty="0"/>
              <a:t> </a:t>
            </a:r>
            <a:r>
              <a:rPr lang="el-GR" dirty="0" smtClean="0"/>
              <a:t>Κατά </a:t>
            </a:r>
            <a:r>
              <a:rPr lang="el-GR" dirty="0"/>
              <a:t>τη διάρκεια της </a:t>
            </a:r>
            <a:r>
              <a:rPr lang="el-GR" dirty="0" err="1"/>
              <a:t>ογκομέτρησης</a:t>
            </a:r>
            <a:r>
              <a:rPr lang="el-GR" dirty="0"/>
              <a:t> με οξέα ή βάσεις (οξυμετρία ή </a:t>
            </a:r>
            <a:r>
              <a:rPr lang="el-GR" dirty="0" err="1"/>
              <a:t>αλκαλιμετρία</a:t>
            </a:r>
            <a:r>
              <a:rPr lang="el-GR" dirty="0"/>
              <a:t>) το </a:t>
            </a:r>
            <a:r>
              <a:rPr lang="en-GB" dirty="0"/>
              <a:t>pH</a:t>
            </a:r>
            <a:r>
              <a:rPr lang="el-GR" dirty="0"/>
              <a:t> του </a:t>
            </a:r>
            <a:r>
              <a:rPr lang="el-GR" dirty="0" err="1"/>
              <a:t>ογκομετρούμενου</a:t>
            </a:r>
            <a:r>
              <a:rPr lang="el-GR" dirty="0"/>
              <a:t> διαλύματος μεταβάλλεται συνεχώς. Αν παραστήσουμε γραφικά τη τιμή του </a:t>
            </a:r>
            <a:r>
              <a:rPr lang="en-GB" dirty="0"/>
              <a:t>pH</a:t>
            </a:r>
            <a:r>
              <a:rPr lang="el-GR" dirty="0"/>
              <a:t> του αγνώστου διαλύματος, όπως διαβάζει ένα </a:t>
            </a:r>
            <a:r>
              <a:rPr lang="en-US" dirty="0"/>
              <a:t>pH</a:t>
            </a:r>
            <a:r>
              <a:rPr lang="el-GR" dirty="0"/>
              <a:t>-</a:t>
            </a:r>
            <a:r>
              <a:rPr lang="el-GR" dirty="0" err="1"/>
              <a:t>μετρο</a:t>
            </a:r>
            <a:r>
              <a:rPr lang="el-GR" dirty="0"/>
              <a:t>, σε συνάρτηση με τον όγκο του προστιθέμενου πρότυπου διαλύματος, παίρνουμε την καμπύλη </a:t>
            </a:r>
            <a:r>
              <a:rPr lang="el-GR" dirty="0" err="1"/>
              <a:t>ογκομέτρησης</a:t>
            </a:r>
            <a:r>
              <a:rPr lang="el-GR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749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8952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1.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dirty="0" err="1"/>
              <a:t>Ταμουτσίδη</a:t>
            </a:r>
            <a:r>
              <a:rPr lang="el-GR" sz="1400" dirty="0"/>
              <a:t>, </a:t>
            </a:r>
            <a:r>
              <a:rPr lang="el-GR" sz="1400" i="1" dirty="0"/>
              <a:t>Γεωργική Χημεία</a:t>
            </a:r>
            <a:r>
              <a:rPr lang="el-GR" sz="1400" dirty="0"/>
              <a:t>, έκδοση ίδιου, Β΄ έκδοση, 2008</a:t>
            </a:r>
          </a:p>
          <a:p>
            <a:pPr marL="0" indent="0">
              <a:buNone/>
            </a:pPr>
            <a:r>
              <a:rPr lang="el-GR" sz="1400" dirty="0"/>
              <a:t>2. Μ. </a:t>
            </a:r>
            <a:r>
              <a:rPr lang="el-GR" sz="1400" dirty="0" err="1"/>
              <a:t>Λάλια</a:t>
            </a:r>
            <a:r>
              <a:rPr lang="el-GR" sz="1400" dirty="0"/>
              <a:t> – </a:t>
            </a:r>
            <a:r>
              <a:rPr lang="el-GR" sz="1400" dirty="0" err="1"/>
              <a:t>Καντούρη</a:t>
            </a:r>
            <a:r>
              <a:rPr lang="el-GR" sz="1400" dirty="0"/>
              <a:t> και Στ. Παπαστεφάνου,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2</a:t>
            </a:r>
            <a:r>
              <a:rPr lang="el-GR" sz="1400" baseline="30000" dirty="0"/>
              <a:t>η</a:t>
            </a:r>
            <a:r>
              <a:rPr lang="el-GR" sz="1400" dirty="0"/>
              <a:t> έκδοση, Εκδόσεις Ζήτη, Θεσσαλονίκη, 2012</a:t>
            </a:r>
          </a:p>
          <a:p>
            <a:pPr marL="0" indent="0">
              <a:buNone/>
            </a:pPr>
            <a:r>
              <a:rPr lang="el-GR" sz="1400" dirty="0"/>
              <a:t>3. Κ.Δ. Ξένου και </a:t>
            </a:r>
            <a:r>
              <a:rPr lang="el-GR" sz="1400" dirty="0" err="1"/>
              <a:t>Ευγ</a:t>
            </a:r>
            <a:r>
              <a:rPr lang="el-GR" sz="1400" dirty="0"/>
              <a:t>. Ξένου,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Θεσσαλονίκη, 2009</a:t>
            </a:r>
          </a:p>
          <a:p>
            <a:pPr marL="0" indent="0">
              <a:buNone/>
            </a:pPr>
            <a:r>
              <a:rPr lang="el-GR" sz="1400" dirty="0"/>
              <a:t>4. Ν. </a:t>
            </a:r>
            <a:r>
              <a:rPr lang="el-GR" sz="1400" dirty="0" err="1"/>
              <a:t>Λυδάκη</a:t>
            </a:r>
            <a:r>
              <a:rPr lang="el-GR" sz="1400" dirty="0"/>
              <a:t>-</a:t>
            </a:r>
            <a:r>
              <a:rPr lang="el-GR" sz="1400" dirty="0" err="1"/>
              <a:t>Σημαντήρη</a:t>
            </a:r>
            <a:r>
              <a:rPr lang="el-GR" sz="1400" dirty="0"/>
              <a:t>. </a:t>
            </a:r>
            <a:r>
              <a:rPr lang="el-GR" sz="1400" i="1" dirty="0"/>
              <a:t>Γενική χημεία και ενόργανη ανάλυση:</a:t>
            </a:r>
            <a:r>
              <a:rPr lang="el-GR" sz="1400" b="1" dirty="0"/>
              <a:t> </a:t>
            </a:r>
            <a:r>
              <a:rPr lang="el-GR" sz="1400" dirty="0"/>
              <a:t>Θέματα και εργαστηριακές ασκήσεις. Εκδόσεις </a:t>
            </a:r>
            <a:r>
              <a:rPr lang="el-GR" sz="1400" u="sng" dirty="0" err="1">
                <a:hlinkClick r:id="rId3"/>
              </a:rPr>
              <a:t>Τζιόλα</a:t>
            </a:r>
            <a:r>
              <a:rPr lang="el-GR" sz="1400" dirty="0"/>
              <a:t>, 2009, 408 σελ.</a:t>
            </a:r>
          </a:p>
          <a:p>
            <a:pPr marL="0" indent="0">
              <a:buNone/>
            </a:pPr>
            <a:r>
              <a:rPr lang="el-GR" sz="1400" dirty="0"/>
              <a:t>5. </a:t>
            </a:r>
            <a:r>
              <a:rPr lang="en-GB" sz="1400" dirty="0"/>
              <a:t>G</a:t>
            </a:r>
            <a:r>
              <a:rPr lang="el-GR" sz="1400" dirty="0"/>
              <a:t>. </a:t>
            </a:r>
            <a:r>
              <a:rPr lang="en-GB" sz="1400" dirty="0"/>
              <a:t>Nelson </a:t>
            </a:r>
            <a:r>
              <a:rPr lang="en-GB" sz="1400" dirty="0" err="1"/>
              <a:t>Eby</a:t>
            </a:r>
            <a:r>
              <a:rPr lang="el-GR" sz="1400" dirty="0"/>
              <a:t>, "</a:t>
            </a:r>
            <a:r>
              <a:rPr lang="en-GB" sz="1400" i="1" dirty="0"/>
              <a:t>Principles of Environmental Geochemistry</a:t>
            </a:r>
            <a:r>
              <a:rPr lang="el-GR" sz="1400" dirty="0"/>
              <a:t>", 2004, </a:t>
            </a:r>
            <a:r>
              <a:rPr lang="en-GB" sz="1400" dirty="0"/>
              <a:t>Thomson</a:t>
            </a:r>
            <a:r>
              <a:rPr lang="el-GR" sz="1400" dirty="0"/>
              <a:t>, </a:t>
            </a:r>
            <a:r>
              <a:rPr lang="en-GB" sz="1400" dirty="0"/>
              <a:t>Brooks</a:t>
            </a:r>
            <a:r>
              <a:rPr lang="el-GR" sz="1400" dirty="0"/>
              <a:t> / </a:t>
            </a:r>
            <a:r>
              <a:rPr lang="en-GB" sz="1400" dirty="0"/>
              <a:t>Cole</a:t>
            </a:r>
            <a:r>
              <a:rPr lang="el-GR" sz="1400" dirty="0"/>
              <a:t>, μετάφραση Νίκος </a:t>
            </a:r>
            <a:r>
              <a:rPr lang="el-GR" sz="1400" dirty="0" err="1"/>
              <a:t>Λυδάκης</a:t>
            </a:r>
            <a:r>
              <a:rPr lang="el-GR" sz="1400" dirty="0"/>
              <a:t>-</a:t>
            </a:r>
            <a:r>
              <a:rPr lang="el-GR" sz="1400" dirty="0" err="1"/>
              <a:t>Σημαντήρης</a:t>
            </a:r>
            <a:r>
              <a:rPr lang="el-GR" sz="1400" dirty="0"/>
              <a:t>, 2011, Εκδόσεις </a:t>
            </a:r>
            <a:r>
              <a:rPr lang="el-GR" sz="1400" dirty="0" err="1"/>
              <a:t>Κωσταράκη</a:t>
            </a:r>
            <a:r>
              <a:rPr lang="el-GR" sz="1400" dirty="0"/>
              <a:t>,</a:t>
            </a:r>
          </a:p>
          <a:p>
            <a:pPr marL="0" indent="0">
              <a:buNone/>
            </a:pPr>
            <a:r>
              <a:rPr lang="el-GR" sz="1400" dirty="0"/>
              <a:t>6</a:t>
            </a:r>
            <a:r>
              <a:rPr lang="en-US" sz="1400" dirty="0"/>
              <a:t>. J</a:t>
            </a:r>
            <a:r>
              <a:rPr lang="el-GR" sz="1400" dirty="0"/>
              <a:t>. </a:t>
            </a:r>
            <a:r>
              <a:rPr lang="en-US" sz="1400" dirty="0"/>
              <a:t>Clark</a:t>
            </a:r>
            <a:r>
              <a:rPr lang="el-GR" sz="1400" dirty="0"/>
              <a:t>, </a:t>
            </a:r>
            <a:r>
              <a:rPr lang="en-US" sz="1400" dirty="0"/>
              <a:t>R</a:t>
            </a:r>
            <a:r>
              <a:rPr lang="el-GR" sz="1400" dirty="0"/>
              <a:t>. </a:t>
            </a:r>
            <a:r>
              <a:rPr lang="en-US" sz="1400" dirty="0"/>
              <a:t>Switzer</a:t>
            </a:r>
            <a:r>
              <a:rPr lang="el-GR" sz="1400" dirty="0"/>
              <a:t>. </a:t>
            </a:r>
            <a:r>
              <a:rPr lang="el-GR" sz="1400" i="1" dirty="0"/>
              <a:t>Πειραματική Βιοχημεία</a:t>
            </a:r>
            <a:r>
              <a:rPr lang="el-GR" sz="1400" dirty="0"/>
              <a:t>. 2</a:t>
            </a:r>
            <a:r>
              <a:rPr lang="el-GR" sz="1400" baseline="30000" dirty="0"/>
              <a:t>η</a:t>
            </a:r>
            <a:r>
              <a:rPr lang="el-GR" sz="1400" dirty="0"/>
              <a:t> έκδοση. Πανεπιστημιακές Εκδόσεις Κρήτης, Ηράκλειο 2000.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6:</a:t>
            </a:r>
            <a:r>
              <a:rPr lang="en-US" sz="2800" dirty="0" smtClean="0"/>
              <a:t> </a:t>
            </a:r>
            <a:r>
              <a:rPr lang="el-GR" sz="2800" b="1" dirty="0" err="1"/>
              <a:t>Αλκαλιμετρία</a:t>
            </a:r>
            <a:r>
              <a:rPr lang="el-GR" sz="2800" b="1" dirty="0"/>
              <a:t> - </a:t>
            </a:r>
            <a:r>
              <a:rPr lang="el-GR" sz="2800" b="1" dirty="0" smtClean="0"/>
              <a:t>Οξυμετρία</a:t>
            </a:r>
            <a:endParaRPr lang="el-GR" sz="2800" dirty="0" smtClean="0"/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err="1"/>
              <a:t>Αλκαλιμετρία</a:t>
            </a:r>
            <a:r>
              <a:rPr lang="el-GR" b="1" dirty="0"/>
              <a:t> - Οξυμετρία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Ογκομετρική </a:t>
            </a:r>
            <a:r>
              <a:rPr lang="el-GR" dirty="0" smtClean="0"/>
              <a:t>Ανάλυση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ογκομετρική ανάλυση είναι μια από τις πιο χρήσιμες και πιο ευρέως εφαρμοζόμενες αναλυτικές μεθόδους. </a:t>
            </a:r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dirty="0"/>
              <a:t>ογκομετρική ανάλυση προσδιορίζεται </a:t>
            </a:r>
            <a:r>
              <a:rPr lang="el-GR" i="1" dirty="0"/>
              <a:t>ποσοτικά</a:t>
            </a:r>
            <a:r>
              <a:rPr lang="el-GR" dirty="0"/>
              <a:t> μια ουσία με μέτρηση του όγκου του διαλύματος ενός αντιδραστηρίου γνωστής συγκέντρωσης που απαιτείται για να αντιδράσει </a:t>
            </a:r>
            <a:r>
              <a:rPr lang="el-GR" i="1" dirty="0"/>
              <a:t>ποσοτικά</a:t>
            </a:r>
            <a:r>
              <a:rPr lang="el-GR" dirty="0"/>
              <a:t> με γνωστό όγκο διαλύματος της ουσίας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25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Πρότυπο διάλυμα ή </a:t>
            </a:r>
            <a:r>
              <a:rPr lang="el-GR" dirty="0" err="1"/>
              <a:t>τιτλοδότης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Διάλυμα αντιδραστηρίου του οποίου η συγκέντρωση είναι γνωστή με ακρίβεια.</a:t>
            </a:r>
          </a:p>
          <a:p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339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Προχοΐδα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όργανο προσθήκης και μέτρησης όγκου του προτύπου (συνήθως) διαλύματος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80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Ογκομέτρηση</a:t>
            </a:r>
            <a:r>
              <a:rPr lang="el-GR" dirty="0"/>
              <a:t> ή τιτλοδότηση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διαδικασία κατά την οποία ένα πρότυπο διάλυμα προστίθεται αργά από μια </a:t>
            </a:r>
            <a:r>
              <a:rPr lang="el-GR" dirty="0" err="1"/>
              <a:t>προχοΐδα</a:t>
            </a:r>
            <a:r>
              <a:rPr lang="el-GR" dirty="0"/>
              <a:t> σε ένα διάλυμα ουσίας </a:t>
            </a:r>
            <a:r>
              <a:rPr lang="el-GR" dirty="0" smtClean="0"/>
              <a:t>μέχρι </a:t>
            </a:r>
            <a:r>
              <a:rPr lang="el-GR" dirty="0"/>
              <a:t>να ολοκληρωθεί η αντίδραση.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όγκος που απαιτείται για την </a:t>
            </a:r>
            <a:r>
              <a:rPr lang="el-GR" i="1" dirty="0"/>
              <a:t>τιτλοδότηση</a:t>
            </a:r>
            <a:r>
              <a:rPr lang="el-GR" dirty="0"/>
              <a:t> βρίσκεται από την διαφορά της αρχικής από την τελική ένδειξη της </a:t>
            </a:r>
            <a:r>
              <a:rPr lang="el-GR" dirty="0" err="1" smtClean="0"/>
              <a:t>προχοΐδας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Με </a:t>
            </a:r>
            <a:r>
              <a:rPr lang="el-GR" i="1" dirty="0"/>
              <a:t>τιτλοδότηση</a:t>
            </a:r>
            <a:r>
              <a:rPr lang="el-GR" dirty="0"/>
              <a:t> εννοούμε τον </a:t>
            </a:r>
            <a:r>
              <a:rPr lang="el-GR" i="1" dirty="0"/>
              <a:t>προσδιορισμό της άγνωστης συγκέντρωσης</a:t>
            </a:r>
            <a:r>
              <a:rPr lang="el-GR" dirty="0"/>
              <a:t> ενός συγκεκριμένου διαλύματος. </a:t>
            </a:r>
            <a:endParaRPr lang="el-GR" dirty="0" smtClean="0"/>
          </a:p>
          <a:p>
            <a:r>
              <a:rPr lang="el-GR" i="1" dirty="0" smtClean="0"/>
              <a:t>Τίτλος</a:t>
            </a:r>
            <a:r>
              <a:rPr lang="el-GR" dirty="0" smtClean="0"/>
              <a:t> </a:t>
            </a:r>
            <a:r>
              <a:rPr lang="el-GR" dirty="0"/>
              <a:t>είναι ο παλιός επιστημονικός όρος για τη </a:t>
            </a:r>
            <a:r>
              <a:rPr lang="el-GR" i="1" dirty="0"/>
              <a:t>συγκέντρωση</a:t>
            </a:r>
            <a:r>
              <a:rPr lang="el-GR" dirty="0"/>
              <a:t> μιας ουσίας, ενός διαλύματος κλπ.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582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Ισοδύναμο σημείο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είναι το σημείο εκείνο της αντίδρασης στο οποίο η ποσότητα του προστιθέμενου διαλύματος είναι χημικά ισοδύναμη προς την ποσότητα της αναλυόμενης ουσίας στο δείγμα. Το ισοδύναμο σημείο είναι ένα </a:t>
            </a:r>
            <a:r>
              <a:rPr lang="el-GR" i="1" u="sng" dirty="0"/>
              <a:t>θεωρητικό σημείο</a:t>
            </a:r>
            <a:r>
              <a:rPr lang="el-GR" dirty="0"/>
              <a:t> και δεν μπορεί </a:t>
            </a:r>
            <a:r>
              <a:rPr lang="el-GR" i="1" dirty="0"/>
              <a:t>εύκολα </a:t>
            </a:r>
            <a:r>
              <a:rPr lang="el-GR" dirty="0"/>
              <a:t>να προσδιοριστεί πειραματικά</a:t>
            </a:r>
            <a:r>
              <a:rPr lang="el-GR" i="1" dirty="0"/>
              <a:t>, ιδιαίτερα αν ο προσδιορισμός γίνεται με δείκτες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497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1305</TotalTime>
  <Words>965</Words>
  <Application>Microsoft Office PowerPoint</Application>
  <PresentationFormat>Προβολή στην οθόνη (16:10)</PresentationFormat>
  <Paragraphs>112</Paragraphs>
  <Slides>22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Ογκομετρική Ανάλυση</vt:lpstr>
      <vt:lpstr>Πρότυπο διάλυμα ή τιτλοδότης</vt:lpstr>
      <vt:lpstr>Προχοΐδα</vt:lpstr>
      <vt:lpstr>Ογκομέτρηση ή τιτλοδότηση</vt:lpstr>
      <vt:lpstr>Ισοδύναμο σημείο</vt:lpstr>
      <vt:lpstr>Οπισθογκομέτρηση</vt:lpstr>
      <vt:lpstr>Τελικό σημείο</vt:lpstr>
      <vt:lpstr>Σφάλμα της ογκομέτρησης</vt:lpstr>
      <vt:lpstr>Παρουσίαση του PowerPoint</vt:lpstr>
      <vt:lpstr>Προϋποθέσεις για να χρησιμοποιηθεί μια χημική αντίδραση στην ογκομετρική ανάλυση.</vt:lpstr>
      <vt:lpstr>Ταξινόμηση των ογκομετρικών μεθόδων ανάλυσης</vt:lpstr>
      <vt:lpstr>Ογκομετρήσεις εξουδετέρωσης 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171</cp:revision>
  <dcterms:created xsi:type="dcterms:W3CDTF">2012-09-06T09:03:05Z</dcterms:created>
  <dcterms:modified xsi:type="dcterms:W3CDTF">2015-11-22T17:03:05Z</dcterms:modified>
</cp:coreProperties>
</file>