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85" r:id="rId7"/>
    <p:sldId id="29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73" r:id="rId18"/>
    <p:sldId id="276" r:id="rId19"/>
    <p:sldId id="279" r:id="rId20"/>
    <p:sldId id="280" r:id="rId21"/>
    <p:sldId id="281" r:id="rId22"/>
    <p:sldId id="284" r:id="rId23"/>
    <p:sldId id="282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λογιστική , Ενότητα  : Ημερολογιακές   εγγραφές, ΤΜΗΜΑ ΧΡΗΜΑΤΟΟΙΚΟΝΟΜΙΚΉΣ ΚΑΙ ΛΟΓΙΣΤΙΚΗΣ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class.teiep.gr/OpenClass/courses/ACC102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&#924;&#913;&#920;&#919;&#924;&#913;%209/&#924;&#913;&#920;&#919;&#924;&#913;%209B.ppt" TargetMode="External"/><Relationship Id="rId7" Type="http://schemas.openxmlformats.org/officeDocument/2006/relationships/hyperlink" Target="../&#924;&#913;&#920;&#919;&#924;&#913;%209/&#924;&#913;&#920;&#919;&#924;&#913;%209Z.ppt" TargetMode="External"/><Relationship Id="rId2" Type="http://schemas.openxmlformats.org/officeDocument/2006/relationships/hyperlink" Target="../&#924;&#913;&#920;&#919;&#924;&#913;%209/&#924;&#913;&#920;&#919;&#924;&#913;%209A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924;&#913;&#920;&#919;&#924;&#913;%209/&#924;&#913;&#920;&#919;&#924;&#913;%209D.ppt" TargetMode="External"/><Relationship Id="rId5" Type="http://schemas.openxmlformats.org/officeDocument/2006/relationships/hyperlink" Target="../&#924;&#913;&#920;&#919;&#924;&#913;%209/&#924;&#913;&#920;&#919;&#924;&#913;%209E.ppt" TargetMode="External"/><Relationship Id="rId4" Type="http://schemas.openxmlformats.org/officeDocument/2006/relationships/hyperlink" Target="../&#924;&#913;&#920;&#919;&#924;&#913;%209/&#924;&#913;&#920;&#919;&#924;&#913;%209G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&#924;&#913;&#920;&#919;&#924;&#913;%209/&#924;&#913;&#920;&#919;&#924;&#913;%209&#920;.ppt" TargetMode="External"/><Relationship Id="rId2" Type="http://schemas.openxmlformats.org/officeDocument/2006/relationships/hyperlink" Target="../&#924;&#913;&#920;&#919;&#924;&#913;%209/&#924;&#913;&#920;&#919;&#924;&#913;%209H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../&#924;&#913;&#920;&#919;&#924;&#913;%209/&#924;&#913;&#920;&#919;&#924;&#913;%209K.ppt" TargetMode="External"/><Relationship Id="rId4" Type="http://schemas.openxmlformats.org/officeDocument/2006/relationships/hyperlink" Target="../&#924;&#913;&#920;&#919;&#924;&#913;%209/&#924;&#913;&#920;&#919;&#924;&#913;%209I.pp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 ΣΤΗ ΛΟΓΙΣΤΙΚΗ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ΕΝΟΤΗΤΑ :Ημερολογιακές  εγγραφές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642158" y="553475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79388" y="692150"/>
          <a:ext cx="8785225" cy="5976938"/>
        </p:xfrm>
        <a:graphic>
          <a:graphicData uri="http://schemas.openxmlformats.org/presentationml/2006/ole">
            <p:oleObj spid="_x0000_s3074" name="Φύλλο εργασίας" r:id="rId3" imgW="5819851" imgH="19623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395288" y="620713"/>
          <a:ext cx="8497887" cy="6048375"/>
        </p:xfrm>
        <a:graphic>
          <a:graphicData uri="http://schemas.openxmlformats.org/presentationml/2006/ole">
            <p:oleObj spid="_x0000_s4098" name="Φύλλο εργασίας" r:id="rId3" imgW="5819851" imgH="30955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539552" y="606048"/>
          <a:ext cx="8172400" cy="6251952"/>
        </p:xfrm>
        <a:graphic>
          <a:graphicData uri="http://schemas.openxmlformats.org/presentationml/2006/ole">
            <p:oleObj spid="_x0000_s5122" name="Φύλλο εργασίας" r:id="rId3" imgW="5819851" imgH="40672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395536" y="404664"/>
          <a:ext cx="8604448" cy="6453336"/>
        </p:xfrm>
        <a:graphic>
          <a:graphicData uri="http://schemas.openxmlformats.org/presentationml/2006/ole">
            <p:oleObj spid="_x0000_s6146" name="Φύλλο εργασίας" r:id="rId3" imgW="5819851" imgH="47149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395536" y="476672"/>
          <a:ext cx="8412427" cy="6309320"/>
        </p:xfrm>
        <a:graphic>
          <a:graphicData uri="http://schemas.openxmlformats.org/presentationml/2006/ole">
            <p:oleObj spid="_x0000_s7170" name="Φύλλο εργασίας" r:id="rId3" imgW="5819851" imgH="53626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336037" y="504056"/>
          <a:ext cx="8412427" cy="6309320"/>
        </p:xfrm>
        <a:graphic>
          <a:graphicData uri="http://schemas.openxmlformats.org/presentationml/2006/ole">
            <p:oleObj spid="_x0000_s8194" name="Φύλλο εργασίας" r:id="rId3" imgW="5819851" imgH="64962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288032" y="548680"/>
          <a:ext cx="8532440" cy="6231940"/>
        </p:xfrm>
        <a:graphic>
          <a:graphicData uri="http://schemas.openxmlformats.org/presentationml/2006/ole">
            <p:oleObj spid="_x0000_s9218" name="Φύλλο εργασίας" r:id="rId3" imgW="5819851" imgH="68199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Στεφάνου Κων/νος , </a:t>
            </a:r>
            <a:r>
              <a:rPr lang="el-GR" b="1" dirty="0" smtClean="0"/>
              <a:t>Χρηματοοικονομική λογιστική</a:t>
            </a:r>
            <a:r>
              <a:rPr lang="el-GR" dirty="0" smtClean="0"/>
              <a:t>, </a:t>
            </a:r>
            <a:r>
              <a:rPr lang="el-GR" dirty="0" err="1" smtClean="0"/>
              <a:t>Αυτοέκδοση</a:t>
            </a:r>
            <a:r>
              <a:rPr lang="el-GR" dirty="0" smtClean="0"/>
              <a:t> , Θεσσαλονίκη (2011)</a:t>
            </a:r>
          </a:p>
          <a:p>
            <a:pPr>
              <a:buNone/>
            </a:pPr>
            <a:r>
              <a:rPr lang="el-GR" dirty="0" smtClean="0"/>
              <a:t>   Δ. </a:t>
            </a:r>
            <a:r>
              <a:rPr lang="el-GR" dirty="0" err="1" smtClean="0"/>
              <a:t>Γκίνογλου</a:t>
            </a:r>
            <a:r>
              <a:rPr lang="el-GR" dirty="0" smtClean="0"/>
              <a:t>, Π. </a:t>
            </a:r>
            <a:r>
              <a:rPr lang="el-GR" dirty="0" err="1" smtClean="0"/>
              <a:t>Ταχινάκης</a:t>
            </a:r>
            <a:r>
              <a:rPr lang="el-GR" dirty="0" smtClean="0"/>
              <a:t>, Σ. Μωυσή ,</a:t>
            </a:r>
            <a:r>
              <a:rPr lang="el-GR" b="1" dirty="0" smtClean="0"/>
              <a:t>Γενική Χρηματοοικονομική Λογιστική</a:t>
            </a:r>
            <a:r>
              <a:rPr lang="el-GR" dirty="0" smtClean="0"/>
              <a:t>, Εκδόσεις </a:t>
            </a:r>
            <a:r>
              <a:rPr lang="en-US" dirty="0" err="1" smtClean="0"/>
              <a:t>Rosili</a:t>
            </a:r>
            <a:r>
              <a:rPr lang="en-US" dirty="0" smtClean="0"/>
              <a:t>, </a:t>
            </a:r>
            <a:r>
              <a:rPr lang="el-GR" dirty="0" smtClean="0"/>
              <a:t>Αθήνα (2005)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dirty="0" err="1" smtClean="0"/>
              <a:t>Παπαδέας</a:t>
            </a:r>
            <a:r>
              <a:rPr lang="el-GR" dirty="0" smtClean="0"/>
              <a:t> Παναγιώτης, </a:t>
            </a:r>
            <a:r>
              <a:rPr lang="el-GR" b="1" dirty="0" smtClean="0"/>
              <a:t>Χρηματοοικονομική λογιστική πληροφόρηση</a:t>
            </a:r>
            <a:r>
              <a:rPr lang="el-GR" dirty="0" smtClean="0"/>
              <a:t>, Εκδόσεις :ιδιωτική , Αθήνα (2010)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1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Κυπριωτέλης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Ευστράτιος&gt;.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&lt;Εισαγωγή στη λογιστική&gt;.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http://eclass.teiep.gr/OpenClass/courses/ACC10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728" y="3501009"/>
            <a:ext cx="1581685" cy="576063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l-GR" sz="2400" dirty="0" smtClean="0">
                <a:solidFill>
                  <a:schemeClr val="bg1"/>
                </a:solidFill>
              </a:rPr>
              <a:t>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Υπότιτλο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>
              <a:buNone/>
            </a:pPr>
            <a:r>
              <a:rPr lang="el-GR" sz="2400" b="1" dirty="0" smtClean="0"/>
              <a:t>Τίτλος Μαθήματος :Εισαγωγή στη  λογιστική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buNone/>
            </a:pPr>
            <a:r>
              <a:rPr lang="el-GR" sz="2400" b="1" dirty="0" smtClean="0"/>
              <a:t>Ενότητα : Ημερολογιακές εγγραφές</a:t>
            </a:r>
          </a:p>
          <a:p>
            <a:pPr algn="l"/>
            <a:endParaRPr lang="el-GR" sz="2400" b="1" dirty="0" smtClean="0"/>
          </a:p>
          <a:p>
            <a:pPr algn="l">
              <a:lnSpc>
                <a:spcPts val="2600"/>
              </a:lnSpc>
              <a:buNone/>
            </a:pP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Κυπριωτέλης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Ευστράτιος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4543" y="0"/>
            <a:ext cx="2569457" cy="1196752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 smtClean="0"/>
              <a:t>Τέλος </a:t>
            </a:r>
            <a:r>
              <a:rPr lang="el-GR" sz="5500" b="1" dirty="0"/>
              <a:t>Ενότητας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8" name="Rectangl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8" name="7 - Θέση περιεχομένου" descr="Λογότυπο για Άδειες χρήσης Creative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445224"/>
            <a:ext cx="1010045" cy="353308"/>
          </a:xfrm>
          <a:prstGeom prst="rect">
            <a:avLst/>
          </a:prstGeom>
        </p:spPr>
      </p:pic>
      <p:pic>
        <p:nvPicPr>
          <p:cNvPr id="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57192"/>
            <a:ext cx="3240360" cy="77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8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661248"/>
            <a:ext cx="1581685" cy="461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214950"/>
            <a:ext cx="561662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cs typeface="Times New Roman" pitchFamily="18" charset="0"/>
              </a:rPr>
              <a:t>ΣΚΟΠΟΙ ΕΝΟΤΗΤΑΣ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Σκοπός της παρούσας ενότητας είναι να </a:t>
            </a:r>
            <a:r>
              <a:rPr lang="el-GR" dirty="0" smtClean="0"/>
              <a:t>παρουσιαστεί </a:t>
            </a:r>
            <a:r>
              <a:rPr lang="el-GR" dirty="0" smtClean="0"/>
              <a:t> </a:t>
            </a:r>
            <a:r>
              <a:rPr lang="el-GR" dirty="0" smtClean="0"/>
              <a:t>πως καταχωρούνται στο γενικό ημερολόγιο τα λογιστικά γεγονότα μιας επιχείρησης και ποια η πορεία που ακολουθείται κατά τη διάρκεια μιας λογιστικής  χρήσης.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31440"/>
            <a:ext cx="7704138" cy="36195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b="1" u="sng" dirty="0" smtClean="0"/>
              <a:t>ΚΑΤΑΧΩΡΗΣΗ ΚΙΝΗΣΕΩΝ ΣΤΟΥΣ ΛΟΓΑΡΙΑΣΜΟΥΣ</a:t>
            </a:r>
            <a:r>
              <a:rPr lang="en-US" sz="2400" b="1" u="sng" dirty="0" smtClean="0"/>
              <a:t> (1) </a:t>
            </a:r>
            <a:r>
              <a:rPr lang="el-GR" sz="2400" b="1" u="sng" dirty="0" smtClean="0"/>
              <a:t>από (2)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568952" cy="532859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2400" b="1" dirty="0" smtClean="0">
                <a:hlinkClick r:id="rId2" action="ppaction://hlinkpres?slideindex=1&amp;slidetitle="/>
              </a:rPr>
              <a:t>Ο Β. Βασιλείου ίδρυσε ατομική επιχείρηση την 01-01-14 με μετρητά 30.000 €.</a:t>
            </a:r>
            <a:endParaRPr lang="el-GR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l-GR" sz="2400" b="1" dirty="0" smtClean="0"/>
              <a:t>Στην συνέχεια τον μήνα Ιανουάριο που θα τον θεωρήσουμε σαν μία χρήση, έγιναν στην επιχείρηση οι ακόλουθες πράξεις:</a:t>
            </a:r>
          </a:p>
          <a:p>
            <a:pPr eaLnBrk="1" hangingPunct="1">
              <a:lnSpc>
                <a:spcPct val="80000"/>
              </a:lnSpc>
            </a:pPr>
            <a:endParaRPr lang="el-GR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l-GR" sz="2400" b="1" dirty="0" smtClean="0">
                <a:hlinkClick r:id="rId3" action="ppaction://hlinkpres?slideindex=1&amp;slidetitle="/>
              </a:rPr>
              <a:t>06.01.14</a:t>
            </a:r>
            <a:r>
              <a:rPr lang="el-GR" sz="2400" b="1" dirty="0" smtClean="0">
                <a:hlinkClick r:id="rId2" action="ppaction://hlinkpres?slideindex=1&amp;slidetitle="/>
              </a:rPr>
              <a:t> </a:t>
            </a:r>
            <a:r>
              <a:rPr lang="el-GR" sz="2400" b="1" dirty="0" smtClean="0"/>
              <a:t>Αγόρασε έπιπλα αντί 3.800 € με μετρητά</a:t>
            </a:r>
            <a:r>
              <a:rPr lang="el-GR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b="1" dirty="0" smtClean="0">
                <a:hlinkClick r:id="rId4" action="ppaction://hlinkpres?slideindex=1&amp;slidetitle="/>
              </a:rPr>
              <a:t>09.01.14</a:t>
            </a:r>
            <a:r>
              <a:rPr lang="el-GR" sz="2400" b="1" dirty="0" smtClean="0"/>
              <a:t> Αγόρασε εμπόρευμα Α προς 1.500€ και εμπόρευμα Β προς 2.500 € από τον προμηθευτή Χ τα μισά μετρητοίς και το υπόλοιπο με πίστωση.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b="1" dirty="0" smtClean="0">
                <a:hlinkClick r:id="rId5" action="ppaction://hlinkpres?slideindex=1&amp;slidetitle="/>
              </a:rPr>
              <a:t>10.01.14</a:t>
            </a:r>
            <a:r>
              <a:rPr lang="el-GR" sz="2400" dirty="0" smtClean="0">
                <a:hlinkClick r:id="rId6" action="ppaction://hlinkpres?slideindex=1&amp;slidetitle="/>
              </a:rPr>
              <a:t> </a:t>
            </a:r>
            <a:r>
              <a:rPr lang="el-GR" sz="2400" b="1" dirty="0" smtClean="0"/>
              <a:t>Πώλησε εμπόρευμα Α έναντι 1.200 € και από το εμπόρευμα Β 2.000 € στον πελάτη Δ τα μισά μετρητοίς και το υπόλοιπο με συναλλαγματική πλέον τόκων 30 €</a:t>
            </a:r>
            <a:r>
              <a:rPr lang="el-GR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b="1" dirty="0" smtClean="0">
                <a:hlinkClick r:id="rId7" action="ppaction://hlinkpres?slideindex=1&amp;slidetitle="/>
              </a:rPr>
              <a:t>16.01.14</a:t>
            </a:r>
            <a:r>
              <a:rPr lang="el-GR" sz="2400" b="1" dirty="0" smtClean="0"/>
              <a:t> Αγόρασε εμπόρευμα Γ 1.400 2 € από τον προμηθευτή Ψ στον οποίο έδωσε 160 € μετρητά, μία συναλλαγματική 240 € από τα οποία τα 40 € είναι τόκοι και το υπόλοιπο με πίστωση.</a:t>
            </a:r>
          </a:p>
          <a:p>
            <a:pPr eaLnBrk="1" hangingPunct="1">
              <a:lnSpc>
                <a:spcPct val="80000"/>
              </a:lnSpc>
            </a:pPr>
            <a:endParaRPr lang="el-GR" sz="2400" b="1" dirty="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31440"/>
            <a:ext cx="7704138" cy="361950"/>
          </a:xfrm>
        </p:spPr>
        <p:txBody>
          <a:bodyPr>
            <a:noAutofit/>
          </a:bodyPr>
          <a:lstStyle/>
          <a:p>
            <a:r>
              <a:rPr lang="el-GR" sz="2400" b="1" u="sng" dirty="0" smtClean="0"/>
              <a:t>ΚΑΤΑΧΩΡΗΣΗ ΚΙΝΗΣΕΩΝ ΣΤΟΥΣ ΛΟΓΑΡΙΑΣΜΟΥΣ</a:t>
            </a:r>
            <a:r>
              <a:rPr lang="en-US" sz="2400" b="1" u="sng" dirty="0" smtClean="0"/>
              <a:t> (</a:t>
            </a:r>
            <a:r>
              <a:rPr lang="el-GR" sz="2400" b="1" u="sng" dirty="0" smtClean="0"/>
              <a:t>2</a:t>
            </a:r>
            <a:r>
              <a:rPr lang="en-US" sz="2400" b="1" u="sng" dirty="0" smtClean="0"/>
              <a:t>) </a:t>
            </a:r>
            <a:r>
              <a:rPr lang="el-GR" sz="2400" b="1" u="sng" dirty="0" smtClean="0"/>
              <a:t>από (2)</a:t>
            </a:r>
            <a:endParaRPr lang="el-GR" sz="2400" b="1" u="sng" dirty="0" smtClean="0">
              <a:solidFill>
                <a:srgbClr val="FF3300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36253"/>
            <a:ext cx="8136904" cy="530105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2400" b="1" dirty="0" smtClean="0">
                <a:solidFill>
                  <a:srgbClr val="FF3300"/>
                </a:solidFill>
                <a:hlinkClick r:id="rId2" action="ppaction://hlinkpres?slideindex=1&amp;slidetitle="/>
              </a:rPr>
              <a:t>20.01.14</a:t>
            </a:r>
            <a:r>
              <a:rPr lang="el-GR" sz="2400" dirty="0" smtClean="0">
                <a:solidFill>
                  <a:srgbClr val="FF3300"/>
                </a:solidFill>
                <a:hlinkClick r:id="rId2" action="ppaction://hlinkpres?slideindex=1&amp;slidetitle="/>
              </a:rPr>
              <a:t> </a:t>
            </a:r>
            <a:r>
              <a:rPr lang="el-GR" sz="2400" b="1" dirty="0" smtClean="0"/>
              <a:t>Πώλησε εμπόρευμα Α προς 450 €, και εμπόρευμα Β προς 350 € και  εμπόρευμα Γ 1.200 €, στο πελάτη Ε με πίστωση.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b="1" dirty="0" smtClean="0">
                <a:solidFill>
                  <a:srgbClr val="FF3300"/>
                </a:solidFill>
                <a:hlinkClick r:id="rId3" action="ppaction://hlinkpres?slideindex=1&amp;slidetitle="/>
              </a:rPr>
              <a:t>22.01.14</a:t>
            </a:r>
            <a:r>
              <a:rPr lang="el-GR" sz="2400" dirty="0" smtClean="0">
                <a:solidFill>
                  <a:srgbClr val="FF3300"/>
                </a:solidFill>
                <a:hlinkClick r:id="rId3" action="ppaction://hlinkpres?slideindex=1&amp;slidetitle="/>
              </a:rPr>
              <a:t> </a:t>
            </a:r>
            <a:r>
              <a:rPr lang="el-GR" sz="2400" b="1" dirty="0" smtClean="0"/>
              <a:t>Πώλησε εμπόρευμα Γ</a:t>
            </a:r>
            <a:r>
              <a:rPr lang="el-GR" sz="2400" b="1" dirty="0" smtClean="0">
                <a:solidFill>
                  <a:srgbClr val="FF3300"/>
                </a:solidFill>
              </a:rPr>
              <a:t> </a:t>
            </a:r>
            <a:r>
              <a:rPr lang="el-GR" sz="2400" b="1" dirty="0" smtClean="0"/>
              <a:t>350 € στον πελάτη Ζ τα μισά μετρητοίς και το υπόλοιπο με πίστωση.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b="1" dirty="0" smtClean="0">
                <a:solidFill>
                  <a:srgbClr val="FF3300"/>
                </a:solidFill>
                <a:hlinkClick r:id="rId4" action="ppaction://hlinkpres?slideindex=1&amp;slidetitle="/>
              </a:rPr>
              <a:t>25.01.14</a:t>
            </a:r>
            <a:r>
              <a:rPr lang="el-GR" sz="2400" dirty="0" smtClean="0">
                <a:solidFill>
                  <a:srgbClr val="FF3300"/>
                </a:solidFill>
                <a:hlinkClick r:id="rId4" action="ppaction://hlinkpres?slideindex=1&amp;slidetitle="/>
              </a:rPr>
              <a:t> </a:t>
            </a:r>
            <a:r>
              <a:rPr lang="el-GR" sz="2400" b="1" dirty="0" smtClean="0">
                <a:solidFill>
                  <a:srgbClr val="FF3300"/>
                </a:solidFill>
                <a:hlinkClick r:id="rId4" action="ppaction://hlinkpres?slideindex=1&amp;slidetitle="/>
              </a:rPr>
              <a:t>Πλήρωσε το ενοίκιο των γραφείων και της αποθήκης 1.100 €.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b="1" dirty="0" smtClean="0">
                <a:solidFill>
                  <a:srgbClr val="FF3300"/>
                </a:solidFill>
                <a:hlinkClick r:id="rId4" action="ppaction://hlinkpres?slideindex=1&amp;slidetitle="/>
              </a:rPr>
              <a:t>26.01.14</a:t>
            </a:r>
            <a:r>
              <a:rPr lang="el-GR" sz="2400" dirty="0" smtClean="0">
                <a:solidFill>
                  <a:srgbClr val="FF3300"/>
                </a:solidFill>
                <a:hlinkClick r:id="rId4" action="ppaction://hlinkpres?slideindex=1&amp;slidetitle="/>
              </a:rPr>
              <a:t> </a:t>
            </a:r>
            <a:r>
              <a:rPr lang="el-GR" sz="2400" b="1" dirty="0" smtClean="0">
                <a:solidFill>
                  <a:srgbClr val="FF3300"/>
                </a:solidFill>
                <a:hlinkClick r:id="rId4" action="ppaction://hlinkpres?slideindex=1&amp;slidetitle="/>
              </a:rPr>
              <a:t>Πλήρωσε για τηλέφωνο 330 €, το λογαριασμό του ρεύματος 220 €.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b="1" dirty="0" smtClean="0">
                <a:solidFill>
                  <a:srgbClr val="FF3300"/>
                </a:solidFill>
                <a:hlinkClick r:id="rId4" action="ppaction://hlinkpres?slideindex=1&amp;slidetitle="/>
              </a:rPr>
              <a:t>31.01.14</a:t>
            </a:r>
            <a:r>
              <a:rPr lang="el-GR" sz="2400" dirty="0" smtClean="0">
                <a:solidFill>
                  <a:srgbClr val="FF3300"/>
                </a:solidFill>
                <a:hlinkClick r:id="rId4" action="ppaction://hlinkpres?slideindex=1&amp;slidetitle="/>
              </a:rPr>
              <a:t> </a:t>
            </a:r>
            <a:r>
              <a:rPr lang="el-GR" sz="2400" b="1" dirty="0" smtClean="0">
                <a:solidFill>
                  <a:srgbClr val="FF3300"/>
                </a:solidFill>
                <a:hlinkClick r:id="rId4" action="ppaction://hlinkpres?slideindex=1&amp;slidetitle="/>
              </a:rPr>
              <a:t>Πλήρωσε διάφορα έξοδα 110 €.</a:t>
            </a:r>
            <a:endParaRPr lang="el-GR" sz="2400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b="1" dirty="0" smtClean="0">
                <a:solidFill>
                  <a:srgbClr val="FF3300"/>
                </a:solidFill>
                <a:hlinkClick r:id="rId5" action="ppaction://hlinkpres?slideindex=1&amp;slidetitle="/>
              </a:rPr>
              <a:t>31.01.14</a:t>
            </a:r>
            <a:r>
              <a:rPr lang="el-GR" sz="2400" b="1" dirty="0" smtClean="0">
                <a:solidFill>
                  <a:srgbClr val="FF3300"/>
                </a:solidFill>
              </a:rPr>
              <a:t> </a:t>
            </a:r>
            <a:r>
              <a:rPr lang="el-GR" sz="2400" b="1" dirty="0" smtClean="0"/>
              <a:t>Πήρε εμπόρευμα Α αξίας 30 €, για προσωπική χρήση.</a:t>
            </a:r>
          </a:p>
          <a:p>
            <a:pPr eaLnBrk="1" hangingPunct="1">
              <a:lnSpc>
                <a:spcPct val="80000"/>
              </a:lnSpc>
            </a:pPr>
            <a:endParaRPr lang="el-GR" sz="2400" b="1" dirty="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392113" y="987425"/>
          <a:ext cx="8447087" cy="4602163"/>
        </p:xfrm>
        <a:graphic>
          <a:graphicData uri="http://schemas.openxmlformats.org/presentationml/2006/ole">
            <p:oleObj spid="_x0000_s1026" name="Φύλλο εργασίας" r:id="rId3" imgW="5819851" imgH="10000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468313" y="549275"/>
          <a:ext cx="8064500" cy="5184775"/>
        </p:xfrm>
        <a:graphic>
          <a:graphicData uri="http://schemas.openxmlformats.org/presentationml/2006/ole">
            <p:oleObj spid="_x0000_s2050" name="Φύλλο εργασίας" r:id="rId3" imgW="5819851" imgH="13240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633</Words>
  <Application>Microsoft Office PowerPoint</Application>
  <PresentationFormat>Προβολή στην οθόνη (4:3)</PresentationFormat>
  <Paragraphs>67</Paragraphs>
  <Slides>23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Θέμα του Office</vt:lpstr>
      <vt:lpstr>Φύλλο εργασίας</vt:lpstr>
      <vt:lpstr>ΕΙΣΑΓΩΓΗ ΣΤΗ ΛΟΓΙΣΤΙΚΗ</vt:lpstr>
      <vt:lpstr>Ανοιχτά Ακαδημαϊκά Μαθήματα  στο ΤΕΙ Ηπείρου</vt:lpstr>
      <vt:lpstr>Άδειες Χρήσης</vt:lpstr>
      <vt:lpstr>Χρηματοδότηση</vt:lpstr>
      <vt:lpstr>ΣΚΟΠΟΙ ΕΝΟΤΗΤΑΣ</vt:lpstr>
      <vt:lpstr>ΚΑΤΑΧΩΡΗΣΗ ΚΙΝΗΣΕΩΝ ΣΤΟΥΣ ΛΟΓΑΡΙΑΣΜΟΥΣ (1) από (2)</vt:lpstr>
      <vt:lpstr>ΚΑΤΑΧΩΡΗΣΗ ΚΙΝΗΣΕΩΝ ΣΤΟΥΣ ΛΟΓΑΡΙΑΣΜΟΥΣ (2) από (2)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Βιβλιογραφία</vt:lpstr>
      <vt:lpstr>Σημείωμα Αναφοράς</vt:lpstr>
      <vt:lpstr>Σημείωμα Αδειοδότησης</vt:lpstr>
      <vt:lpstr>Διαφάνεια 20</vt:lpstr>
      <vt:lpstr>Διαφάνεια 21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ΧΡΗΜΑΤΟΟΙΚΟΝΟΜΙΚΗ ΛΟΓΙΣΤΙΚΗ</dc:title>
  <dc:creator>pc1</dc:creator>
  <cp:lastModifiedBy>pc1</cp:lastModifiedBy>
  <cp:revision>95</cp:revision>
  <dcterms:created xsi:type="dcterms:W3CDTF">2015-10-27T21:06:30Z</dcterms:created>
  <dcterms:modified xsi:type="dcterms:W3CDTF">2015-11-07T19:11:42Z</dcterms:modified>
</cp:coreProperties>
</file>