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9" r:id="rId3"/>
    <p:sldId id="257" r:id="rId4"/>
    <p:sldId id="259" r:id="rId5"/>
    <p:sldId id="261" r:id="rId6"/>
    <p:sldId id="315" r:id="rId7"/>
    <p:sldId id="314" r:id="rId8"/>
    <p:sldId id="313" r:id="rId9"/>
    <p:sldId id="312" r:id="rId10"/>
    <p:sldId id="311" r:id="rId11"/>
    <p:sldId id="310" r:id="rId12"/>
    <p:sldId id="309" r:id="rId13"/>
    <p:sldId id="308" r:id="rId14"/>
    <p:sldId id="316" r:id="rId15"/>
    <p:sldId id="307" r:id="rId16"/>
    <p:sldId id="317" r:id="rId17"/>
    <p:sldId id="306" r:id="rId18"/>
    <p:sldId id="305" r:id="rId19"/>
    <p:sldId id="304" r:id="rId20"/>
    <p:sldId id="303" r:id="rId21"/>
    <p:sldId id="318" r:id="rId22"/>
    <p:sldId id="290" r:id="rId23"/>
    <p:sldId id="291" r:id="rId24"/>
    <p:sldId id="292" r:id="rId25"/>
    <p:sldId id="293" r:id="rId26"/>
    <p:sldId id="294" r:id="rId27"/>
    <p:sldId id="295" r:id="rId28"/>
    <p:sldId id="280" r:id="rId29"/>
  </p:sldIdLst>
  <p:sldSz cx="9144000" cy="5715000" type="screen16x10"/>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2979F-1045-46FF-AAC7-7166AC1AA4A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l-GR"/>
        </a:p>
      </dgm:t>
    </dgm:pt>
    <dgm:pt modelId="{00664909-3DED-41A6-A2DB-A1133047356A}">
      <dgm:prSet phldrT="[Κείμενο]"/>
      <dgm:spPr/>
      <dgm:t>
        <a:bodyPr/>
        <a:lstStyle/>
        <a:p>
          <a:r>
            <a:rPr lang="el-GR" dirty="0" smtClean="0"/>
            <a:t>ΔΙΑΜΟΡΦΩΣΗ ΣΤΡΑΤΗΓΙΚΗΣ</a:t>
          </a:r>
          <a:endParaRPr lang="el-GR" dirty="0"/>
        </a:p>
      </dgm:t>
    </dgm:pt>
    <dgm:pt modelId="{CCDB0030-761E-4EDE-83BA-2939CDC9EA76}" type="parTrans" cxnId="{52720ED8-9652-4E48-95E0-E57601025F9B}">
      <dgm:prSet/>
      <dgm:spPr/>
      <dgm:t>
        <a:bodyPr/>
        <a:lstStyle/>
        <a:p>
          <a:endParaRPr lang="el-GR"/>
        </a:p>
      </dgm:t>
    </dgm:pt>
    <dgm:pt modelId="{6DAB0657-6F3A-41CB-B34C-93924A9A3FF7}" type="sibTrans" cxnId="{52720ED8-9652-4E48-95E0-E57601025F9B}">
      <dgm:prSet/>
      <dgm:spPr/>
      <dgm:t>
        <a:bodyPr/>
        <a:lstStyle/>
        <a:p>
          <a:endParaRPr lang="el-GR"/>
        </a:p>
      </dgm:t>
    </dgm:pt>
    <dgm:pt modelId="{6AF68A0F-4B8D-43A6-B86E-7B2537536210}">
      <dgm:prSet phldrT="[Κείμενο]"/>
      <dgm:spPr/>
      <dgm:t>
        <a:bodyPr/>
        <a:lstStyle/>
        <a:p>
          <a:r>
            <a:rPr lang="el-GR" dirty="0" smtClean="0"/>
            <a:t>Αποστολή</a:t>
          </a:r>
          <a:endParaRPr lang="el-GR" dirty="0"/>
        </a:p>
      </dgm:t>
    </dgm:pt>
    <dgm:pt modelId="{81D1E82F-1DE3-4FCD-9309-B436B2FC3A3F}" type="parTrans" cxnId="{236CB4AD-71C4-49A1-940C-19245567582C}">
      <dgm:prSet/>
      <dgm:spPr/>
      <dgm:t>
        <a:bodyPr/>
        <a:lstStyle/>
        <a:p>
          <a:endParaRPr lang="el-GR"/>
        </a:p>
      </dgm:t>
    </dgm:pt>
    <dgm:pt modelId="{E37C67FA-F7FE-4708-8CA3-7C0510BFC5E6}" type="sibTrans" cxnId="{236CB4AD-71C4-49A1-940C-19245567582C}">
      <dgm:prSet/>
      <dgm:spPr/>
      <dgm:t>
        <a:bodyPr/>
        <a:lstStyle/>
        <a:p>
          <a:endParaRPr lang="el-GR"/>
        </a:p>
      </dgm:t>
    </dgm:pt>
    <dgm:pt modelId="{F9F600DC-0225-4476-BC44-3EAEBE03743D}">
      <dgm:prSet phldrT="[Κείμενο]"/>
      <dgm:spPr/>
      <dgm:t>
        <a:bodyPr/>
        <a:lstStyle/>
        <a:p>
          <a:r>
            <a:rPr lang="el-GR" dirty="0" smtClean="0"/>
            <a:t>Αντικειμενικοί Στόχοι</a:t>
          </a:r>
          <a:endParaRPr lang="el-GR" dirty="0"/>
        </a:p>
      </dgm:t>
    </dgm:pt>
    <dgm:pt modelId="{E87B398E-16BC-4B00-95D1-4122F681EC98}" type="parTrans" cxnId="{4543D78A-4BCB-45E5-BAE7-AFD934E42D0B}">
      <dgm:prSet/>
      <dgm:spPr/>
      <dgm:t>
        <a:bodyPr/>
        <a:lstStyle/>
        <a:p>
          <a:endParaRPr lang="el-GR"/>
        </a:p>
      </dgm:t>
    </dgm:pt>
    <dgm:pt modelId="{68E41654-272B-473D-B8F4-57B10300A05E}" type="sibTrans" cxnId="{4543D78A-4BCB-45E5-BAE7-AFD934E42D0B}">
      <dgm:prSet/>
      <dgm:spPr/>
      <dgm:t>
        <a:bodyPr/>
        <a:lstStyle/>
        <a:p>
          <a:endParaRPr lang="el-GR"/>
        </a:p>
      </dgm:t>
    </dgm:pt>
    <dgm:pt modelId="{EAA91703-1798-4CFF-9AA0-AD700C3477E3}">
      <dgm:prSet phldrT="[Κείμενο]"/>
      <dgm:spPr/>
      <dgm:t>
        <a:bodyPr/>
        <a:lstStyle/>
        <a:p>
          <a:r>
            <a:rPr lang="el-GR" dirty="0" smtClean="0"/>
            <a:t>ΥΛΟΠΟΙΗΣΗ ΣΤΡΑΤΗΓΙΚΗΣ</a:t>
          </a:r>
          <a:endParaRPr lang="el-GR" dirty="0"/>
        </a:p>
      </dgm:t>
    </dgm:pt>
    <dgm:pt modelId="{C6B96DF3-DA87-4DB5-A0CE-9753432EF6B4}" type="parTrans" cxnId="{877D14FA-4D94-4090-AD68-7B9643FE2F53}">
      <dgm:prSet/>
      <dgm:spPr/>
      <dgm:t>
        <a:bodyPr/>
        <a:lstStyle/>
        <a:p>
          <a:endParaRPr lang="el-GR"/>
        </a:p>
      </dgm:t>
    </dgm:pt>
    <dgm:pt modelId="{AEE97DDB-4165-4BDF-B689-934AE86E60C9}" type="sibTrans" cxnId="{877D14FA-4D94-4090-AD68-7B9643FE2F53}">
      <dgm:prSet/>
      <dgm:spPr/>
      <dgm:t>
        <a:bodyPr/>
        <a:lstStyle/>
        <a:p>
          <a:endParaRPr lang="el-GR"/>
        </a:p>
      </dgm:t>
    </dgm:pt>
    <dgm:pt modelId="{2C266BB4-8526-4B6D-B050-D04ABA4D92D1}">
      <dgm:prSet phldrT="[Κείμενο]"/>
      <dgm:spPr/>
      <dgm:t>
        <a:bodyPr/>
        <a:lstStyle/>
        <a:p>
          <a:r>
            <a:rPr lang="el-GR" dirty="0" smtClean="0"/>
            <a:t>Προγράμματα</a:t>
          </a:r>
          <a:endParaRPr lang="el-GR" dirty="0"/>
        </a:p>
      </dgm:t>
    </dgm:pt>
    <dgm:pt modelId="{71E083C3-5A46-4606-98C8-32063A8E5925}" type="parTrans" cxnId="{0739B7B7-443E-4CDC-ACA4-64AB4D485D97}">
      <dgm:prSet/>
      <dgm:spPr/>
      <dgm:t>
        <a:bodyPr/>
        <a:lstStyle/>
        <a:p>
          <a:endParaRPr lang="el-GR"/>
        </a:p>
      </dgm:t>
    </dgm:pt>
    <dgm:pt modelId="{FD589401-2666-4ACF-8BCC-3FF7C0B64F1A}" type="sibTrans" cxnId="{0739B7B7-443E-4CDC-ACA4-64AB4D485D97}">
      <dgm:prSet/>
      <dgm:spPr/>
      <dgm:t>
        <a:bodyPr/>
        <a:lstStyle/>
        <a:p>
          <a:endParaRPr lang="el-GR"/>
        </a:p>
      </dgm:t>
    </dgm:pt>
    <dgm:pt modelId="{B071D042-6C78-4A92-97F0-84FF34F676A3}">
      <dgm:prSet phldrT="[Κείμενο]"/>
      <dgm:spPr/>
      <dgm:t>
        <a:bodyPr/>
        <a:lstStyle/>
        <a:p>
          <a:r>
            <a:rPr lang="el-GR" dirty="0" smtClean="0"/>
            <a:t>Προϋπολογισμοί</a:t>
          </a:r>
          <a:endParaRPr lang="el-GR" dirty="0"/>
        </a:p>
      </dgm:t>
    </dgm:pt>
    <dgm:pt modelId="{9F6E83A5-B4F2-45C0-99B1-16F12F719D0E}" type="parTrans" cxnId="{AC05E70F-35E3-4CB5-BFCE-9DE604DAC09E}">
      <dgm:prSet/>
      <dgm:spPr/>
      <dgm:t>
        <a:bodyPr/>
        <a:lstStyle/>
        <a:p>
          <a:endParaRPr lang="el-GR"/>
        </a:p>
      </dgm:t>
    </dgm:pt>
    <dgm:pt modelId="{08A3350E-6003-4547-84BA-E026FAA600A6}" type="sibTrans" cxnId="{AC05E70F-35E3-4CB5-BFCE-9DE604DAC09E}">
      <dgm:prSet/>
      <dgm:spPr/>
      <dgm:t>
        <a:bodyPr/>
        <a:lstStyle/>
        <a:p>
          <a:endParaRPr lang="el-GR"/>
        </a:p>
      </dgm:t>
    </dgm:pt>
    <dgm:pt modelId="{CDD9C501-ECA4-4B2E-A766-97DB3E218818}">
      <dgm:prSet phldrT="[Κείμενο]"/>
      <dgm:spPr/>
      <dgm:t>
        <a:bodyPr/>
        <a:lstStyle/>
        <a:p>
          <a:r>
            <a:rPr lang="el-GR" dirty="0" smtClean="0"/>
            <a:t>ΑΞΙΟΛΟΓΗΣΗ ΚΑΙ ΕΛΕΓΧΟΣ</a:t>
          </a:r>
          <a:endParaRPr lang="el-GR" dirty="0"/>
        </a:p>
      </dgm:t>
    </dgm:pt>
    <dgm:pt modelId="{207A7D15-BC67-440B-A292-C9E4D72F06C8}" type="parTrans" cxnId="{122460DD-1C6C-442B-9D5C-CD3BB1D9BA0C}">
      <dgm:prSet/>
      <dgm:spPr/>
      <dgm:t>
        <a:bodyPr/>
        <a:lstStyle/>
        <a:p>
          <a:endParaRPr lang="el-GR"/>
        </a:p>
      </dgm:t>
    </dgm:pt>
    <dgm:pt modelId="{B6D91844-96D4-48CC-9F31-5A85C98A3BCC}" type="sibTrans" cxnId="{122460DD-1C6C-442B-9D5C-CD3BB1D9BA0C}">
      <dgm:prSet/>
      <dgm:spPr/>
      <dgm:t>
        <a:bodyPr/>
        <a:lstStyle/>
        <a:p>
          <a:endParaRPr lang="el-GR"/>
        </a:p>
      </dgm:t>
    </dgm:pt>
    <dgm:pt modelId="{2935063F-9AA9-49D2-A04F-D43AC11C3E6A}">
      <dgm:prSet phldrT="[Κείμενο]"/>
      <dgm:spPr/>
      <dgm:t>
        <a:bodyPr/>
        <a:lstStyle/>
        <a:p>
          <a:r>
            <a:rPr lang="el-GR" dirty="0" smtClean="0"/>
            <a:t>Απόδοση</a:t>
          </a:r>
          <a:endParaRPr lang="el-GR" dirty="0"/>
        </a:p>
      </dgm:t>
    </dgm:pt>
    <dgm:pt modelId="{D87C4D0C-0707-4156-BFC3-F789F975B115}" type="parTrans" cxnId="{3F940C23-DAC4-4917-81F5-77FBBDD2917B}">
      <dgm:prSet/>
      <dgm:spPr/>
      <dgm:t>
        <a:bodyPr/>
        <a:lstStyle/>
        <a:p>
          <a:endParaRPr lang="el-GR"/>
        </a:p>
      </dgm:t>
    </dgm:pt>
    <dgm:pt modelId="{5D1E40D7-0AE3-491C-8F79-1416E37B6594}" type="sibTrans" cxnId="{3F940C23-DAC4-4917-81F5-77FBBDD2917B}">
      <dgm:prSet/>
      <dgm:spPr/>
      <dgm:t>
        <a:bodyPr/>
        <a:lstStyle/>
        <a:p>
          <a:endParaRPr lang="el-GR"/>
        </a:p>
      </dgm:t>
    </dgm:pt>
    <dgm:pt modelId="{3BE89F78-0545-4FA7-91CC-0C496985E6DB}">
      <dgm:prSet phldrT="[Κείμενο]"/>
      <dgm:spPr/>
      <dgm:t>
        <a:bodyPr/>
        <a:lstStyle/>
        <a:p>
          <a:r>
            <a:rPr lang="el-GR" dirty="0" smtClean="0"/>
            <a:t>Στρατηγικές</a:t>
          </a:r>
          <a:endParaRPr lang="el-GR" dirty="0"/>
        </a:p>
      </dgm:t>
    </dgm:pt>
    <dgm:pt modelId="{3589D31F-7AD1-43F2-B8DC-D8E3B3C626E8}" type="parTrans" cxnId="{4F5A7DCE-793A-4018-AF8D-29B22052CEA1}">
      <dgm:prSet/>
      <dgm:spPr/>
      <dgm:t>
        <a:bodyPr/>
        <a:lstStyle/>
        <a:p>
          <a:endParaRPr lang="el-GR"/>
        </a:p>
      </dgm:t>
    </dgm:pt>
    <dgm:pt modelId="{383B7DFE-6B84-43E4-86CC-A5C1C3EDECF2}" type="sibTrans" cxnId="{4F5A7DCE-793A-4018-AF8D-29B22052CEA1}">
      <dgm:prSet/>
      <dgm:spPr/>
      <dgm:t>
        <a:bodyPr/>
        <a:lstStyle/>
        <a:p>
          <a:endParaRPr lang="el-GR"/>
        </a:p>
      </dgm:t>
    </dgm:pt>
    <dgm:pt modelId="{1A131E1F-7B0F-45C9-976B-9ACA7D15B9B2}">
      <dgm:prSet phldrT="[Κείμενο]"/>
      <dgm:spPr/>
      <dgm:t>
        <a:bodyPr/>
        <a:lstStyle/>
        <a:p>
          <a:r>
            <a:rPr lang="el-GR" dirty="0" smtClean="0"/>
            <a:t>Πολιτικές</a:t>
          </a:r>
          <a:endParaRPr lang="el-GR" dirty="0"/>
        </a:p>
      </dgm:t>
    </dgm:pt>
    <dgm:pt modelId="{877AB614-61EB-42D1-88B4-0EB7F797F9D5}" type="parTrans" cxnId="{FF04F02F-6618-42C6-B476-BFBA614D9174}">
      <dgm:prSet/>
      <dgm:spPr/>
      <dgm:t>
        <a:bodyPr/>
        <a:lstStyle/>
        <a:p>
          <a:endParaRPr lang="el-GR"/>
        </a:p>
      </dgm:t>
    </dgm:pt>
    <dgm:pt modelId="{37AE3145-08AF-4EF4-9D13-CE4DD5776F8C}" type="sibTrans" cxnId="{FF04F02F-6618-42C6-B476-BFBA614D9174}">
      <dgm:prSet/>
      <dgm:spPr/>
      <dgm:t>
        <a:bodyPr/>
        <a:lstStyle/>
        <a:p>
          <a:endParaRPr lang="el-GR"/>
        </a:p>
      </dgm:t>
    </dgm:pt>
    <dgm:pt modelId="{FC9D7373-F6C7-40A2-9C85-DCB89A53150C}">
      <dgm:prSet phldrT="[Κείμενο]"/>
      <dgm:spPr/>
      <dgm:t>
        <a:bodyPr/>
        <a:lstStyle/>
        <a:p>
          <a:r>
            <a:rPr lang="el-GR" dirty="0" smtClean="0"/>
            <a:t>Διαδικασίες</a:t>
          </a:r>
          <a:endParaRPr lang="el-GR" dirty="0"/>
        </a:p>
      </dgm:t>
    </dgm:pt>
    <dgm:pt modelId="{5B4D9D4E-C999-41CF-9BB1-4632EBFEE91F}" type="parTrans" cxnId="{AAD0DD49-1B0D-4E8C-AF0A-A6B14F03A72A}">
      <dgm:prSet/>
      <dgm:spPr/>
      <dgm:t>
        <a:bodyPr/>
        <a:lstStyle/>
        <a:p>
          <a:endParaRPr lang="el-GR"/>
        </a:p>
      </dgm:t>
    </dgm:pt>
    <dgm:pt modelId="{17200569-767B-4A52-A560-625BAD2EFA64}" type="sibTrans" cxnId="{AAD0DD49-1B0D-4E8C-AF0A-A6B14F03A72A}">
      <dgm:prSet/>
      <dgm:spPr/>
      <dgm:t>
        <a:bodyPr/>
        <a:lstStyle/>
        <a:p>
          <a:endParaRPr lang="el-GR"/>
        </a:p>
      </dgm:t>
    </dgm:pt>
    <dgm:pt modelId="{63AEA35A-05CE-492F-A5A3-2ED87DE4C404}" type="pres">
      <dgm:prSet presAssocID="{5402979F-1045-46FF-AAC7-7166AC1AA4AE}" presName="Name0" presStyleCnt="0">
        <dgm:presLayoutVars>
          <dgm:dir/>
          <dgm:animLvl val="lvl"/>
          <dgm:resizeHandles val="exact"/>
        </dgm:presLayoutVars>
      </dgm:prSet>
      <dgm:spPr/>
      <dgm:t>
        <a:bodyPr/>
        <a:lstStyle/>
        <a:p>
          <a:endParaRPr lang="el-GR"/>
        </a:p>
      </dgm:t>
    </dgm:pt>
    <dgm:pt modelId="{C93AE556-6F0B-4DE9-8044-D7651C7284D4}" type="pres">
      <dgm:prSet presAssocID="{00664909-3DED-41A6-A2DB-A1133047356A}" presName="composite" presStyleCnt="0"/>
      <dgm:spPr/>
    </dgm:pt>
    <dgm:pt modelId="{94FB1CC5-C15E-4CFE-B39B-A408464C7874}" type="pres">
      <dgm:prSet presAssocID="{00664909-3DED-41A6-A2DB-A1133047356A}" presName="parTx" presStyleLbl="alignNode1" presStyleIdx="0" presStyleCnt="3">
        <dgm:presLayoutVars>
          <dgm:chMax val="0"/>
          <dgm:chPref val="0"/>
          <dgm:bulletEnabled val="1"/>
        </dgm:presLayoutVars>
      </dgm:prSet>
      <dgm:spPr/>
      <dgm:t>
        <a:bodyPr/>
        <a:lstStyle/>
        <a:p>
          <a:endParaRPr lang="el-GR"/>
        </a:p>
      </dgm:t>
    </dgm:pt>
    <dgm:pt modelId="{FFD6FA17-B141-4E99-BD89-C8422C8154FD}" type="pres">
      <dgm:prSet presAssocID="{00664909-3DED-41A6-A2DB-A1133047356A}" presName="desTx" presStyleLbl="alignAccFollowNode1" presStyleIdx="0" presStyleCnt="3">
        <dgm:presLayoutVars>
          <dgm:bulletEnabled val="1"/>
        </dgm:presLayoutVars>
      </dgm:prSet>
      <dgm:spPr/>
      <dgm:t>
        <a:bodyPr/>
        <a:lstStyle/>
        <a:p>
          <a:endParaRPr lang="el-GR"/>
        </a:p>
      </dgm:t>
    </dgm:pt>
    <dgm:pt modelId="{95C487EF-5B48-4D1C-B262-7051E7253348}" type="pres">
      <dgm:prSet presAssocID="{6DAB0657-6F3A-41CB-B34C-93924A9A3FF7}" presName="space" presStyleCnt="0"/>
      <dgm:spPr/>
    </dgm:pt>
    <dgm:pt modelId="{76285807-749D-42BC-B23B-5FC0646E5E6E}" type="pres">
      <dgm:prSet presAssocID="{EAA91703-1798-4CFF-9AA0-AD700C3477E3}" presName="composite" presStyleCnt="0"/>
      <dgm:spPr/>
    </dgm:pt>
    <dgm:pt modelId="{2E625D56-350F-46E5-B3B6-D6D50D2EAE3B}" type="pres">
      <dgm:prSet presAssocID="{EAA91703-1798-4CFF-9AA0-AD700C3477E3}" presName="parTx" presStyleLbl="alignNode1" presStyleIdx="1" presStyleCnt="3">
        <dgm:presLayoutVars>
          <dgm:chMax val="0"/>
          <dgm:chPref val="0"/>
          <dgm:bulletEnabled val="1"/>
        </dgm:presLayoutVars>
      </dgm:prSet>
      <dgm:spPr/>
      <dgm:t>
        <a:bodyPr/>
        <a:lstStyle/>
        <a:p>
          <a:endParaRPr lang="el-GR"/>
        </a:p>
      </dgm:t>
    </dgm:pt>
    <dgm:pt modelId="{A76E57EA-6426-4D61-832F-35814EC09501}" type="pres">
      <dgm:prSet presAssocID="{EAA91703-1798-4CFF-9AA0-AD700C3477E3}" presName="desTx" presStyleLbl="alignAccFollowNode1" presStyleIdx="1" presStyleCnt="3">
        <dgm:presLayoutVars>
          <dgm:bulletEnabled val="1"/>
        </dgm:presLayoutVars>
      </dgm:prSet>
      <dgm:spPr/>
      <dgm:t>
        <a:bodyPr/>
        <a:lstStyle/>
        <a:p>
          <a:endParaRPr lang="el-GR"/>
        </a:p>
      </dgm:t>
    </dgm:pt>
    <dgm:pt modelId="{5B0672F2-0CA0-4594-848F-2F5EB6CF563F}" type="pres">
      <dgm:prSet presAssocID="{AEE97DDB-4165-4BDF-B689-934AE86E60C9}" presName="space" presStyleCnt="0"/>
      <dgm:spPr/>
    </dgm:pt>
    <dgm:pt modelId="{AE637721-CE5F-4999-AA83-D0315E654271}" type="pres">
      <dgm:prSet presAssocID="{CDD9C501-ECA4-4B2E-A766-97DB3E218818}" presName="composite" presStyleCnt="0"/>
      <dgm:spPr/>
    </dgm:pt>
    <dgm:pt modelId="{1A8C4B81-FC21-4A98-AC5C-3714CBD85158}" type="pres">
      <dgm:prSet presAssocID="{CDD9C501-ECA4-4B2E-A766-97DB3E218818}" presName="parTx" presStyleLbl="alignNode1" presStyleIdx="2" presStyleCnt="3">
        <dgm:presLayoutVars>
          <dgm:chMax val="0"/>
          <dgm:chPref val="0"/>
          <dgm:bulletEnabled val="1"/>
        </dgm:presLayoutVars>
      </dgm:prSet>
      <dgm:spPr/>
      <dgm:t>
        <a:bodyPr/>
        <a:lstStyle/>
        <a:p>
          <a:endParaRPr lang="el-GR"/>
        </a:p>
      </dgm:t>
    </dgm:pt>
    <dgm:pt modelId="{0074FB71-209A-42E8-A381-98B7BFF6101E}" type="pres">
      <dgm:prSet presAssocID="{CDD9C501-ECA4-4B2E-A766-97DB3E218818}" presName="desTx" presStyleLbl="alignAccFollowNode1" presStyleIdx="2" presStyleCnt="3">
        <dgm:presLayoutVars>
          <dgm:bulletEnabled val="1"/>
        </dgm:presLayoutVars>
      </dgm:prSet>
      <dgm:spPr/>
      <dgm:t>
        <a:bodyPr/>
        <a:lstStyle/>
        <a:p>
          <a:endParaRPr lang="el-GR"/>
        </a:p>
      </dgm:t>
    </dgm:pt>
  </dgm:ptLst>
  <dgm:cxnLst>
    <dgm:cxn modelId="{AC05E70F-35E3-4CB5-BFCE-9DE604DAC09E}" srcId="{EAA91703-1798-4CFF-9AA0-AD700C3477E3}" destId="{B071D042-6C78-4A92-97F0-84FF34F676A3}" srcOrd="1" destOrd="0" parTransId="{9F6E83A5-B4F2-45C0-99B1-16F12F719D0E}" sibTransId="{08A3350E-6003-4547-84BA-E026FAA600A6}"/>
    <dgm:cxn modelId="{0EF140AB-EB5E-41B2-B27D-731501FBB97C}" type="presOf" srcId="{CDD9C501-ECA4-4B2E-A766-97DB3E218818}" destId="{1A8C4B81-FC21-4A98-AC5C-3714CBD85158}" srcOrd="0" destOrd="0" presId="urn:microsoft.com/office/officeart/2005/8/layout/hList1"/>
    <dgm:cxn modelId="{C727A4D8-8481-407A-B1DF-3CD84ABC3FFF}" type="presOf" srcId="{1A131E1F-7B0F-45C9-976B-9ACA7D15B9B2}" destId="{FFD6FA17-B141-4E99-BD89-C8422C8154FD}" srcOrd="0" destOrd="3" presId="urn:microsoft.com/office/officeart/2005/8/layout/hList1"/>
    <dgm:cxn modelId="{4543D78A-4BCB-45E5-BAE7-AFD934E42D0B}" srcId="{00664909-3DED-41A6-A2DB-A1133047356A}" destId="{F9F600DC-0225-4476-BC44-3EAEBE03743D}" srcOrd="1" destOrd="0" parTransId="{E87B398E-16BC-4B00-95D1-4122F681EC98}" sibTransId="{68E41654-272B-473D-B8F4-57B10300A05E}"/>
    <dgm:cxn modelId="{BA1040A3-CE6D-4BBB-8B46-93073B34599F}" type="presOf" srcId="{B071D042-6C78-4A92-97F0-84FF34F676A3}" destId="{A76E57EA-6426-4D61-832F-35814EC09501}" srcOrd="0" destOrd="1" presId="urn:microsoft.com/office/officeart/2005/8/layout/hList1"/>
    <dgm:cxn modelId="{236CB4AD-71C4-49A1-940C-19245567582C}" srcId="{00664909-3DED-41A6-A2DB-A1133047356A}" destId="{6AF68A0F-4B8D-43A6-B86E-7B2537536210}" srcOrd="0" destOrd="0" parTransId="{81D1E82F-1DE3-4FCD-9309-B436B2FC3A3F}" sibTransId="{E37C67FA-F7FE-4708-8CA3-7C0510BFC5E6}"/>
    <dgm:cxn modelId="{6168A513-FB66-47B6-AE7E-131DEEB63901}" type="presOf" srcId="{F9F600DC-0225-4476-BC44-3EAEBE03743D}" destId="{FFD6FA17-B141-4E99-BD89-C8422C8154FD}" srcOrd="0" destOrd="1" presId="urn:microsoft.com/office/officeart/2005/8/layout/hList1"/>
    <dgm:cxn modelId="{55E3BB4A-2C83-4853-A3D2-01CBF3DD9AB9}" type="presOf" srcId="{00664909-3DED-41A6-A2DB-A1133047356A}" destId="{94FB1CC5-C15E-4CFE-B39B-A408464C7874}" srcOrd="0" destOrd="0" presId="urn:microsoft.com/office/officeart/2005/8/layout/hList1"/>
    <dgm:cxn modelId="{2D05B01A-9019-4050-869C-233859B9A827}" type="presOf" srcId="{EAA91703-1798-4CFF-9AA0-AD700C3477E3}" destId="{2E625D56-350F-46E5-B3B6-D6D50D2EAE3B}" srcOrd="0" destOrd="0" presId="urn:microsoft.com/office/officeart/2005/8/layout/hList1"/>
    <dgm:cxn modelId="{3F940C23-DAC4-4917-81F5-77FBBDD2917B}" srcId="{CDD9C501-ECA4-4B2E-A766-97DB3E218818}" destId="{2935063F-9AA9-49D2-A04F-D43AC11C3E6A}" srcOrd="0" destOrd="0" parTransId="{D87C4D0C-0707-4156-BFC3-F789F975B115}" sibTransId="{5D1E40D7-0AE3-491C-8F79-1416E37B6594}"/>
    <dgm:cxn modelId="{AAD0DD49-1B0D-4E8C-AF0A-A6B14F03A72A}" srcId="{EAA91703-1798-4CFF-9AA0-AD700C3477E3}" destId="{FC9D7373-F6C7-40A2-9C85-DCB89A53150C}" srcOrd="2" destOrd="0" parTransId="{5B4D9D4E-C999-41CF-9BB1-4632EBFEE91F}" sibTransId="{17200569-767B-4A52-A560-625BAD2EFA64}"/>
    <dgm:cxn modelId="{CA251C66-4384-4789-A306-5A58C52383DA}" type="presOf" srcId="{2935063F-9AA9-49D2-A04F-D43AC11C3E6A}" destId="{0074FB71-209A-42E8-A381-98B7BFF6101E}" srcOrd="0" destOrd="0" presId="urn:microsoft.com/office/officeart/2005/8/layout/hList1"/>
    <dgm:cxn modelId="{E0189BEC-3601-43F5-B98D-ADC1931DB60A}" type="presOf" srcId="{2C266BB4-8526-4B6D-B050-D04ABA4D92D1}" destId="{A76E57EA-6426-4D61-832F-35814EC09501}" srcOrd="0" destOrd="0" presId="urn:microsoft.com/office/officeart/2005/8/layout/hList1"/>
    <dgm:cxn modelId="{877D14FA-4D94-4090-AD68-7B9643FE2F53}" srcId="{5402979F-1045-46FF-AAC7-7166AC1AA4AE}" destId="{EAA91703-1798-4CFF-9AA0-AD700C3477E3}" srcOrd="1" destOrd="0" parTransId="{C6B96DF3-DA87-4DB5-A0CE-9753432EF6B4}" sibTransId="{AEE97DDB-4165-4BDF-B689-934AE86E60C9}"/>
    <dgm:cxn modelId="{122460DD-1C6C-442B-9D5C-CD3BB1D9BA0C}" srcId="{5402979F-1045-46FF-AAC7-7166AC1AA4AE}" destId="{CDD9C501-ECA4-4B2E-A766-97DB3E218818}" srcOrd="2" destOrd="0" parTransId="{207A7D15-BC67-440B-A292-C9E4D72F06C8}" sibTransId="{B6D91844-96D4-48CC-9F31-5A85C98A3BCC}"/>
    <dgm:cxn modelId="{52720ED8-9652-4E48-95E0-E57601025F9B}" srcId="{5402979F-1045-46FF-AAC7-7166AC1AA4AE}" destId="{00664909-3DED-41A6-A2DB-A1133047356A}" srcOrd="0" destOrd="0" parTransId="{CCDB0030-761E-4EDE-83BA-2939CDC9EA76}" sibTransId="{6DAB0657-6F3A-41CB-B34C-93924A9A3FF7}"/>
    <dgm:cxn modelId="{3FDAA3EA-AB8E-44F5-8BD7-EC33147EBA82}" type="presOf" srcId="{6AF68A0F-4B8D-43A6-B86E-7B2537536210}" destId="{FFD6FA17-B141-4E99-BD89-C8422C8154FD}" srcOrd="0" destOrd="0" presId="urn:microsoft.com/office/officeart/2005/8/layout/hList1"/>
    <dgm:cxn modelId="{F49653B9-4565-49A3-A74E-07E64E958850}" type="presOf" srcId="{3BE89F78-0545-4FA7-91CC-0C496985E6DB}" destId="{FFD6FA17-B141-4E99-BD89-C8422C8154FD}" srcOrd="0" destOrd="2" presId="urn:microsoft.com/office/officeart/2005/8/layout/hList1"/>
    <dgm:cxn modelId="{4F5A7DCE-793A-4018-AF8D-29B22052CEA1}" srcId="{00664909-3DED-41A6-A2DB-A1133047356A}" destId="{3BE89F78-0545-4FA7-91CC-0C496985E6DB}" srcOrd="2" destOrd="0" parTransId="{3589D31F-7AD1-43F2-B8DC-D8E3B3C626E8}" sibTransId="{383B7DFE-6B84-43E4-86CC-A5C1C3EDECF2}"/>
    <dgm:cxn modelId="{0739B7B7-443E-4CDC-ACA4-64AB4D485D97}" srcId="{EAA91703-1798-4CFF-9AA0-AD700C3477E3}" destId="{2C266BB4-8526-4B6D-B050-D04ABA4D92D1}" srcOrd="0" destOrd="0" parTransId="{71E083C3-5A46-4606-98C8-32063A8E5925}" sibTransId="{FD589401-2666-4ACF-8BCC-3FF7C0B64F1A}"/>
    <dgm:cxn modelId="{7D35338B-1CF9-4576-9309-413571C5CF54}" type="presOf" srcId="{5402979F-1045-46FF-AAC7-7166AC1AA4AE}" destId="{63AEA35A-05CE-492F-A5A3-2ED87DE4C404}" srcOrd="0" destOrd="0" presId="urn:microsoft.com/office/officeart/2005/8/layout/hList1"/>
    <dgm:cxn modelId="{CBE1ADEB-D99E-4B07-B26F-571A79455F56}" type="presOf" srcId="{FC9D7373-F6C7-40A2-9C85-DCB89A53150C}" destId="{A76E57EA-6426-4D61-832F-35814EC09501}" srcOrd="0" destOrd="2" presId="urn:microsoft.com/office/officeart/2005/8/layout/hList1"/>
    <dgm:cxn modelId="{FF04F02F-6618-42C6-B476-BFBA614D9174}" srcId="{00664909-3DED-41A6-A2DB-A1133047356A}" destId="{1A131E1F-7B0F-45C9-976B-9ACA7D15B9B2}" srcOrd="3" destOrd="0" parTransId="{877AB614-61EB-42D1-88B4-0EB7F797F9D5}" sibTransId="{37AE3145-08AF-4EF4-9D13-CE4DD5776F8C}"/>
    <dgm:cxn modelId="{3F482C68-DB89-4B15-A3F2-8C3FC21320D5}" type="presParOf" srcId="{63AEA35A-05CE-492F-A5A3-2ED87DE4C404}" destId="{C93AE556-6F0B-4DE9-8044-D7651C7284D4}" srcOrd="0" destOrd="0" presId="urn:microsoft.com/office/officeart/2005/8/layout/hList1"/>
    <dgm:cxn modelId="{45997BCF-CBB7-4636-97ED-E32E6FCBF388}" type="presParOf" srcId="{C93AE556-6F0B-4DE9-8044-D7651C7284D4}" destId="{94FB1CC5-C15E-4CFE-B39B-A408464C7874}" srcOrd="0" destOrd="0" presId="urn:microsoft.com/office/officeart/2005/8/layout/hList1"/>
    <dgm:cxn modelId="{19C192A1-8BCC-44AB-BAFB-B9D34E8ECA05}" type="presParOf" srcId="{C93AE556-6F0B-4DE9-8044-D7651C7284D4}" destId="{FFD6FA17-B141-4E99-BD89-C8422C8154FD}" srcOrd="1" destOrd="0" presId="urn:microsoft.com/office/officeart/2005/8/layout/hList1"/>
    <dgm:cxn modelId="{1C381A28-DB59-4C11-8F21-E5150B7F78AE}" type="presParOf" srcId="{63AEA35A-05CE-492F-A5A3-2ED87DE4C404}" destId="{95C487EF-5B48-4D1C-B262-7051E7253348}" srcOrd="1" destOrd="0" presId="urn:microsoft.com/office/officeart/2005/8/layout/hList1"/>
    <dgm:cxn modelId="{560563D5-5796-4607-8EEC-8AA444AF7992}" type="presParOf" srcId="{63AEA35A-05CE-492F-A5A3-2ED87DE4C404}" destId="{76285807-749D-42BC-B23B-5FC0646E5E6E}" srcOrd="2" destOrd="0" presId="urn:microsoft.com/office/officeart/2005/8/layout/hList1"/>
    <dgm:cxn modelId="{C55ED4EA-F4E1-421C-ACAC-9F8847936E54}" type="presParOf" srcId="{76285807-749D-42BC-B23B-5FC0646E5E6E}" destId="{2E625D56-350F-46E5-B3B6-D6D50D2EAE3B}" srcOrd="0" destOrd="0" presId="urn:microsoft.com/office/officeart/2005/8/layout/hList1"/>
    <dgm:cxn modelId="{DFB632FA-E351-42FB-B267-2B3A108791DF}" type="presParOf" srcId="{76285807-749D-42BC-B23B-5FC0646E5E6E}" destId="{A76E57EA-6426-4D61-832F-35814EC09501}" srcOrd="1" destOrd="0" presId="urn:microsoft.com/office/officeart/2005/8/layout/hList1"/>
    <dgm:cxn modelId="{EBF8CF44-57EF-4A2B-BF36-E1E5E3BF5EC6}" type="presParOf" srcId="{63AEA35A-05CE-492F-A5A3-2ED87DE4C404}" destId="{5B0672F2-0CA0-4594-848F-2F5EB6CF563F}" srcOrd="3" destOrd="0" presId="urn:microsoft.com/office/officeart/2005/8/layout/hList1"/>
    <dgm:cxn modelId="{1A4EE4F4-43CE-465F-AFD5-F96A0767AB3D}" type="presParOf" srcId="{63AEA35A-05CE-492F-A5A3-2ED87DE4C404}" destId="{AE637721-CE5F-4999-AA83-D0315E654271}" srcOrd="4" destOrd="0" presId="urn:microsoft.com/office/officeart/2005/8/layout/hList1"/>
    <dgm:cxn modelId="{8C79A552-4461-4D22-82DB-E373037A5C64}" type="presParOf" srcId="{AE637721-CE5F-4999-AA83-D0315E654271}" destId="{1A8C4B81-FC21-4A98-AC5C-3714CBD85158}" srcOrd="0" destOrd="0" presId="urn:microsoft.com/office/officeart/2005/8/layout/hList1"/>
    <dgm:cxn modelId="{82895E95-1017-47C2-889A-286B8B5B63FB}" type="presParOf" srcId="{AE637721-CE5F-4999-AA83-D0315E654271}" destId="{0074FB71-209A-42E8-A381-98B7BFF6101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7D79C-A266-43C3-A415-B108394B59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20D22B9-2FA0-4AF1-BEB8-F02C7E710202}">
      <dgm:prSet phldrT="[Κείμενο]"/>
      <dgm:spPr>
        <a:solidFill>
          <a:srgbClr val="00CC00"/>
        </a:solidFill>
      </dgm:spPr>
      <dgm:t>
        <a:bodyPr/>
        <a:lstStyle/>
        <a:p>
          <a:r>
            <a:rPr lang="el-GR" dirty="0" smtClean="0"/>
            <a:t>ΕΞΩΤΕΡΙΚΟ ΠΕΡΙΒΑΛΛΟΝ</a:t>
          </a:r>
          <a:endParaRPr lang="el-GR" dirty="0"/>
        </a:p>
      </dgm:t>
    </dgm:pt>
    <dgm:pt modelId="{109BBF1A-236F-448C-AFDE-1ACF97338590}" type="parTrans" cxnId="{A26FC870-5CA0-4B05-B41F-EA5BF5D75E35}">
      <dgm:prSet/>
      <dgm:spPr/>
      <dgm:t>
        <a:bodyPr/>
        <a:lstStyle/>
        <a:p>
          <a:endParaRPr lang="el-GR"/>
        </a:p>
      </dgm:t>
    </dgm:pt>
    <dgm:pt modelId="{2A329647-0EBC-4E8E-BECA-3F88500259ED}" type="sibTrans" cxnId="{A26FC870-5CA0-4B05-B41F-EA5BF5D75E35}">
      <dgm:prSet/>
      <dgm:spPr/>
      <dgm:t>
        <a:bodyPr/>
        <a:lstStyle/>
        <a:p>
          <a:endParaRPr lang="el-GR"/>
        </a:p>
      </dgm:t>
    </dgm:pt>
    <dgm:pt modelId="{EEE1C7F8-3725-4FC7-92EE-782EE6B3C3E9}">
      <dgm:prSet/>
      <dgm:spPr>
        <a:solidFill>
          <a:srgbClr val="00FF99">
            <a:alpha val="89804"/>
          </a:srgbClr>
        </a:solidFill>
      </dgm:spPr>
      <dgm:t>
        <a:bodyPr/>
        <a:lstStyle/>
        <a:p>
          <a:r>
            <a:rPr lang="el-GR" b="1" dirty="0" smtClean="0"/>
            <a:t>Μίκρο περιβάλλον </a:t>
          </a:r>
          <a:r>
            <a:rPr lang="el-GR" dirty="0" smtClean="0"/>
            <a:t>(Πέντε δυνάμεις, Στρατηγικές δυνάμεις)</a:t>
          </a:r>
          <a:endParaRPr lang="el-GR" dirty="0"/>
        </a:p>
      </dgm:t>
    </dgm:pt>
    <dgm:pt modelId="{7DCBFBEA-BC58-46A3-88F8-C8B5124CA920}" type="parTrans" cxnId="{8940D067-B383-4A4E-8F95-DE8D548246E0}">
      <dgm:prSet/>
      <dgm:spPr/>
      <dgm:t>
        <a:bodyPr/>
        <a:lstStyle/>
        <a:p>
          <a:endParaRPr lang="el-GR"/>
        </a:p>
      </dgm:t>
    </dgm:pt>
    <dgm:pt modelId="{132B7DAE-04C9-45A2-9523-5569891CEA20}" type="sibTrans" cxnId="{8940D067-B383-4A4E-8F95-DE8D548246E0}">
      <dgm:prSet/>
      <dgm:spPr/>
      <dgm:t>
        <a:bodyPr/>
        <a:lstStyle/>
        <a:p>
          <a:endParaRPr lang="el-GR"/>
        </a:p>
      </dgm:t>
    </dgm:pt>
    <dgm:pt modelId="{6DBF18E1-47D8-40C8-8DDE-FA5C13317FE3}">
      <dgm:prSet/>
      <dgm:spPr>
        <a:solidFill>
          <a:srgbClr val="00FF99">
            <a:alpha val="89804"/>
          </a:srgbClr>
        </a:solidFill>
      </dgm:spPr>
      <dgm:t>
        <a:bodyPr/>
        <a:lstStyle/>
        <a:p>
          <a:r>
            <a:rPr lang="el-GR" b="1" dirty="0" err="1" smtClean="0"/>
            <a:t>Μάκρο</a:t>
          </a:r>
          <a:r>
            <a:rPr lang="el-GR" b="1" dirty="0" smtClean="0"/>
            <a:t> περιβάλλον </a:t>
          </a:r>
          <a:r>
            <a:rPr lang="el-GR" dirty="0" smtClean="0"/>
            <a:t>(Πολιτικό, Οικονομικό, Κοινωνικό, Τεχνολογικό, Διεθνές)</a:t>
          </a:r>
          <a:endParaRPr lang="el-GR" dirty="0"/>
        </a:p>
      </dgm:t>
    </dgm:pt>
    <dgm:pt modelId="{C6F7DFFA-1502-4C00-946B-A30DD0C7699A}" type="parTrans" cxnId="{0ED39CB9-DBA3-48E2-A087-951624442DFC}">
      <dgm:prSet/>
      <dgm:spPr/>
      <dgm:t>
        <a:bodyPr/>
        <a:lstStyle/>
        <a:p>
          <a:endParaRPr lang="el-GR"/>
        </a:p>
      </dgm:t>
    </dgm:pt>
    <dgm:pt modelId="{3079BD7C-CB0C-4D04-9ACF-4B60C8272902}" type="sibTrans" cxnId="{0ED39CB9-DBA3-48E2-A087-951624442DFC}">
      <dgm:prSet/>
      <dgm:spPr/>
      <dgm:t>
        <a:bodyPr/>
        <a:lstStyle/>
        <a:p>
          <a:endParaRPr lang="el-GR"/>
        </a:p>
      </dgm:t>
    </dgm:pt>
    <dgm:pt modelId="{D0A3A99A-53DE-408A-AA90-0D21CCBA0BCE}" type="pres">
      <dgm:prSet presAssocID="{1F47D79C-A266-43C3-A415-B108394B5988}" presName="Name0" presStyleCnt="0">
        <dgm:presLayoutVars>
          <dgm:dir/>
          <dgm:animLvl val="lvl"/>
          <dgm:resizeHandles val="exact"/>
        </dgm:presLayoutVars>
      </dgm:prSet>
      <dgm:spPr/>
      <dgm:t>
        <a:bodyPr/>
        <a:lstStyle/>
        <a:p>
          <a:endParaRPr lang="el-GR"/>
        </a:p>
      </dgm:t>
    </dgm:pt>
    <dgm:pt modelId="{F0BB0628-987E-4C51-94A4-CD9A6460A21D}" type="pres">
      <dgm:prSet presAssocID="{320D22B9-2FA0-4AF1-BEB8-F02C7E710202}" presName="composite" presStyleCnt="0"/>
      <dgm:spPr/>
    </dgm:pt>
    <dgm:pt modelId="{CDD4DDC6-4AEE-4C0F-9CA7-3FDEA46EC6C1}" type="pres">
      <dgm:prSet presAssocID="{320D22B9-2FA0-4AF1-BEB8-F02C7E710202}" presName="parTx" presStyleLbl="alignNode1" presStyleIdx="0" presStyleCnt="1">
        <dgm:presLayoutVars>
          <dgm:chMax val="0"/>
          <dgm:chPref val="0"/>
          <dgm:bulletEnabled val="1"/>
        </dgm:presLayoutVars>
      </dgm:prSet>
      <dgm:spPr/>
      <dgm:t>
        <a:bodyPr/>
        <a:lstStyle/>
        <a:p>
          <a:endParaRPr lang="el-GR"/>
        </a:p>
      </dgm:t>
    </dgm:pt>
    <dgm:pt modelId="{8EF0D704-5066-47A4-AEB4-931402089D83}" type="pres">
      <dgm:prSet presAssocID="{320D22B9-2FA0-4AF1-BEB8-F02C7E710202}" presName="desTx" presStyleLbl="alignAccFollowNode1" presStyleIdx="0" presStyleCnt="1">
        <dgm:presLayoutVars>
          <dgm:bulletEnabled val="1"/>
        </dgm:presLayoutVars>
      </dgm:prSet>
      <dgm:spPr/>
      <dgm:t>
        <a:bodyPr/>
        <a:lstStyle/>
        <a:p>
          <a:endParaRPr lang="el-GR"/>
        </a:p>
      </dgm:t>
    </dgm:pt>
  </dgm:ptLst>
  <dgm:cxnLst>
    <dgm:cxn modelId="{BE38E141-6416-483A-92DE-880E15FDEBE0}" type="presOf" srcId="{320D22B9-2FA0-4AF1-BEB8-F02C7E710202}" destId="{CDD4DDC6-4AEE-4C0F-9CA7-3FDEA46EC6C1}" srcOrd="0" destOrd="0" presId="urn:microsoft.com/office/officeart/2005/8/layout/hList1"/>
    <dgm:cxn modelId="{0ED39CB9-DBA3-48E2-A087-951624442DFC}" srcId="{320D22B9-2FA0-4AF1-BEB8-F02C7E710202}" destId="{6DBF18E1-47D8-40C8-8DDE-FA5C13317FE3}" srcOrd="1" destOrd="0" parTransId="{C6F7DFFA-1502-4C00-946B-A30DD0C7699A}" sibTransId="{3079BD7C-CB0C-4D04-9ACF-4B60C8272902}"/>
    <dgm:cxn modelId="{8940D067-B383-4A4E-8F95-DE8D548246E0}" srcId="{320D22B9-2FA0-4AF1-BEB8-F02C7E710202}" destId="{EEE1C7F8-3725-4FC7-92EE-782EE6B3C3E9}" srcOrd="0" destOrd="0" parTransId="{7DCBFBEA-BC58-46A3-88F8-C8B5124CA920}" sibTransId="{132B7DAE-04C9-45A2-9523-5569891CEA20}"/>
    <dgm:cxn modelId="{A26FC870-5CA0-4B05-B41F-EA5BF5D75E35}" srcId="{1F47D79C-A266-43C3-A415-B108394B5988}" destId="{320D22B9-2FA0-4AF1-BEB8-F02C7E710202}" srcOrd="0" destOrd="0" parTransId="{109BBF1A-236F-448C-AFDE-1ACF97338590}" sibTransId="{2A329647-0EBC-4E8E-BECA-3F88500259ED}"/>
    <dgm:cxn modelId="{FB61FDD0-0DD9-4073-939D-41E24338F991}" type="presOf" srcId="{6DBF18E1-47D8-40C8-8DDE-FA5C13317FE3}" destId="{8EF0D704-5066-47A4-AEB4-931402089D83}" srcOrd="0" destOrd="1" presId="urn:microsoft.com/office/officeart/2005/8/layout/hList1"/>
    <dgm:cxn modelId="{FA28EE0D-1CCD-48EA-BB82-B9975E4BADE6}" type="presOf" srcId="{EEE1C7F8-3725-4FC7-92EE-782EE6B3C3E9}" destId="{8EF0D704-5066-47A4-AEB4-931402089D83}" srcOrd="0" destOrd="0" presId="urn:microsoft.com/office/officeart/2005/8/layout/hList1"/>
    <dgm:cxn modelId="{03858D42-4F1A-4386-A293-CD1CD9D6A113}" type="presOf" srcId="{1F47D79C-A266-43C3-A415-B108394B5988}" destId="{D0A3A99A-53DE-408A-AA90-0D21CCBA0BCE}" srcOrd="0" destOrd="0" presId="urn:microsoft.com/office/officeart/2005/8/layout/hList1"/>
    <dgm:cxn modelId="{F8A0A9DC-37A0-4E7D-829B-42657D1214C4}" type="presParOf" srcId="{D0A3A99A-53DE-408A-AA90-0D21CCBA0BCE}" destId="{F0BB0628-987E-4C51-94A4-CD9A6460A21D}" srcOrd="0" destOrd="0" presId="urn:microsoft.com/office/officeart/2005/8/layout/hList1"/>
    <dgm:cxn modelId="{FBEFC076-DB27-4C72-8377-9C51F5A37BB7}" type="presParOf" srcId="{F0BB0628-987E-4C51-94A4-CD9A6460A21D}" destId="{CDD4DDC6-4AEE-4C0F-9CA7-3FDEA46EC6C1}" srcOrd="0" destOrd="0" presId="urn:microsoft.com/office/officeart/2005/8/layout/hList1"/>
    <dgm:cxn modelId="{868E9D60-C2EE-4EAD-8B43-72407076D8F3}" type="presParOf" srcId="{F0BB0628-987E-4C51-94A4-CD9A6460A21D}" destId="{8EF0D704-5066-47A4-AEB4-931402089D83}"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7D79C-A266-43C3-A415-B108394B59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20D22B9-2FA0-4AF1-BEB8-F02C7E710202}">
      <dgm:prSet phldrT="[Κείμενο]"/>
      <dgm:spPr>
        <a:solidFill>
          <a:srgbClr val="FF6600"/>
        </a:solidFill>
      </dgm:spPr>
      <dgm:t>
        <a:bodyPr/>
        <a:lstStyle/>
        <a:p>
          <a:r>
            <a:rPr lang="el-GR" dirty="0" smtClean="0"/>
            <a:t>ΕΣΩΤΕΡΙΚΟ ΠΕΡΙΒΑΛΛΟΝ</a:t>
          </a:r>
          <a:endParaRPr lang="el-GR" dirty="0"/>
        </a:p>
      </dgm:t>
    </dgm:pt>
    <dgm:pt modelId="{109BBF1A-236F-448C-AFDE-1ACF97338590}" type="parTrans" cxnId="{A26FC870-5CA0-4B05-B41F-EA5BF5D75E35}">
      <dgm:prSet/>
      <dgm:spPr/>
      <dgm:t>
        <a:bodyPr/>
        <a:lstStyle/>
        <a:p>
          <a:endParaRPr lang="el-GR"/>
        </a:p>
      </dgm:t>
    </dgm:pt>
    <dgm:pt modelId="{2A329647-0EBC-4E8E-BECA-3F88500259ED}" type="sibTrans" cxnId="{A26FC870-5CA0-4B05-B41F-EA5BF5D75E35}">
      <dgm:prSet/>
      <dgm:spPr/>
      <dgm:t>
        <a:bodyPr/>
        <a:lstStyle/>
        <a:p>
          <a:endParaRPr lang="el-GR"/>
        </a:p>
      </dgm:t>
    </dgm:pt>
    <dgm:pt modelId="{EEE1C7F8-3725-4FC7-92EE-782EE6B3C3E9}">
      <dgm:prSet/>
      <dgm:spPr>
        <a:solidFill>
          <a:srgbClr val="FF9999">
            <a:alpha val="89804"/>
          </a:srgbClr>
        </a:solidFill>
      </dgm:spPr>
      <dgm:t>
        <a:bodyPr/>
        <a:lstStyle/>
        <a:p>
          <a:r>
            <a:rPr lang="el-GR" dirty="0" smtClean="0"/>
            <a:t>Θεμελιώδεις Ικανότητες, Αλυσίδα Αξίας, Δομές, Πόροι, Κουλτούρα</a:t>
          </a:r>
          <a:endParaRPr lang="el-GR" dirty="0"/>
        </a:p>
      </dgm:t>
    </dgm:pt>
    <dgm:pt modelId="{7DCBFBEA-BC58-46A3-88F8-C8B5124CA920}" type="parTrans" cxnId="{8940D067-B383-4A4E-8F95-DE8D548246E0}">
      <dgm:prSet/>
      <dgm:spPr/>
      <dgm:t>
        <a:bodyPr/>
        <a:lstStyle/>
        <a:p>
          <a:endParaRPr lang="el-GR"/>
        </a:p>
      </dgm:t>
    </dgm:pt>
    <dgm:pt modelId="{132B7DAE-04C9-45A2-9523-5569891CEA20}" type="sibTrans" cxnId="{8940D067-B383-4A4E-8F95-DE8D548246E0}">
      <dgm:prSet/>
      <dgm:spPr/>
      <dgm:t>
        <a:bodyPr/>
        <a:lstStyle/>
        <a:p>
          <a:endParaRPr lang="el-GR"/>
        </a:p>
      </dgm:t>
    </dgm:pt>
    <dgm:pt modelId="{D0A3A99A-53DE-408A-AA90-0D21CCBA0BCE}" type="pres">
      <dgm:prSet presAssocID="{1F47D79C-A266-43C3-A415-B108394B5988}" presName="Name0" presStyleCnt="0">
        <dgm:presLayoutVars>
          <dgm:dir/>
          <dgm:animLvl val="lvl"/>
          <dgm:resizeHandles val="exact"/>
        </dgm:presLayoutVars>
      </dgm:prSet>
      <dgm:spPr/>
      <dgm:t>
        <a:bodyPr/>
        <a:lstStyle/>
        <a:p>
          <a:endParaRPr lang="el-GR"/>
        </a:p>
      </dgm:t>
    </dgm:pt>
    <dgm:pt modelId="{F0BB0628-987E-4C51-94A4-CD9A6460A21D}" type="pres">
      <dgm:prSet presAssocID="{320D22B9-2FA0-4AF1-BEB8-F02C7E710202}" presName="composite" presStyleCnt="0"/>
      <dgm:spPr/>
    </dgm:pt>
    <dgm:pt modelId="{CDD4DDC6-4AEE-4C0F-9CA7-3FDEA46EC6C1}" type="pres">
      <dgm:prSet presAssocID="{320D22B9-2FA0-4AF1-BEB8-F02C7E710202}" presName="parTx" presStyleLbl="alignNode1" presStyleIdx="0" presStyleCnt="1" custLinFactNeighborX="1124">
        <dgm:presLayoutVars>
          <dgm:chMax val="0"/>
          <dgm:chPref val="0"/>
          <dgm:bulletEnabled val="1"/>
        </dgm:presLayoutVars>
      </dgm:prSet>
      <dgm:spPr/>
      <dgm:t>
        <a:bodyPr/>
        <a:lstStyle/>
        <a:p>
          <a:endParaRPr lang="el-GR"/>
        </a:p>
      </dgm:t>
    </dgm:pt>
    <dgm:pt modelId="{8EF0D704-5066-47A4-AEB4-931402089D83}" type="pres">
      <dgm:prSet presAssocID="{320D22B9-2FA0-4AF1-BEB8-F02C7E710202}" presName="desTx" presStyleLbl="alignAccFollowNode1" presStyleIdx="0" presStyleCnt="1">
        <dgm:presLayoutVars>
          <dgm:bulletEnabled val="1"/>
        </dgm:presLayoutVars>
      </dgm:prSet>
      <dgm:spPr/>
      <dgm:t>
        <a:bodyPr/>
        <a:lstStyle/>
        <a:p>
          <a:endParaRPr lang="el-GR"/>
        </a:p>
      </dgm:t>
    </dgm:pt>
  </dgm:ptLst>
  <dgm:cxnLst>
    <dgm:cxn modelId="{3F88FEFD-8C15-4008-9DAC-74E8C9D070C0}" type="presOf" srcId="{320D22B9-2FA0-4AF1-BEB8-F02C7E710202}" destId="{CDD4DDC6-4AEE-4C0F-9CA7-3FDEA46EC6C1}" srcOrd="0" destOrd="0" presId="urn:microsoft.com/office/officeart/2005/8/layout/hList1"/>
    <dgm:cxn modelId="{A26FC870-5CA0-4B05-B41F-EA5BF5D75E35}" srcId="{1F47D79C-A266-43C3-A415-B108394B5988}" destId="{320D22B9-2FA0-4AF1-BEB8-F02C7E710202}" srcOrd="0" destOrd="0" parTransId="{109BBF1A-236F-448C-AFDE-1ACF97338590}" sibTransId="{2A329647-0EBC-4E8E-BECA-3F88500259ED}"/>
    <dgm:cxn modelId="{19CABF4C-9B26-4C29-80B2-BCBBA538DA39}" type="presOf" srcId="{EEE1C7F8-3725-4FC7-92EE-782EE6B3C3E9}" destId="{8EF0D704-5066-47A4-AEB4-931402089D83}" srcOrd="0" destOrd="0" presId="urn:microsoft.com/office/officeart/2005/8/layout/hList1"/>
    <dgm:cxn modelId="{8940D067-B383-4A4E-8F95-DE8D548246E0}" srcId="{320D22B9-2FA0-4AF1-BEB8-F02C7E710202}" destId="{EEE1C7F8-3725-4FC7-92EE-782EE6B3C3E9}" srcOrd="0" destOrd="0" parTransId="{7DCBFBEA-BC58-46A3-88F8-C8B5124CA920}" sibTransId="{132B7DAE-04C9-45A2-9523-5569891CEA20}"/>
    <dgm:cxn modelId="{45924A28-424E-4D90-B458-1DACFE2CA20F}" type="presOf" srcId="{1F47D79C-A266-43C3-A415-B108394B5988}" destId="{D0A3A99A-53DE-408A-AA90-0D21CCBA0BCE}" srcOrd="0" destOrd="0" presId="urn:microsoft.com/office/officeart/2005/8/layout/hList1"/>
    <dgm:cxn modelId="{EA4CB043-0EAC-4CD5-8593-003C13776947}" type="presParOf" srcId="{D0A3A99A-53DE-408A-AA90-0D21CCBA0BCE}" destId="{F0BB0628-987E-4C51-94A4-CD9A6460A21D}" srcOrd="0" destOrd="0" presId="urn:microsoft.com/office/officeart/2005/8/layout/hList1"/>
    <dgm:cxn modelId="{F47F0D33-ED57-4AD0-A096-7F5F93C7FB47}" type="presParOf" srcId="{F0BB0628-987E-4C51-94A4-CD9A6460A21D}" destId="{CDD4DDC6-4AEE-4C0F-9CA7-3FDEA46EC6C1}" srcOrd="0" destOrd="0" presId="urn:microsoft.com/office/officeart/2005/8/layout/hList1"/>
    <dgm:cxn modelId="{6B7AFC75-B757-4A50-A9D2-C023B068F0EC}" type="presParOf" srcId="{F0BB0628-987E-4C51-94A4-CD9A6460A21D}" destId="{8EF0D704-5066-47A4-AEB4-931402089D83}"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306A2-35C2-4A41-9355-31A268711127}" type="doc">
      <dgm:prSet loTypeId="urn:microsoft.com/office/officeart/2005/8/layout/pyramid2" loCatId="list" qsTypeId="urn:microsoft.com/office/officeart/2005/8/quickstyle/simple1" qsCatId="simple" csTypeId="urn:microsoft.com/office/officeart/2005/8/colors/accent0_3" csCatId="mainScheme" phldr="1"/>
      <dgm:spPr/>
    </dgm:pt>
    <dgm:pt modelId="{0E23F39F-0C2B-4803-AE8A-137BD07F4BAF}">
      <dgm:prSet phldrT="[Κείμενο]"/>
      <dgm:spPr/>
      <dgm:t>
        <a:bodyPr/>
        <a:lstStyle/>
        <a:p>
          <a:pPr algn="just"/>
          <a:r>
            <a:rPr lang="el-GR" dirty="0" smtClean="0"/>
            <a:t>Η στρατηγική </a:t>
          </a:r>
          <a:r>
            <a:rPr lang="el-GR" u="sng" dirty="0" smtClean="0"/>
            <a:t>υποστηρίζει την λήψη ομοιόμορφων αποφάσεων</a:t>
          </a:r>
          <a:endParaRPr lang="el-GR" dirty="0"/>
        </a:p>
      </dgm:t>
    </dgm:pt>
    <dgm:pt modelId="{6F1BF1A6-A847-413A-BAC0-3F8FFBC8B70E}" type="parTrans" cxnId="{04E69F32-351E-435D-97F3-8A36A266FD1F}">
      <dgm:prSet/>
      <dgm:spPr/>
      <dgm:t>
        <a:bodyPr/>
        <a:lstStyle/>
        <a:p>
          <a:endParaRPr lang="el-GR"/>
        </a:p>
      </dgm:t>
    </dgm:pt>
    <dgm:pt modelId="{E90EB70E-A280-4F35-BC5F-6A961BF6E4C0}" type="sibTrans" cxnId="{04E69F32-351E-435D-97F3-8A36A266FD1F}">
      <dgm:prSet/>
      <dgm:spPr/>
      <dgm:t>
        <a:bodyPr/>
        <a:lstStyle/>
        <a:p>
          <a:endParaRPr lang="el-GR"/>
        </a:p>
      </dgm:t>
    </dgm:pt>
    <dgm:pt modelId="{F5FF5FA6-18A7-4899-829F-51694D9D54DD}">
      <dgm:prSet phldrT="[Κείμενο]"/>
      <dgm:spPr/>
      <dgm:t>
        <a:bodyPr/>
        <a:lstStyle/>
        <a:p>
          <a:pPr algn="just"/>
          <a:r>
            <a:rPr lang="el-GR" dirty="0" smtClean="0"/>
            <a:t>Η στρατηγική </a:t>
          </a:r>
          <a:r>
            <a:rPr lang="el-GR" u="sng" dirty="0" smtClean="0"/>
            <a:t>συγκεντρώνει την προσπάθεια και συντονίζει δραστηριότητες</a:t>
          </a:r>
          <a:endParaRPr lang="el-GR" dirty="0"/>
        </a:p>
      </dgm:t>
    </dgm:pt>
    <dgm:pt modelId="{C37F3987-B85E-436E-AAD4-96339571B44D}" type="parTrans" cxnId="{EE27DC24-5441-48C1-B1F8-8F0F427AB9A3}">
      <dgm:prSet/>
      <dgm:spPr/>
      <dgm:t>
        <a:bodyPr/>
        <a:lstStyle/>
        <a:p>
          <a:endParaRPr lang="el-GR"/>
        </a:p>
      </dgm:t>
    </dgm:pt>
    <dgm:pt modelId="{97DDF3D4-24CB-43B5-B6C9-931982551586}" type="sibTrans" cxnId="{EE27DC24-5441-48C1-B1F8-8F0F427AB9A3}">
      <dgm:prSet/>
      <dgm:spPr/>
      <dgm:t>
        <a:bodyPr/>
        <a:lstStyle/>
        <a:p>
          <a:endParaRPr lang="el-GR"/>
        </a:p>
      </dgm:t>
    </dgm:pt>
    <dgm:pt modelId="{21E0A024-5209-4D0E-92CD-747910503B1C}">
      <dgm:prSet phldrT="[Κείμενο]"/>
      <dgm:spPr/>
      <dgm:t>
        <a:bodyPr/>
        <a:lstStyle/>
        <a:p>
          <a:pPr algn="just"/>
          <a:r>
            <a:rPr lang="el-GR" dirty="0" smtClean="0"/>
            <a:t>Η στρατηγική </a:t>
          </a:r>
          <a:r>
            <a:rPr lang="el-GR" u="sng" dirty="0" smtClean="0"/>
            <a:t>μπορεί να προσδώσει ένα βιώσιμο ανταγωνιστικό πλεονέκτημα</a:t>
          </a:r>
          <a:endParaRPr lang="el-GR" dirty="0"/>
        </a:p>
      </dgm:t>
    </dgm:pt>
    <dgm:pt modelId="{2A68EF10-7AA9-425A-B8DA-6FCB93D65253}" type="parTrans" cxnId="{F94D1C5C-6205-41E7-B4D3-A5B8F2A8211F}">
      <dgm:prSet/>
      <dgm:spPr/>
      <dgm:t>
        <a:bodyPr/>
        <a:lstStyle/>
        <a:p>
          <a:endParaRPr lang="el-GR"/>
        </a:p>
      </dgm:t>
    </dgm:pt>
    <dgm:pt modelId="{A9AE1A99-5051-4762-B1E9-750038F5F86A}" type="sibTrans" cxnId="{F94D1C5C-6205-41E7-B4D3-A5B8F2A8211F}">
      <dgm:prSet/>
      <dgm:spPr/>
      <dgm:t>
        <a:bodyPr/>
        <a:lstStyle/>
        <a:p>
          <a:endParaRPr lang="el-GR"/>
        </a:p>
      </dgm:t>
    </dgm:pt>
    <dgm:pt modelId="{04DF7259-551F-463D-A775-FFD6740296CC}">
      <dgm:prSet/>
      <dgm:spPr/>
      <dgm:t>
        <a:bodyPr/>
        <a:lstStyle/>
        <a:p>
          <a:pPr algn="l"/>
          <a:r>
            <a:rPr lang="el-GR" dirty="0" smtClean="0"/>
            <a:t>Η στρατηγική </a:t>
          </a:r>
          <a:r>
            <a:rPr lang="el-GR" u="sng" dirty="0" smtClean="0"/>
            <a:t>θέτει κατευθύνσεις</a:t>
          </a:r>
          <a:endParaRPr lang="el-GR" dirty="0"/>
        </a:p>
      </dgm:t>
    </dgm:pt>
    <dgm:pt modelId="{9A0D5080-271F-477C-92BA-2D03C08813E0}" type="parTrans" cxnId="{2B931CF1-86DC-4315-A26C-1A65512146EE}">
      <dgm:prSet/>
      <dgm:spPr/>
      <dgm:t>
        <a:bodyPr/>
        <a:lstStyle/>
        <a:p>
          <a:endParaRPr lang="el-GR"/>
        </a:p>
      </dgm:t>
    </dgm:pt>
    <dgm:pt modelId="{21F073E6-E631-4812-B63F-1334481EB33A}" type="sibTrans" cxnId="{2B931CF1-86DC-4315-A26C-1A65512146EE}">
      <dgm:prSet/>
      <dgm:spPr/>
      <dgm:t>
        <a:bodyPr/>
        <a:lstStyle/>
        <a:p>
          <a:endParaRPr lang="el-GR"/>
        </a:p>
      </dgm:t>
    </dgm:pt>
    <dgm:pt modelId="{17CFBC40-A5EF-4A78-BE05-EC2EF3D86604}">
      <dgm:prSet/>
      <dgm:spPr/>
      <dgm:t>
        <a:bodyPr/>
        <a:lstStyle/>
        <a:p>
          <a:pPr algn="just"/>
          <a:r>
            <a:rPr lang="el-GR" dirty="0" smtClean="0"/>
            <a:t>Η στρατηγική </a:t>
          </a:r>
          <a:r>
            <a:rPr lang="el-GR" u="sng" dirty="0" smtClean="0"/>
            <a:t>ορίζει την επιχείρηση και τη θέση της απέναντι στον ανταγωνισμό</a:t>
          </a:r>
          <a:endParaRPr lang="el-GR" dirty="0"/>
        </a:p>
      </dgm:t>
    </dgm:pt>
    <dgm:pt modelId="{22E56253-BFB0-47D5-93E3-4E5A0B413EE5}" type="parTrans" cxnId="{62A5C6FB-BC86-48BE-AC1D-831EBE981D9F}">
      <dgm:prSet/>
      <dgm:spPr/>
      <dgm:t>
        <a:bodyPr/>
        <a:lstStyle/>
        <a:p>
          <a:endParaRPr lang="el-GR"/>
        </a:p>
      </dgm:t>
    </dgm:pt>
    <dgm:pt modelId="{EE5FC568-BB0E-4A7A-A64F-85CF7DD364ED}" type="sibTrans" cxnId="{62A5C6FB-BC86-48BE-AC1D-831EBE981D9F}">
      <dgm:prSet/>
      <dgm:spPr/>
      <dgm:t>
        <a:bodyPr/>
        <a:lstStyle/>
        <a:p>
          <a:endParaRPr lang="el-GR"/>
        </a:p>
      </dgm:t>
    </dgm:pt>
    <dgm:pt modelId="{0FDE1151-5826-40B2-9576-B93157B00720}">
      <dgm:prSet/>
      <dgm:spPr/>
      <dgm:t>
        <a:bodyPr/>
        <a:lstStyle/>
        <a:p>
          <a:pPr algn="just"/>
          <a:r>
            <a:rPr lang="el-GR" dirty="0" smtClean="0"/>
            <a:t>Η στρατηγική </a:t>
          </a:r>
          <a:r>
            <a:rPr lang="el-GR" u="sng" dirty="0" smtClean="0"/>
            <a:t>μειώνει την αβεβαιότητα</a:t>
          </a:r>
          <a:endParaRPr lang="el-GR" dirty="0"/>
        </a:p>
      </dgm:t>
    </dgm:pt>
    <dgm:pt modelId="{91C1692E-E045-4681-B727-076CD88B0D1C}" type="parTrans" cxnId="{2B9DF52B-DFAA-459E-9B1C-8BA356E7C7E7}">
      <dgm:prSet/>
      <dgm:spPr/>
      <dgm:t>
        <a:bodyPr/>
        <a:lstStyle/>
        <a:p>
          <a:endParaRPr lang="el-GR"/>
        </a:p>
      </dgm:t>
    </dgm:pt>
    <dgm:pt modelId="{30EB5DF7-295B-4CEA-BF28-78326D3B766F}" type="sibTrans" cxnId="{2B9DF52B-DFAA-459E-9B1C-8BA356E7C7E7}">
      <dgm:prSet/>
      <dgm:spPr/>
      <dgm:t>
        <a:bodyPr/>
        <a:lstStyle/>
        <a:p>
          <a:endParaRPr lang="el-GR"/>
        </a:p>
      </dgm:t>
    </dgm:pt>
    <dgm:pt modelId="{6E24EFC5-CA7D-4BE9-B9FC-1DD4DC3DAB87}" type="pres">
      <dgm:prSet presAssocID="{5BC306A2-35C2-4A41-9355-31A268711127}" presName="compositeShape" presStyleCnt="0">
        <dgm:presLayoutVars>
          <dgm:dir/>
          <dgm:resizeHandles/>
        </dgm:presLayoutVars>
      </dgm:prSet>
      <dgm:spPr/>
    </dgm:pt>
    <dgm:pt modelId="{70BCA3F4-7F20-47CA-96F6-934F4AC57AFC}" type="pres">
      <dgm:prSet presAssocID="{5BC306A2-35C2-4A41-9355-31A268711127}" presName="pyramid" presStyleLbl="node1" presStyleIdx="0" presStyleCnt="1"/>
      <dgm:spPr>
        <a:solidFill>
          <a:schemeClr val="accent1">
            <a:lumMod val="40000"/>
            <a:lumOff val="60000"/>
          </a:schemeClr>
        </a:solidFill>
      </dgm:spPr>
    </dgm:pt>
    <dgm:pt modelId="{64820C0F-9EE7-45EC-98F9-10E021A4B3E1}" type="pres">
      <dgm:prSet presAssocID="{5BC306A2-35C2-4A41-9355-31A268711127}" presName="theList" presStyleCnt="0"/>
      <dgm:spPr/>
    </dgm:pt>
    <dgm:pt modelId="{C279C21C-7A9D-475C-BB4D-C61404B6EBF2}" type="pres">
      <dgm:prSet presAssocID="{04DF7259-551F-463D-A775-FFD6740296CC}" presName="aNode" presStyleLbl="fgAcc1" presStyleIdx="0" presStyleCnt="6" custLinFactNeighborX="-799" custLinFactNeighborY="-50603">
        <dgm:presLayoutVars>
          <dgm:bulletEnabled val="1"/>
        </dgm:presLayoutVars>
      </dgm:prSet>
      <dgm:spPr/>
      <dgm:t>
        <a:bodyPr/>
        <a:lstStyle/>
        <a:p>
          <a:endParaRPr lang="el-GR"/>
        </a:p>
      </dgm:t>
    </dgm:pt>
    <dgm:pt modelId="{25C0789B-F4CB-49B6-A0EA-DB7036BEA3B8}" type="pres">
      <dgm:prSet presAssocID="{04DF7259-551F-463D-A775-FFD6740296CC}" presName="aSpace" presStyleCnt="0"/>
      <dgm:spPr/>
    </dgm:pt>
    <dgm:pt modelId="{F85B09FA-8D6F-4A3C-8781-791E6B15837C}" type="pres">
      <dgm:prSet presAssocID="{0E23F39F-0C2B-4803-AE8A-137BD07F4BAF}" presName="aNode" presStyleLbl="fgAcc1" presStyleIdx="1" presStyleCnt="6" custLinFactNeighborY="50603">
        <dgm:presLayoutVars>
          <dgm:bulletEnabled val="1"/>
        </dgm:presLayoutVars>
      </dgm:prSet>
      <dgm:spPr/>
      <dgm:t>
        <a:bodyPr/>
        <a:lstStyle/>
        <a:p>
          <a:endParaRPr lang="el-GR"/>
        </a:p>
      </dgm:t>
    </dgm:pt>
    <dgm:pt modelId="{03E37F61-1C4C-43BE-A869-BACA1DF9ECA5}" type="pres">
      <dgm:prSet presAssocID="{0E23F39F-0C2B-4803-AE8A-137BD07F4BAF}" presName="aSpace" presStyleCnt="0"/>
      <dgm:spPr/>
    </dgm:pt>
    <dgm:pt modelId="{04E2C9D0-01E5-4507-A32F-BE7624D7DEFB}" type="pres">
      <dgm:prSet presAssocID="{F5FF5FA6-18A7-4899-829F-51694D9D54DD}" presName="aNode" presStyleLbl="fgAcc1" presStyleIdx="2" presStyleCnt="6" custLinFactNeighborX="-399" custLinFactNeighborY="67471">
        <dgm:presLayoutVars>
          <dgm:bulletEnabled val="1"/>
        </dgm:presLayoutVars>
      </dgm:prSet>
      <dgm:spPr/>
      <dgm:t>
        <a:bodyPr/>
        <a:lstStyle/>
        <a:p>
          <a:endParaRPr lang="el-GR"/>
        </a:p>
      </dgm:t>
    </dgm:pt>
    <dgm:pt modelId="{15340FF5-3741-4188-A62C-4A6BD95B9E6E}" type="pres">
      <dgm:prSet presAssocID="{F5FF5FA6-18A7-4899-829F-51694D9D54DD}" presName="aSpace" presStyleCnt="0"/>
      <dgm:spPr/>
    </dgm:pt>
    <dgm:pt modelId="{2F648642-AE8F-4CE7-B05B-30DADC10ECB3}" type="pres">
      <dgm:prSet presAssocID="{17CFBC40-A5EF-4A78-BE05-EC2EF3D86604}" presName="aNode" presStyleLbl="fgAcc1" presStyleIdx="3" presStyleCnt="6" custLinFactY="150" custLinFactNeighborX="399" custLinFactNeighborY="100000">
        <dgm:presLayoutVars>
          <dgm:bulletEnabled val="1"/>
        </dgm:presLayoutVars>
      </dgm:prSet>
      <dgm:spPr/>
      <dgm:t>
        <a:bodyPr/>
        <a:lstStyle/>
        <a:p>
          <a:endParaRPr lang="el-GR"/>
        </a:p>
      </dgm:t>
    </dgm:pt>
    <dgm:pt modelId="{D919EBD9-C6AB-4589-B8CE-F995246C7B00}" type="pres">
      <dgm:prSet presAssocID="{17CFBC40-A5EF-4A78-BE05-EC2EF3D86604}" presName="aSpace" presStyleCnt="0"/>
      <dgm:spPr/>
    </dgm:pt>
    <dgm:pt modelId="{9CF3D8F4-B7D3-46B9-93DE-25302672F55F}" type="pres">
      <dgm:prSet presAssocID="{0FDE1151-5826-40B2-9576-B93157B00720}" presName="aNode" presStyleLbl="fgAcc1" presStyleIdx="4" presStyleCnt="6" custLinFactY="19126" custLinFactNeighborX="-399" custLinFactNeighborY="100000">
        <dgm:presLayoutVars>
          <dgm:bulletEnabled val="1"/>
        </dgm:presLayoutVars>
      </dgm:prSet>
      <dgm:spPr/>
      <dgm:t>
        <a:bodyPr/>
        <a:lstStyle/>
        <a:p>
          <a:endParaRPr lang="el-GR"/>
        </a:p>
      </dgm:t>
    </dgm:pt>
    <dgm:pt modelId="{EF69211F-DF94-4FBD-B3ED-7B00E95237CE}" type="pres">
      <dgm:prSet presAssocID="{0FDE1151-5826-40B2-9576-B93157B00720}" presName="aSpace" presStyleCnt="0"/>
      <dgm:spPr/>
    </dgm:pt>
    <dgm:pt modelId="{A277F290-9B3F-441A-A339-6CD960E7E3AD}" type="pres">
      <dgm:prSet presAssocID="{21E0A024-5209-4D0E-92CD-747910503B1C}" presName="aNode" presStyleLbl="fgAcc1" presStyleIdx="5" presStyleCnt="6" custLinFactY="40210" custLinFactNeighborX="-399" custLinFactNeighborY="100000">
        <dgm:presLayoutVars>
          <dgm:bulletEnabled val="1"/>
        </dgm:presLayoutVars>
      </dgm:prSet>
      <dgm:spPr/>
      <dgm:t>
        <a:bodyPr/>
        <a:lstStyle/>
        <a:p>
          <a:endParaRPr lang="el-GR"/>
        </a:p>
      </dgm:t>
    </dgm:pt>
    <dgm:pt modelId="{AEBFFC5E-7197-4E6D-BE96-AA4F41C02AAB}" type="pres">
      <dgm:prSet presAssocID="{21E0A024-5209-4D0E-92CD-747910503B1C}" presName="aSpace" presStyleCnt="0"/>
      <dgm:spPr/>
    </dgm:pt>
  </dgm:ptLst>
  <dgm:cxnLst>
    <dgm:cxn modelId="{2B030A19-194A-4CA2-BDB1-208E661E945A}" type="presOf" srcId="{F5FF5FA6-18A7-4899-829F-51694D9D54DD}" destId="{04E2C9D0-01E5-4507-A32F-BE7624D7DEFB}" srcOrd="0" destOrd="0" presId="urn:microsoft.com/office/officeart/2005/8/layout/pyramid2"/>
    <dgm:cxn modelId="{F94D1C5C-6205-41E7-B4D3-A5B8F2A8211F}" srcId="{5BC306A2-35C2-4A41-9355-31A268711127}" destId="{21E0A024-5209-4D0E-92CD-747910503B1C}" srcOrd="5" destOrd="0" parTransId="{2A68EF10-7AA9-425A-B8DA-6FCB93D65253}" sibTransId="{A9AE1A99-5051-4762-B1E9-750038F5F86A}"/>
    <dgm:cxn modelId="{2B931CF1-86DC-4315-A26C-1A65512146EE}" srcId="{5BC306A2-35C2-4A41-9355-31A268711127}" destId="{04DF7259-551F-463D-A775-FFD6740296CC}" srcOrd="0" destOrd="0" parTransId="{9A0D5080-271F-477C-92BA-2D03C08813E0}" sibTransId="{21F073E6-E631-4812-B63F-1334481EB33A}"/>
    <dgm:cxn modelId="{F31E0AE3-F0DD-4093-AA6E-F1E0BBB5494F}" type="presOf" srcId="{5BC306A2-35C2-4A41-9355-31A268711127}" destId="{6E24EFC5-CA7D-4BE9-B9FC-1DD4DC3DAB87}" srcOrd="0" destOrd="0" presId="urn:microsoft.com/office/officeart/2005/8/layout/pyramid2"/>
    <dgm:cxn modelId="{67D52BC0-181B-4BA3-9767-26FFF2E52825}" type="presOf" srcId="{04DF7259-551F-463D-A775-FFD6740296CC}" destId="{C279C21C-7A9D-475C-BB4D-C61404B6EBF2}" srcOrd="0" destOrd="0" presId="urn:microsoft.com/office/officeart/2005/8/layout/pyramid2"/>
    <dgm:cxn modelId="{62A5C6FB-BC86-48BE-AC1D-831EBE981D9F}" srcId="{5BC306A2-35C2-4A41-9355-31A268711127}" destId="{17CFBC40-A5EF-4A78-BE05-EC2EF3D86604}" srcOrd="3" destOrd="0" parTransId="{22E56253-BFB0-47D5-93E3-4E5A0B413EE5}" sibTransId="{EE5FC568-BB0E-4A7A-A64F-85CF7DD364ED}"/>
    <dgm:cxn modelId="{E4F1E01D-BB6A-429E-81B7-2064E30E681B}" type="presOf" srcId="{0FDE1151-5826-40B2-9576-B93157B00720}" destId="{9CF3D8F4-B7D3-46B9-93DE-25302672F55F}" srcOrd="0" destOrd="0" presId="urn:microsoft.com/office/officeart/2005/8/layout/pyramid2"/>
    <dgm:cxn modelId="{0F7260E0-95F8-401A-85AA-BDC06C5FA471}" type="presOf" srcId="{0E23F39F-0C2B-4803-AE8A-137BD07F4BAF}" destId="{F85B09FA-8D6F-4A3C-8781-791E6B15837C}" srcOrd="0" destOrd="0" presId="urn:microsoft.com/office/officeart/2005/8/layout/pyramid2"/>
    <dgm:cxn modelId="{8CFEBF59-A6D3-4D87-808B-8A06C96AEC71}" type="presOf" srcId="{21E0A024-5209-4D0E-92CD-747910503B1C}" destId="{A277F290-9B3F-441A-A339-6CD960E7E3AD}" srcOrd="0" destOrd="0" presId="urn:microsoft.com/office/officeart/2005/8/layout/pyramid2"/>
    <dgm:cxn modelId="{04E69F32-351E-435D-97F3-8A36A266FD1F}" srcId="{5BC306A2-35C2-4A41-9355-31A268711127}" destId="{0E23F39F-0C2B-4803-AE8A-137BD07F4BAF}" srcOrd="1" destOrd="0" parTransId="{6F1BF1A6-A847-413A-BAC0-3F8FFBC8B70E}" sibTransId="{E90EB70E-A280-4F35-BC5F-6A961BF6E4C0}"/>
    <dgm:cxn modelId="{2B9DF52B-DFAA-459E-9B1C-8BA356E7C7E7}" srcId="{5BC306A2-35C2-4A41-9355-31A268711127}" destId="{0FDE1151-5826-40B2-9576-B93157B00720}" srcOrd="4" destOrd="0" parTransId="{91C1692E-E045-4681-B727-076CD88B0D1C}" sibTransId="{30EB5DF7-295B-4CEA-BF28-78326D3B766F}"/>
    <dgm:cxn modelId="{A15BCA43-19A1-41A4-935F-B61D78A80103}" type="presOf" srcId="{17CFBC40-A5EF-4A78-BE05-EC2EF3D86604}" destId="{2F648642-AE8F-4CE7-B05B-30DADC10ECB3}" srcOrd="0" destOrd="0" presId="urn:microsoft.com/office/officeart/2005/8/layout/pyramid2"/>
    <dgm:cxn modelId="{EE27DC24-5441-48C1-B1F8-8F0F427AB9A3}" srcId="{5BC306A2-35C2-4A41-9355-31A268711127}" destId="{F5FF5FA6-18A7-4899-829F-51694D9D54DD}" srcOrd="2" destOrd="0" parTransId="{C37F3987-B85E-436E-AAD4-96339571B44D}" sibTransId="{97DDF3D4-24CB-43B5-B6C9-931982551586}"/>
    <dgm:cxn modelId="{BF09AD62-4561-4E28-8800-C34B9BDFEED2}" type="presParOf" srcId="{6E24EFC5-CA7D-4BE9-B9FC-1DD4DC3DAB87}" destId="{70BCA3F4-7F20-47CA-96F6-934F4AC57AFC}" srcOrd="0" destOrd="0" presId="urn:microsoft.com/office/officeart/2005/8/layout/pyramid2"/>
    <dgm:cxn modelId="{B1E83E3A-8AAA-4172-BDC2-DA04C128E148}" type="presParOf" srcId="{6E24EFC5-CA7D-4BE9-B9FC-1DD4DC3DAB87}" destId="{64820C0F-9EE7-45EC-98F9-10E021A4B3E1}" srcOrd="1" destOrd="0" presId="urn:microsoft.com/office/officeart/2005/8/layout/pyramid2"/>
    <dgm:cxn modelId="{58DC09F2-E913-48E0-92AB-6C8EFDA360BC}" type="presParOf" srcId="{64820C0F-9EE7-45EC-98F9-10E021A4B3E1}" destId="{C279C21C-7A9D-475C-BB4D-C61404B6EBF2}" srcOrd="0" destOrd="0" presId="urn:microsoft.com/office/officeart/2005/8/layout/pyramid2"/>
    <dgm:cxn modelId="{0CFFB1F4-256B-4A6F-A8BE-C337782B1D9C}" type="presParOf" srcId="{64820C0F-9EE7-45EC-98F9-10E021A4B3E1}" destId="{25C0789B-F4CB-49B6-A0EA-DB7036BEA3B8}" srcOrd="1" destOrd="0" presId="urn:microsoft.com/office/officeart/2005/8/layout/pyramid2"/>
    <dgm:cxn modelId="{BADC7754-BD8F-43C4-8045-9585A6FB0E67}" type="presParOf" srcId="{64820C0F-9EE7-45EC-98F9-10E021A4B3E1}" destId="{F85B09FA-8D6F-4A3C-8781-791E6B15837C}" srcOrd="2" destOrd="0" presId="urn:microsoft.com/office/officeart/2005/8/layout/pyramid2"/>
    <dgm:cxn modelId="{7234B5E1-2562-4931-BFD3-CACD149B1168}" type="presParOf" srcId="{64820C0F-9EE7-45EC-98F9-10E021A4B3E1}" destId="{03E37F61-1C4C-43BE-A869-BACA1DF9ECA5}" srcOrd="3" destOrd="0" presId="urn:microsoft.com/office/officeart/2005/8/layout/pyramid2"/>
    <dgm:cxn modelId="{A329F06A-F2CB-4A7A-98CA-A6C7348E8EA2}" type="presParOf" srcId="{64820C0F-9EE7-45EC-98F9-10E021A4B3E1}" destId="{04E2C9D0-01E5-4507-A32F-BE7624D7DEFB}" srcOrd="4" destOrd="0" presId="urn:microsoft.com/office/officeart/2005/8/layout/pyramid2"/>
    <dgm:cxn modelId="{B6C206B9-EE30-4863-BBC5-4B844C319FA6}" type="presParOf" srcId="{64820C0F-9EE7-45EC-98F9-10E021A4B3E1}" destId="{15340FF5-3741-4188-A62C-4A6BD95B9E6E}" srcOrd="5" destOrd="0" presId="urn:microsoft.com/office/officeart/2005/8/layout/pyramid2"/>
    <dgm:cxn modelId="{541E4BE2-189A-4EDC-9534-32C79E613777}" type="presParOf" srcId="{64820C0F-9EE7-45EC-98F9-10E021A4B3E1}" destId="{2F648642-AE8F-4CE7-B05B-30DADC10ECB3}" srcOrd="6" destOrd="0" presId="urn:microsoft.com/office/officeart/2005/8/layout/pyramid2"/>
    <dgm:cxn modelId="{5B9D12D1-750C-4417-8EAC-DFE1699FFC39}" type="presParOf" srcId="{64820C0F-9EE7-45EC-98F9-10E021A4B3E1}" destId="{D919EBD9-C6AB-4589-B8CE-F995246C7B00}" srcOrd="7" destOrd="0" presId="urn:microsoft.com/office/officeart/2005/8/layout/pyramid2"/>
    <dgm:cxn modelId="{4DDBA9B2-4F91-4D9D-B72C-B5FBAE6A9CDA}" type="presParOf" srcId="{64820C0F-9EE7-45EC-98F9-10E021A4B3E1}" destId="{9CF3D8F4-B7D3-46B9-93DE-25302672F55F}" srcOrd="8" destOrd="0" presId="urn:microsoft.com/office/officeart/2005/8/layout/pyramid2"/>
    <dgm:cxn modelId="{64654FE6-1884-41AC-AAA6-80455F38BF22}" type="presParOf" srcId="{64820C0F-9EE7-45EC-98F9-10E021A4B3E1}" destId="{EF69211F-DF94-4FBD-B3ED-7B00E95237CE}" srcOrd="9" destOrd="0" presId="urn:microsoft.com/office/officeart/2005/8/layout/pyramid2"/>
    <dgm:cxn modelId="{161AE43B-2177-453C-A8A8-5282C7359085}" type="presParOf" srcId="{64820C0F-9EE7-45EC-98F9-10E021A4B3E1}" destId="{A277F290-9B3F-441A-A339-6CD960E7E3AD}" srcOrd="10" destOrd="0" presId="urn:microsoft.com/office/officeart/2005/8/layout/pyramid2"/>
    <dgm:cxn modelId="{1B2B9B9C-759F-4FCF-9053-B24084150C5E}" type="presParOf" srcId="{64820C0F-9EE7-45EC-98F9-10E021A4B3E1}" destId="{AEBFFC5E-7197-4E6D-BE96-AA4F41C02AAB}"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FB1CC5-C15E-4CFE-B39B-A408464C7874}">
      <dsp:nvSpPr>
        <dsp:cNvPr id="0" name=""/>
        <dsp:cNvSpPr/>
      </dsp:nvSpPr>
      <dsp:spPr>
        <a:xfrm>
          <a:off x="1905" y="130930"/>
          <a:ext cx="1857374" cy="50937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ΔΙΑΜΟΡΦΩΣΗ ΣΤΡΑΤΗΓΙΚΗΣ</a:t>
          </a:r>
          <a:endParaRPr lang="el-GR" sz="1400" kern="1200" dirty="0"/>
        </a:p>
      </dsp:txBody>
      <dsp:txXfrm>
        <a:off x="1905" y="130930"/>
        <a:ext cx="1857374" cy="509371"/>
      </dsp:txXfrm>
    </dsp:sp>
    <dsp:sp modelId="{FFD6FA17-B141-4E99-BD89-C8422C8154FD}">
      <dsp:nvSpPr>
        <dsp:cNvPr id="0" name=""/>
        <dsp:cNvSpPr/>
      </dsp:nvSpPr>
      <dsp:spPr>
        <a:xfrm>
          <a:off x="1905" y="640302"/>
          <a:ext cx="1857374" cy="10760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Αποστολή</a:t>
          </a:r>
          <a:endParaRPr lang="el-GR" sz="1400" kern="1200" dirty="0"/>
        </a:p>
        <a:p>
          <a:pPr marL="114300" lvl="1" indent="-114300" algn="l" defTabSz="622300">
            <a:lnSpc>
              <a:spcPct val="90000"/>
            </a:lnSpc>
            <a:spcBef>
              <a:spcPct val="0"/>
            </a:spcBef>
            <a:spcAft>
              <a:spcPct val="15000"/>
            </a:spcAft>
            <a:buChar char="••"/>
          </a:pPr>
          <a:r>
            <a:rPr lang="el-GR" sz="1400" kern="1200" dirty="0" smtClean="0"/>
            <a:t>Αντικειμενικοί Στόχοι</a:t>
          </a:r>
          <a:endParaRPr lang="el-GR" sz="1400" kern="1200" dirty="0"/>
        </a:p>
        <a:p>
          <a:pPr marL="114300" lvl="1" indent="-114300" algn="l" defTabSz="622300">
            <a:lnSpc>
              <a:spcPct val="90000"/>
            </a:lnSpc>
            <a:spcBef>
              <a:spcPct val="0"/>
            </a:spcBef>
            <a:spcAft>
              <a:spcPct val="15000"/>
            </a:spcAft>
            <a:buChar char="••"/>
          </a:pPr>
          <a:r>
            <a:rPr lang="el-GR" sz="1400" kern="1200" dirty="0" smtClean="0"/>
            <a:t>Στρατηγικές</a:t>
          </a:r>
          <a:endParaRPr lang="el-GR" sz="1400" kern="1200" dirty="0"/>
        </a:p>
        <a:p>
          <a:pPr marL="114300" lvl="1" indent="-114300" algn="l" defTabSz="622300">
            <a:lnSpc>
              <a:spcPct val="90000"/>
            </a:lnSpc>
            <a:spcBef>
              <a:spcPct val="0"/>
            </a:spcBef>
            <a:spcAft>
              <a:spcPct val="15000"/>
            </a:spcAft>
            <a:buChar char="••"/>
          </a:pPr>
          <a:r>
            <a:rPr lang="el-GR" sz="1400" kern="1200" dirty="0" smtClean="0"/>
            <a:t>Πολιτικές</a:t>
          </a:r>
          <a:endParaRPr lang="el-GR" sz="1400" kern="1200" dirty="0"/>
        </a:p>
      </dsp:txBody>
      <dsp:txXfrm>
        <a:off x="1905" y="640302"/>
        <a:ext cx="1857374" cy="1076039"/>
      </dsp:txXfrm>
    </dsp:sp>
    <dsp:sp modelId="{2E625D56-350F-46E5-B3B6-D6D50D2EAE3B}">
      <dsp:nvSpPr>
        <dsp:cNvPr id="0" name=""/>
        <dsp:cNvSpPr/>
      </dsp:nvSpPr>
      <dsp:spPr>
        <a:xfrm>
          <a:off x="2119312" y="130930"/>
          <a:ext cx="1857374" cy="509371"/>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ΥΛΟΠΟΙΗΣΗ ΣΤΡΑΤΗΓΙΚΗΣ</a:t>
          </a:r>
          <a:endParaRPr lang="el-GR" sz="1400" kern="1200" dirty="0"/>
        </a:p>
      </dsp:txBody>
      <dsp:txXfrm>
        <a:off x="2119312" y="130930"/>
        <a:ext cx="1857374" cy="509371"/>
      </dsp:txXfrm>
    </dsp:sp>
    <dsp:sp modelId="{A76E57EA-6426-4D61-832F-35814EC09501}">
      <dsp:nvSpPr>
        <dsp:cNvPr id="0" name=""/>
        <dsp:cNvSpPr/>
      </dsp:nvSpPr>
      <dsp:spPr>
        <a:xfrm>
          <a:off x="2119312" y="640302"/>
          <a:ext cx="1857374" cy="1076039"/>
        </a:xfrm>
        <a:prstGeom prst="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Προγράμματα</a:t>
          </a:r>
          <a:endParaRPr lang="el-GR" sz="1400" kern="1200" dirty="0"/>
        </a:p>
        <a:p>
          <a:pPr marL="114300" lvl="1" indent="-114300" algn="l" defTabSz="622300">
            <a:lnSpc>
              <a:spcPct val="90000"/>
            </a:lnSpc>
            <a:spcBef>
              <a:spcPct val="0"/>
            </a:spcBef>
            <a:spcAft>
              <a:spcPct val="15000"/>
            </a:spcAft>
            <a:buChar char="••"/>
          </a:pPr>
          <a:r>
            <a:rPr lang="el-GR" sz="1400" kern="1200" dirty="0" smtClean="0"/>
            <a:t>Προϋπολογισμοί</a:t>
          </a:r>
          <a:endParaRPr lang="el-GR" sz="1400" kern="1200" dirty="0"/>
        </a:p>
        <a:p>
          <a:pPr marL="114300" lvl="1" indent="-114300" algn="l" defTabSz="622300">
            <a:lnSpc>
              <a:spcPct val="90000"/>
            </a:lnSpc>
            <a:spcBef>
              <a:spcPct val="0"/>
            </a:spcBef>
            <a:spcAft>
              <a:spcPct val="15000"/>
            </a:spcAft>
            <a:buChar char="••"/>
          </a:pPr>
          <a:r>
            <a:rPr lang="el-GR" sz="1400" kern="1200" dirty="0" smtClean="0"/>
            <a:t>Διαδικασίες</a:t>
          </a:r>
          <a:endParaRPr lang="el-GR" sz="1400" kern="1200" dirty="0"/>
        </a:p>
      </dsp:txBody>
      <dsp:txXfrm>
        <a:off x="2119312" y="640302"/>
        <a:ext cx="1857374" cy="1076039"/>
      </dsp:txXfrm>
    </dsp:sp>
    <dsp:sp modelId="{1A8C4B81-FC21-4A98-AC5C-3714CBD85158}">
      <dsp:nvSpPr>
        <dsp:cNvPr id="0" name=""/>
        <dsp:cNvSpPr/>
      </dsp:nvSpPr>
      <dsp:spPr>
        <a:xfrm>
          <a:off x="4236719" y="130930"/>
          <a:ext cx="1857374" cy="509371"/>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l-GR" sz="1400" kern="1200" dirty="0" smtClean="0"/>
            <a:t>ΑΞΙΟΛΟΓΗΣΗ ΚΑΙ ΕΛΕΓΧΟΣ</a:t>
          </a:r>
          <a:endParaRPr lang="el-GR" sz="1400" kern="1200" dirty="0"/>
        </a:p>
      </dsp:txBody>
      <dsp:txXfrm>
        <a:off x="4236719" y="130930"/>
        <a:ext cx="1857374" cy="509371"/>
      </dsp:txXfrm>
    </dsp:sp>
    <dsp:sp modelId="{0074FB71-209A-42E8-A381-98B7BFF6101E}">
      <dsp:nvSpPr>
        <dsp:cNvPr id="0" name=""/>
        <dsp:cNvSpPr/>
      </dsp:nvSpPr>
      <dsp:spPr>
        <a:xfrm>
          <a:off x="4236719" y="640302"/>
          <a:ext cx="1857374" cy="1076039"/>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dirty="0" smtClean="0"/>
            <a:t>Απόδοση</a:t>
          </a:r>
          <a:endParaRPr lang="el-GR" sz="1400" kern="1200" dirty="0"/>
        </a:p>
      </dsp:txBody>
      <dsp:txXfrm>
        <a:off x="4236719" y="640302"/>
        <a:ext cx="1857374" cy="107603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4DDC6-4AEE-4C0F-9CA7-3FDEA46EC6C1}">
      <dsp:nvSpPr>
        <dsp:cNvPr id="0" name=""/>
        <dsp:cNvSpPr/>
      </dsp:nvSpPr>
      <dsp:spPr>
        <a:xfrm>
          <a:off x="0" y="13082"/>
          <a:ext cx="2774373" cy="374400"/>
        </a:xfrm>
        <a:prstGeom prst="rect">
          <a:avLst/>
        </a:prstGeom>
        <a:solidFill>
          <a:srgbClr val="00CC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l-GR" sz="1300" kern="1200" dirty="0" smtClean="0"/>
            <a:t>ΕΞΩΤΕΡΙΚΟ ΠΕΡΙΒΑΛΛΟΝ</a:t>
          </a:r>
          <a:endParaRPr lang="el-GR" sz="1300" kern="1200" dirty="0"/>
        </a:p>
      </dsp:txBody>
      <dsp:txXfrm>
        <a:off x="0" y="13082"/>
        <a:ext cx="2774373" cy="374400"/>
      </dsp:txXfrm>
    </dsp:sp>
    <dsp:sp modelId="{8EF0D704-5066-47A4-AEB4-931402089D83}">
      <dsp:nvSpPr>
        <dsp:cNvPr id="0" name=""/>
        <dsp:cNvSpPr/>
      </dsp:nvSpPr>
      <dsp:spPr>
        <a:xfrm>
          <a:off x="0" y="387482"/>
          <a:ext cx="2774373" cy="1124077"/>
        </a:xfrm>
        <a:prstGeom prst="rect">
          <a:avLst/>
        </a:prstGeom>
        <a:solidFill>
          <a:srgbClr val="00FF9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l-GR" sz="1300" b="1" kern="1200" dirty="0" smtClean="0"/>
            <a:t>Μίκρο περιβάλλον </a:t>
          </a:r>
          <a:r>
            <a:rPr lang="el-GR" sz="1300" kern="1200" dirty="0" smtClean="0"/>
            <a:t>(Πέντε δυνάμεις, Στρατηγικές δυνάμεις)</a:t>
          </a:r>
          <a:endParaRPr lang="el-GR" sz="1300" kern="1200" dirty="0"/>
        </a:p>
        <a:p>
          <a:pPr marL="114300" lvl="1" indent="-114300" algn="l" defTabSz="577850">
            <a:lnSpc>
              <a:spcPct val="90000"/>
            </a:lnSpc>
            <a:spcBef>
              <a:spcPct val="0"/>
            </a:spcBef>
            <a:spcAft>
              <a:spcPct val="15000"/>
            </a:spcAft>
            <a:buChar char="••"/>
          </a:pPr>
          <a:r>
            <a:rPr lang="el-GR" sz="1300" b="1" kern="1200" dirty="0" err="1" smtClean="0"/>
            <a:t>Μάκρο</a:t>
          </a:r>
          <a:r>
            <a:rPr lang="el-GR" sz="1300" b="1" kern="1200" dirty="0" smtClean="0"/>
            <a:t> περιβάλλον </a:t>
          </a:r>
          <a:r>
            <a:rPr lang="el-GR" sz="1300" kern="1200" dirty="0" smtClean="0"/>
            <a:t>(Πολιτικό, Οικονομικό, Κοινωνικό, Τεχνολογικό, Διεθνές)</a:t>
          </a:r>
          <a:endParaRPr lang="el-GR" sz="1300" kern="1200" dirty="0"/>
        </a:p>
      </dsp:txBody>
      <dsp:txXfrm>
        <a:off x="0" y="387482"/>
        <a:ext cx="2774373" cy="112407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D4DDC6-4AEE-4C0F-9CA7-3FDEA46EC6C1}">
      <dsp:nvSpPr>
        <dsp:cNvPr id="0" name=""/>
        <dsp:cNvSpPr/>
      </dsp:nvSpPr>
      <dsp:spPr>
        <a:xfrm>
          <a:off x="0" y="14595"/>
          <a:ext cx="2774373" cy="432000"/>
        </a:xfrm>
        <a:prstGeom prst="rect">
          <a:avLst/>
        </a:prstGeom>
        <a:solidFill>
          <a:srgbClr val="FF66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l-GR" sz="1500" kern="1200" dirty="0" smtClean="0"/>
            <a:t>ΕΣΩΤΕΡΙΚΟ ΠΕΡΙΒΑΛΛΟΝ</a:t>
          </a:r>
          <a:endParaRPr lang="el-GR" sz="1500" kern="1200" dirty="0"/>
        </a:p>
      </dsp:txBody>
      <dsp:txXfrm>
        <a:off x="0" y="14595"/>
        <a:ext cx="2774373" cy="432000"/>
      </dsp:txXfrm>
    </dsp:sp>
    <dsp:sp modelId="{8EF0D704-5066-47A4-AEB4-931402089D83}">
      <dsp:nvSpPr>
        <dsp:cNvPr id="0" name=""/>
        <dsp:cNvSpPr/>
      </dsp:nvSpPr>
      <dsp:spPr>
        <a:xfrm>
          <a:off x="0" y="446595"/>
          <a:ext cx="2774373" cy="844087"/>
        </a:xfrm>
        <a:prstGeom prst="rect">
          <a:avLst/>
        </a:prstGeom>
        <a:solidFill>
          <a:srgbClr val="FF999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l-GR" sz="1500" kern="1200" dirty="0" smtClean="0"/>
            <a:t>Θεμελιώδεις Ικανότητες, Αλυσίδα Αξίας, Δομές, Πόροι, Κουλτούρα</a:t>
          </a:r>
          <a:endParaRPr lang="el-GR" sz="1500" kern="1200" dirty="0"/>
        </a:p>
      </dsp:txBody>
      <dsp:txXfrm>
        <a:off x="0" y="446595"/>
        <a:ext cx="2774373" cy="8440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BCA3F4-7F20-47CA-96F6-934F4AC57AFC}">
      <dsp:nvSpPr>
        <dsp:cNvPr id="0" name=""/>
        <dsp:cNvSpPr/>
      </dsp:nvSpPr>
      <dsp:spPr>
        <a:xfrm>
          <a:off x="0" y="0"/>
          <a:ext cx="4084079" cy="4672660"/>
        </a:xfrm>
        <a:prstGeom prst="triangle">
          <a:avLst/>
        </a:prstGeom>
        <a:solidFill>
          <a:schemeClr val="accent1">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9C21C-7A9D-475C-BB4D-C61404B6EBF2}">
      <dsp:nvSpPr>
        <dsp:cNvPr id="0" name=""/>
        <dsp:cNvSpPr/>
      </dsp:nvSpPr>
      <dsp:spPr>
        <a:xfrm>
          <a:off x="2020828" y="434793"/>
          <a:ext cx="2654651" cy="553053"/>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l-GR" sz="1100" kern="1200" dirty="0" smtClean="0"/>
            <a:t>Η στρατηγική </a:t>
          </a:r>
          <a:r>
            <a:rPr lang="el-GR" sz="1100" u="sng" kern="1200" dirty="0" smtClean="0"/>
            <a:t>θέτει κατευθύνσεις</a:t>
          </a:r>
          <a:endParaRPr lang="el-GR" sz="1100" kern="1200" dirty="0"/>
        </a:p>
      </dsp:txBody>
      <dsp:txXfrm>
        <a:off x="2020828" y="434793"/>
        <a:ext cx="2654651" cy="553053"/>
      </dsp:txXfrm>
    </dsp:sp>
    <dsp:sp modelId="{F85B09FA-8D6F-4A3C-8781-791E6B15837C}">
      <dsp:nvSpPr>
        <dsp:cNvPr id="0" name=""/>
        <dsp:cNvSpPr/>
      </dsp:nvSpPr>
      <dsp:spPr>
        <a:xfrm>
          <a:off x="2042039" y="1126943"/>
          <a:ext cx="2654651" cy="553053"/>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l-GR" sz="1100" kern="1200" dirty="0" smtClean="0"/>
            <a:t>Η στρατηγική </a:t>
          </a:r>
          <a:r>
            <a:rPr lang="el-GR" sz="1100" u="sng" kern="1200" dirty="0" smtClean="0"/>
            <a:t>υποστηρίζει την λήψη ομοιόμορφων αποφάσεων</a:t>
          </a:r>
          <a:endParaRPr lang="el-GR" sz="1100" kern="1200" dirty="0"/>
        </a:p>
      </dsp:txBody>
      <dsp:txXfrm>
        <a:off x="2042039" y="1126943"/>
        <a:ext cx="2654651" cy="553053"/>
      </dsp:txXfrm>
    </dsp:sp>
    <dsp:sp modelId="{04E2C9D0-01E5-4507-A32F-BE7624D7DEFB}">
      <dsp:nvSpPr>
        <dsp:cNvPr id="0" name=""/>
        <dsp:cNvSpPr/>
      </dsp:nvSpPr>
      <dsp:spPr>
        <a:xfrm>
          <a:off x="2031447" y="1760789"/>
          <a:ext cx="2654651" cy="553053"/>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l-GR" sz="1100" kern="1200" dirty="0" smtClean="0"/>
            <a:t>Η στρατηγική </a:t>
          </a:r>
          <a:r>
            <a:rPr lang="el-GR" sz="1100" u="sng" kern="1200" dirty="0" smtClean="0"/>
            <a:t>συγκεντρώνει την προσπάθεια και συντονίζει δραστηριότητες</a:t>
          </a:r>
          <a:endParaRPr lang="el-GR" sz="1100" kern="1200" dirty="0"/>
        </a:p>
      </dsp:txBody>
      <dsp:txXfrm>
        <a:off x="2031447" y="1760789"/>
        <a:ext cx="2654651" cy="553053"/>
      </dsp:txXfrm>
    </dsp:sp>
    <dsp:sp modelId="{2F648642-AE8F-4CE7-B05B-30DADC10ECB3}">
      <dsp:nvSpPr>
        <dsp:cNvPr id="0" name=""/>
        <dsp:cNvSpPr/>
      </dsp:nvSpPr>
      <dsp:spPr>
        <a:xfrm>
          <a:off x="2042039" y="2406291"/>
          <a:ext cx="2654651" cy="553053"/>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l-GR" sz="1100" kern="1200" dirty="0" smtClean="0"/>
            <a:t>Η στρατηγική </a:t>
          </a:r>
          <a:r>
            <a:rPr lang="el-GR" sz="1100" u="sng" kern="1200" dirty="0" smtClean="0"/>
            <a:t>ορίζει την επιχείρηση και τη θέση της απέναντι στον ανταγωνισμό</a:t>
          </a:r>
          <a:endParaRPr lang="el-GR" sz="1100" kern="1200" dirty="0"/>
        </a:p>
      </dsp:txBody>
      <dsp:txXfrm>
        <a:off x="2042039" y="2406291"/>
        <a:ext cx="2654651" cy="553053"/>
      </dsp:txXfrm>
    </dsp:sp>
    <dsp:sp modelId="{9CF3D8F4-B7D3-46B9-93DE-25302672F55F}">
      <dsp:nvSpPr>
        <dsp:cNvPr id="0" name=""/>
        <dsp:cNvSpPr/>
      </dsp:nvSpPr>
      <dsp:spPr>
        <a:xfrm>
          <a:off x="2031447" y="3133423"/>
          <a:ext cx="2654651" cy="553053"/>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l-GR" sz="1100" kern="1200" dirty="0" smtClean="0"/>
            <a:t>Η στρατηγική </a:t>
          </a:r>
          <a:r>
            <a:rPr lang="el-GR" sz="1100" u="sng" kern="1200" dirty="0" smtClean="0"/>
            <a:t>μειώνει την αβεβαιότητα</a:t>
          </a:r>
          <a:endParaRPr lang="el-GR" sz="1100" kern="1200" dirty="0"/>
        </a:p>
      </dsp:txBody>
      <dsp:txXfrm>
        <a:off x="2031447" y="3133423"/>
        <a:ext cx="2654651" cy="553053"/>
      </dsp:txXfrm>
    </dsp:sp>
    <dsp:sp modelId="{A277F290-9B3F-441A-A339-6CD960E7E3AD}">
      <dsp:nvSpPr>
        <dsp:cNvPr id="0" name=""/>
        <dsp:cNvSpPr/>
      </dsp:nvSpPr>
      <dsp:spPr>
        <a:xfrm>
          <a:off x="2031447" y="3872213"/>
          <a:ext cx="2654651" cy="553053"/>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l-GR" sz="1100" kern="1200" dirty="0" smtClean="0"/>
            <a:t>Η στρατηγική </a:t>
          </a:r>
          <a:r>
            <a:rPr lang="el-GR" sz="1100" u="sng" kern="1200" dirty="0" smtClean="0"/>
            <a:t>μπορεί να προσδώσει ένα βιώσιμο ανταγωνιστικό πλεονέκτημα</a:t>
          </a:r>
          <a:endParaRPr lang="el-GR" sz="1100" kern="1200" dirty="0"/>
        </a:p>
      </dsp:txBody>
      <dsp:txXfrm>
        <a:off x="2031447" y="3872213"/>
        <a:ext cx="2654651" cy="55305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Εισαγωγή στην Στρατηγική</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Ενότητες</a:t>
            </a:r>
            <a:endParaRPr lang="en-US" dirty="0"/>
          </a:p>
        </p:txBody>
      </p:sp>
      <p:sp>
        <p:nvSpPr>
          <p:cNvPr id="3" name="2 - Θέση περιεχομένου"/>
          <p:cNvSpPr>
            <a:spLocks noGrp="1"/>
          </p:cNvSpPr>
          <p:nvPr>
            <p:ph idx="1"/>
          </p:nvPr>
        </p:nvSpPr>
        <p:spPr/>
        <p:txBody>
          <a:bodyPr>
            <a:normAutofit fontScale="92500"/>
          </a:bodyPr>
          <a:lstStyle/>
          <a:p>
            <a:pPr lvl="1">
              <a:lnSpc>
                <a:spcPct val="80000"/>
              </a:lnSpc>
            </a:pPr>
            <a:r>
              <a:rPr lang="el-GR" sz="2400" b="1" dirty="0" smtClean="0"/>
              <a:t>Ποιες ανάγκες, ποιων πελατών σε ποιες αγορές ή/και επιχειρηματικές δραστηριότητες </a:t>
            </a:r>
            <a:r>
              <a:rPr lang="el-GR" sz="2400" dirty="0" smtClean="0"/>
              <a:t>θα επιλέξουμε να ικανοποιήσουμε, και με ποιο τρόπο</a:t>
            </a:r>
            <a:r>
              <a:rPr lang="en-US" sz="2400" dirty="0" smtClean="0"/>
              <a:t>;</a:t>
            </a:r>
            <a:r>
              <a:rPr lang="el-GR" sz="2400" dirty="0" smtClean="0"/>
              <a:t> ( </a:t>
            </a:r>
            <a:r>
              <a:rPr lang="el-GR" sz="2400" b="1" dirty="0" smtClean="0"/>
              <a:t>εξαγορές, συγχωνεύσεις, συμμαχίες, ίδια ανάπτυξη</a:t>
            </a:r>
            <a:r>
              <a:rPr lang="el-GR" sz="2400" dirty="0" smtClean="0"/>
              <a:t>)</a:t>
            </a:r>
            <a:r>
              <a:rPr lang="en-US" sz="2400" dirty="0" smtClean="0"/>
              <a:t>;</a:t>
            </a:r>
            <a:endParaRPr lang="el-GR" sz="2400" dirty="0" smtClean="0"/>
          </a:p>
          <a:p>
            <a:pPr lvl="1">
              <a:lnSpc>
                <a:spcPct val="80000"/>
              </a:lnSpc>
            </a:pPr>
            <a:r>
              <a:rPr lang="el-GR" sz="2400" dirty="0" smtClean="0"/>
              <a:t>Πώς θα επιτύχουμε </a:t>
            </a:r>
            <a:r>
              <a:rPr lang="el-GR" sz="2400" b="1" dirty="0" smtClean="0"/>
              <a:t>διατηρήσιμο ανταγωνιστικό πλεονέκτημα </a:t>
            </a:r>
            <a:r>
              <a:rPr lang="el-GR" sz="2400" dirty="0" smtClean="0"/>
              <a:t>στην αγορά μας</a:t>
            </a:r>
            <a:r>
              <a:rPr lang="en-US" sz="2400" dirty="0" smtClean="0"/>
              <a:t>;</a:t>
            </a:r>
            <a:endParaRPr lang="el-GR" sz="2400" dirty="0" smtClean="0"/>
          </a:p>
          <a:p>
            <a:pPr lvl="1">
              <a:lnSpc>
                <a:spcPct val="80000"/>
              </a:lnSpc>
            </a:pPr>
            <a:r>
              <a:rPr lang="el-GR" sz="2400" dirty="0" smtClean="0"/>
              <a:t>Πώς θα δημιουργήσουμε μια επιχείρηση ευέλικτη και ικανή να προσαρμόζεται στις καταιγιστικές αλλαγές, και πως θα βελτιώσουμε την </a:t>
            </a:r>
            <a:r>
              <a:rPr lang="el-GR" sz="2400" b="1" dirty="0" smtClean="0"/>
              <a:t>ποιότητα λήψης στρατηγικών αποφάσεων</a:t>
            </a:r>
            <a:r>
              <a:rPr lang="en-US" sz="2400" dirty="0" smtClean="0"/>
              <a:t>;</a:t>
            </a:r>
            <a:endParaRPr lang="el-GR" sz="2400" dirty="0" smtClean="0"/>
          </a:p>
          <a:p>
            <a:pPr lvl="1">
              <a:lnSpc>
                <a:spcPct val="80000"/>
              </a:lnSpc>
            </a:pPr>
            <a:r>
              <a:rPr lang="el-GR" sz="2400" b="1" dirty="0" smtClean="0"/>
              <a:t>Ποιες δομές, συστήματα, ικανότητες, στελεχιακό δυναμικό </a:t>
            </a:r>
            <a:r>
              <a:rPr lang="el-GR" sz="2400" dirty="0" smtClean="0"/>
              <a:t>χρειάζεται να αναπτύξουμε για να υποστηρίξουμε αποτελεσματικά την υλοποίηση της στρατηγικής μας</a:t>
            </a:r>
            <a:r>
              <a:rPr lang="en-US" sz="2400" dirty="0" smtClean="0"/>
              <a:t>;</a:t>
            </a: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 Ενότητας</a:t>
            </a:r>
            <a:endParaRPr lang="en-US" dirty="0"/>
          </a:p>
        </p:txBody>
      </p:sp>
      <p:sp>
        <p:nvSpPr>
          <p:cNvPr id="3" name="2 - Θέση περιεχομένου"/>
          <p:cNvSpPr>
            <a:spLocks noGrp="1"/>
          </p:cNvSpPr>
          <p:nvPr>
            <p:ph idx="1"/>
          </p:nvPr>
        </p:nvSpPr>
        <p:spPr>
          <a:xfrm>
            <a:off x="457200" y="1333500"/>
            <a:ext cx="8229600" cy="2964160"/>
          </a:xfrm>
        </p:spPr>
        <p:txBody>
          <a:bodyPr>
            <a:normAutofit/>
          </a:bodyPr>
          <a:lstStyle/>
          <a:p>
            <a:pPr marL="514350" indent="-514350">
              <a:buFont typeface="+mj-lt"/>
              <a:buAutoNum type="romanUcPeriod"/>
            </a:pPr>
            <a:r>
              <a:rPr lang="el-GR" dirty="0" smtClean="0"/>
              <a:t>ΟΡΙΣΜΟΙ ΣΤΡΑΤΗΓΙΚΗΣ</a:t>
            </a:r>
          </a:p>
          <a:p>
            <a:pPr marL="514350" indent="-514350">
              <a:buFont typeface="+mj-lt"/>
              <a:buAutoNum type="romanUcPeriod"/>
            </a:pPr>
            <a:r>
              <a:rPr lang="el-GR" dirty="0" smtClean="0"/>
              <a:t>ΜΟΝΤΕΛΟ ΣΤΡΑΤΗΓΙΚΗΣ ΔΙΟΙΚΗΣΗΣ</a:t>
            </a:r>
          </a:p>
          <a:p>
            <a:pPr marL="514350" indent="-514350">
              <a:buFont typeface="+mj-lt"/>
              <a:buAutoNum type="romanUcPeriod"/>
            </a:pPr>
            <a:r>
              <a:rPr lang="el-GR" dirty="0" smtClean="0"/>
              <a:t>ΑΝΑΓΚΑΙΟΤΗΤΑ ΣΤΡΑΤΗΓΙΚΗΣ</a:t>
            </a:r>
          </a:p>
          <a:p>
            <a:pPr marL="514350" indent="-514350">
              <a:buFont typeface="+mj-lt"/>
              <a:buAutoNum type="romanUcPeriod"/>
            </a:pPr>
            <a:r>
              <a:rPr lang="el-GR" dirty="0" smtClean="0"/>
              <a:t>ΕΛΛΑΔΑ ΚΑΙ ΕΠΙΧΕΙΡΗΣΙΑΚΗ ΣΤΡΑΤΗΓΙΚΗ</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
        <p:nvSpPr>
          <p:cNvPr id="5" name="4 - Στρογγυλεμένο ορθογώνιο"/>
          <p:cNvSpPr/>
          <p:nvPr/>
        </p:nvSpPr>
        <p:spPr>
          <a:xfrm>
            <a:off x="755576" y="1489348"/>
            <a:ext cx="7162800" cy="3546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l-GR" dirty="0" smtClean="0">
                <a:effectLst>
                  <a:outerShdw blurRad="38100" dist="38100" dir="2700000" algn="tl">
                    <a:srgbClr val="000000">
                      <a:alpha val="43137"/>
                    </a:srgbClr>
                  </a:outerShdw>
                </a:effectLst>
              </a:rPr>
              <a:t>Η λέξη </a:t>
            </a:r>
            <a:r>
              <a:rPr lang="el-GR" b="1" dirty="0" smtClean="0">
                <a:solidFill>
                  <a:schemeClr val="accent3">
                    <a:lumMod val="50000"/>
                  </a:schemeClr>
                </a:solidFill>
                <a:effectLst>
                  <a:outerShdw blurRad="38100" dist="38100" dir="2700000" algn="tl">
                    <a:srgbClr val="000000">
                      <a:alpha val="43137"/>
                    </a:srgbClr>
                  </a:outerShdw>
                </a:effectLst>
              </a:rPr>
              <a:t>ΣΤΡΑΤΗΓΙΚΗ</a:t>
            </a:r>
            <a:r>
              <a:rPr lang="el-GR" dirty="0" smtClean="0">
                <a:effectLst>
                  <a:outerShdw blurRad="38100" dist="38100" dir="2700000" algn="tl">
                    <a:srgbClr val="000000">
                      <a:alpha val="43137"/>
                    </a:srgbClr>
                  </a:outerShdw>
                </a:effectLst>
              </a:rPr>
              <a:t> έχει τις ρίζες της στην αρχαία Ελλάδα. Προέρχεται από τη σύνθεση του ουσιαστικού </a:t>
            </a:r>
            <a:r>
              <a:rPr lang="el-GR" b="1" dirty="0" smtClean="0">
                <a:solidFill>
                  <a:schemeClr val="accent3">
                    <a:lumMod val="50000"/>
                  </a:schemeClr>
                </a:solidFill>
                <a:effectLst>
                  <a:outerShdw blurRad="38100" dist="38100" dir="2700000" algn="tl">
                    <a:srgbClr val="000000">
                      <a:alpha val="43137"/>
                    </a:srgbClr>
                  </a:outerShdw>
                </a:effectLst>
              </a:rPr>
              <a:t>«ΣΤΡΑΤΟΣ» </a:t>
            </a:r>
            <a:r>
              <a:rPr lang="el-GR" dirty="0" smtClean="0">
                <a:effectLst>
                  <a:outerShdw blurRad="38100" dist="38100" dir="2700000" algn="tl">
                    <a:srgbClr val="000000">
                      <a:alpha val="43137"/>
                    </a:srgbClr>
                  </a:outerShdw>
                </a:effectLst>
              </a:rPr>
              <a:t>και του ρήματος </a:t>
            </a:r>
            <a:r>
              <a:rPr lang="el-GR" b="1" dirty="0" smtClean="0">
                <a:solidFill>
                  <a:schemeClr val="accent3">
                    <a:lumMod val="50000"/>
                  </a:schemeClr>
                </a:solidFill>
                <a:effectLst>
                  <a:outerShdw blurRad="38100" dist="38100" dir="2700000" algn="tl">
                    <a:srgbClr val="000000">
                      <a:alpha val="43137"/>
                    </a:srgbClr>
                  </a:outerShdw>
                </a:effectLst>
              </a:rPr>
              <a:t>«ΑΓΩ» </a:t>
            </a:r>
            <a:r>
              <a:rPr lang="el-GR" dirty="0" smtClean="0">
                <a:effectLst>
                  <a:outerShdw blurRad="38100" dist="38100" dir="2700000" algn="tl">
                    <a:srgbClr val="000000">
                      <a:alpha val="43137"/>
                    </a:srgbClr>
                  </a:outerShdw>
                </a:effectLst>
              </a:rPr>
              <a:t>που σημαίνει οδηγώ.</a:t>
            </a:r>
            <a:endParaRPr lang="el-GR"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3" name="2 - Θέση περιεχομένου"/>
          <p:cNvSpPr>
            <a:spLocks noGrp="1"/>
          </p:cNvSpPr>
          <p:nvPr>
            <p:ph idx="1"/>
          </p:nvPr>
        </p:nvSpPr>
        <p:spPr/>
        <p:txBody>
          <a:bodyPr>
            <a:normAutofit fontScale="55000" lnSpcReduction="20000"/>
          </a:bodyPr>
          <a:lstStyle/>
          <a:p>
            <a:pPr>
              <a:buNone/>
            </a:pPr>
            <a:r>
              <a:rPr lang="el-GR" sz="4400" b="1" dirty="0" smtClean="0"/>
              <a:t>ΤΙ ΕΝΑΙ ΣΤΡΑΤΗΓΙΚΗ</a:t>
            </a:r>
            <a:r>
              <a:rPr lang="en-US" sz="4400" b="1" dirty="0" smtClean="0"/>
              <a:t>; </a:t>
            </a:r>
            <a:endParaRPr lang="el-GR" sz="4400" b="1" dirty="0" smtClean="0"/>
          </a:p>
          <a:p>
            <a:r>
              <a:rPr lang="el-GR" sz="3600" dirty="0" smtClean="0"/>
              <a:t>Στη σύγχρονη εποχή, ο όρος έχει επεκταθεί και εφαρμόζεται με επιτυχία στον χώρο των επιχειρήσεων, σαν </a:t>
            </a:r>
            <a:r>
              <a:rPr lang="el-GR" sz="3600" b="1" dirty="0" smtClean="0"/>
              <a:t>η τέχνη της προετοιμασίας και της υλοποίησης ενός επιχειρηματικού πλάνου</a:t>
            </a:r>
            <a:r>
              <a:rPr lang="el-GR" sz="3600" dirty="0" smtClean="0"/>
              <a:t>, </a:t>
            </a:r>
            <a:r>
              <a:rPr lang="el-GR" sz="3600" b="1" dirty="0" smtClean="0"/>
              <a:t>όπου καθορίζονται οι βασικοί μακροχρόνιοι στόχοι της επιχείρησης, αλλά και ο τρόπος υλοποίησης τους.</a:t>
            </a:r>
          </a:p>
          <a:p>
            <a:r>
              <a:rPr lang="el-GR" sz="3600" dirty="0" smtClean="0"/>
              <a:t>Η επιχειρηματική στρατηγική (στο βάθος) έχει έναν κύριο στόχο: </a:t>
            </a:r>
          </a:p>
          <a:p>
            <a:pPr lvl="1">
              <a:buFont typeface="Wingdings" pitchFamily="2" charset="2"/>
              <a:buChar char="v"/>
            </a:pPr>
            <a:r>
              <a:rPr lang="el-GR" sz="3600" dirty="0" smtClean="0"/>
              <a:t>Την αύξηση της κερδοφορίας της επιχείρησης. Από εκεί ξεκινούν όλα. Κάθε επιχείρηση προσπαθεί να ανταγωνιστεί επιτυχημένα, να βρει σωστούς συνεργάτες, να πάρει σωστές αποφάσεις και να κερδίσει περισσότερους πελάτες. Προσπαθεί να αυξήσει τα κέρδη της. Ο τρόπος με τον οποίο θα τα καταφέρει, έχει να κάνει με την </a:t>
            </a:r>
            <a:r>
              <a:rPr lang="el-GR" sz="3600" b="1" dirty="0" smtClean="0"/>
              <a:t>στρατηγική</a:t>
            </a:r>
            <a:r>
              <a:rPr lang="el-GR" sz="3600" dirty="0" smtClean="0"/>
              <a:t> που πρόκειται να ακολουθήσει.</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756552" y="1"/>
            <a:ext cx="8261138" cy="493624"/>
          </a:xfrm>
        </p:spPr>
        <p:txBody>
          <a:bodyPr>
            <a:noAutofit/>
          </a:bodyPr>
          <a:lstStyle/>
          <a:p>
            <a:pPr algn="r"/>
            <a:r>
              <a:rPr lang="el-GR" sz="2800" dirty="0" smtClean="0">
                <a:effectLst>
                  <a:outerShdw blurRad="38100" dist="38100" dir="2700000" algn="tl">
                    <a:srgbClr val="000000">
                      <a:alpha val="43137"/>
                    </a:srgbClr>
                  </a:outerShdw>
                </a:effectLst>
              </a:rPr>
              <a:t>0ΡΙΣΜΟΙ</a:t>
            </a:r>
            <a:endParaRPr lang="el-GR" sz="2800" dirty="0">
              <a:effectLst>
                <a:outerShdw blurRad="38100" dist="38100" dir="2700000" algn="tl">
                  <a:srgbClr val="000000">
                    <a:alpha val="43137"/>
                  </a:srgbClr>
                </a:outerShdw>
              </a:effectLst>
            </a:endParaRPr>
          </a:p>
        </p:txBody>
      </p:sp>
      <p:sp>
        <p:nvSpPr>
          <p:cNvPr id="5" name="4 - Στρογγυλεμένο ορθογώνιο"/>
          <p:cNvSpPr/>
          <p:nvPr/>
        </p:nvSpPr>
        <p:spPr>
          <a:xfrm>
            <a:off x="147447" y="196273"/>
            <a:ext cx="6668990" cy="785091"/>
          </a:xfrm>
          <a:prstGeom prst="roundRect">
            <a:avLst/>
          </a:prstGeom>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pPr algn="ctr"/>
            <a:endParaRPr lang="el-GR" sz="1100" b="1" dirty="0" smtClean="0"/>
          </a:p>
          <a:p>
            <a:pPr algn="ctr"/>
            <a:r>
              <a:rPr lang="en-US" sz="1100" b="1" dirty="0" smtClean="0"/>
              <a:t>ALFRED CHANDLER </a:t>
            </a:r>
            <a:r>
              <a:rPr lang="el-GR" sz="1100" dirty="0" smtClean="0"/>
              <a:t>: </a:t>
            </a:r>
          </a:p>
          <a:p>
            <a:pPr algn="ctr"/>
            <a:r>
              <a:rPr lang="el-GR" sz="1100" i="1" dirty="0" smtClean="0"/>
              <a:t>Ο καθορισμός των βασικών μακροχρόνιων στόχων και σκοπών μιας επιχείρησης, και την υιοθέτηση μιας σειράς πράξεων και τον προσδιορισμό των αναγκαίων μέσων για την πραγματοποίηση αυτών των στόχων.</a:t>
            </a:r>
          </a:p>
          <a:p>
            <a:pPr algn="ctr"/>
            <a:endParaRPr lang="el-GR" sz="1100" dirty="0"/>
          </a:p>
        </p:txBody>
      </p:sp>
      <p:sp>
        <p:nvSpPr>
          <p:cNvPr id="6" name="5 - Στρογγυλεμένο ορθογώνιο"/>
          <p:cNvSpPr/>
          <p:nvPr/>
        </p:nvSpPr>
        <p:spPr>
          <a:xfrm>
            <a:off x="166254" y="1166091"/>
            <a:ext cx="6213764" cy="819728"/>
          </a:xfrm>
          <a:prstGeom prst="round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lIns="71323" tIns="35662" rIns="71323" bIns="35662" rtlCol="0" anchor="ctr"/>
          <a:lstStyle/>
          <a:p>
            <a:pPr marL="415877" indent="-415877" algn="ctr"/>
            <a:r>
              <a:rPr lang="en-US" sz="1100" b="1" dirty="0" smtClean="0"/>
              <a:t>ANDREWS </a:t>
            </a:r>
            <a:r>
              <a:rPr lang="el-GR" sz="1100" b="1" dirty="0" smtClean="0"/>
              <a:t>: </a:t>
            </a:r>
          </a:p>
          <a:p>
            <a:pPr indent="-415877" algn="ctr"/>
            <a:r>
              <a:rPr lang="el-GR" sz="1100" i="1" dirty="0" smtClean="0"/>
              <a:t>Η διαμόρφωση αποστολής, στόχων ή σκοπών και πολιτικών και σχεδίων για την επίτευξή τους, που διατυπώνονται έτσι ώστε να καθορίζουν την έκταση της επιχειρηματικής δραστηριότητας και την ταυτότητα της επιχείρησης.</a:t>
            </a:r>
          </a:p>
          <a:p>
            <a:pPr algn="ctr"/>
            <a:endParaRPr lang="el-GR" sz="1100" dirty="0"/>
          </a:p>
        </p:txBody>
      </p:sp>
      <p:sp>
        <p:nvSpPr>
          <p:cNvPr id="7" name="6 - Στρογγυλεμένο ορθογώνιο"/>
          <p:cNvSpPr/>
          <p:nvPr/>
        </p:nvSpPr>
        <p:spPr>
          <a:xfrm>
            <a:off x="5756564" y="2043546"/>
            <a:ext cx="3252355" cy="1235363"/>
          </a:xfrm>
          <a:prstGeom prst="round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71323" tIns="35662" rIns="71323" bIns="35662" rtlCol="0" anchor="ctr"/>
          <a:lstStyle/>
          <a:p>
            <a:pPr indent="-415877" algn="ctr"/>
            <a:r>
              <a:rPr lang="en-US" sz="1100" b="1" dirty="0" smtClean="0"/>
              <a:t>IGOR ANSOFF </a:t>
            </a:r>
            <a:r>
              <a:rPr lang="el-GR" sz="1100" b="1" dirty="0" smtClean="0"/>
              <a:t>: </a:t>
            </a:r>
          </a:p>
          <a:p>
            <a:pPr indent="-415877" algn="ctr"/>
            <a:r>
              <a:rPr lang="el-GR" sz="1100" i="1" dirty="0" smtClean="0"/>
              <a:t>Η κοινή γραμμή μεταξύ των δραστηριοτήτων του οργανισμού και των προϊόντων του ή αγορών του, που καθορίζουν τη βασική φύση της επιχειρηματικής δραστηριότητας πριν, τώρα και στο μέλλον. </a:t>
            </a:r>
          </a:p>
          <a:p>
            <a:pPr algn="ctr"/>
            <a:endParaRPr lang="el-GR" sz="1100" dirty="0"/>
          </a:p>
        </p:txBody>
      </p:sp>
      <p:sp>
        <p:nvSpPr>
          <p:cNvPr id="8" name="7 - Στρογγυλεμένο ορθογώνιο"/>
          <p:cNvSpPr/>
          <p:nvPr/>
        </p:nvSpPr>
        <p:spPr>
          <a:xfrm>
            <a:off x="145472" y="2032000"/>
            <a:ext cx="5434446" cy="889000"/>
          </a:xfrm>
          <a:prstGeom prst="roundRect">
            <a:avLst/>
          </a:prstGeom>
          <a:solidFill>
            <a:srgbClr val="FF99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indent="-415877" algn="ctr"/>
            <a:r>
              <a:rPr lang="en-US" sz="1100" b="1" dirty="0" smtClean="0">
                <a:solidFill>
                  <a:sysClr val="windowText" lastClr="000000"/>
                </a:solidFill>
              </a:rPr>
              <a:t>HOFER </a:t>
            </a:r>
            <a:r>
              <a:rPr lang="el-GR" sz="1100" b="1" dirty="0" smtClean="0">
                <a:solidFill>
                  <a:sysClr val="windowText" lastClr="000000"/>
                </a:solidFill>
              </a:rPr>
              <a:t>και </a:t>
            </a:r>
            <a:r>
              <a:rPr lang="en-US" sz="1100" b="1" dirty="0" smtClean="0">
                <a:solidFill>
                  <a:sysClr val="windowText" lastClr="000000"/>
                </a:solidFill>
              </a:rPr>
              <a:t>SCHENDEL</a:t>
            </a:r>
            <a:r>
              <a:rPr lang="el-GR" sz="1100" b="1" dirty="0" smtClean="0">
                <a:solidFill>
                  <a:sysClr val="windowText" lastClr="000000"/>
                </a:solidFill>
              </a:rPr>
              <a:t>: </a:t>
            </a:r>
          </a:p>
          <a:p>
            <a:pPr indent="-415877" algn="ctr"/>
            <a:r>
              <a:rPr lang="el-GR" sz="1100" i="1" dirty="0" smtClean="0">
                <a:solidFill>
                  <a:schemeClr val="dk1"/>
                </a:solidFill>
              </a:rPr>
              <a:t>Στρατηγική είναι η αντιστοίχηση που κάνει ένας οργανισμός μεταξύ των εσωτερικών του πόρων και ικανοτήτων και των ευκαιριών και κινδύνων που δημιουργούνται στο εξωτερικό του περιβάλλον</a:t>
            </a:r>
            <a:r>
              <a:rPr lang="el-GR" sz="1100" b="1" dirty="0" smtClean="0">
                <a:solidFill>
                  <a:schemeClr val="dk1"/>
                </a:solidFill>
              </a:rPr>
              <a:t>.</a:t>
            </a:r>
          </a:p>
          <a:p>
            <a:pPr algn="ctr"/>
            <a:endParaRPr lang="el-GR" sz="1100" dirty="0">
              <a:solidFill>
                <a:sysClr val="windowText" lastClr="000000"/>
              </a:solidFill>
            </a:endParaRPr>
          </a:p>
        </p:txBody>
      </p:sp>
      <p:sp>
        <p:nvSpPr>
          <p:cNvPr id="9" name="8 - Στρογγυλεμένο ορθογώνιο"/>
          <p:cNvSpPr/>
          <p:nvPr/>
        </p:nvSpPr>
        <p:spPr>
          <a:xfrm>
            <a:off x="6886627" y="1186241"/>
            <a:ext cx="2108015" cy="684123"/>
          </a:xfrm>
          <a:prstGeom prst="roundRect">
            <a:avLst/>
          </a:prstGeom>
          <a:solidFill>
            <a:srgbClr val="FF9999"/>
          </a:solidFill>
          <a:ln>
            <a:noFill/>
          </a:ln>
          <a:effectLst>
            <a:glow rad="101600">
              <a:srgbClr val="92D050">
                <a:alpha val="6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indent="-713232" algn="ctr"/>
            <a:r>
              <a:rPr lang="en-US" sz="1100" b="1" dirty="0" smtClean="0">
                <a:solidFill>
                  <a:sysClr val="windowText" lastClr="000000"/>
                </a:solidFill>
              </a:rPr>
              <a:t>MICHAEL PORTER</a:t>
            </a:r>
            <a:r>
              <a:rPr lang="el-GR" sz="1100" b="1" dirty="0" smtClean="0">
                <a:solidFill>
                  <a:sysClr val="windowText" lastClr="000000"/>
                </a:solidFill>
              </a:rPr>
              <a:t>: </a:t>
            </a:r>
            <a:r>
              <a:rPr lang="en-US" sz="1100" b="1" dirty="0" smtClean="0">
                <a:solidFill>
                  <a:sysClr val="windowText" lastClr="000000"/>
                </a:solidFill>
              </a:rPr>
              <a:t> </a:t>
            </a:r>
            <a:endParaRPr lang="el-GR" sz="1100" b="1" dirty="0" smtClean="0">
              <a:solidFill>
                <a:sysClr val="windowText" lastClr="000000"/>
              </a:solidFill>
            </a:endParaRPr>
          </a:p>
          <a:p>
            <a:pPr indent="-713232" algn="ctr"/>
            <a:r>
              <a:rPr lang="el-GR" sz="1100" i="1" dirty="0" smtClean="0">
                <a:solidFill>
                  <a:sysClr val="windowText" lastClr="000000"/>
                </a:solidFill>
              </a:rPr>
              <a:t>Η τοποθέτηση της επιχείρησης στο περιβάλλον της</a:t>
            </a:r>
          </a:p>
          <a:p>
            <a:pPr algn="ctr"/>
            <a:endParaRPr lang="el-GR" sz="1100" dirty="0">
              <a:solidFill>
                <a:sysClr val="windowText" lastClr="000000"/>
              </a:solidFill>
            </a:endParaRPr>
          </a:p>
        </p:txBody>
      </p:sp>
      <p:sp>
        <p:nvSpPr>
          <p:cNvPr id="10" name="9 - Στρογγυλεμένο ορθογώνιο"/>
          <p:cNvSpPr/>
          <p:nvPr/>
        </p:nvSpPr>
        <p:spPr>
          <a:xfrm>
            <a:off x="7429499" y="427574"/>
            <a:ext cx="1587482" cy="683480"/>
          </a:xfrm>
          <a:prstGeom prst="roundRect">
            <a:avLst/>
          </a:pr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71323" tIns="35662" rIns="71323" bIns="35662" rtlCol="0" anchor="ctr"/>
          <a:lstStyle/>
          <a:p>
            <a:pPr algn="ctr"/>
            <a:r>
              <a:rPr lang="en-US" sz="1100" b="1" dirty="0" smtClean="0"/>
              <a:t>GARY HAMEL</a:t>
            </a:r>
            <a:r>
              <a:rPr lang="el-GR" sz="1100" b="1" dirty="0" smtClean="0"/>
              <a:t>: </a:t>
            </a:r>
          </a:p>
          <a:p>
            <a:pPr algn="ctr"/>
            <a:r>
              <a:rPr lang="el-GR" sz="1100" i="1" dirty="0" smtClean="0"/>
              <a:t>Επανάσταση</a:t>
            </a:r>
          </a:p>
          <a:p>
            <a:pPr algn="ctr"/>
            <a:endParaRPr lang="el-GR" sz="1100" i="1" dirty="0"/>
          </a:p>
        </p:txBody>
      </p:sp>
      <p:sp>
        <p:nvSpPr>
          <p:cNvPr id="11" name="10 - Στρογγυλεμένο ορθογώνιο"/>
          <p:cNvSpPr/>
          <p:nvPr/>
        </p:nvSpPr>
        <p:spPr>
          <a:xfrm>
            <a:off x="168227" y="4445001"/>
            <a:ext cx="4642764" cy="981363"/>
          </a:xfrm>
          <a:prstGeom prst="roundRect">
            <a:avLst/>
          </a:prstGeom>
          <a:solidFill>
            <a:srgbClr val="00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71323" tIns="35662" rIns="71323" bIns="35662" rtlCol="0" anchor="ctr"/>
          <a:lstStyle/>
          <a:p>
            <a:pPr algn="ctr"/>
            <a:r>
              <a:rPr lang="el-GR" sz="1100" b="1" dirty="0" smtClean="0"/>
              <a:t>Στρατηγική είναι το πλαίσιο το οποίο καθοδηγεί τις επιλογές που καθορίζουν τη φύση και τη κατεύθυνση του οργανισμού</a:t>
            </a:r>
          </a:p>
          <a:p>
            <a:endParaRPr lang="en-US" sz="1100" i="1" dirty="0" smtClean="0"/>
          </a:p>
          <a:p>
            <a:r>
              <a:rPr lang="el-GR" sz="1100" i="1" dirty="0" smtClean="0"/>
              <a:t>Πηγή: </a:t>
            </a:r>
            <a:r>
              <a:rPr lang="en-US" sz="1100" i="1" dirty="0" err="1" smtClean="0"/>
              <a:t>Tregoe</a:t>
            </a:r>
            <a:r>
              <a:rPr lang="en-US" sz="1100" i="1" dirty="0" smtClean="0"/>
              <a:t>, B.B. and </a:t>
            </a:r>
            <a:r>
              <a:rPr lang="en-US" sz="1100" i="1" dirty="0" err="1" smtClean="0"/>
              <a:t>J.W.Zimmerman</a:t>
            </a:r>
            <a:endParaRPr lang="el-GR" sz="1100" i="1" dirty="0" smtClean="0"/>
          </a:p>
          <a:p>
            <a:pPr algn="ctr"/>
            <a:endParaRPr lang="el-GR" sz="1100" i="1" dirty="0"/>
          </a:p>
        </p:txBody>
      </p:sp>
      <p:sp>
        <p:nvSpPr>
          <p:cNvPr id="12" name="11 - Στρογγυλεμένο ορθογώνιο"/>
          <p:cNvSpPr/>
          <p:nvPr/>
        </p:nvSpPr>
        <p:spPr>
          <a:xfrm>
            <a:off x="135083" y="3001819"/>
            <a:ext cx="5060372" cy="1362363"/>
          </a:xfrm>
          <a:prstGeom prst="roundRect">
            <a:avLst/>
          </a:prstGeom>
          <a:solidFill>
            <a:srgbClr val="00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71323" tIns="35662" rIns="71323" bIns="35662" rtlCol="0" anchor="ctr"/>
          <a:lstStyle/>
          <a:p>
            <a:pPr algn="ctr"/>
            <a:endParaRPr lang="en-US" sz="1100" b="1" dirty="0" smtClean="0"/>
          </a:p>
          <a:p>
            <a:pPr algn="ctr"/>
            <a:r>
              <a:rPr lang="el-GR" sz="1100" i="1" dirty="0" smtClean="0"/>
              <a:t>Ως προς τους τρεις κύριους παίκτες</a:t>
            </a:r>
            <a:endParaRPr lang="en-US" sz="1100" i="1" dirty="0" smtClean="0"/>
          </a:p>
          <a:p>
            <a:pPr algn="ctr"/>
            <a:r>
              <a:rPr lang="el-GR" sz="1100" i="1" dirty="0" smtClean="0"/>
              <a:t> (ανταγωνιστές, πελάτες, επιχείρηση) </a:t>
            </a:r>
            <a:endParaRPr lang="en-US" sz="1100" i="1" dirty="0" smtClean="0"/>
          </a:p>
          <a:p>
            <a:pPr algn="ctr"/>
            <a:r>
              <a:rPr lang="el-GR" sz="1100" b="1" i="1" dirty="0" smtClean="0"/>
              <a:t>η στρατηγική </a:t>
            </a:r>
            <a:r>
              <a:rPr lang="el-GR" sz="1100" i="1" dirty="0" smtClean="0"/>
              <a:t>ορίζεται ως ο τρόπος με τον οποίο μια οργάνωση επιχειρεί να διαφοροποιήσει τον εαυτό της θετικά έναντι των ανταγωνιστών, χρησιμοποιώντας τις δυνάμεις της για να ικανοποιήσει καλύτερα τις ανάγκες των πελατών</a:t>
            </a:r>
            <a:r>
              <a:rPr lang="en-US" sz="1100" i="1" dirty="0" smtClean="0"/>
              <a:t>.</a:t>
            </a:r>
            <a:r>
              <a:rPr lang="el-GR" sz="1100" i="1" dirty="0" smtClean="0"/>
              <a:t> </a:t>
            </a:r>
          </a:p>
          <a:p>
            <a:pPr algn="ctr"/>
            <a:r>
              <a:rPr lang="el-GR" sz="1100" i="1" dirty="0" smtClean="0"/>
              <a:t>Πηγή: </a:t>
            </a:r>
            <a:r>
              <a:rPr lang="en-US" sz="1100" i="1" dirty="0" err="1" smtClean="0"/>
              <a:t>Ohmae</a:t>
            </a:r>
            <a:r>
              <a:rPr lang="en-US" sz="1100" i="1" dirty="0" smtClean="0"/>
              <a:t>, K.</a:t>
            </a:r>
            <a:endParaRPr lang="el-GR" sz="1100" i="1" dirty="0" smtClean="0"/>
          </a:p>
          <a:p>
            <a:pPr algn="ctr"/>
            <a:endParaRPr lang="el-GR" sz="1100" i="1" dirty="0"/>
          </a:p>
        </p:txBody>
      </p:sp>
      <p:sp>
        <p:nvSpPr>
          <p:cNvPr id="13" name="12 - Στρογγυλεμένο ορθογώνιο"/>
          <p:cNvSpPr/>
          <p:nvPr/>
        </p:nvSpPr>
        <p:spPr>
          <a:xfrm>
            <a:off x="5455227" y="3359728"/>
            <a:ext cx="3564082" cy="2112818"/>
          </a:xfrm>
          <a:prstGeom prst="roundRect">
            <a:avLst/>
          </a:prstGeom>
          <a:solidFill>
            <a:srgbClr val="CC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71323" tIns="35662" rIns="71323" bIns="35662" rtlCol="0" anchor="ctr"/>
          <a:lstStyle/>
          <a:p>
            <a:pPr algn="ctr"/>
            <a:endParaRPr lang="en-US" sz="1100" b="1" dirty="0" smtClean="0"/>
          </a:p>
          <a:p>
            <a:pPr algn="ctr"/>
            <a:endParaRPr lang="en-US" sz="1100" b="1" dirty="0" smtClean="0"/>
          </a:p>
          <a:p>
            <a:r>
              <a:rPr lang="el-GR" sz="1100" b="1" i="1" dirty="0" smtClean="0"/>
              <a:t>Τέσσερις διαστάσεις </a:t>
            </a:r>
            <a:r>
              <a:rPr lang="el-GR" sz="1100" i="1" dirty="0" smtClean="0"/>
              <a:t>καθορίζουν τη στρατηγική: </a:t>
            </a:r>
            <a:endParaRPr lang="en-US" sz="1100" i="1" dirty="0" smtClean="0"/>
          </a:p>
          <a:p>
            <a:r>
              <a:rPr lang="el-GR" sz="1100" i="1" dirty="0" smtClean="0"/>
              <a:t>η επιλογή προϊόντων και αγορών που θα επενδύσουμε, </a:t>
            </a:r>
            <a:endParaRPr lang="en-US" sz="1100" i="1" dirty="0" smtClean="0"/>
          </a:p>
          <a:p>
            <a:r>
              <a:rPr lang="el-GR" sz="1100" i="1" dirty="0" smtClean="0"/>
              <a:t>η πρόταση αξίας προς τον πελάτη, οι ικανότητες, </a:t>
            </a:r>
            <a:endParaRPr lang="en-US" sz="1100" i="1" dirty="0" smtClean="0"/>
          </a:p>
          <a:p>
            <a:r>
              <a:rPr lang="el-GR" sz="1100" i="1" dirty="0" smtClean="0"/>
              <a:t>και οι λειτουργικές στρατηγικές και τα προγράμματα. </a:t>
            </a:r>
            <a:endParaRPr lang="en-US" sz="1100" i="1" dirty="0" smtClean="0"/>
          </a:p>
          <a:p>
            <a:r>
              <a:rPr lang="el-GR" sz="1100" i="1" dirty="0" smtClean="0"/>
              <a:t>Η πρώτη διάσταση καθορίζει ΠΟΥ θα ανταγωνιστούμε, και οι υπόλοιπες τρεις καταδεικνύουν ΠΩΣ θα ανταγωνιστούμε για να κερδίσουμε.</a:t>
            </a:r>
          </a:p>
          <a:p>
            <a:r>
              <a:rPr lang="el-GR" sz="1100" i="1" dirty="0" smtClean="0"/>
              <a:t>Πηγή: </a:t>
            </a:r>
            <a:r>
              <a:rPr lang="en-US" sz="1100" i="1" dirty="0" err="1" smtClean="0"/>
              <a:t>Aaker</a:t>
            </a:r>
            <a:r>
              <a:rPr lang="en-US" sz="1100" i="1" dirty="0" smtClean="0"/>
              <a:t> D. and </a:t>
            </a:r>
            <a:r>
              <a:rPr lang="en-US" sz="1100" i="1" dirty="0" err="1" smtClean="0"/>
              <a:t>McLoughlin</a:t>
            </a:r>
            <a:r>
              <a:rPr lang="en-US" sz="1100" i="1" dirty="0" smtClean="0"/>
              <a:t>.</a:t>
            </a:r>
            <a:endParaRPr lang="el-GR" sz="1100" i="1" dirty="0" smtClean="0"/>
          </a:p>
          <a:p>
            <a:pPr algn="ctr"/>
            <a:r>
              <a:rPr lang="el-GR" sz="1100" i="1" dirty="0" smtClean="0"/>
              <a:t> </a:t>
            </a:r>
            <a:endParaRPr lang="el-GR" sz="1100" i="1"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3" name="2 - Θέση περιεχομένου"/>
          <p:cNvSpPr>
            <a:spLocks noGrp="1"/>
          </p:cNvSpPr>
          <p:nvPr>
            <p:ph idx="1"/>
          </p:nvPr>
        </p:nvSpPr>
        <p:spPr>
          <a:xfrm>
            <a:off x="457200" y="1333500"/>
            <a:ext cx="8229600" cy="4260304"/>
          </a:xfrm>
        </p:spPr>
        <p:txBody>
          <a:bodyPr>
            <a:normAutofit fontScale="92500" lnSpcReduction="10000"/>
          </a:bodyPr>
          <a:lstStyle/>
          <a:p>
            <a:pPr>
              <a:buNone/>
            </a:pPr>
            <a:r>
              <a:rPr lang="el-GR" dirty="0" smtClean="0"/>
              <a:t>Παρατηρήσεις</a:t>
            </a:r>
            <a:endParaRPr lang="el-GR" b="1" u="sng" dirty="0" smtClean="0"/>
          </a:p>
          <a:p>
            <a:pPr marL="914400" indent="-914400">
              <a:lnSpc>
                <a:spcPct val="90000"/>
              </a:lnSpc>
              <a:buFont typeface="+mj-lt"/>
              <a:buAutoNum type="arabicPeriod"/>
            </a:pPr>
            <a:r>
              <a:rPr lang="el-GR" sz="2400" dirty="0" smtClean="0"/>
              <a:t>Σύγχυση για το τι είναι στρατηγική απαιτείται περαιτέρω διερεύνηση.</a:t>
            </a:r>
          </a:p>
          <a:p>
            <a:pPr marL="914400" indent="-914400">
              <a:lnSpc>
                <a:spcPct val="90000"/>
              </a:lnSpc>
              <a:buFont typeface="+mj-lt"/>
              <a:buAutoNum type="arabicPeriod"/>
            </a:pPr>
            <a:r>
              <a:rPr lang="el-GR" sz="2400" dirty="0" smtClean="0"/>
              <a:t>Βασικό χαρακτηριστικό των παραπάνω ορισμών η αποδοχή </a:t>
            </a:r>
            <a:r>
              <a:rPr lang="el-GR" sz="2400" b="1" dirty="0" smtClean="0"/>
              <a:t>του ορθολογικού προγραμματισμού (</a:t>
            </a:r>
            <a:r>
              <a:rPr lang="en-US" sz="2400" b="1" dirty="0" smtClean="0"/>
              <a:t>rational planning) </a:t>
            </a:r>
            <a:r>
              <a:rPr lang="el-GR" sz="2400" dirty="0" smtClean="0"/>
              <a:t>ως βασική διαδικασία διαμόρφωσης της στρατηγικής μιας επιχείρησης.</a:t>
            </a:r>
          </a:p>
          <a:p>
            <a:pPr marL="914400" indent="-914400">
              <a:lnSpc>
                <a:spcPct val="90000"/>
              </a:lnSpc>
              <a:buFont typeface="+mj-lt"/>
              <a:buAutoNum type="arabicPeriod"/>
            </a:pPr>
            <a:r>
              <a:rPr lang="el-GR" sz="2400" dirty="0" smtClean="0"/>
              <a:t>Κοινή αποδοχή για τα </a:t>
            </a:r>
            <a:r>
              <a:rPr lang="el-GR" sz="2400" b="1" u="sng" dirty="0" smtClean="0"/>
              <a:t>τρία διακριτά στάδια</a:t>
            </a:r>
            <a:r>
              <a:rPr lang="el-GR" sz="2400" dirty="0" smtClean="0"/>
              <a:t>:</a:t>
            </a:r>
          </a:p>
          <a:p>
            <a:pPr marL="1447575" lvl="2" indent="-533175">
              <a:lnSpc>
                <a:spcPct val="90000"/>
              </a:lnSpc>
              <a:buFont typeface="+mj-lt"/>
              <a:buAutoNum type="romanUcPeriod"/>
            </a:pPr>
            <a:r>
              <a:rPr lang="el-GR" sz="2200" b="1" dirty="0" smtClean="0"/>
              <a:t>Διαμόρφωση</a:t>
            </a:r>
          </a:p>
          <a:p>
            <a:pPr marL="1447575" lvl="2" indent="-533175">
              <a:lnSpc>
                <a:spcPct val="90000"/>
              </a:lnSpc>
              <a:buFont typeface="+mj-lt"/>
              <a:buAutoNum type="romanUcPeriod"/>
            </a:pPr>
            <a:r>
              <a:rPr lang="el-GR" sz="2200" b="1" dirty="0" smtClean="0"/>
              <a:t>Υλοποίηση</a:t>
            </a:r>
          </a:p>
          <a:p>
            <a:pPr marL="1447575" lvl="2" indent="-533175">
              <a:lnSpc>
                <a:spcPct val="90000"/>
              </a:lnSpc>
              <a:buFont typeface="+mj-lt"/>
              <a:buAutoNum type="romanUcPeriod"/>
            </a:pPr>
            <a:r>
              <a:rPr lang="el-GR" sz="2200" b="1" dirty="0" smtClean="0"/>
              <a:t>Αξιοποίηση και έλεγχο</a:t>
            </a:r>
          </a:p>
          <a:p>
            <a:pPr marL="914400" indent="-914400" algn="just">
              <a:buFont typeface="+mj-lt"/>
              <a:buAutoNum type="arabicPeriod"/>
            </a:pPr>
            <a:endParaRPr lang="el-GR" dirty="0" smtClean="0"/>
          </a:p>
          <a:p>
            <a:pPr marL="533175" indent="-533175" algn="ctr">
              <a:buNone/>
            </a:pPr>
            <a:endParaRPr lang="el-GR" dirty="0" smtClean="0"/>
          </a:p>
          <a:p>
            <a:pPr marL="533175" indent="-533175" algn="ctr">
              <a:buNone/>
            </a:pP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Διάγραμμα"/>
          <p:cNvGraphicFramePr/>
          <p:nvPr/>
        </p:nvGraphicFramePr>
        <p:xfrm>
          <a:off x="1420091" y="2020454"/>
          <a:ext cx="6096000" cy="1847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 Διάγραμμα"/>
          <p:cNvGraphicFramePr/>
          <p:nvPr/>
        </p:nvGraphicFramePr>
        <p:xfrm>
          <a:off x="1454728" y="276449"/>
          <a:ext cx="2774373" cy="15246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9 - Διάγραμμα"/>
          <p:cNvGraphicFramePr/>
          <p:nvPr/>
        </p:nvGraphicFramePr>
        <p:xfrm>
          <a:off x="1475656" y="4297660"/>
          <a:ext cx="2774373" cy="130527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11 - Ορθογώνιο"/>
          <p:cNvSpPr/>
          <p:nvPr/>
        </p:nvSpPr>
        <p:spPr>
          <a:xfrm>
            <a:off x="5185063" y="4318000"/>
            <a:ext cx="2327564" cy="45027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lIns="71323" tIns="35662" rIns="71323" bIns="35662" rtlCol="0" anchor="ctr"/>
          <a:lstStyle/>
          <a:p>
            <a:pPr algn="ctr"/>
            <a:r>
              <a:rPr lang="el-GR" dirty="0" smtClean="0"/>
              <a:t>ΔΙΑΔΙΚΑΣΙΑ ΑΝΑΔΡΑΣΗΣ</a:t>
            </a:r>
            <a:endParaRPr lang="el-GR" dirty="0"/>
          </a:p>
        </p:txBody>
      </p:sp>
      <p:sp>
        <p:nvSpPr>
          <p:cNvPr id="14" name="13 - Καμπύλο δεξιό βέλος"/>
          <p:cNvSpPr/>
          <p:nvPr/>
        </p:nvSpPr>
        <p:spPr>
          <a:xfrm>
            <a:off x="789709" y="1189182"/>
            <a:ext cx="623455" cy="163945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solidFill>
                <a:schemeClr val="tx1"/>
              </a:solidFill>
            </a:endParaRPr>
          </a:p>
        </p:txBody>
      </p:sp>
      <p:sp>
        <p:nvSpPr>
          <p:cNvPr id="15" name="14 - Καμπύλο αριστερό βέλος"/>
          <p:cNvSpPr/>
          <p:nvPr/>
        </p:nvSpPr>
        <p:spPr>
          <a:xfrm rot="10800000">
            <a:off x="699169" y="3244273"/>
            <a:ext cx="705341" cy="14922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solidFill>
                <a:schemeClr val="tx1"/>
              </a:solidFill>
            </a:endParaRPr>
          </a:p>
        </p:txBody>
      </p:sp>
      <p:sp>
        <p:nvSpPr>
          <p:cNvPr id="17" name="16 - Βέλος επάνω-κάτω"/>
          <p:cNvSpPr/>
          <p:nvPr/>
        </p:nvSpPr>
        <p:spPr>
          <a:xfrm>
            <a:off x="2327564" y="3844636"/>
            <a:ext cx="124691" cy="2655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8" name="17 - Βέλος επάνω-κάτω"/>
          <p:cNvSpPr/>
          <p:nvPr/>
        </p:nvSpPr>
        <p:spPr>
          <a:xfrm>
            <a:off x="6431973" y="3844636"/>
            <a:ext cx="124691" cy="2655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9" name="18 - Βέλος επάνω-κάτω"/>
          <p:cNvSpPr/>
          <p:nvPr/>
        </p:nvSpPr>
        <p:spPr>
          <a:xfrm>
            <a:off x="4364182" y="3867727"/>
            <a:ext cx="124691" cy="2655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cxnSp>
        <p:nvCxnSpPr>
          <p:cNvPr id="24" name="23 - Ευθεία γραμμή σύνδεσης"/>
          <p:cNvCxnSpPr/>
          <p:nvPr/>
        </p:nvCxnSpPr>
        <p:spPr>
          <a:xfrm flipH="1" flipV="1">
            <a:off x="1641764" y="4179455"/>
            <a:ext cx="5891645" cy="2309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flipH="1" flipV="1">
            <a:off x="1691680" y="3793604"/>
            <a:ext cx="1" cy="357912"/>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3" name="32 - Ορθογώνιο"/>
          <p:cNvSpPr/>
          <p:nvPr/>
        </p:nvSpPr>
        <p:spPr>
          <a:xfrm>
            <a:off x="5257800" y="311728"/>
            <a:ext cx="3699164" cy="15009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lIns="71323" tIns="35662" rIns="71323" bIns="35662" rtlCol="0" anchor="ctr"/>
          <a:lstStyle/>
          <a:p>
            <a:pPr algn="ctr"/>
            <a:r>
              <a:rPr lang="el-GR" dirty="0" smtClean="0"/>
              <a:t>ΜΟΝΤΕΛΟ ΣΤΡΑΤΗΓΙΚΗΣ ΔΙΟΙΚΗΣΗΣ από τους </a:t>
            </a:r>
            <a:r>
              <a:rPr lang="en-US" dirty="0" err="1" smtClean="0"/>
              <a:t>Wheelen</a:t>
            </a:r>
            <a:r>
              <a:rPr lang="en-US" dirty="0" smtClean="0"/>
              <a:t> T.L. &amp; D.J. Hunger </a:t>
            </a:r>
            <a:endParaRPr lang="el-GR"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Η Ελλάδα και η επιχειρησιακή στρατηγική.</a:t>
            </a:r>
          </a:p>
          <a:p>
            <a:r>
              <a:rPr lang="el-GR" dirty="0" smtClean="0"/>
              <a:t>Για την περίοδο 2014-2015, η Ελλάδα βρίσκεται στην 81</a:t>
            </a:r>
            <a:r>
              <a:rPr lang="el-GR" baseline="30000" dirty="0" smtClean="0"/>
              <a:t>η</a:t>
            </a:r>
            <a:r>
              <a:rPr lang="el-GR" dirty="0" smtClean="0"/>
              <a:t> θέση μεταξύ των 144 χωρών της παγκόσμιας κατάταξης του Παγκόσμιου Οικονομικού Φόρουμ (</a:t>
            </a:r>
            <a:r>
              <a:rPr lang="en-US" dirty="0" smtClean="0"/>
              <a:t>WEF) </a:t>
            </a:r>
            <a:r>
              <a:rPr lang="el-GR" dirty="0" smtClean="0"/>
              <a:t>σε όρους ανταγωνιστικότητας.</a:t>
            </a:r>
          </a:p>
          <a:p>
            <a:pPr lvl="1">
              <a:buFont typeface="Wingdings" pitchFamily="2" charset="2"/>
              <a:buChar char="v"/>
            </a:pPr>
            <a:r>
              <a:rPr lang="el-GR" dirty="0" smtClean="0"/>
              <a:t>Ως ανταγωνιστικότητα ορίζεται το σύνολο των θεσμών, των πολιτικών και παραγόντων που καθορίζουν το επίπεδο της παραγωγικότητας μιας χώρας. Το επίπεδο της παραγωγικότητας είναι αυτό καθορίζει το επίπεδο της ευημερίας. (</a:t>
            </a:r>
            <a:r>
              <a:rPr lang="en-GB" dirty="0" smtClean="0"/>
              <a:t>http://www.gi-cluster.gr/el/gi-news/announcements/2107-forum.html</a:t>
            </a:r>
            <a:r>
              <a:rPr lang="el-GR" dirty="0" smtClean="0"/>
              <a:t>)</a:t>
            </a: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3" name="2 - Θέση περιεχομένου"/>
          <p:cNvSpPr>
            <a:spLocks noGrp="1"/>
          </p:cNvSpPr>
          <p:nvPr>
            <p:ph idx="1"/>
          </p:nvPr>
        </p:nvSpPr>
        <p:spPr>
          <a:xfrm>
            <a:off x="457200" y="1273324"/>
            <a:ext cx="8229600" cy="4248472"/>
          </a:xfrm>
        </p:spPr>
        <p:txBody>
          <a:bodyPr>
            <a:normAutofit fontScale="70000" lnSpcReduction="20000"/>
          </a:bodyPr>
          <a:lstStyle/>
          <a:p>
            <a:pPr>
              <a:buNone/>
            </a:pPr>
            <a:r>
              <a:rPr lang="el-GR" sz="3400" dirty="0" smtClean="0"/>
              <a:t>Η Ελλάδα και η επιχειρησιακή στρατηγική.</a:t>
            </a:r>
          </a:p>
          <a:p>
            <a:r>
              <a:rPr lang="el-GR" dirty="0" smtClean="0"/>
              <a:t>Η εν λόγω έκθεση αποδεικνύει ότι η Ελλάδα, εν συγκρίσει με άλλες ανεπτυγμένες χώρες υστερεί στο επίπεδο της ανταγωνιστικότητας. Συγκεκριμένα (Παπαδάκης Β., 2012):</a:t>
            </a:r>
          </a:p>
          <a:p>
            <a:pPr lvl="1">
              <a:buFont typeface="Wingdings" pitchFamily="2" charset="2"/>
              <a:buChar char="Ø"/>
            </a:pPr>
            <a:r>
              <a:rPr lang="el-GR" sz="3200" dirty="0" smtClean="0"/>
              <a:t>Αδυναμία της Ελλάδας στο μικροοικονομικό επιχειρηματικό επίπεδο και ιδιαίτερα στις </a:t>
            </a:r>
            <a:r>
              <a:rPr lang="el-GR" sz="3200" b="1" dirty="0" smtClean="0"/>
              <a:t>ικανότητες</a:t>
            </a:r>
            <a:r>
              <a:rPr lang="el-GR" sz="3200" dirty="0" smtClean="0"/>
              <a:t>, </a:t>
            </a:r>
            <a:r>
              <a:rPr lang="el-GR" sz="3200" b="1" dirty="0" smtClean="0"/>
              <a:t>διαδικασίες </a:t>
            </a:r>
            <a:r>
              <a:rPr lang="el-GR" sz="3200" dirty="0" smtClean="0"/>
              <a:t>και</a:t>
            </a:r>
            <a:r>
              <a:rPr lang="el-GR" sz="3200" b="1" dirty="0" smtClean="0"/>
              <a:t> στρατηγικές</a:t>
            </a:r>
            <a:r>
              <a:rPr lang="el-GR" sz="3200" dirty="0" smtClean="0"/>
              <a:t> των ίδιων των επιχειρήσεων.</a:t>
            </a:r>
          </a:p>
          <a:p>
            <a:r>
              <a:rPr lang="el-GR" dirty="0" smtClean="0"/>
              <a:t>Στην ίδια έκθεση καθώς και σε αυτήν των αποφοίτων του </a:t>
            </a:r>
            <a:r>
              <a:rPr lang="en-US" dirty="0" smtClean="0"/>
              <a:t>London Business School </a:t>
            </a:r>
            <a:r>
              <a:rPr lang="el-GR" dirty="0" smtClean="0"/>
              <a:t>επισημαίνεται :</a:t>
            </a:r>
          </a:p>
          <a:p>
            <a:pPr lvl="1">
              <a:buFont typeface="Wingdings" pitchFamily="2" charset="2"/>
              <a:buChar char="Ø"/>
            </a:pPr>
            <a:r>
              <a:rPr lang="el-GR" sz="3200" dirty="0" smtClean="0"/>
              <a:t>Η ενίσχυση της ανταγωνιστικότητας της χώρας προϋποθέτει την αντιμετώπιση των προβλημάτων και δυσκολιών στο επίπεδο των </a:t>
            </a:r>
            <a:r>
              <a:rPr lang="el-GR" sz="3200" b="1" dirty="0" smtClean="0"/>
              <a:t>εταιρικών λειτουργιών </a:t>
            </a:r>
            <a:r>
              <a:rPr lang="el-GR" sz="3200" dirty="0" smtClean="0"/>
              <a:t>και </a:t>
            </a:r>
            <a:r>
              <a:rPr lang="el-GR" sz="3200" b="1" dirty="0" smtClean="0"/>
              <a:t>στρατηγικής</a:t>
            </a:r>
            <a:r>
              <a:rPr lang="el-GR" sz="3200" dirty="0" smtClean="0"/>
              <a:t> αλλά και του </a:t>
            </a:r>
            <a:r>
              <a:rPr lang="el-GR" sz="3200" b="1" dirty="0" smtClean="0"/>
              <a:t>επιχειρηματικού περιβάλλοντος</a:t>
            </a:r>
            <a:r>
              <a:rPr lang="el-GR" sz="32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
        <p:nvSpPr>
          <p:cNvPr id="5" name="4 - Ορθογώνιο"/>
          <p:cNvSpPr/>
          <p:nvPr/>
        </p:nvSpPr>
        <p:spPr>
          <a:xfrm>
            <a:off x="395536" y="1705372"/>
            <a:ext cx="8024631" cy="2880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80000"/>
              </a:lnSpc>
            </a:pPr>
            <a:r>
              <a:rPr lang="el-GR" sz="2600" b="1" dirty="0" smtClean="0"/>
              <a:t>Συμπέρασμα</a:t>
            </a:r>
            <a:endParaRPr lang="el-GR" sz="2600" dirty="0" smtClean="0"/>
          </a:p>
          <a:p>
            <a:pPr>
              <a:lnSpc>
                <a:spcPct val="80000"/>
              </a:lnSpc>
            </a:pPr>
            <a:r>
              <a:rPr lang="el-GR" sz="2600" dirty="0" smtClean="0"/>
              <a:t>Τόσο η χώρα και όσο και οι επιχειρήσεις της πρέπει να αναζητούν την </a:t>
            </a:r>
            <a:r>
              <a:rPr lang="el-GR" sz="2600" b="1" dirty="0" smtClean="0"/>
              <a:t>κατάλληλη στρατηγική</a:t>
            </a:r>
            <a:r>
              <a:rPr lang="el-GR" sz="2600" dirty="0" smtClean="0"/>
              <a:t> καθώς παρόλο που δεν είναι δεδομένο ότι αυτή εξασφαλίζει πάντα την επιτυχία στον επιχειρησιακό χώρο βοηθάει ωστόσο σημαντικά στην επίτευξή της.</a:t>
            </a:r>
            <a:endParaRPr lang="el-GR"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1: </a:t>
            </a:r>
            <a:r>
              <a:rPr lang="el-GR" altLang="zh-CN" sz="2800" dirty="0" smtClean="0">
                <a:cs typeface="Segoe UI" pitchFamily="18" charset="0"/>
              </a:rPr>
              <a:t>Εισαγωγή στην Στρατηγική</a:t>
            </a:r>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solidFill>
                <a:schemeClr val="tx2">
                  <a:lumMod val="50000"/>
                </a:schemeClr>
              </a:solidFill>
            </a:endParaRP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Εισαγωγή στην Στρατηγική</a:t>
            </a:r>
            <a:endParaRPr lang="en-US" dirty="0"/>
          </a:p>
        </p:txBody>
      </p:sp>
      <p:sp>
        <p:nvSpPr>
          <p:cNvPr id="3" name="2 - Θέση περιεχομένου"/>
          <p:cNvSpPr>
            <a:spLocks noGrp="1"/>
          </p:cNvSpPr>
          <p:nvPr>
            <p:ph idx="1"/>
          </p:nvPr>
        </p:nvSpPr>
        <p:spPr>
          <a:xfrm>
            <a:off x="395536" y="1106488"/>
            <a:ext cx="8291264" cy="4608512"/>
          </a:xfrm>
        </p:spPr>
        <p:txBody>
          <a:bodyPr>
            <a:noAutofit/>
          </a:bodyPr>
          <a:lstStyle/>
          <a:p>
            <a:pPr>
              <a:lnSpc>
                <a:spcPct val="95000"/>
              </a:lnSpc>
              <a:buNone/>
            </a:pPr>
            <a:r>
              <a:rPr lang="el-GR" sz="2000" dirty="0" smtClean="0"/>
              <a:t>Η ΑΝΑΓΚΑΙΟΤΗΤΑ ΣΤΡΑΤΗΓΙΚΗΣ</a:t>
            </a:r>
            <a:r>
              <a:rPr lang="en-US" sz="2000" dirty="0" smtClean="0"/>
              <a:t> (1/2)</a:t>
            </a:r>
            <a:r>
              <a:rPr lang="el-GR" sz="2000" dirty="0" smtClean="0"/>
              <a:t> </a:t>
            </a:r>
          </a:p>
          <a:p>
            <a:pPr>
              <a:lnSpc>
                <a:spcPct val="95000"/>
              </a:lnSpc>
              <a:buNone/>
            </a:pPr>
            <a:r>
              <a:rPr lang="el-GR" sz="2000" u="sng" dirty="0" smtClean="0"/>
              <a:t>ΠΑΡΑΔΕΙΓΜΑ ΑΝΤΑΓΩΝΙΣΤΙΚΩΝ ΕΤΑΙΡΕΙΩΝ ΙΔΙΟΥ ΚΛΑΔΟΥ</a:t>
            </a:r>
            <a:endParaRPr lang="en-US" sz="2000" u="sng" dirty="0" smtClean="0"/>
          </a:p>
          <a:p>
            <a:pPr lvl="1">
              <a:lnSpc>
                <a:spcPct val="95000"/>
              </a:lnSpc>
            </a:pPr>
            <a:r>
              <a:rPr lang="en-US" sz="2000" dirty="0" smtClean="0"/>
              <a:t>TOYOTA-</a:t>
            </a:r>
            <a:r>
              <a:rPr lang="en-US" sz="2000" b="1" dirty="0" smtClean="0"/>
              <a:t>GENERAL MOTORS (GM)</a:t>
            </a:r>
          </a:p>
          <a:p>
            <a:pPr lvl="1">
              <a:lnSpc>
                <a:spcPct val="95000"/>
              </a:lnSpc>
            </a:pPr>
            <a:r>
              <a:rPr lang="en-US" sz="2000" dirty="0" smtClean="0"/>
              <a:t>SAMSUNG-</a:t>
            </a:r>
            <a:r>
              <a:rPr lang="en-US" sz="2000" b="1" dirty="0" smtClean="0"/>
              <a:t>SONY</a:t>
            </a:r>
          </a:p>
          <a:p>
            <a:pPr lvl="1">
              <a:lnSpc>
                <a:spcPct val="95000"/>
              </a:lnSpc>
            </a:pPr>
            <a:r>
              <a:rPr lang="en-US" sz="2000" b="1" dirty="0" smtClean="0"/>
              <a:t>CBS</a:t>
            </a:r>
            <a:r>
              <a:rPr lang="en-US" sz="2000" dirty="0" smtClean="0"/>
              <a:t>-CNN</a:t>
            </a:r>
          </a:p>
          <a:p>
            <a:pPr lvl="1">
              <a:lnSpc>
                <a:spcPct val="95000"/>
              </a:lnSpc>
            </a:pPr>
            <a:r>
              <a:rPr lang="en-US" sz="2000" b="1" dirty="0" smtClean="0"/>
              <a:t>XEROX</a:t>
            </a:r>
            <a:r>
              <a:rPr lang="en-US" sz="2000" dirty="0" smtClean="0"/>
              <a:t>-CANON</a:t>
            </a:r>
          </a:p>
          <a:p>
            <a:pPr lvl="1">
              <a:lnSpc>
                <a:spcPct val="95000"/>
              </a:lnSpc>
            </a:pPr>
            <a:r>
              <a:rPr lang="en-US" sz="2000" dirty="0" smtClean="0"/>
              <a:t>FUJI-</a:t>
            </a:r>
            <a:r>
              <a:rPr lang="en-US" sz="2000" b="1" dirty="0" smtClean="0"/>
              <a:t>KODAK</a:t>
            </a:r>
            <a:endParaRPr lang="el-GR" sz="2000" b="1" dirty="0" smtClean="0"/>
          </a:p>
          <a:p>
            <a:pPr>
              <a:lnSpc>
                <a:spcPct val="75000"/>
              </a:lnSpc>
              <a:buNone/>
            </a:pPr>
            <a:r>
              <a:rPr lang="el-GR" sz="2000" dirty="0" smtClean="0"/>
              <a:t>Αναστροφή των θέσεων με απώλεια </a:t>
            </a:r>
            <a:r>
              <a:rPr lang="el-GR" sz="2000" b="1" dirty="0" smtClean="0"/>
              <a:t>της ηγετικής θέσης </a:t>
            </a:r>
            <a:r>
              <a:rPr lang="el-GR" sz="2000" dirty="0" smtClean="0"/>
              <a:t>που δεν έγινε τυχαία.</a:t>
            </a:r>
          </a:p>
          <a:p>
            <a:pPr marL="0" indent="0">
              <a:lnSpc>
                <a:spcPct val="75000"/>
              </a:lnSpc>
              <a:buNone/>
            </a:pPr>
            <a:r>
              <a:rPr lang="en-US" sz="2000" b="1" dirty="0" smtClean="0"/>
              <a:t>Hamel</a:t>
            </a:r>
            <a:r>
              <a:rPr lang="el-GR" sz="2000" b="1" dirty="0" smtClean="0"/>
              <a:t> </a:t>
            </a:r>
            <a:r>
              <a:rPr lang="el-GR" sz="2000" dirty="0" smtClean="0"/>
              <a:t>(</a:t>
            </a:r>
            <a:r>
              <a:rPr lang="en-US" sz="2000" dirty="0" smtClean="0"/>
              <a:t>LBS) </a:t>
            </a:r>
            <a:r>
              <a:rPr lang="en-US" sz="2000" b="1" dirty="0" smtClean="0"/>
              <a:t>&amp; </a:t>
            </a:r>
            <a:r>
              <a:rPr lang="en-US" sz="2000" b="1" dirty="0" err="1" smtClean="0"/>
              <a:t>Prahalad</a:t>
            </a:r>
            <a:r>
              <a:rPr lang="en-US" sz="2000" b="1" dirty="0" smtClean="0"/>
              <a:t> </a:t>
            </a:r>
            <a:r>
              <a:rPr lang="en-US" sz="2000" dirty="0" smtClean="0"/>
              <a:t>(Michigan University)</a:t>
            </a:r>
            <a:r>
              <a:rPr lang="el-GR" sz="2000" dirty="0" smtClean="0"/>
              <a:t>: Η αναστροφή οφείλεται στην επιτυχημένη στρατηγική που ακολούθησαν οι αντίπαλοί τους</a:t>
            </a:r>
            <a:r>
              <a:rPr lang="en-US" sz="2000" dirty="0" smtClean="0"/>
              <a:t>, </a:t>
            </a:r>
            <a:r>
              <a:rPr lang="el-GR" sz="2000" dirty="0" smtClean="0"/>
              <a:t>όσο και στην στρατηγική τους ευελιξία. Ήταν πιο αποτελεσματική στη σύλληψή και στην υλοποίησή της, και απαιτούσε από τις επιχειρήσεις αυτές να ξεπεράσουν τα όρια των δυνατοτήτων τους για να την πετύχουν. </a:t>
            </a:r>
            <a:r>
              <a:rPr lang="en-US" sz="2000" dirty="0" smtClean="0"/>
              <a:t> </a:t>
            </a:r>
            <a:endParaRPr lang="el-GR" sz="2000" dirty="0" smtClean="0"/>
          </a:p>
          <a:p>
            <a:pPr>
              <a:lnSpc>
                <a:spcPct val="95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827584" y="193204"/>
            <a:ext cx="7450282" cy="704273"/>
          </a:xfrm>
          <a:solidFill>
            <a:schemeClr val="bg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l-GR" sz="3200" dirty="0" smtClean="0">
                <a:solidFill>
                  <a:schemeClr val="tx1"/>
                </a:solidFill>
              </a:rPr>
              <a:t>Η</a:t>
            </a:r>
            <a:r>
              <a:rPr lang="el-GR" dirty="0" smtClean="0"/>
              <a:t> </a:t>
            </a:r>
            <a:r>
              <a:rPr lang="el-GR" sz="3200" dirty="0" smtClean="0">
                <a:solidFill>
                  <a:schemeClr val="tx1"/>
                </a:solidFill>
              </a:rPr>
              <a:t>ΑΝΑΓΚΑΙΟΤΗΤΑ ΣΤΡΑΤΗΓΙΚΗΣ</a:t>
            </a:r>
            <a:r>
              <a:rPr lang="en-US" sz="3200" dirty="0" smtClean="0">
                <a:solidFill>
                  <a:schemeClr val="tx1"/>
                </a:solidFill>
              </a:rPr>
              <a:t> (</a:t>
            </a:r>
            <a:r>
              <a:rPr lang="el-GR" sz="3200" dirty="0" smtClean="0">
                <a:solidFill>
                  <a:schemeClr val="tx1"/>
                </a:solidFill>
              </a:rPr>
              <a:t>2</a:t>
            </a:r>
            <a:r>
              <a:rPr lang="en-US" sz="3200" dirty="0" smtClean="0">
                <a:solidFill>
                  <a:schemeClr val="tx1"/>
                </a:solidFill>
              </a:rPr>
              <a:t>/2)</a:t>
            </a:r>
            <a:r>
              <a:rPr lang="el-GR" sz="3200" dirty="0" smtClean="0">
                <a:solidFill>
                  <a:schemeClr val="tx1"/>
                </a:solidFill>
              </a:rPr>
              <a:t> </a:t>
            </a:r>
            <a:endParaRPr lang="el-GR" sz="3200" cap="none" dirty="0">
              <a:solidFill>
                <a:schemeClr val="tx1"/>
              </a:solidFill>
              <a:effectLst>
                <a:outerShdw blurRad="38100" dist="38100" dir="2700000" algn="tl">
                  <a:srgbClr val="000000">
                    <a:alpha val="43137"/>
                  </a:srgbClr>
                </a:outerShdw>
              </a:effectLst>
            </a:endParaRPr>
          </a:p>
        </p:txBody>
      </p:sp>
      <p:graphicFrame>
        <p:nvGraphicFramePr>
          <p:cNvPr id="6" name="5 - Διάγραμμα"/>
          <p:cNvGraphicFramePr/>
          <p:nvPr/>
        </p:nvGraphicFramePr>
        <p:xfrm>
          <a:off x="187036" y="889000"/>
          <a:ext cx="4696691" cy="467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 Στρογγυλεμένο ορθογώνιο"/>
          <p:cNvSpPr/>
          <p:nvPr/>
        </p:nvSpPr>
        <p:spPr>
          <a:xfrm>
            <a:off x="5081155" y="1212273"/>
            <a:ext cx="3938154" cy="669638"/>
          </a:xfrm>
          <a:prstGeom prst="round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endParaRPr lang="el-GR" sz="800" dirty="0" smtClean="0"/>
          </a:p>
          <a:p>
            <a:r>
              <a:rPr lang="el-GR" sz="800" dirty="0" smtClean="0"/>
              <a:t>Η πυξίδα της επιχείρησης</a:t>
            </a:r>
            <a:endParaRPr lang="en-US" sz="800" dirty="0" smtClean="0"/>
          </a:p>
          <a:p>
            <a:r>
              <a:rPr lang="el-GR" sz="800" dirty="0" smtClean="0"/>
              <a:t>ΠΩΣ η επιχείρηση θα φθάσει να πραγματώσει την ΑΠΟΣΤΟΛΗ ή το ΟΡΑΜΑ της.</a:t>
            </a:r>
          </a:p>
          <a:p>
            <a:r>
              <a:rPr lang="el-GR" sz="800" dirty="0" smtClean="0"/>
              <a:t>Καθορίζει τους μακροπρόθεσμους στόχους και τα προγράμματα που απαιτούνται για την υλοποίησή τους.</a:t>
            </a:r>
          </a:p>
          <a:p>
            <a:pPr algn="ctr"/>
            <a:endParaRPr lang="el-GR" sz="800" dirty="0" smtClean="0"/>
          </a:p>
        </p:txBody>
      </p:sp>
      <p:sp>
        <p:nvSpPr>
          <p:cNvPr id="10" name="9 - Στρογγυλεμένο ορθογώνιο"/>
          <p:cNvSpPr/>
          <p:nvPr/>
        </p:nvSpPr>
        <p:spPr>
          <a:xfrm>
            <a:off x="5081155" y="1962727"/>
            <a:ext cx="3938154" cy="531092"/>
          </a:xfrm>
          <a:prstGeom prst="round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pPr algn="just"/>
            <a:endParaRPr lang="el-GR" sz="800" dirty="0" smtClean="0"/>
          </a:p>
          <a:p>
            <a:pPr algn="just"/>
            <a:r>
              <a:rPr lang="el-GR" sz="800" dirty="0" smtClean="0"/>
              <a:t>Όταν αυτή είναι κατανοητή, ξεκάθαρη και κοινώς αποδεκτή, καθιερώνει κριτήρια και κανόνες που χρησιμεύουν ως βάση αξιολόγησης και λήψης ομοιόμορφων και όχι αντικρουόμενων αποφάσεων.  Επιδιώκεται η βέλτιστη απόφαση</a:t>
            </a:r>
          </a:p>
          <a:p>
            <a:pPr algn="ctr"/>
            <a:endParaRPr lang="el-GR" sz="800" dirty="0" smtClean="0"/>
          </a:p>
        </p:txBody>
      </p:sp>
      <p:sp>
        <p:nvSpPr>
          <p:cNvPr id="11" name="10 - Δεξιό βέλος"/>
          <p:cNvSpPr/>
          <p:nvPr/>
        </p:nvSpPr>
        <p:spPr>
          <a:xfrm>
            <a:off x="4935682" y="1570182"/>
            <a:ext cx="124691" cy="115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2" name="11 - Δεξιό βέλος"/>
          <p:cNvSpPr/>
          <p:nvPr/>
        </p:nvSpPr>
        <p:spPr>
          <a:xfrm>
            <a:off x="4914900" y="2205182"/>
            <a:ext cx="124691" cy="115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3" name="12 - Δεξιό βέλος"/>
          <p:cNvSpPr/>
          <p:nvPr/>
        </p:nvSpPr>
        <p:spPr>
          <a:xfrm>
            <a:off x="4935682" y="2770909"/>
            <a:ext cx="124691" cy="115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4" name="13 - Δεξιό βέλος"/>
          <p:cNvSpPr/>
          <p:nvPr/>
        </p:nvSpPr>
        <p:spPr>
          <a:xfrm>
            <a:off x="4925292" y="3475182"/>
            <a:ext cx="124691" cy="115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5" name="14 - Δεξιό βέλος"/>
          <p:cNvSpPr/>
          <p:nvPr/>
        </p:nvSpPr>
        <p:spPr>
          <a:xfrm>
            <a:off x="4914900" y="4202546"/>
            <a:ext cx="124691" cy="115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6" name="15 - Δεξιό βέλος"/>
          <p:cNvSpPr/>
          <p:nvPr/>
        </p:nvSpPr>
        <p:spPr>
          <a:xfrm>
            <a:off x="4904510" y="4918363"/>
            <a:ext cx="124691" cy="115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17" name="16 - Στρογγυλεμένο ορθογώνιο"/>
          <p:cNvSpPr/>
          <p:nvPr/>
        </p:nvSpPr>
        <p:spPr>
          <a:xfrm>
            <a:off x="5070764" y="2620818"/>
            <a:ext cx="3938154" cy="531092"/>
          </a:xfrm>
          <a:prstGeom prst="round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r>
              <a:rPr lang="el-GR" sz="900" dirty="0" smtClean="0"/>
              <a:t>Η πεμπτουσία της στρατηγικής είναι η συλλογική δράση την οποία προσπαθεί να διασφαλίσει η στρατηγική.</a:t>
            </a:r>
          </a:p>
          <a:p>
            <a:pPr algn="ctr"/>
            <a:endParaRPr lang="el-GR" sz="900" dirty="0" smtClean="0"/>
          </a:p>
        </p:txBody>
      </p:sp>
      <p:sp>
        <p:nvSpPr>
          <p:cNvPr id="18" name="17 - Στρογγυλεμένο ορθογώνιο"/>
          <p:cNvSpPr/>
          <p:nvPr/>
        </p:nvSpPr>
        <p:spPr>
          <a:xfrm>
            <a:off x="5081155" y="3244273"/>
            <a:ext cx="3938154" cy="531092"/>
          </a:xfrm>
          <a:prstGeom prst="round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pPr>
              <a:buNone/>
            </a:pPr>
            <a:r>
              <a:rPr lang="el-GR" sz="800" dirty="0" smtClean="0"/>
              <a:t>Καθώς απαντάει στο βασικό ερώτημα σε τι είδους επιχειρηματικές δραστηριότητες έχουμε παρουσία ( </a:t>
            </a:r>
            <a:r>
              <a:rPr lang="en-US" sz="800" dirty="0" smtClean="0"/>
              <a:t>what businesses are we in ?) </a:t>
            </a:r>
            <a:r>
              <a:rPr lang="el-GR" sz="800" dirty="0" smtClean="0"/>
              <a:t>και τοποθετεί την επιχείρηση απέναντι στους ανταγωνιστές της.</a:t>
            </a:r>
          </a:p>
        </p:txBody>
      </p:sp>
      <p:sp>
        <p:nvSpPr>
          <p:cNvPr id="19" name="18 - Στρογγυλεμένο ορθογώνιο"/>
          <p:cNvSpPr/>
          <p:nvPr/>
        </p:nvSpPr>
        <p:spPr>
          <a:xfrm>
            <a:off x="5070764" y="3890818"/>
            <a:ext cx="3938154" cy="704274"/>
          </a:xfrm>
          <a:prstGeom prst="round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pPr algn="just"/>
            <a:r>
              <a:rPr lang="el-GR" sz="800" dirty="0" smtClean="0"/>
              <a:t> </a:t>
            </a:r>
          </a:p>
          <a:p>
            <a:pPr algn="just"/>
            <a:r>
              <a:rPr lang="el-GR" sz="800" dirty="0" smtClean="0"/>
              <a:t>Καθώς είναι μια γενική αρχή που εξασφαλίζει το συμπαγές του οργανισμού. Εξασφαλίζει ότι όλες οι αποφάσεις παίρνονται προς την ίδια κατεύθυνση και δεν αντιμάχονται η μια την άλλη. </a:t>
            </a:r>
          </a:p>
          <a:p>
            <a:pPr algn="just"/>
            <a:r>
              <a:rPr lang="el-GR" sz="800" dirty="0" smtClean="0"/>
              <a:t>Είναι μια ανακούφιση από το άγχος που προκαλεί το πολύπλοκο, το απρόβλεπτο και η ελλιπής πληροφόρηση. Έτσι αυξάνεται η παραγωγικότητα.</a:t>
            </a:r>
          </a:p>
          <a:p>
            <a:pPr>
              <a:buNone/>
            </a:pPr>
            <a:endParaRPr lang="el-GR" sz="800" dirty="0" smtClean="0"/>
          </a:p>
        </p:txBody>
      </p:sp>
      <p:sp>
        <p:nvSpPr>
          <p:cNvPr id="20" name="19 - Στρογγυλεμένο ορθογώνιο"/>
          <p:cNvSpPr/>
          <p:nvPr/>
        </p:nvSpPr>
        <p:spPr>
          <a:xfrm>
            <a:off x="5070764" y="4756727"/>
            <a:ext cx="3938154" cy="531092"/>
          </a:xfrm>
          <a:prstGeom prst="roundRect">
            <a:avLst/>
          </a:prstGeom>
        </p:spPr>
        <p:style>
          <a:lnRef idx="1">
            <a:schemeClr val="accent1"/>
          </a:lnRef>
          <a:fillRef idx="2">
            <a:schemeClr val="accent1"/>
          </a:fillRef>
          <a:effectRef idx="1">
            <a:schemeClr val="accent1"/>
          </a:effectRef>
          <a:fontRef idx="minor">
            <a:schemeClr val="dk1"/>
          </a:fontRef>
        </p:style>
        <p:txBody>
          <a:bodyPr lIns="71323" tIns="35662" rIns="71323" bIns="35662" rtlCol="0" anchor="ctr"/>
          <a:lstStyle/>
          <a:p>
            <a:r>
              <a:rPr lang="el-GR" sz="800" dirty="0" smtClean="0"/>
              <a:t>Επιτρέπει στις επιχειρήσεις να επιτύχουν αρμονική σύνδεση ανάμεσα στο εξωτερικό περιβάλλον και τις εσωτερικές τους δυνατότητες, ώστε τελικά να τους προσδώσει το </a:t>
            </a:r>
            <a:r>
              <a:rPr lang="el-GR" sz="800" b="1" dirty="0" smtClean="0"/>
              <a:t>ανταγωνιστικό πλεονέκτημα</a:t>
            </a:r>
            <a:r>
              <a:rPr lang="el-GR" sz="800" dirty="0" smtClean="0"/>
              <a:t>.</a:t>
            </a:r>
          </a:p>
        </p:txBody>
      </p:sp>
      <p:sp>
        <p:nvSpPr>
          <p:cNvPr id="22" name="21 - Στρογγυλεμένο ορθογώνιο"/>
          <p:cNvSpPr/>
          <p:nvPr/>
        </p:nvSpPr>
        <p:spPr>
          <a:xfrm>
            <a:off x="1381991" y="1293091"/>
            <a:ext cx="696191" cy="4029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71323" tIns="35662" rIns="71323" bIns="35662" rtlCol="0" anchor="ctr"/>
          <a:lstStyle/>
          <a:p>
            <a:pPr algn="ctr"/>
            <a:r>
              <a:rPr lang="el-GR" dirty="0" smtClean="0">
                <a:solidFill>
                  <a:schemeClr val="tx1"/>
                </a:solidFill>
              </a:rPr>
              <a:t>Η στρατηγική είναι βασικό συστατικό της επιχειρησιακής επικοινωνίας , καθώς: </a:t>
            </a:r>
            <a:endParaRPr lang="el-GR"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Πολιτική.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431159"/>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dirty="0" smtClean="0"/>
              <a:t>Πρέβεζα</a:t>
            </a:r>
          </a:p>
          <a:p>
            <a:pPr algn="r"/>
            <a:r>
              <a:rPr lang="el-GR" sz="2900" dirty="0" smtClean="0"/>
              <a: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Font typeface="Wingdings" pitchFamily="2" charset="2"/>
              <a:buChar char="Ø"/>
            </a:pPr>
            <a:r>
              <a:rPr lang="el-GR" sz="2200" dirty="0" smtClean="0">
                <a:ea typeface="ＭＳ Ｐゴシック" pitchFamily="34" charset="-128"/>
              </a:rPr>
              <a:t>Εξηγήσουν τι είναι </a:t>
            </a:r>
            <a:r>
              <a:rPr lang="el-GR" sz="2200" b="1" dirty="0" smtClean="0">
                <a:ea typeface="ＭＳ Ｐゴシック" pitchFamily="34" charset="-128"/>
              </a:rPr>
              <a:t>στρατηγική</a:t>
            </a:r>
            <a:r>
              <a:rPr lang="el-GR" sz="2200" dirty="0" smtClean="0">
                <a:ea typeface="ＭＳ Ｐゴシック" pitchFamily="34" charset="-128"/>
              </a:rPr>
              <a:t>.</a:t>
            </a:r>
            <a:endParaRPr lang="en-US" sz="2200" dirty="0" smtClean="0">
              <a:ea typeface="ＭＳ Ｐゴシック" pitchFamily="34" charset="-128"/>
            </a:endParaRPr>
          </a:p>
          <a:p>
            <a:pPr marL="971550" lvl="1" indent="-514350">
              <a:lnSpc>
                <a:spcPct val="80000"/>
              </a:lnSpc>
              <a:buFont typeface="Wingdings" pitchFamily="2" charset="2"/>
              <a:buChar char="Ø"/>
            </a:pPr>
            <a:r>
              <a:rPr lang="el-GR" sz="2200" dirty="0" smtClean="0">
                <a:ea typeface="ＭＳ Ｐゴシック" pitchFamily="34" charset="-128"/>
              </a:rPr>
              <a:t>Κατανοήσουν την αναγκαιότητα της </a:t>
            </a:r>
            <a:r>
              <a:rPr lang="el-GR" sz="2200" b="1" dirty="0" smtClean="0">
                <a:ea typeface="ＭＳ Ｐゴシック" pitchFamily="34" charset="-128"/>
              </a:rPr>
              <a:t>στρατηγικής</a:t>
            </a:r>
            <a:r>
              <a:rPr lang="el-GR" sz="2200" dirty="0" smtClean="0">
                <a:ea typeface="ＭＳ Ｐゴシック" pitchFamily="34" charset="-128"/>
              </a:rPr>
              <a:t>.</a:t>
            </a:r>
          </a:p>
          <a:p>
            <a:pPr marL="971550" lvl="1" indent="-514350">
              <a:lnSpc>
                <a:spcPct val="80000"/>
              </a:lnSpc>
              <a:buFont typeface="Wingdings" pitchFamily="2" charset="2"/>
              <a:buChar char="Ø"/>
            </a:pPr>
            <a:r>
              <a:rPr lang="el-GR" sz="2200" dirty="0" smtClean="0">
                <a:ea typeface="ＭＳ Ｐゴシック" pitchFamily="34" charset="-128"/>
              </a:rPr>
              <a:t>Κατανοήσουν τις διαφορετικές προσεγγίσεις της </a:t>
            </a:r>
            <a:r>
              <a:rPr lang="el-GR" sz="2200" b="1" dirty="0" smtClean="0">
                <a:ea typeface="ＭＳ Ｐゴシック" pitchFamily="34" charset="-128"/>
              </a:rPr>
              <a:t>στρατηγικής</a:t>
            </a:r>
            <a:r>
              <a:rPr lang="el-GR" sz="2200" dirty="0" smtClean="0">
                <a:ea typeface="ＭＳ Ｐゴシック" pitchFamily="34" charset="-128"/>
              </a:rPr>
              <a:t>.</a:t>
            </a:r>
          </a:p>
          <a:p>
            <a:pPr marL="971550" lvl="1" indent="-514350">
              <a:lnSpc>
                <a:spcPct val="80000"/>
              </a:lnSpc>
              <a:buFont typeface="Wingdings" pitchFamily="2" charset="2"/>
              <a:buChar char="Ø"/>
            </a:pPr>
            <a:r>
              <a:rPr lang="el-GR" sz="2200" dirty="0" smtClean="0">
                <a:ea typeface="ＭＳ Ｐゴシック" pitchFamily="34" charset="-128"/>
              </a:rPr>
              <a:t>Γνωρίσουν τη </a:t>
            </a:r>
            <a:r>
              <a:rPr lang="el-GR" sz="2200" b="1" dirty="0" smtClean="0">
                <a:ea typeface="ＭＳ Ｐゴシック" pitchFamily="34" charset="-128"/>
              </a:rPr>
              <a:t>στρατηγική</a:t>
            </a:r>
            <a:r>
              <a:rPr lang="el-GR" sz="2200" dirty="0" smtClean="0">
                <a:ea typeface="ＭＳ Ｐゴシック" pitchFamily="34" charset="-128"/>
              </a:rPr>
              <a:t> μέσα από το πρίσμα του </a:t>
            </a:r>
            <a:r>
              <a:rPr lang="el-GR" sz="2200" dirty="0" smtClean="0"/>
              <a:t>Μ</a:t>
            </a:r>
            <a:r>
              <a:rPr lang="en-US" sz="2200" dirty="0" err="1" smtClean="0"/>
              <a:t>intzberg</a:t>
            </a:r>
            <a:endParaRPr lang="el-GR" sz="2200" dirty="0" smtClean="0"/>
          </a:p>
          <a:p>
            <a:pPr marL="971550" lvl="1" indent="-514350">
              <a:lnSpc>
                <a:spcPct val="80000"/>
              </a:lnSpc>
              <a:buFont typeface="Wingdings" pitchFamily="2" charset="2"/>
              <a:buChar char="Ø"/>
            </a:pPr>
            <a:r>
              <a:rPr lang="el-GR" sz="2200" dirty="0" smtClean="0"/>
              <a:t>Να περιγράψουν τα κύρια χαρακτηριστικά της </a:t>
            </a:r>
            <a:r>
              <a:rPr lang="el-GR" sz="2200" b="1" dirty="0" smtClean="0"/>
              <a:t>στρατηγικής.</a:t>
            </a:r>
          </a:p>
          <a:p>
            <a:pPr marL="0" indent="0">
              <a:lnSpc>
                <a:spcPct val="80000"/>
              </a:lnSpc>
              <a:buNone/>
            </a:pPr>
            <a:endParaRPr lang="el-GR" sz="20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Μαθήματος</a:t>
            </a:r>
            <a:endParaRPr lang="en-US" dirty="0"/>
          </a:p>
        </p:txBody>
      </p:sp>
      <p:sp>
        <p:nvSpPr>
          <p:cNvPr id="3" name="2 - Θέση περιεχομένου"/>
          <p:cNvSpPr>
            <a:spLocks noGrp="1"/>
          </p:cNvSpPr>
          <p:nvPr>
            <p:ph idx="1"/>
          </p:nvPr>
        </p:nvSpPr>
        <p:spPr/>
        <p:txBody>
          <a:bodyPr>
            <a:normAutofit fontScale="77500" lnSpcReduction="20000"/>
          </a:bodyPr>
          <a:lstStyle/>
          <a:p>
            <a:r>
              <a:rPr lang="el-GR" b="1" dirty="0" smtClean="0"/>
              <a:t>Η ενοποίηση των γνώσεων που έχουν αποκτήσει μέχρι τώρα οι φοιτητές κατά τη διάρκεια των σπουδών τους, αναφορικά με την επιχείρηση.</a:t>
            </a:r>
          </a:p>
          <a:p>
            <a:r>
              <a:rPr lang="el-GR" b="1" dirty="0" smtClean="0"/>
              <a:t>Η κατανόηση των ζητημάτων στρατηγικής στο πολύπλοκο επιχειρησιακό περιβάλλον όπου αναπτύσσεται η στρατηγική</a:t>
            </a:r>
            <a:r>
              <a:rPr lang="el-GR" dirty="0" smtClean="0"/>
              <a:t>. </a:t>
            </a:r>
          </a:p>
          <a:p>
            <a:r>
              <a:rPr lang="el-GR" b="1" dirty="0" smtClean="0"/>
              <a:t>Η απόκτηση γνώσεων γύρω  από έννοιες, μεθόδους και εργαλεία για τη διαμόρφωση της στρατηγικής μιας επιχείρησης και την υλοποίησή της </a:t>
            </a:r>
            <a:r>
              <a:rPr lang="el-GR" dirty="0" smtClean="0"/>
              <a:t>ώστε να βοηθήσει στη καλύτερη ανταγωνιστική τοποθέτησή της επιχείρησης (και διατήρηση αυτής της θέσης) στην αγορά.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Περιγραφή Μαθήματος</a:t>
            </a:r>
            <a:endParaRPr lang="en-US" dirty="0"/>
          </a:p>
        </p:txBody>
      </p:sp>
      <p:sp>
        <p:nvSpPr>
          <p:cNvPr id="3" name="2 - Θέση περιεχομένου"/>
          <p:cNvSpPr>
            <a:spLocks noGrp="1"/>
          </p:cNvSpPr>
          <p:nvPr>
            <p:ph idx="1"/>
          </p:nvPr>
        </p:nvSpPr>
        <p:spPr>
          <a:xfrm>
            <a:off x="0" y="1333500"/>
            <a:ext cx="8686800" cy="4381500"/>
          </a:xfrm>
        </p:spPr>
        <p:txBody>
          <a:bodyPr>
            <a:normAutofit fontScale="70000" lnSpcReduction="20000"/>
          </a:bodyPr>
          <a:lstStyle/>
          <a:p>
            <a:pPr>
              <a:lnSpc>
                <a:spcPct val="95000"/>
              </a:lnSpc>
            </a:pPr>
            <a:r>
              <a:rPr lang="el-GR" sz="2900" dirty="0" smtClean="0"/>
              <a:t>Καθώς έχει διαπιστωθεί ότι πίσω από μια επιτυχημένη επιχείρηση βρίσκεται μία αποτελεσματική στρατηγική, στο συγκεκριμένο μάθημα θα εξετάσουμε το πώς διαμορφώνεται μια καλή στρατηγική, πως υλοποιείται, τι είναι αυτό που ξεχωρίζει τις πετυχημένες περιπτώσεις. Συγκεκριμένα, θα μελετήσουμε:</a:t>
            </a:r>
          </a:p>
          <a:p>
            <a:pPr lvl="1">
              <a:lnSpc>
                <a:spcPct val="95000"/>
              </a:lnSpc>
              <a:buFont typeface="Wingdings" pitchFamily="2" charset="2"/>
              <a:buChar char="Ø"/>
            </a:pPr>
            <a:r>
              <a:rPr lang="el-GR" dirty="0" smtClean="0"/>
              <a:t>το πως η επιχείρηση μπορεί να τοποθετηθεί καλύτερα απέναντι στις δυνάμεις της αγοράς, ώστε να τις επηρεάσει προς όφελός της, </a:t>
            </a:r>
          </a:p>
          <a:p>
            <a:pPr lvl="1">
              <a:lnSpc>
                <a:spcPct val="95000"/>
              </a:lnSpc>
              <a:buFont typeface="Wingdings" pitchFamily="2" charset="2"/>
              <a:buChar char="Ø"/>
            </a:pPr>
            <a:r>
              <a:rPr lang="el-GR" dirty="0" smtClean="0"/>
              <a:t>το πως μια επιχείρηση μπορεί να καινοτομήσει στρατηγικά και να "αλλάξει τους κανόνες του παιχνιδιού" στην αγορά της. </a:t>
            </a:r>
          </a:p>
          <a:p>
            <a:pPr lvl="1">
              <a:lnSpc>
                <a:spcPct val="95000"/>
              </a:lnSpc>
              <a:buFont typeface="Wingdings" pitchFamily="2" charset="2"/>
              <a:buChar char="Ø"/>
            </a:pPr>
            <a:r>
              <a:rPr lang="el-GR" dirty="0" smtClean="0"/>
              <a:t>πως μια επιχείρηση μπορεί να δημιουργήσει τις μοναδικές ικανότητες εκείνες που είναι απαραίτητες για να επιτύχει, διατηρήσει και βελτιώσει την θέση της στην αγορά. </a:t>
            </a:r>
          </a:p>
          <a:p>
            <a:pPr lvl="1">
              <a:lnSpc>
                <a:spcPct val="95000"/>
              </a:lnSpc>
              <a:buFont typeface="Wingdings" pitchFamily="2" charset="2"/>
              <a:buChar char="Ø"/>
            </a:pPr>
            <a:r>
              <a:rPr lang="el-GR" dirty="0" smtClean="0"/>
              <a:t>πώς αυτές οι στρατηγικές επιλογές "δένονται" με τις καθημερινές δραστηριότητες της επιχείρησης, ώστε να δημιουργηθεί ένας οργανισμός με μεγάλη ικανότητα προσαρμογής στις προκλήσεις του σήμερα και του αύριο.</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Περιγραφή Μαθήματος</a:t>
            </a:r>
            <a:endParaRPr lang="en-US" dirty="0"/>
          </a:p>
        </p:txBody>
      </p:sp>
      <p:sp>
        <p:nvSpPr>
          <p:cNvPr id="3" name="2 - Θέση περιεχομένου"/>
          <p:cNvSpPr>
            <a:spLocks noGrp="1"/>
          </p:cNvSpPr>
          <p:nvPr>
            <p:ph idx="1"/>
          </p:nvPr>
        </p:nvSpPr>
        <p:spPr/>
        <p:txBody>
          <a:bodyPr>
            <a:normAutofit fontScale="70000" lnSpcReduction="20000"/>
          </a:bodyPr>
          <a:lstStyle/>
          <a:p>
            <a:r>
              <a:rPr lang="el-GR" dirty="0" smtClean="0"/>
              <a:t>Χρήσιμο για την μελέτη μας είναι ο προσανατολισμός μας στην:</a:t>
            </a:r>
          </a:p>
          <a:p>
            <a:pPr marL="533175" indent="-533175">
              <a:buFont typeface="+mj-lt"/>
              <a:buAutoNum type="arabicPeriod"/>
            </a:pPr>
            <a:r>
              <a:rPr lang="el-GR" b="1" dirty="0" smtClean="0"/>
              <a:t>κατανόηση του περιβάλλοντος μέσα στο οποίο διαμορφώνεται η στρατηγική και οι παράγοντες που την επηρεάζουν</a:t>
            </a:r>
            <a:r>
              <a:rPr lang="el-GR" dirty="0" smtClean="0"/>
              <a:t>.</a:t>
            </a:r>
          </a:p>
          <a:p>
            <a:pPr marL="533175" indent="-533175">
              <a:buFont typeface="+mj-lt"/>
              <a:buAutoNum type="arabicPeriod"/>
            </a:pPr>
            <a:r>
              <a:rPr lang="el-GR" b="1" dirty="0" smtClean="0"/>
              <a:t>κατανόηση των διαδικασιών διαμόρφωσης και υλοποίησης στρατηγικής όπως τελικά αυτές λειτουργούν.</a:t>
            </a:r>
          </a:p>
          <a:p>
            <a:pPr marL="533175" indent="-533175">
              <a:buFont typeface="+mj-lt"/>
              <a:buAutoNum type="arabicPeriod"/>
            </a:pPr>
            <a:r>
              <a:rPr lang="el-GR" b="1" dirty="0" smtClean="0"/>
              <a:t>επιλογή των εργαλείων και τεχνικών που εφαρμόζονται για την ανάλυση της στρατηγικής θέσης μιας επιχείρησης και τη διαμόρφωση νέας στρατηγικής</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Ενότητες</a:t>
            </a:r>
            <a:endParaRPr lang="en-US" dirty="0"/>
          </a:p>
        </p:txBody>
      </p:sp>
      <p:sp>
        <p:nvSpPr>
          <p:cNvPr id="3" name="2 - Θέση περιεχομένου"/>
          <p:cNvSpPr>
            <a:spLocks noGrp="1"/>
          </p:cNvSpPr>
          <p:nvPr>
            <p:ph idx="1"/>
          </p:nvPr>
        </p:nvSpPr>
        <p:spPr/>
        <p:txBody>
          <a:bodyPr/>
          <a:lstStyle/>
          <a:p>
            <a:pPr lvl="1">
              <a:lnSpc>
                <a:spcPct val="80000"/>
              </a:lnSpc>
              <a:buNone/>
            </a:pPr>
            <a:r>
              <a:rPr lang="el-GR" sz="2400" dirty="0" smtClean="0"/>
              <a:t>Οι ενότητες του μαθήματος θα δώσουν απάντηση στα κάτωθι ερωτήματα:</a:t>
            </a:r>
          </a:p>
          <a:p>
            <a:pPr lvl="1">
              <a:lnSpc>
                <a:spcPct val="80000"/>
              </a:lnSpc>
            </a:pPr>
            <a:r>
              <a:rPr lang="el-GR" sz="2400" dirty="0" smtClean="0"/>
              <a:t>Πως θα κατανοήσουμε και θα ανταποκριθούμε στις αλλαγές του </a:t>
            </a:r>
            <a:r>
              <a:rPr lang="el-GR" sz="2400" b="1" dirty="0" smtClean="0"/>
              <a:t>εξωτερικού περιβάλλοντος </a:t>
            </a:r>
            <a:r>
              <a:rPr lang="el-GR" sz="2400" dirty="0" smtClean="0"/>
              <a:t>στο οποίο δραστηριοποιείται η επιχείρησή μας</a:t>
            </a:r>
            <a:r>
              <a:rPr lang="en-US" sz="2400" dirty="0" smtClean="0"/>
              <a:t>;</a:t>
            </a:r>
            <a:endParaRPr lang="el-GR" sz="2400" dirty="0" smtClean="0"/>
          </a:p>
          <a:p>
            <a:pPr lvl="1">
              <a:lnSpc>
                <a:spcPct val="80000"/>
              </a:lnSpc>
            </a:pPr>
            <a:r>
              <a:rPr lang="el-GR" sz="2400" dirty="0" smtClean="0"/>
              <a:t>Πως θα δημιουργήσουμε και θα αξιοποιήσουμε </a:t>
            </a:r>
            <a:r>
              <a:rPr lang="el-GR" sz="2400" b="1" dirty="0" smtClean="0"/>
              <a:t>θεμελιώδεις ικανότητες </a:t>
            </a:r>
            <a:r>
              <a:rPr lang="el-GR" sz="2400" dirty="0" smtClean="0"/>
              <a:t>για να κερδίσουμε </a:t>
            </a:r>
            <a:r>
              <a:rPr lang="el-GR" sz="2400" b="1" dirty="0" smtClean="0"/>
              <a:t>ανταγωνιστικά πλεονεκτήματα</a:t>
            </a:r>
            <a:r>
              <a:rPr lang="en-US" sz="2400" dirty="0" smtClean="0"/>
              <a:t>;</a:t>
            </a:r>
            <a:endParaRPr lang="el-GR" sz="2400" dirty="0" smtClean="0"/>
          </a:p>
          <a:p>
            <a:pPr lvl="1">
              <a:lnSpc>
                <a:spcPct val="80000"/>
              </a:lnSpc>
            </a:pPr>
            <a:r>
              <a:rPr lang="el-GR" sz="2400" dirty="0" smtClean="0"/>
              <a:t>Πως θα </a:t>
            </a:r>
            <a:r>
              <a:rPr lang="el-GR" sz="2400" b="1" dirty="0" smtClean="0"/>
              <a:t>κατευθύνουμε την επιχείρησή μας </a:t>
            </a:r>
            <a:r>
              <a:rPr lang="el-GR" sz="2400" dirty="0" smtClean="0"/>
              <a:t>και τους ανθρώπους μας προς το μέλλον</a:t>
            </a:r>
            <a:r>
              <a:rPr lang="en-US" sz="2400" dirty="0" smtClean="0"/>
              <a:t>;</a:t>
            </a:r>
            <a:endParaRPr lang="el-GR"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1960</TotalTime>
  <Words>2094</Words>
  <Application>Microsoft Office PowerPoint</Application>
  <PresentationFormat>Προβολή στην οθόνη (16:10)</PresentationFormat>
  <Paragraphs>234</Paragraphs>
  <Slides>28</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Επιχειρησιακή Στρατηγική και Πολίτικη</vt:lpstr>
      <vt:lpstr>Διαφάνεια 2</vt:lpstr>
      <vt:lpstr>Άδειες Χρήσης</vt:lpstr>
      <vt:lpstr>Χρηματοδότηση</vt:lpstr>
      <vt:lpstr>Σκοποί  ενότητας</vt:lpstr>
      <vt:lpstr>Σκοποί Μαθήματος</vt:lpstr>
      <vt:lpstr>Περιγραφή Μαθήματος</vt:lpstr>
      <vt:lpstr>Περιγραφή Μαθήματος</vt:lpstr>
      <vt:lpstr>Ενότητες</vt:lpstr>
      <vt:lpstr>Ενότητες</vt:lpstr>
      <vt:lpstr>Περιγραφή Ενότητας</vt:lpstr>
      <vt:lpstr>Εισαγωγή στην Στρατηγική</vt:lpstr>
      <vt:lpstr>Εισαγωγή στην Στρατηγική</vt:lpstr>
      <vt:lpstr>0ΡΙΣΜΟΙ</vt:lpstr>
      <vt:lpstr>Εισαγωγή στην Στρατηγική</vt:lpstr>
      <vt:lpstr>Διαφάνεια 16</vt:lpstr>
      <vt:lpstr>Εισαγωγή στην Στρατηγική</vt:lpstr>
      <vt:lpstr>Εισαγωγή στην Στρατηγική</vt:lpstr>
      <vt:lpstr>Εισαγωγή στην Στρατηγική</vt:lpstr>
      <vt:lpstr>Εισαγωγή στην Στρατηγική</vt:lpstr>
      <vt:lpstr>Η ΑΝΑΓΚΑΙΟΤΗΤΑ ΣΤΡΑΤΗΓΙΚΗΣ (2/2) </vt:lpstr>
      <vt:lpstr>Βιβλιογραφία</vt:lpstr>
      <vt:lpstr>Σημείωμα Αναφοράς</vt:lpstr>
      <vt:lpstr>Σημείωμα Αδειοδότησης</vt:lpstr>
      <vt:lpstr>Διαφάνεια 25</vt:lpstr>
      <vt:lpstr>Διαφάνεια 26</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329</cp:revision>
  <dcterms:created xsi:type="dcterms:W3CDTF">2012-09-06T09:03:05Z</dcterms:created>
  <dcterms:modified xsi:type="dcterms:W3CDTF">2015-11-07T18:40:58Z</dcterms:modified>
</cp:coreProperties>
</file>