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6" r:id="rId4"/>
    <p:sldId id="261" r:id="rId5"/>
    <p:sldId id="262" r:id="rId6"/>
    <p:sldId id="303" r:id="rId7"/>
    <p:sldId id="302" r:id="rId8"/>
    <p:sldId id="301" r:id="rId9"/>
    <p:sldId id="312" r:id="rId10"/>
    <p:sldId id="300" r:id="rId11"/>
    <p:sldId id="299" r:id="rId12"/>
    <p:sldId id="298" r:id="rId13"/>
    <p:sldId id="297" r:id="rId14"/>
    <p:sldId id="296" r:id="rId15"/>
    <p:sldId id="295" r:id="rId16"/>
    <p:sldId id="311" r:id="rId17"/>
    <p:sldId id="310" r:id="rId18"/>
    <p:sldId id="309" r:id="rId19"/>
    <p:sldId id="308" r:id="rId20"/>
    <p:sldId id="307" r:id="rId21"/>
    <p:sldId id="313" r:id="rId22"/>
    <p:sldId id="314" r:id="rId23"/>
    <p:sldId id="315" r:id="rId24"/>
    <p:sldId id="316" r:id="rId25"/>
    <p:sldId id="317" r:id="rId26"/>
    <p:sldId id="318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C0ED9-9D5D-487D-853E-641DA6381CE6}" type="datetimeFigureOut">
              <a:rPr lang="el-GR" smtClean="0"/>
              <a:pPr/>
              <a:t>1/8/2015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95B58-99BA-44C5-A5DF-F3DA1A4A739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1/8/2015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1/8/2015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1/8/2015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1/8/2015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1/8/2015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1/8/2015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LOGO125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5" name="Εικόνα 7"/>
            <p:cNvPicPr>
              <a:picLocks noChangeAspect="1"/>
            </p:cNvPicPr>
            <p:nvPr/>
          </p:nvPicPr>
          <p:blipFill rotWithShape="1">
            <a:blip r:embed="rId2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6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  <p:sp>
        <p:nvSpPr>
          <p:cNvPr id="7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Χρηματοοικονομική των Επιχειρήσεων</a:t>
            </a:r>
            <a:endParaRPr lang="el-GR" sz="3200" b="1" dirty="0"/>
          </a:p>
        </p:txBody>
      </p:sp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Ενότητα: </a:t>
            </a:r>
            <a:r>
              <a:rPr lang="el-GR" b="1" dirty="0" smtClean="0"/>
              <a:t>Τύποι </a:t>
            </a:r>
            <a:r>
              <a:rPr lang="el-GR" b="1" dirty="0" smtClean="0"/>
              <a:t>χρηματοδότησης (Μέρος Γ)</a:t>
            </a:r>
            <a:endParaRPr lang="el-GR" sz="2800" b="1" dirty="0" smtClean="0"/>
          </a:p>
          <a:p>
            <a:endParaRPr lang="el-GR" sz="2800" dirty="0" smtClean="0"/>
          </a:p>
          <a:p>
            <a:r>
              <a:rPr lang="el-GR" sz="2800" dirty="0" smtClean="0"/>
              <a:t>Καραμάνης Κωνσταντίνος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6072206"/>
            <a:ext cx="1581685" cy="500066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552761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Γιατί Μίσθωση αντί Δανεισμού; (1) από (2)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1900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l-GR" sz="2800" b="1" dirty="0">
                <a:ea typeface="ＭＳ Ｐゴシック" pitchFamily="34" charset="-128"/>
              </a:rPr>
              <a:t>Υπηρεσία: </a:t>
            </a:r>
            <a:r>
              <a:rPr lang="el-GR" sz="2800" dirty="0">
                <a:ea typeface="ＭＳ Ｐゴシック" pitchFamily="34" charset="-128"/>
              </a:rPr>
              <a:t>συνήθως προσφέρεται εκτός του περιουσιακού στοιχείου και υποστήριξη υπηρεσιών. </a:t>
            </a:r>
            <a:r>
              <a:rPr lang="el-GR" sz="2800" b="1" dirty="0">
                <a:ea typeface="ＭＳ Ｐゴシック" pitchFamily="34" charset="-128"/>
              </a:rPr>
              <a:t>Συμφέρει:</a:t>
            </a:r>
            <a:r>
              <a:rPr lang="el-GR" sz="2800" dirty="0">
                <a:ea typeface="ＭＳ Ｐゴシック" pitchFamily="34" charset="-128"/>
              </a:rPr>
              <a:t> σε περίπτωση που οι παρεχόμενες υπηρεσίες είναι μοναδικές με υψηλό κόστος.</a:t>
            </a:r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228600" y="3643314"/>
            <a:ext cx="8686800" cy="2909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l-GR" sz="2600" b="1" dirty="0">
                <a:ea typeface="ＭＳ Ｐゴシック" pitchFamily="34" charset="-128"/>
              </a:rPr>
              <a:t>Ευελιξία:</a:t>
            </a:r>
            <a:r>
              <a:rPr lang="el-GR" sz="2600" dirty="0">
                <a:ea typeface="ＭＳ Ｐゴシック" pitchFamily="34" charset="-128"/>
              </a:rPr>
              <a:t> συνήθως παρέχεται δικαίωμα ανταλλαγής του περιουσιακού στοιχείου για μια διαφορετική ή ανανεωμένη έκδοση.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l-GR" sz="2600" dirty="0">
                <a:ea typeface="ＭＳ Ｐゴシック" pitchFamily="34" charset="-128"/>
              </a:rPr>
              <a:t>	</a:t>
            </a:r>
            <a:r>
              <a:rPr lang="el-GR" sz="2600" b="1" dirty="0">
                <a:ea typeface="ＭＳ Ｐゴシック" pitchFamily="34" charset="-128"/>
              </a:rPr>
              <a:t>Συμφέρει: </a:t>
            </a:r>
            <a:r>
              <a:rPr lang="el-GR" sz="2600" dirty="0">
                <a:ea typeface="ＭＳ Ｐゴシック" pitchFamily="34" charset="-128"/>
              </a:rPr>
              <a:t>σε περίπτωση γρήγορης μεταβολής της τεχνολογίας ή όταν η επιχείρηση δεν είναι βέβαιη για τις ανάγκες της ή όταν η χρήση του περιουσιακού στοιχείου είναι μικρότερη της διάρκειας ζωής του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Γιατί Μίσθωση αντί Δανεισμού; (2) από (2)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defRPr/>
            </a:pPr>
            <a:r>
              <a:rPr lang="el-GR" sz="2800" b="1" dirty="0">
                <a:ea typeface="ＭＳ Ｐゴシック" pitchFamily="34" charset="-128"/>
              </a:rPr>
              <a:t>Φορολογικοί λόγοι:</a:t>
            </a:r>
            <a:r>
              <a:rPr lang="el-GR" sz="2800" dirty="0">
                <a:ea typeface="ＭＳ Ｐゴシック" pitchFamily="34" charset="-128"/>
              </a:rPr>
              <a:t> μια επιχείρηση με υψηλό φορολογικό συντελεστή αγοράζει περιουσιακό στοιχείο και το μισθώνει σε μια άλλη με χαμηλότερο συντελεστή. </a:t>
            </a:r>
          </a:p>
          <a:p>
            <a:pPr algn="just">
              <a:defRPr/>
            </a:pPr>
            <a:r>
              <a:rPr lang="el-GR" sz="2800" b="1" dirty="0">
                <a:ea typeface="ＭＳ Ｐゴシック" pitchFamily="34" charset="-128"/>
              </a:rPr>
              <a:t>Συμφέρει:</a:t>
            </a:r>
            <a:r>
              <a:rPr lang="el-GR" sz="2800" dirty="0">
                <a:ea typeface="ＭＳ Ｐゴシック" pitchFamily="34" charset="-128"/>
              </a:rPr>
              <a:t>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l-GR" sz="2800" dirty="0">
                <a:ea typeface="ＭＳ Ｐゴシック" pitchFamily="34" charset="-128"/>
              </a:rPr>
              <a:t>ο εκμισθωτής αποκομίζει υψηλότερα φορολογικά οφέλη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l-GR" sz="2800" dirty="0">
                <a:ea typeface="ＭＳ Ｐゴシック" pitchFamily="34" charset="-128"/>
              </a:rPr>
              <a:t>ο μισθωτής αποκτά το δικαίωμα χρήσης του περιουσιακού στοιχείου και επίσης κάποια φορολογικά οφέλη.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Γ. Υβριδικά Αξιόγραφα:</a:t>
            </a:r>
            <a:br>
              <a:rPr lang="el-GR" sz="3200" b="1" dirty="0" smtClean="0">
                <a:ea typeface="ＭＳ Ｐゴシック" pitchFamily="34" charset="-128"/>
              </a:rPr>
            </a:br>
            <a:r>
              <a:rPr lang="el-GR" sz="3200" b="1" dirty="0" smtClean="0">
                <a:ea typeface="ＭＳ Ｐゴシック" pitchFamily="34" charset="-128"/>
              </a:rPr>
              <a:t>1. Μετατρέψιμο Ομόλογο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800" dirty="0" smtClean="0">
                <a:solidFill>
                  <a:srgbClr val="191919"/>
                </a:solidFill>
              </a:rPr>
              <a:t>Μετατρέπεται σε ένα προκαθορισμένο αριθμό μετοχών με βάση τη διακριτική ευχέρεια του ομολογιούχου.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800" dirty="0" smtClean="0">
                <a:solidFill>
                  <a:srgbClr val="191919"/>
                </a:solidFill>
              </a:rPr>
              <a:t>Οι επιχειρήσεις προσθέτουν δικαιώματα μετατροπής στα ομόλογα για να μειώσουν το επιτόκιο που καταβάλλεται για το ομόλογο.</a:t>
            </a:r>
          </a:p>
          <a:p>
            <a:pPr algn="just" eaLnBrk="1" hangingPunct="1"/>
            <a:endParaRPr lang="el-GR" sz="2800" dirty="0" smtClean="0">
              <a:solidFill>
                <a:srgbClr val="191919"/>
              </a:solidFill>
            </a:endParaRPr>
          </a:p>
          <a:p>
            <a:pPr algn="just" eaLnBrk="1" hangingPunct="1"/>
            <a:endParaRPr lang="el-GR" sz="2800" dirty="0" smtClean="0">
              <a:solidFill>
                <a:srgbClr val="191919"/>
              </a:solidFill>
            </a:endParaRPr>
          </a:p>
          <a:p>
            <a:pPr algn="just" eaLnBrk="1" hangingPunct="1"/>
            <a:endParaRPr lang="el-GR" sz="2800" dirty="0" smtClean="0">
              <a:solidFill>
                <a:srgbClr val="19191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Στην Πράξη: Υπολογισμός Μετατρέψιμου Ομολόγου</a:t>
            </a:r>
            <a:endParaRPr lang="el-GR" sz="3200" dirty="0" smtClean="0">
              <a:ea typeface="ＭＳ Ｐゴシック" pitchFamily="34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l-GR" sz="2400" b="1" dirty="0" smtClean="0">
                <a:solidFill>
                  <a:srgbClr val="191919"/>
                </a:solidFill>
              </a:rPr>
              <a:t>Τιμή μετατροπής: </a:t>
            </a:r>
            <a:r>
              <a:rPr lang="el-GR" sz="2400" dirty="0" smtClean="0">
                <a:solidFill>
                  <a:srgbClr val="191919"/>
                </a:solidFill>
              </a:rPr>
              <a:t>είναι η τρέχουσα αξία των μετοχών με τις οποίες μπορούν να ανταλλαχθούν τα ομόλογα.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l-GR" sz="2400" b="1" dirty="0" smtClean="0">
                <a:solidFill>
                  <a:srgbClr val="191919"/>
                </a:solidFill>
              </a:rPr>
              <a:t>Πριμ μετατροπής: </a:t>
            </a:r>
            <a:r>
              <a:rPr lang="el-GR" sz="2400" dirty="0" smtClean="0">
                <a:solidFill>
                  <a:srgbClr val="191919"/>
                </a:solidFill>
              </a:rPr>
              <a:t>είναι η υπερβάλλουσα αξία της αξίας του ομολόγου σε σχέση με την τιμή μετατροπής του ομολόγου.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l-GR" sz="2400" b="1" dirty="0" smtClean="0">
                <a:solidFill>
                  <a:srgbClr val="191919"/>
                </a:solidFill>
              </a:rPr>
              <a:t>Δείκτης μετατροπής:</a:t>
            </a:r>
            <a:r>
              <a:rPr lang="el-GR" sz="2400" dirty="0" smtClean="0">
                <a:solidFill>
                  <a:srgbClr val="191919"/>
                </a:solidFill>
              </a:rPr>
              <a:t> αναφέρεται στον αριθμό μετοχών με τις οποίες μπορεί να ανταλλαγεί κάθε ομόλογο:</a:t>
            </a:r>
          </a:p>
          <a:p>
            <a:pPr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l-GR" sz="2400" dirty="0" smtClean="0">
                <a:solidFill>
                  <a:srgbClr val="191919"/>
                </a:solidFill>
              </a:rPr>
              <a:t> </a:t>
            </a:r>
            <a:r>
              <a:rPr lang="el-GR" sz="2400" b="1" dirty="0" smtClean="0">
                <a:solidFill>
                  <a:srgbClr val="191919"/>
                </a:solidFill>
              </a:rPr>
              <a:t>Ονομαστική αξία ομολόγου/Τιμή μετατροπής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l-GR" sz="2400" b="1" dirty="0" smtClean="0">
                <a:solidFill>
                  <a:srgbClr val="191919"/>
                </a:solidFill>
              </a:rPr>
              <a:t>Αξία μετατροπής: </a:t>
            </a:r>
            <a:r>
              <a:rPr lang="el-GR" sz="2400" dirty="0" smtClean="0">
                <a:solidFill>
                  <a:srgbClr val="191919"/>
                </a:solidFill>
              </a:rPr>
              <a:t>είναι η αξία της μετοχής του μετατρέψιμου ομολόγου:</a:t>
            </a:r>
          </a:p>
          <a:p>
            <a:pPr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l-GR" sz="2400" b="1" dirty="0" smtClean="0">
                <a:solidFill>
                  <a:srgbClr val="191919"/>
                </a:solidFill>
              </a:rPr>
              <a:t>Τρέχουσα αξία μετοχής Χ Δείκτης μετατροπής</a:t>
            </a:r>
          </a:p>
          <a:p>
            <a:pPr algn="ctr" eaLnBrk="1" hangingPunct="1">
              <a:spcBef>
                <a:spcPct val="0"/>
              </a:spcBef>
              <a:buFont typeface="Wingdings 2" pitchFamily="18" charset="2"/>
              <a:buNone/>
            </a:pPr>
            <a:endParaRPr lang="el-GR" sz="2400" b="1" dirty="0" smtClean="0">
              <a:solidFill>
                <a:srgbClr val="191919"/>
              </a:solidFill>
            </a:endParaRPr>
          </a:p>
          <a:p>
            <a:pPr algn="just" eaLnBrk="1" hangingPunct="1">
              <a:spcBef>
                <a:spcPct val="0"/>
              </a:spcBef>
            </a:pPr>
            <a:endParaRPr lang="el-GR" sz="2400" dirty="0" smtClean="0">
              <a:solidFill>
                <a:srgbClr val="191919"/>
              </a:solidFill>
            </a:endParaRPr>
          </a:p>
          <a:p>
            <a:pPr algn="just" eaLnBrk="1" hangingPunct="1">
              <a:spcBef>
                <a:spcPct val="0"/>
              </a:spcBef>
            </a:pPr>
            <a:endParaRPr lang="el-GR" sz="2400" dirty="0" smtClean="0">
              <a:solidFill>
                <a:srgbClr val="19191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Γ. Υβριδικά Αξιόγραφα:</a:t>
            </a:r>
            <a:br>
              <a:rPr lang="el-GR" sz="3200" b="1" dirty="0" smtClean="0">
                <a:ea typeface="ＭＳ Ｐゴシック" pitchFamily="34" charset="-128"/>
              </a:rPr>
            </a:br>
            <a:r>
              <a:rPr lang="el-GR" sz="3200" b="1" dirty="0" smtClean="0">
                <a:ea typeface="ＭＳ Ｐゴシック" pitchFamily="34" charset="-128"/>
              </a:rPr>
              <a:t>2. Προνομιούχες μετοχές (1) από (2)</a:t>
            </a:r>
            <a:endParaRPr lang="el-GR" sz="3200" dirty="0" smtClean="0">
              <a:ea typeface="ＭＳ Ｐゴシック" pitchFamily="34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400" dirty="0" smtClean="0">
                <a:solidFill>
                  <a:srgbClr val="191919"/>
                </a:solidFill>
              </a:rPr>
              <a:t>Αξιόγραφα με κοινά χαρακτηριστικά με τα </a:t>
            </a:r>
            <a:r>
              <a:rPr lang="el-GR" sz="2400" b="1" dirty="0" smtClean="0">
                <a:solidFill>
                  <a:srgbClr val="191919"/>
                </a:solidFill>
              </a:rPr>
              <a:t>δανειακά κεφάλαια </a:t>
            </a:r>
            <a:r>
              <a:rPr lang="el-GR" sz="2400" dirty="0" smtClean="0">
                <a:solidFill>
                  <a:srgbClr val="191919"/>
                </a:solidFill>
              </a:rPr>
              <a:t>καθώς:</a:t>
            </a:r>
          </a:p>
          <a:p>
            <a:pPr marL="438150" indent="-9525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400" dirty="0" smtClean="0">
                <a:solidFill>
                  <a:srgbClr val="191919"/>
                </a:solidFill>
              </a:rPr>
              <a:t>προσφέρουν σταθερό μέρισμα </a:t>
            </a:r>
            <a:endParaRPr lang="el-GR" sz="2400" i="1" dirty="0" smtClean="0">
              <a:solidFill>
                <a:srgbClr val="191919"/>
              </a:solidFill>
            </a:endParaRPr>
          </a:p>
          <a:p>
            <a:pPr marL="438150" indent="-9525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400" dirty="0" smtClean="0">
                <a:solidFill>
                  <a:srgbClr val="191919"/>
                </a:solidFill>
              </a:rPr>
              <a:t>δεν έχουν μερίδιο στον έλεγχο της επιχείρησης, αλλά περιορίζονται σε ζητήματα που επηρεάζουν τις απαιτήσεις τους επί των ταμειακών ροών ή των περιουσιακών στοιχείων.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sz="2400" dirty="0" smtClean="0">
              <a:solidFill>
                <a:srgbClr val="191919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sz="2400" dirty="0" smtClean="0">
              <a:solidFill>
                <a:srgbClr val="19191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Γ. Υβριδικά Αξιόγραφα:</a:t>
            </a:r>
            <a:br>
              <a:rPr lang="el-GR" sz="3200" b="1" dirty="0" smtClean="0">
                <a:ea typeface="ＭＳ Ｐゴシック" pitchFamily="34" charset="-128"/>
              </a:rPr>
            </a:br>
            <a:r>
              <a:rPr lang="el-GR" sz="3200" b="1" dirty="0" smtClean="0">
                <a:ea typeface="ＭＳ Ｐゴシック" pitchFamily="34" charset="-128"/>
              </a:rPr>
              <a:t>2. Προνομιούχες μετοχές (2) από (2)</a:t>
            </a:r>
            <a:endParaRPr lang="el-GR" sz="3200" dirty="0" smtClean="0">
              <a:ea typeface="ＭＳ Ｐゴシック" pitchFamily="34" charset="-128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>
              <a:spcBef>
                <a:spcPts val="2400"/>
              </a:spcBef>
              <a:buFont typeface="Wingdings" pitchFamily="2" charset="2"/>
              <a:buChar char="q"/>
              <a:defRPr/>
            </a:pPr>
            <a:r>
              <a:rPr lang="el-GR" sz="2800" dirty="0" smtClean="0">
                <a:solidFill>
                  <a:srgbClr val="191919"/>
                </a:solidFill>
              </a:rPr>
              <a:t>Κοινά χαρακτηριστικά με τα </a:t>
            </a:r>
            <a:r>
              <a:rPr lang="el-GR" sz="2800" b="1" dirty="0" smtClean="0">
                <a:solidFill>
                  <a:srgbClr val="191919"/>
                </a:solidFill>
              </a:rPr>
              <a:t>ίδια κεφάλαια </a:t>
            </a:r>
            <a:r>
              <a:rPr lang="el-GR" sz="2800" dirty="0" smtClean="0">
                <a:solidFill>
                  <a:srgbClr val="191919"/>
                </a:solidFill>
              </a:rPr>
              <a:t>διότι:</a:t>
            </a:r>
          </a:p>
          <a:p>
            <a:pPr marL="534988" indent="-9525" algn="just" eaLnBrk="1" hangingPunct="1">
              <a:spcBef>
                <a:spcPts val="2400"/>
              </a:spcBef>
              <a:buFont typeface="Courier New" pitchFamily="49" charset="0"/>
              <a:buChar char="o"/>
              <a:defRPr/>
            </a:pPr>
            <a:r>
              <a:rPr lang="el-GR" sz="2800" dirty="0" smtClean="0">
                <a:solidFill>
                  <a:srgbClr val="191919"/>
                </a:solidFill>
              </a:rPr>
              <a:t> οι πληρωμές δεν εκπίπτουν φορολογικά και αφαιρούνται από τα ταμειακά διαθέσιμα μετά φόρων,</a:t>
            </a:r>
          </a:p>
          <a:p>
            <a:pPr marL="534988" indent="-9525" algn="just" eaLnBrk="1" hangingPunct="1">
              <a:spcBef>
                <a:spcPts val="2400"/>
              </a:spcBef>
              <a:buFont typeface="Courier New" pitchFamily="49" charset="0"/>
              <a:buChar char="o"/>
              <a:defRPr/>
            </a:pPr>
            <a:r>
              <a:rPr lang="el-GR" sz="2800" dirty="0" smtClean="0">
                <a:solidFill>
                  <a:srgbClr val="191919"/>
                </a:solidFill>
              </a:rPr>
              <a:t> δεν έχουν ημερομηνία λήξης,</a:t>
            </a:r>
          </a:p>
          <a:p>
            <a:pPr marL="534988" indent="-9525" algn="just" eaLnBrk="1" hangingPunct="1">
              <a:spcBef>
                <a:spcPts val="2400"/>
              </a:spcBef>
              <a:buFont typeface="Courier New" pitchFamily="49" charset="0"/>
              <a:buChar char="o"/>
              <a:defRPr/>
            </a:pPr>
            <a:r>
              <a:rPr lang="el-GR" sz="2800" dirty="0" smtClean="0">
                <a:solidFill>
                  <a:srgbClr val="191919"/>
                </a:solidFill>
              </a:rPr>
              <a:t> σε περίπτωση χρεωκοπίας οι κάτοχοι προνομιούχων μετοχών για λάβουν οποιοδήποτε τμήμα των περιουσιακών στοιχείων της επιχείρησης πρέπει να περιμένουν μέχρι να ικανοποιηθούν οι αξιώσεις των δανειστών.   </a:t>
            </a:r>
          </a:p>
          <a:p>
            <a:pPr algn="just" eaLnBrk="1" hangingPunct="1">
              <a:spcBef>
                <a:spcPts val="2400"/>
              </a:spcBef>
              <a:defRPr/>
            </a:pPr>
            <a:endParaRPr lang="el-GR" sz="2800" dirty="0" smtClean="0">
              <a:solidFill>
                <a:srgbClr val="191919"/>
              </a:solidFill>
            </a:endParaRPr>
          </a:p>
          <a:p>
            <a:pPr algn="just" eaLnBrk="1" hangingPunct="1">
              <a:spcBef>
                <a:spcPts val="2400"/>
              </a:spcBef>
              <a:defRPr/>
            </a:pPr>
            <a:endParaRPr lang="el-GR" sz="2800" dirty="0" smtClean="0">
              <a:solidFill>
                <a:srgbClr val="19191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Στην Πράξη: Αξιολόγηση Προνομιούχων Μετοχών με σταθερό μέρισμα</a:t>
            </a:r>
            <a:endParaRPr lang="el-GR" sz="3200" dirty="0" smtClean="0">
              <a:ea typeface="ＭＳ Ｐゴシック" pitchFamily="34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800" b="1" dirty="0" smtClean="0">
                <a:latin typeface="+mj-lt"/>
                <a:ea typeface="ＭＳ Ｐゴシック" pitchFamily="34" charset="-128"/>
              </a:rPr>
              <a:t>Vp= D/(1+K)</a:t>
            </a:r>
            <a:r>
              <a:rPr lang="el-GR" sz="2800" b="1" baseline="30000" dirty="0" smtClean="0">
                <a:latin typeface="+mj-lt"/>
                <a:ea typeface="ＭＳ Ｐゴシック" pitchFamily="34" charset="-128"/>
              </a:rPr>
              <a:t>1</a:t>
            </a:r>
            <a:r>
              <a:rPr lang="en-US" sz="2800" b="1" dirty="0" smtClean="0">
                <a:latin typeface="+mj-lt"/>
                <a:ea typeface="ＭＳ Ｐゴシック" pitchFamily="34" charset="-128"/>
              </a:rPr>
              <a:t> + D/(1+K)</a:t>
            </a:r>
            <a:r>
              <a:rPr lang="el-GR" sz="2800" b="1" baseline="30000" dirty="0" smtClean="0">
                <a:latin typeface="+mj-lt"/>
                <a:ea typeface="ＭＳ Ｐゴシック" pitchFamily="34" charset="-128"/>
              </a:rPr>
              <a:t>2</a:t>
            </a:r>
            <a:r>
              <a:rPr lang="en-US" sz="2800" b="1" dirty="0" smtClean="0">
                <a:latin typeface="+mj-lt"/>
                <a:ea typeface="ＭＳ Ｐゴシック" pitchFamily="34" charset="-128"/>
              </a:rPr>
              <a:t> + …+ D/(1+K)</a:t>
            </a:r>
            <a:r>
              <a:rPr lang="en-US" sz="2800" b="1" baseline="30000" dirty="0" smtClean="0">
                <a:latin typeface="+mj-lt"/>
                <a:ea typeface="ＭＳ Ｐゴシック" pitchFamily="34" charset="-128"/>
                <a:sym typeface="Symbol"/>
              </a:rPr>
              <a:t></a:t>
            </a:r>
            <a:endParaRPr lang="el-GR" sz="2800" b="1" baseline="30000" dirty="0" smtClean="0">
              <a:latin typeface="+mj-lt"/>
              <a:ea typeface="ＭＳ Ｐゴシック" pitchFamily="34" charset="-128"/>
            </a:endParaRPr>
          </a:p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800" dirty="0" smtClean="0">
                <a:latin typeface="+mj-lt"/>
                <a:ea typeface="ＭＳ Ｐゴシック" pitchFamily="34" charset="-128"/>
              </a:rPr>
              <a:t> </a:t>
            </a:r>
            <a:endParaRPr lang="el-GR" sz="2800" dirty="0" smtClean="0">
              <a:latin typeface="+mj-lt"/>
              <a:ea typeface="ＭＳ Ｐゴシック" pitchFamily="34" charset="-128"/>
            </a:endParaRPr>
          </a:p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800" b="1" dirty="0" smtClean="0">
                <a:latin typeface="+mj-lt"/>
                <a:ea typeface="ＭＳ Ｐゴシック" pitchFamily="34" charset="-128"/>
              </a:rPr>
              <a:t>Vp = D/K</a:t>
            </a:r>
            <a:endParaRPr lang="el-GR" sz="2800" b="1" dirty="0" smtClean="0">
              <a:latin typeface="+mj-lt"/>
              <a:ea typeface="ＭＳ Ｐゴシック" pitchFamily="34" charset="-128"/>
            </a:endParaRPr>
          </a:p>
          <a:p>
            <a:pPr marL="274320" indent="-274320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2800" dirty="0" smtClean="0">
                <a:latin typeface="+mj-lt"/>
                <a:ea typeface="ＭＳ Ｐゴシック" pitchFamily="34" charset="-128"/>
              </a:rPr>
              <a:t>Όπου:</a:t>
            </a:r>
          </a:p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latin typeface="+mj-lt"/>
                <a:ea typeface="ＭＳ Ｐゴシック" pitchFamily="34" charset="-128"/>
              </a:rPr>
              <a:t>Vp</a:t>
            </a:r>
            <a:r>
              <a:rPr lang="en-US" sz="2800" dirty="0" smtClean="0">
                <a:latin typeface="+mj-lt"/>
                <a:ea typeface="ＭＳ Ｐゴシック" pitchFamily="34" charset="-128"/>
              </a:rPr>
              <a:t> </a:t>
            </a:r>
            <a:r>
              <a:rPr lang="el-GR" sz="2800" dirty="0" smtClean="0">
                <a:latin typeface="+mj-lt"/>
                <a:ea typeface="ＭＳ Ｐゴシック" pitchFamily="34" charset="-128"/>
              </a:rPr>
              <a:t>=αξία προνομιούχου μετοχής</a:t>
            </a:r>
          </a:p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latin typeface="+mj-lt"/>
                <a:ea typeface="ＭＳ Ｐゴシック" pitchFamily="34" charset="-128"/>
              </a:rPr>
              <a:t>D</a:t>
            </a:r>
            <a:r>
              <a:rPr lang="en-US" sz="2800" dirty="0" smtClean="0">
                <a:latin typeface="+mj-lt"/>
                <a:ea typeface="ＭＳ Ｐゴシック" pitchFamily="34" charset="-128"/>
              </a:rPr>
              <a:t>=</a:t>
            </a:r>
            <a:r>
              <a:rPr lang="el-GR" sz="2800" dirty="0" smtClean="0">
                <a:latin typeface="+mj-lt"/>
                <a:ea typeface="ＭＳ Ｐゴシック" pitchFamily="34" charset="-128"/>
              </a:rPr>
              <a:t>σταθερό ετήσιο μέρισμα</a:t>
            </a:r>
          </a:p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latin typeface="+mj-lt"/>
                <a:ea typeface="ＭＳ Ｐゴシック" pitchFamily="34" charset="-128"/>
              </a:rPr>
              <a:t>K</a:t>
            </a:r>
            <a:r>
              <a:rPr lang="el-GR" sz="2800" dirty="0" smtClean="0">
                <a:latin typeface="+mj-lt"/>
                <a:ea typeface="ＭＳ Ｐゴシック" pitchFamily="34" charset="-128"/>
              </a:rPr>
              <a:t>= προεξοφλητικό επιτόκιο</a:t>
            </a:r>
          </a:p>
          <a:p>
            <a:pPr algn="just" eaLnBrk="1" hangingPunct="1">
              <a:spcBef>
                <a:spcPts val="2400"/>
              </a:spcBef>
              <a:defRPr/>
            </a:pPr>
            <a:endParaRPr lang="el-GR" sz="2800" dirty="0" smtClean="0">
              <a:solidFill>
                <a:srgbClr val="191919"/>
              </a:solidFill>
              <a:latin typeface="+mj-lt"/>
            </a:endParaRPr>
          </a:p>
          <a:p>
            <a:pPr algn="just" eaLnBrk="1" hangingPunct="1">
              <a:spcBef>
                <a:spcPts val="2400"/>
              </a:spcBef>
              <a:defRPr/>
            </a:pPr>
            <a:endParaRPr lang="el-GR" sz="2800" dirty="0" smtClean="0">
              <a:solidFill>
                <a:srgbClr val="191919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2800" b="1" dirty="0" smtClean="0">
                <a:ea typeface="ＭＳ Ｐゴシック" pitchFamily="34" charset="-128"/>
              </a:rPr>
              <a:t>Γ. Υβριδικά Αξιόγραφα:</a:t>
            </a:r>
            <a:br>
              <a:rPr lang="el-GR" sz="2800" b="1" dirty="0" smtClean="0">
                <a:ea typeface="ＭＳ Ｐゴシック" pitchFamily="34" charset="-128"/>
              </a:rPr>
            </a:br>
            <a:r>
              <a:rPr lang="el-GR" sz="2800" b="1" dirty="0" smtClean="0">
                <a:ea typeface="ＭＳ Ｐゴシック" pitchFamily="34" charset="-128"/>
              </a:rPr>
              <a:t>3. Ομόλογα συνδεδεμένα με δικαιώματα προαίρεσης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191919"/>
                </a:solidFill>
              </a:rPr>
              <a:t>Αφορούν σε συνδυασμό δικαιωμάτων προαίρεσης και απλών ομολόγων, τα οποία ταιριάζουν περισσότερο σε συγκεκριμένες ανάγκες μιας επιχείρησης.</a:t>
            </a:r>
          </a:p>
          <a:p>
            <a:pPr algn="just" eaLnBrk="1" hangingPunct="1"/>
            <a:endParaRPr lang="el-GR" sz="2400" dirty="0" smtClean="0">
              <a:solidFill>
                <a:srgbClr val="191919"/>
              </a:solidFill>
            </a:endParaRPr>
          </a:p>
          <a:p>
            <a:pPr algn="just" eaLnBrk="1" hangingPunct="1"/>
            <a:endParaRPr lang="el-GR" sz="2400" dirty="0" smtClean="0">
              <a:solidFill>
                <a:srgbClr val="191919"/>
              </a:solidFill>
            </a:endParaRPr>
          </a:p>
          <a:p>
            <a:pPr algn="just" eaLnBrk="1" hangingPunct="1"/>
            <a:endParaRPr lang="el-GR" sz="2400" dirty="0" smtClean="0">
              <a:solidFill>
                <a:srgbClr val="19191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2800" b="1" dirty="0" smtClean="0">
                <a:ea typeface="ＭＳ Ｐゴシック" pitchFamily="34" charset="-128"/>
              </a:rPr>
              <a:t>Στην Πράξη:</a:t>
            </a:r>
            <a:br>
              <a:rPr lang="el-GR" sz="2800" b="1" dirty="0" smtClean="0">
                <a:ea typeface="ＭＳ Ｐゴシック" pitchFamily="34" charset="-128"/>
              </a:rPr>
            </a:br>
            <a:r>
              <a:rPr lang="el-GR" sz="2800" b="1" dirty="0" smtClean="0">
                <a:ea typeface="ＭＳ Ｐゴシック" pitchFamily="34" charset="-128"/>
              </a:rPr>
              <a:t> Ομόλογο συνδεδεμένο με δικαίωμα προαίρεσης 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192882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>
              <a:defRPr/>
            </a:pPr>
            <a:r>
              <a:rPr lang="el-GR" sz="2600" b="1" dirty="0">
                <a:solidFill>
                  <a:srgbClr val="191919"/>
                </a:solidFill>
              </a:rPr>
              <a:t>Επιχείρηση εμπορευμάτων εκδίδει ομόλογο, το οποίο συνδέει το κεφάλαιο και τις πληρωμές τόκων με την τιμή εμπορεύματος </a:t>
            </a:r>
            <a:endParaRPr lang="el-GR" sz="2600" b="1" dirty="0"/>
          </a:p>
        </p:txBody>
      </p:sp>
      <p:sp>
        <p:nvSpPr>
          <p:cNvPr id="10" name="9 - Επεξήγηση με κάτω βέλος"/>
          <p:cNvSpPr/>
          <p:nvPr/>
        </p:nvSpPr>
        <p:spPr>
          <a:xfrm>
            <a:off x="500034" y="3357562"/>
            <a:ext cx="8229600" cy="171451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600" b="1" dirty="0">
                <a:solidFill>
                  <a:srgbClr val="191919"/>
                </a:solidFill>
              </a:rPr>
              <a:t>Οι πληρωμές τόκων αυξάνονται σε περίπτωση αύξησης της τιμής των εμπορευμάτων και αντίστροφα</a:t>
            </a:r>
            <a:endParaRPr lang="el-GR" sz="2600" b="1" dirty="0"/>
          </a:p>
        </p:txBody>
      </p:sp>
      <p:sp>
        <p:nvSpPr>
          <p:cNvPr id="11" name="10 - Ορθογώνιο"/>
          <p:cNvSpPr/>
          <p:nvPr/>
        </p:nvSpPr>
        <p:spPr>
          <a:xfrm>
            <a:off x="609600" y="5000636"/>
            <a:ext cx="8229600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600" b="1" dirty="0">
                <a:solidFill>
                  <a:srgbClr val="191919"/>
                </a:solidFill>
              </a:rPr>
              <a:t>Μειώνεται η πιθανότητα χρεοκοπίας της επιχείρησης καθώς οι ταμειακές ροές του ομολόγου προσαρμόζονται στις ταμειακές ροές της επιχείρησης</a:t>
            </a:r>
            <a:endParaRPr lang="el-GR" sz="26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2800" b="1" dirty="0" smtClean="0">
                <a:ea typeface="ＭＳ Ｐゴシック" pitchFamily="34" charset="-128"/>
              </a:rPr>
              <a:t>Στην Πράξη:</a:t>
            </a:r>
            <a:br>
              <a:rPr lang="el-GR" sz="2800" b="1" dirty="0" smtClean="0">
                <a:ea typeface="ＭＳ Ｐゴシック" pitchFamily="34" charset="-128"/>
              </a:rPr>
            </a:br>
            <a:r>
              <a:rPr lang="el-GR" sz="2800" b="1" dirty="0" smtClean="0">
                <a:ea typeface="ＭＳ Ｐゴシック" pitchFamily="34" charset="-128"/>
              </a:rPr>
              <a:t> Ομόλογο συνδεδεμένο με δικαίωμα προαίρεσης 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167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defRPr/>
            </a:pPr>
            <a:r>
              <a:rPr lang="el-GR" sz="2600" b="1" dirty="0">
                <a:solidFill>
                  <a:srgbClr val="191919"/>
                </a:solidFill>
                <a:latin typeface="+mj-lt"/>
              </a:rPr>
              <a:t>Ασφαλιστική εταιρεία εκδίδει ομόλογο η ονομαστική αξία του οποίου μειώνεται σε περίπτωση μιας προκαθορισμένης καταστροφής και παραμένει ανεπηρέαστη εν απουσία αυτής</a:t>
            </a:r>
            <a:endParaRPr lang="el-GR" sz="2600" b="1" dirty="0">
              <a:latin typeface="+mj-lt"/>
            </a:endParaRPr>
          </a:p>
        </p:txBody>
      </p:sp>
      <p:sp>
        <p:nvSpPr>
          <p:cNvPr id="10" name="9 - Έλλειψη"/>
          <p:cNvSpPr/>
          <p:nvPr/>
        </p:nvSpPr>
        <p:spPr>
          <a:xfrm>
            <a:off x="2743200" y="3571876"/>
            <a:ext cx="3657600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400" dirty="0"/>
              <a:t>Για την περιοχή της Κεφαλονιάς</a:t>
            </a:r>
          </a:p>
        </p:txBody>
      </p:sp>
      <p:sp>
        <p:nvSpPr>
          <p:cNvPr id="11" name="10 - Επεξήγηση με επάνω βέλος"/>
          <p:cNvSpPr/>
          <p:nvPr/>
        </p:nvSpPr>
        <p:spPr>
          <a:xfrm>
            <a:off x="533400" y="4786322"/>
            <a:ext cx="8153400" cy="185738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600" b="1" dirty="0">
                <a:solidFill>
                  <a:srgbClr val="191919"/>
                </a:solidFill>
              </a:rPr>
              <a:t>Ενσωμάτωση στα ασφαλιστικά συμβόλαια πρόβλεψη μείωσης της ονομαστικής τους αξίας ή των τόκων σε περίπτωση σημαντικού σεισμού</a:t>
            </a:r>
            <a:endParaRPr lang="el-GR" sz="2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0" y="0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5" name="Εικόνα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360" y="0"/>
            <a:ext cx="2214640" cy="1031492"/>
          </a:xfrm>
          <a:prstGeom prst="rect">
            <a:avLst/>
          </a:prstGeom>
        </p:spPr>
      </p:pic>
      <p:sp>
        <p:nvSpPr>
          <p:cNvPr id="7" name="Υπότιτλος 2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4286280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latin typeface="+mj-lt"/>
              </a:rPr>
              <a:t>Τμήμα : ΧΡΗΜΑΤΟΟΙΚΟΝΟΜΙΚΗΣ &amp; ΛΟΓΙΣΤΙΚΗΣ</a:t>
            </a:r>
            <a:r>
              <a:rPr lang="en-US" sz="2800" dirty="0" smtClean="0">
                <a:latin typeface="+mj-lt"/>
              </a:rPr>
              <a:t/>
            </a:r>
            <a:br>
              <a:rPr lang="en-US" sz="2800" dirty="0" smtClean="0">
                <a:latin typeface="+mj-lt"/>
              </a:rPr>
            </a:br>
            <a:endParaRPr lang="el-GR" sz="2800" dirty="0" smtClean="0">
              <a:latin typeface="+mj-lt"/>
            </a:endParaRPr>
          </a:p>
          <a:p>
            <a:pPr algn="l"/>
            <a:r>
              <a:rPr lang="el-GR" sz="2400" b="1" dirty="0" smtClean="0"/>
              <a:t>Τίτλος Μαθήματος :Χρηματοοικονομική των επιχειρήσεων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l-GR" sz="2400" b="1" dirty="0" smtClean="0"/>
          </a:p>
          <a:p>
            <a:pPr algn="l"/>
            <a:r>
              <a:rPr lang="el-GR" sz="2400" b="1" dirty="0" smtClean="0"/>
              <a:t>Ενότητα :   Τύποι </a:t>
            </a:r>
            <a:r>
              <a:rPr lang="el-GR" sz="2400" b="1" dirty="0" smtClean="0"/>
              <a:t>χρηματοδότησης  (Μέρος Γ)</a:t>
            </a:r>
            <a:r>
              <a:rPr lang="el-GR" sz="2400" b="1" dirty="0" smtClean="0"/>
              <a:t/>
            </a:r>
            <a:br>
              <a:rPr lang="el-GR" sz="2400" b="1" dirty="0" smtClean="0"/>
            </a:br>
            <a:endParaRPr lang="el-GR" sz="2400" b="1" dirty="0" smtClean="0"/>
          </a:p>
          <a:p>
            <a:pPr algn="l">
              <a:lnSpc>
                <a:spcPts val="2600"/>
              </a:lnSpc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Καραμάνης Κων/νος</a:t>
            </a:r>
          </a:p>
          <a:p>
            <a:pPr algn="l">
              <a:lnSpc>
                <a:spcPts val="2600"/>
              </a:lnSpc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695637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Βιβλιογραφία</a:t>
            </a:r>
            <a:endParaRPr lang="el-GR" sz="3200" b="1" dirty="0"/>
          </a:p>
        </p:txBody>
      </p:sp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Autofit/>
          </a:bodyPr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l-GR" sz="2800" dirty="0" smtClean="0"/>
              <a:t>Εφαρμοσμένη Χρηματοοικονομική για Επιχειρήσεις (2014)  ,</a:t>
            </a:r>
            <a:r>
              <a:rPr lang="en-US" sz="2800" dirty="0" smtClean="0"/>
              <a:t> Damodaran </a:t>
            </a:r>
            <a:r>
              <a:rPr lang="el-GR" sz="2800" dirty="0" smtClean="0"/>
              <a:t> Α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endParaRPr lang="el-GR" sz="2800" dirty="0" smtClean="0"/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l-GR" sz="2800" dirty="0" smtClean="0"/>
              <a:t>Χρηματοοικονομική (2012), </a:t>
            </a:r>
            <a:r>
              <a:rPr lang="en-US" sz="2800" dirty="0" smtClean="0"/>
              <a:t>Groppelli A.and Nikbakht</a:t>
            </a:r>
            <a:r>
              <a:rPr lang="el-GR" sz="2800" dirty="0" smtClean="0"/>
              <a:t> Ε.</a:t>
            </a:r>
            <a:r>
              <a:rPr lang="en-US" sz="2800" dirty="0" smtClean="0"/>
              <a:t> </a:t>
            </a:r>
            <a:endParaRPr lang="el-GR" sz="28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67545" y="145435"/>
            <a:ext cx="8062025" cy="1208868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7" y="2710841"/>
            <a:ext cx="7938137" cy="304698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&lt;Καραμάνης Κωνσταντίνος&gt;.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&lt;Χρηματοοικονομική των επιχειρήσεων&gt;.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&lt;Πρέβεζα&gt;,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http://eclass.teiep.gr/OpenClass/courses/ACC100/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85720" y="0"/>
            <a:ext cx="8572560" cy="49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:Τύποι  Χρηματοδότησης,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13" name="Εικόνα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15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539553" y="577483"/>
            <a:ext cx="8062025" cy="864096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604" y="1503830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κ.λ.π.,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4" y="6012560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5940412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463842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8" y="3861049"/>
            <a:ext cx="1581685" cy="553393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285720" y="0"/>
            <a:ext cx="8572560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:Τύποι Χρηματοδότησης,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9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3" y="2107530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990094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&lt;Θάνου Σοφία&gt;</a:t>
            </a:r>
            <a:endParaRPr lang="el-GR" sz="2900" b="1" dirty="0"/>
          </a:p>
          <a:p>
            <a:pPr algn="r"/>
            <a:r>
              <a:rPr lang="el-GR" sz="2900" dirty="0" smtClean="0"/>
              <a:t>&lt;Πρέβεζα&gt;,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2" y="5307668"/>
            <a:ext cx="3255169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1" y="5556285"/>
            <a:ext cx="1581685" cy="553393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285720" y="0"/>
            <a:ext cx="8572560" cy="49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:Τύποι Χρηματοδότησης,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8" name="Εικόνα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382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17212" y="2893914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9 - Ορθογώνιο"/>
          <p:cNvSpPr/>
          <p:nvPr/>
        </p:nvSpPr>
        <p:spPr>
          <a:xfrm>
            <a:off x="285720" y="0"/>
            <a:ext cx="8572560" cy="49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:Τύποι Χρηματοδότησης,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12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8" y="491073"/>
            <a:ext cx="8062025" cy="71779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2" y="1904741"/>
            <a:ext cx="7765365" cy="369331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Αδειοδότησης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υπερσυνδέσμους.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285720" y="0"/>
            <a:ext cx="8572560" cy="49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:Τύποι Χρηματοδότησης,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12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Άδειες Χρήσης</a:t>
            </a:r>
            <a:endParaRPr lang="el-GR" sz="3200" b="1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Το </a:t>
            </a:r>
            <a:r>
              <a:rPr lang="el-GR" sz="2800" dirty="0"/>
              <a:t>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10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5357826"/>
            <a:ext cx="1581685" cy="4611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Χρηματοδότηση</a:t>
            </a:r>
            <a:endParaRPr lang="el-GR" sz="3200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34004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2312" y="5214950"/>
            <a:ext cx="6480048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Σκοπός της παρούσας ενότητας είναι να αναλυθούν  </a:t>
            </a:r>
            <a:r>
              <a:rPr lang="el-GR" sz="2400" dirty="0" smtClean="0"/>
              <a:t>τα </a:t>
            </a:r>
            <a:r>
              <a:rPr lang="el-GR" sz="2400" dirty="0" smtClean="0"/>
              <a:t>διάφορα </a:t>
            </a:r>
            <a:r>
              <a:rPr lang="el-GR" sz="2400" dirty="0" smtClean="0"/>
              <a:t>αξιόγραφα τα οποία παρουσιάζουν ορισμένα κοινά χαρακτηριστικά δανειακών κεφαλαίων αλλά διαθέτουν και χαρακτηριστικά ιδίων κεφαλαίων</a:t>
            </a:r>
            <a:r>
              <a:rPr lang="el-GR" sz="2400" dirty="0" smtClean="0"/>
              <a:t>.</a:t>
            </a:r>
          </a:p>
          <a:p>
            <a:endParaRPr lang="el-GR" sz="2400" dirty="0" smtClean="0"/>
          </a:p>
          <a:p>
            <a:r>
              <a:rPr lang="el-GR" sz="2400" b="1" dirty="0" smtClean="0"/>
              <a:t>Λέξεις κλειδιά </a:t>
            </a:r>
            <a:r>
              <a:rPr lang="el-GR" sz="2400" b="1" dirty="0" smtClean="0"/>
              <a:t>: </a:t>
            </a:r>
            <a:r>
              <a:rPr lang="el-GR" sz="2400" dirty="0" smtClean="0"/>
              <a:t>λειτουργική μίσθωση, χρηματοδοτική μίσθωση, ταμειακές ροές μισθώσεων, υβριδικά αξιόγραφα, </a:t>
            </a:r>
            <a:r>
              <a:rPr lang="el-GR" sz="2400" smtClean="0"/>
              <a:t>δικαιώματα προαίρεσης.</a:t>
            </a:r>
            <a:endParaRPr lang="el-GR" sz="24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</a:t>
            </a:r>
            <a:r>
              <a:rPr lang="el-GR" sz="1600" dirty="0" smtClean="0"/>
              <a:t>Τύποι  </a:t>
            </a:r>
            <a:r>
              <a:rPr lang="el-GR" sz="1600" dirty="0" smtClean="0"/>
              <a:t>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Σκοποί  ενότητας</a:t>
            </a:r>
            <a:endParaRPr lang="el-GR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Β. Δανειακά Κεφάλαια: </a:t>
            </a:r>
            <a:br>
              <a:rPr lang="el-GR" sz="3200" b="1" dirty="0" smtClean="0">
                <a:ea typeface="ＭＳ Ｐゴシック" pitchFamily="34" charset="-128"/>
              </a:rPr>
            </a:br>
            <a:r>
              <a:rPr lang="el-GR" sz="3200" b="1" dirty="0" smtClean="0">
                <a:ea typeface="ＭＳ Ｐゴシック" pitchFamily="34" charset="-128"/>
              </a:rPr>
              <a:t>3. Μισθώσεις</a:t>
            </a:r>
            <a:endParaRPr lang="el-GR" sz="3200" dirty="0" smtClean="0">
              <a:ea typeface="ＭＳ Ｐゴシック" pitchFamily="34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800" dirty="0" smtClean="0">
                <a:solidFill>
                  <a:srgbClr val="191919"/>
                </a:solidFill>
              </a:rPr>
              <a:t>Η επιχείρηση δεσμεύεται να καταβάλει σταθερές πληρωμές στον ιδιοκτήτη του περιουσιακού στοιχείου με αντάλλαγμα το δικαίωμα χρήσης αυτού. 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800" dirty="0" smtClean="0">
                <a:solidFill>
                  <a:srgbClr val="191919"/>
                </a:solidFill>
              </a:rPr>
              <a:t>Οι πληρωμές εκπίπτουν πλήρως ή μερικώς φορολογικά ανάλογα με την κατηγοριοποίηση της μίσθωσης για λογιστικούς σκοπούς.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/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Κατηγορίες Μίσθωσης: Λειτουργική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2528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400" dirty="0" smtClean="0">
                <a:solidFill>
                  <a:srgbClr val="191919"/>
                </a:solidFill>
              </a:rPr>
              <a:t>Η χρονική διάρκεια μίσθωσης είναι βραχύτερη από τη ζωή του περιουσιακού στοιχείου και η παρούσα αξία των πληρωμών της είναι χαμηλότερη από την πραγματική τιμή του περιουσιακού στοιχείου.</a:t>
            </a:r>
          </a:p>
          <a:p>
            <a:pPr marL="274320" indent="-274320" algn="just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400" dirty="0" smtClean="0">
                <a:solidFill>
                  <a:srgbClr val="191919"/>
                </a:solidFill>
              </a:rPr>
              <a:t>Η ιδιοκτησία του περιουσιακού στοιχείου ανήκει στον εκμισθωτή με τον μισθωτή να φέρει χαμηλό ή μηδενικό κίνδυνο για την απαξίωση του στοιχείου. </a:t>
            </a:r>
          </a:p>
          <a:p>
            <a:pPr marL="274320" indent="-274320" algn="just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400" dirty="0" smtClean="0">
                <a:solidFill>
                  <a:srgbClr val="191919"/>
                </a:solidFill>
              </a:rPr>
              <a:t>Στο τέλος διάρκειας ζωής της μίσθωσης το περιουσιακό στοιχείο επιστρέφει στον εκμισθωτή </a:t>
            </a:r>
            <a:r>
              <a:rPr lang="el-GR" sz="2400" i="1" dirty="0" smtClean="0">
                <a:solidFill>
                  <a:srgbClr val="191919"/>
                </a:solidFill>
              </a:rPr>
              <a:t>(συνήθως ο μισθωτής έχει τη δυνατότητα να ακυρώσει ανά πάσα στιγμή τη μίσθωση και να επιστέψει το περιουσιακό στοιχείο στον εκμισθωτή).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/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Κατηγορίες</a:t>
            </a:r>
            <a:r>
              <a:rPr lang="el-GR" sz="3000" b="1" dirty="0" smtClean="0">
                <a:latin typeface="Comic Sans MS" pitchFamily="66" charset="0"/>
                <a:ea typeface="ＭＳ Ｐゴシック" pitchFamily="34" charset="-128"/>
              </a:rPr>
              <a:t> Μίσθωσης: Χρηματοδοτική</a:t>
            </a:r>
            <a:endParaRPr lang="el-GR" sz="30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algn="just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800" dirty="0" smtClean="0">
                <a:solidFill>
                  <a:srgbClr val="191919"/>
                </a:solidFill>
                <a:latin typeface="Comic Sans MS" pitchFamily="66" charset="0"/>
              </a:rPr>
              <a:t>Διαρκεί όσο η ζωή του περιουσιακού στοιχείου και η παρούσα αξία των πληρωμών καλύπτει την τιμή του στοιχείου.</a:t>
            </a:r>
          </a:p>
          <a:p>
            <a:pPr marL="274320" indent="-274320" algn="just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800" dirty="0" smtClean="0">
                <a:solidFill>
                  <a:srgbClr val="191919"/>
                </a:solidFill>
                <a:latin typeface="Comic Sans MS" pitchFamily="66" charset="0"/>
              </a:rPr>
              <a:t>Ο </a:t>
            </a:r>
            <a:r>
              <a:rPr lang="el-GR" sz="3100" dirty="0" smtClean="0">
                <a:solidFill>
                  <a:srgbClr val="191919"/>
                </a:solidFill>
              </a:rPr>
              <a:t>εκμισθωτής</a:t>
            </a:r>
            <a:r>
              <a:rPr lang="el-GR" sz="2800" dirty="0" smtClean="0">
                <a:solidFill>
                  <a:srgbClr val="191919"/>
                </a:solidFill>
                <a:latin typeface="Comic Sans MS" pitchFamily="66" charset="0"/>
              </a:rPr>
              <a:t> δεν είναι υποχρεωμένος να καταβάλει ασφάλιστρα και φόρους για το στοιχείο, αυτά τα αναλαμβάνει ο μισθωτής. </a:t>
            </a:r>
          </a:p>
          <a:p>
            <a:pPr marL="274320" indent="-274320" algn="just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800" dirty="0" smtClean="0">
                <a:solidFill>
                  <a:srgbClr val="191919"/>
                </a:solidFill>
                <a:latin typeface="Comic Sans MS" pitchFamily="66" charset="0"/>
              </a:rPr>
              <a:t>Συνεπάγεται σημαντικό κίνδυνο για τον μισθωτή αν η αξία του περιουσιακού στοιχείου απαξιωθεί.</a:t>
            </a:r>
          </a:p>
          <a:p>
            <a:pPr marL="274320" indent="-274320" algn="just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800" dirty="0" smtClean="0">
                <a:solidFill>
                  <a:srgbClr val="191919"/>
                </a:solidFill>
                <a:latin typeface="Comic Sans MS" pitchFamily="66" charset="0"/>
              </a:rPr>
              <a:t>Δεν μπορεί να ακυρωθεί κατά τη διάρκεια της σύμβασης. </a:t>
            </a:r>
          </a:p>
          <a:p>
            <a:pPr marL="274320" indent="-274320" algn="just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800" dirty="0" smtClean="0">
                <a:solidFill>
                  <a:srgbClr val="191919"/>
                </a:solidFill>
                <a:latin typeface="Comic Sans MS" pitchFamily="66" charset="0"/>
              </a:rPr>
              <a:t>Συνήθως ανανεώνεται στο τέλος ζωής του περιουσιακού στοιχείου με μειωμένο τίμημα ή να πουλιέται στον μισθωτή σε ευνοϊκή τιμή.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Τύποι Χρηματοδότησης,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Στην Πράξη: Οι Ταμειακές Ροές των Μισθώσεων</a:t>
            </a:r>
            <a:endParaRPr lang="el-GR" sz="3200" dirty="0" smtClean="0">
              <a:ea typeface="ＭＳ Ｐゴシック" pitchFamily="34" charset="-128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400" dirty="0" smtClean="0">
                <a:solidFill>
                  <a:srgbClr val="191919"/>
                </a:solidFill>
                <a:latin typeface="+mj-lt"/>
              </a:rPr>
              <a:t>Εξαρτώνται από: </a:t>
            </a:r>
          </a:p>
          <a:p>
            <a:pPr marL="514350" indent="25400" algn="just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 smtClean="0">
                <a:solidFill>
                  <a:srgbClr val="191919"/>
                </a:solidFill>
                <a:latin typeface="+mj-lt"/>
              </a:rPr>
              <a:t>Από τη διάρκεια ζωής του στοιχείου μίσθωσης </a:t>
            </a:r>
          </a:p>
          <a:p>
            <a:pPr marL="514350" indent="2540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2400" dirty="0" smtClean="0">
                <a:solidFill>
                  <a:srgbClr val="191919"/>
                </a:solidFill>
                <a:latin typeface="+mj-lt"/>
              </a:rPr>
              <a:t>2.Το ετήσιο μίσθωμα </a:t>
            </a:r>
          </a:p>
          <a:p>
            <a:pPr marL="514350" indent="2540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2400" dirty="0" smtClean="0">
                <a:solidFill>
                  <a:srgbClr val="191919"/>
                </a:solidFill>
                <a:latin typeface="+mj-lt"/>
              </a:rPr>
              <a:t>3.Τη φορολογική κλίμακα στην οποία υπάγεται η επιχείρηση</a:t>
            </a:r>
          </a:p>
          <a:p>
            <a:pPr marL="514350" indent="2540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sz="2400" dirty="0" smtClean="0">
                <a:solidFill>
                  <a:srgbClr val="191919"/>
                </a:solidFill>
                <a:latin typeface="+mj-lt"/>
              </a:rPr>
              <a:t>4.Από το χρόνο καταβολής των μισθωμάτων (αρχή ή τέλος της κάθε χρονικής περιόδου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 Παρουσίαση του Microsoft Offic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Παρουσίαση του Microsoft Office PowerPoint</Template>
  <TotalTime>113</TotalTime>
  <Words>1667</Words>
  <Application>Microsoft Office PowerPoint</Application>
  <PresentationFormat>Προβολή στην οθόνη (4:3)</PresentationFormat>
  <Paragraphs>153</Paragraphs>
  <Slides>26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New Παρουσίαση του Microsoft Office PowerPoint</vt:lpstr>
      <vt:lpstr>Χρηματοοικονομική των Επιχειρήσεων</vt:lpstr>
      <vt:lpstr>Τμήμα : ΧΡΗΜΑΤΟΟΙΚΟΝΟΜΙΚΗΣ &amp; ΛΟΓΙΣΤΙΚΗΣ  Τίτλος Μαθήματος :Χρηματοοικονομική των επιχειρήσεων  Ενότητα :   Τύποι χρηματοδότησης  (Μέρος Γ)  Καραμάνης Κων/νος Επίκουρος Καθηγητής Πρέβεζα, 2015</vt:lpstr>
      <vt:lpstr>Άδειες Χρήσης</vt:lpstr>
      <vt:lpstr>Χρηματοδότηση</vt:lpstr>
      <vt:lpstr>Σκοποί  ενότητας</vt:lpstr>
      <vt:lpstr>Β. Δανειακά Κεφάλαια:  3. Μισθώσεις</vt:lpstr>
      <vt:lpstr>Κατηγορίες Μίσθωσης: Λειτουργική</vt:lpstr>
      <vt:lpstr>Κατηγορίες Μίσθωσης: Χρηματοδοτική</vt:lpstr>
      <vt:lpstr>Στην Πράξη: Οι Ταμειακές Ροές των Μισθώσεων</vt:lpstr>
      <vt:lpstr>Γιατί Μίσθωση αντί Δανεισμού; (1) από (2)</vt:lpstr>
      <vt:lpstr>Γιατί Μίσθωση αντί Δανεισμού; (2) από (2)</vt:lpstr>
      <vt:lpstr>Γ. Υβριδικά Αξιόγραφα: 1. Μετατρέψιμο Ομόλογο</vt:lpstr>
      <vt:lpstr>Στην Πράξη: Υπολογισμός Μετατρέψιμου Ομολόγου</vt:lpstr>
      <vt:lpstr>Γ. Υβριδικά Αξιόγραφα: 2. Προνομιούχες μετοχές (1) από (2)</vt:lpstr>
      <vt:lpstr>Γ. Υβριδικά Αξιόγραφα: 2. Προνομιούχες μετοχές (2) από (2)</vt:lpstr>
      <vt:lpstr>Στην Πράξη: Αξιολόγηση Προνομιούχων Μετοχών με σταθερό μέρισμα</vt:lpstr>
      <vt:lpstr>Γ. Υβριδικά Αξιόγραφα: 3. Ομόλογα συνδεδεμένα με δικαιώματα προαίρεσης </vt:lpstr>
      <vt:lpstr>Στην Πράξη:  Ομόλογο συνδεδεμένο με δικαίωμα προαίρεσης </vt:lpstr>
      <vt:lpstr>Στην Πράξη:  Ομόλογο συνδεδεμένο με δικαίωμα προαίρεσης </vt:lpstr>
      <vt:lpstr>Βιβλιογραφία</vt:lpstr>
      <vt:lpstr>Σημείωμα Αναφοράς</vt:lpstr>
      <vt:lpstr>Σημείωμα Αδειοδότησης</vt:lpstr>
      <vt:lpstr>Διαφάνεια 23</vt:lpstr>
      <vt:lpstr>Διαφάνεια 24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Χρηματοοικονομική των Επιχειρήσεων</dc:title>
  <dc:creator>Guest</dc:creator>
  <cp:lastModifiedBy>Guest</cp:lastModifiedBy>
  <cp:revision>33</cp:revision>
  <dcterms:created xsi:type="dcterms:W3CDTF">2015-06-20T10:27:40Z</dcterms:created>
  <dcterms:modified xsi:type="dcterms:W3CDTF">2015-08-01T14:55:50Z</dcterms:modified>
</cp:coreProperties>
</file>